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302" r:id="rId3"/>
    <p:sldId id="279" r:id="rId4"/>
    <p:sldId id="299" r:id="rId5"/>
    <p:sldId id="269" r:id="rId6"/>
    <p:sldId id="270" r:id="rId7"/>
    <p:sldId id="267" r:id="rId8"/>
    <p:sldId id="268" r:id="rId9"/>
    <p:sldId id="280" r:id="rId10"/>
    <p:sldId id="281" r:id="rId11"/>
    <p:sldId id="282" r:id="rId12"/>
    <p:sldId id="285" r:id="rId13"/>
    <p:sldId id="286" r:id="rId14"/>
    <p:sldId id="287" r:id="rId15"/>
    <p:sldId id="283" r:id="rId16"/>
    <p:sldId id="256" r:id="rId17"/>
    <p:sldId id="259" r:id="rId18"/>
    <p:sldId id="275" r:id="rId19"/>
    <p:sldId id="297" r:id="rId20"/>
    <p:sldId id="300" r:id="rId21"/>
    <p:sldId id="284" r:id="rId22"/>
    <p:sldId id="295" r:id="rId23"/>
    <p:sldId id="288" r:id="rId24"/>
    <p:sldId id="289" r:id="rId25"/>
    <p:sldId id="290" r:id="rId26"/>
    <p:sldId id="291" r:id="rId27"/>
    <p:sldId id="292" r:id="rId28"/>
    <p:sldId id="293" r:id="rId29"/>
    <p:sldId id="294" r:id="rId30"/>
    <p:sldId id="276" r:id="rId31"/>
    <p:sldId id="277" r:id="rId32"/>
    <p:sldId id="278" r:id="rId33"/>
    <p:sldId id="266" r:id="rId34"/>
    <p:sldId id="271" r:id="rId35"/>
    <p:sldId id="272" r:id="rId3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package" Target="../embeddings/Microsoft_Excel_______1.xlsx"/><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ja-JP" sz="1800" b="0" i="0" baseline="0" dirty="0">
                <a:effectLst/>
              </a:rPr>
              <a:t>インターネット利用</a:t>
            </a:r>
            <a:r>
              <a:rPr lang="ja-JP" altLang="ja-JP" sz="1800" b="0" i="0" baseline="0" dirty="0" smtClean="0">
                <a:effectLst/>
              </a:rPr>
              <a:t>時間</a:t>
            </a:r>
            <a:r>
              <a:rPr lang="ja-JP" altLang="ja-JP" sz="1600" b="0" i="0" baseline="0" dirty="0" smtClean="0">
                <a:effectLst/>
              </a:rPr>
              <a:t>（</a:t>
            </a:r>
            <a:r>
              <a:rPr lang="ja-JP" altLang="ja-JP" sz="1600" b="0" i="0" baseline="0" dirty="0">
                <a:effectLst/>
              </a:rPr>
              <a:t>総務省、</a:t>
            </a:r>
            <a:r>
              <a:rPr lang="ja-JP" altLang="en-US" sz="1600" b="0" i="0" baseline="0" dirty="0">
                <a:effectLst/>
              </a:rPr>
              <a:t>１０</a:t>
            </a:r>
            <a:r>
              <a:rPr lang="ja-JP" altLang="ja-JP" sz="1600" b="0" i="0" baseline="0" dirty="0">
                <a:effectLst/>
              </a:rPr>
              <a:t>代）</a:t>
            </a:r>
            <a:endParaRPr lang="ja-JP" altLang="ja-JP" sz="1800" dirty="0">
              <a:effectLst/>
            </a:endParaRPr>
          </a:p>
        </c:rich>
      </c:tx>
      <c:layout>
        <c:manualLayout>
          <c:xMode val="edge"/>
          <c:yMode val="edge"/>
          <c:x val="0.10034304648476254"/>
          <c:y val="2.510767138209823E-2"/>
        </c:manualLayout>
      </c:layout>
      <c:overlay val="0"/>
      <c:spPr>
        <a:noFill/>
        <a:ln>
          <a:solidFill>
            <a:schemeClr val="tx1"/>
          </a:solidFill>
        </a:ln>
        <a:effectLst/>
      </c:spPr>
    </c:title>
    <c:autoTitleDeleted val="0"/>
    <c:plotArea>
      <c:layout/>
      <c:lineChart>
        <c:grouping val="standard"/>
        <c:varyColors val="0"/>
        <c:ser>
          <c:idx val="0"/>
          <c:order val="0"/>
          <c:tx>
            <c:strRef>
              <c:f>'10代'!$B$1</c:f>
              <c:strCache>
                <c:ptCount val="1"/>
                <c:pt idx="0">
                  <c:v>メール</c:v>
                </c:pt>
              </c:strCache>
            </c:strRef>
          </c:tx>
          <c:spPr>
            <a:ln w="76200" cap="rnd">
              <a:solidFill>
                <a:schemeClr val="accent1"/>
              </a:solidFill>
              <a:prstDash val="sysDot"/>
              <a:round/>
            </a:ln>
            <a:effectLst/>
          </c:spPr>
          <c:marker>
            <c:symbol val="circle"/>
            <c:size val="5"/>
            <c:spPr>
              <a:solidFill>
                <a:schemeClr val="accent1"/>
              </a:solidFill>
              <a:ln w="76200">
                <a:solidFill>
                  <a:schemeClr val="accent1"/>
                </a:solidFill>
                <a:prstDash val="sysDot"/>
              </a:ln>
              <a:effectLst/>
            </c:spPr>
          </c:marker>
          <c:cat>
            <c:strRef>
              <c:f>'10代'!$A$2:$A$6</c:f>
              <c:strCache>
                <c:ptCount val="5"/>
                <c:pt idx="0">
                  <c:v>H24</c:v>
                </c:pt>
                <c:pt idx="1">
                  <c:v>H25</c:v>
                </c:pt>
                <c:pt idx="2">
                  <c:v>H26</c:v>
                </c:pt>
                <c:pt idx="3">
                  <c:v>H27</c:v>
                </c:pt>
                <c:pt idx="4">
                  <c:v>H28</c:v>
                </c:pt>
              </c:strCache>
            </c:strRef>
          </c:cat>
          <c:val>
            <c:numRef>
              <c:f>'10代'!$B$2:$B$6</c:f>
              <c:numCache>
                <c:formatCode>General</c:formatCode>
                <c:ptCount val="5"/>
                <c:pt idx="0">
                  <c:v>47.9</c:v>
                </c:pt>
                <c:pt idx="1">
                  <c:v>23.8</c:v>
                </c:pt>
                <c:pt idx="2">
                  <c:v>14.3</c:v>
                </c:pt>
                <c:pt idx="3">
                  <c:v>17</c:v>
                </c:pt>
                <c:pt idx="4">
                  <c:v>20.2</c:v>
                </c:pt>
              </c:numCache>
            </c:numRef>
          </c:val>
          <c:smooth val="0"/>
          <c:extLst>
            <c:ext xmlns:c16="http://schemas.microsoft.com/office/drawing/2014/chart" uri="{C3380CC4-5D6E-409C-BE32-E72D297353CC}">
              <c16:uniqueId val="{00000000-6274-4C80-95AC-49128155DEB2}"/>
            </c:ext>
          </c:extLst>
        </c:ser>
        <c:ser>
          <c:idx val="1"/>
          <c:order val="1"/>
          <c:tx>
            <c:strRef>
              <c:f>'10代'!$C$1</c:f>
              <c:strCache>
                <c:ptCount val="1"/>
                <c:pt idx="0">
                  <c:v>ウェブ(アプリ・ＨＰ）</c:v>
                </c:pt>
              </c:strCache>
            </c:strRef>
          </c:tx>
          <c:spPr>
            <a:ln w="57150" cap="rnd">
              <a:solidFill>
                <a:schemeClr val="accent2"/>
              </a:solidFill>
              <a:prstDash val="lgDash"/>
              <a:round/>
            </a:ln>
            <a:effectLst/>
          </c:spPr>
          <c:marker>
            <c:symbol val="circle"/>
            <c:size val="5"/>
            <c:spPr>
              <a:solidFill>
                <a:schemeClr val="accent2"/>
              </a:solidFill>
              <a:ln w="57150">
                <a:solidFill>
                  <a:schemeClr val="accent2"/>
                </a:solidFill>
                <a:prstDash val="lgDash"/>
              </a:ln>
              <a:effectLst/>
            </c:spPr>
          </c:marker>
          <c:cat>
            <c:strRef>
              <c:f>'10代'!$A$2:$A$6</c:f>
              <c:strCache>
                <c:ptCount val="5"/>
                <c:pt idx="0">
                  <c:v>H24</c:v>
                </c:pt>
                <c:pt idx="1">
                  <c:v>H25</c:v>
                </c:pt>
                <c:pt idx="2">
                  <c:v>H26</c:v>
                </c:pt>
                <c:pt idx="3">
                  <c:v>H27</c:v>
                </c:pt>
                <c:pt idx="4">
                  <c:v>H28</c:v>
                </c:pt>
              </c:strCache>
            </c:strRef>
          </c:cat>
          <c:val>
            <c:numRef>
              <c:f>'10代'!$C$2:$C$6</c:f>
              <c:numCache>
                <c:formatCode>General</c:formatCode>
                <c:ptCount val="5"/>
                <c:pt idx="0">
                  <c:v>27</c:v>
                </c:pt>
                <c:pt idx="1">
                  <c:v>13.2</c:v>
                </c:pt>
                <c:pt idx="2">
                  <c:v>11.5</c:v>
                </c:pt>
                <c:pt idx="3">
                  <c:v>14.1</c:v>
                </c:pt>
                <c:pt idx="4">
                  <c:v>12.1</c:v>
                </c:pt>
              </c:numCache>
            </c:numRef>
          </c:val>
          <c:smooth val="0"/>
          <c:extLst>
            <c:ext xmlns:c16="http://schemas.microsoft.com/office/drawing/2014/chart" uri="{C3380CC4-5D6E-409C-BE32-E72D297353CC}">
              <c16:uniqueId val="{00000001-6274-4C80-95AC-49128155DEB2}"/>
            </c:ext>
          </c:extLst>
        </c:ser>
        <c:ser>
          <c:idx val="2"/>
          <c:order val="2"/>
          <c:tx>
            <c:strRef>
              <c:f>'10代'!$D$1</c:f>
              <c:strCache>
                <c:ptCount val="1"/>
                <c:pt idx="0">
                  <c:v>ＳＮＳ</c:v>
                </c:pt>
              </c:strCache>
            </c:strRef>
          </c:tx>
          <c:spPr>
            <a:ln w="38100" cap="rnd">
              <a:solidFill>
                <a:srgbClr val="00B050"/>
              </a:solidFill>
              <a:round/>
            </a:ln>
            <a:effectLst/>
          </c:spPr>
          <c:marker>
            <c:symbol val="circle"/>
            <c:size val="5"/>
            <c:spPr>
              <a:solidFill>
                <a:schemeClr val="accent3"/>
              </a:solidFill>
              <a:ln w="38100">
                <a:solidFill>
                  <a:srgbClr val="00B050"/>
                </a:solidFill>
              </a:ln>
              <a:effectLst/>
            </c:spPr>
          </c:marker>
          <c:cat>
            <c:strRef>
              <c:f>'10代'!$A$2:$A$6</c:f>
              <c:strCache>
                <c:ptCount val="5"/>
                <c:pt idx="0">
                  <c:v>H24</c:v>
                </c:pt>
                <c:pt idx="1">
                  <c:v>H25</c:v>
                </c:pt>
                <c:pt idx="2">
                  <c:v>H26</c:v>
                </c:pt>
                <c:pt idx="3">
                  <c:v>H27</c:v>
                </c:pt>
                <c:pt idx="4">
                  <c:v>H28</c:v>
                </c:pt>
              </c:strCache>
            </c:strRef>
          </c:cat>
          <c:val>
            <c:numRef>
              <c:f>'10代'!$D$2:$D$6</c:f>
              <c:numCache>
                <c:formatCode>General</c:formatCode>
                <c:ptCount val="5"/>
                <c:pt idx="0">
                  <c:v>26.9</c:v>
                </c:pt>
                <c:pt idx="1">
                  <c:v>48.1</c:v>
                </c:pt>
                <c:pt idx="2">
                  <c:v>59.8</c:v>
                </c:pt>
                <c:pt idx="3">
                  <c:v>57.8</c:v>
                </c:pt>
                <c:pt idx="4">
                  <c:v>58.9</c:v>
                </c:pt>
              </c:numCache>
            </c:numRef>
          </c:val>
          <c:smooth val="0"/>
          <c:extLst>
            <c:ext xmlns:c16="http://schemas.microsoft.com/office/drawing/2014/chart" uri="{C3380CC4-5D6E-409C-BE32-E72D297353CC}">
              <c16:uniqueId val="{00000002-6274-4C80-95AC-49128155DEB2}"/>
            </c:ext>
          </c:extLst>
        </c:ser>
        <c:dLbls>
          <c:showLegendKey val="0"/>
          <c:showVal val="0"/>
          <c:showCatName val="0"/>
          <c:showSerName val="0"/>
          <c:showPercent val="0"/>
          <c:showBubbleSize val="0"/>
        </c:dLbls>
        <c:marker val="1"/>
        <c:smooth val="0"/>
        <c:axId val="53969280"/>
        <c:axId val="53971200"/>
      </c:lineChart>
      <c:catAx>
        <c:axId val="5396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3971200"/>
        <c:crosses val="autoZero"/>
        <c:auto val="1"/>
        <c:lblAlgn val="ctr"/>
        <c:lblOffset val="100"/>
        <c:noMultiLvlLbl val="0"/>
      </c:catAx>
      <c:valAx>
        <c:axId val="5397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96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j-ea"/>
                <a:ea typeface="+mj-ea"/>
                <a:cs typeface="+mn-cs"/>
              </a:defRPr>
            </a:pPr>
            <a:r>
              <a:rPr lang="ja-JP" altLang="en-US" dirty="0" smtClean="0"/>
              <a:t>総務省　</a:t>
            </a:r>
            <a:r>
              <a:rPr lang="pt-BR" altLang="en-US" dirty="0" smtClean="0"/>
              <a:t>平成29</a:t>
            </a:r>
            <a:r>
              <a:rPr lang="ja-JP" altLang="en-US" dirty="0" smtClean="0"/>
              <a:t>年</a:t>
            </a:r>
            <a:r>
              <a:rPr lang="pt-BR" altLang="en-US" dirty="0"/>
              <a:t>　全年代(N=1500)</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平成29　全年代(N=1500)</c:v>
                </c:pt>
              </c:strCache>
            </c:strRef>
          </c:tx>
          <c:spPr>
            <a:solidFill>
              <a:srgbClr val="0AC200"/>
            </a:solidFill>
            <a:ln>
              <a:noFill/>
            </a:ln>
            <a:effectLst/>
          </c:spPr>
          <c:invertIfNegative val="0"/>
          <c:dPt>
            <c:idx val="0"/>
            <c:invertIfNegative val="0"/>
            <c:bubble3D val="0"/>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D-288B-4463-A536-580F5F9D15E0}"/>
              </c:ext>
            </c:extLst>
          </c:dPt>
          <c:dPt>
            <c:idx val="1"/>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9-288B-4463-A536-580F5F9D15E0}"/>
              </c:ext>
            </c:extLst>
          </c:dPt>
          <c:dPt>
            <c:idx val="2"/>
            <c:invertIfNegative val="0"/>
            <c:bubble3D val="0"/>
            <c:spPr>
              <a:solidFill>
                <a:schemeClr val="tx1"/>
              </a:solidFill>
              <a:ln>
                <a:noFill/>
              </a:ln>
              <a:effectLst/>
            </c:spPr>
            <c:extLst>
              <c:ext xmlns:c16="http://schemas.microsoft.com/office/drawing/2014/chart" uri="{C3380CC4-5D6E-409C-BE32-E72D297353CC}">
                <c16:uniqueId val="{0000000A-288B-4463-A536-580F5F9D15E0}"/>
              </c:ext>
            </c:extLst>
          </c:dPt>
          <c:dPt>
            <c:idx val="3"/>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B-288B-4463-A536-580F5F9D15E0}"/>
              </c:ext>
            </c:extLst>
          </c:dPt>
          <c:dPt>
            <c:idx val="4"/>
            <c:invertIfNegative val="0"/>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F-288B-4463-A536-580F5F9D15E0}"/>
              </c:ext>
            </c:extLst>
          </c:dPt>
          <c:dPt>
            <c:idx val="5"/>
            <c:invertIfNegative val="0"/>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E-288B-4463-A536-580F5F9D15E0}"/>
              </c:ext>
            </c:extLst>
          </c:dPt>
          <c:dPt>
            <c:idx val="6"/>
            <c:invertIfNegative val="0"/>
            <c:bubble3D val="0"/>
            <c: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c:spPr>
            <c:extLst>
              <c:ext xmlns:c16="http://schemas.microsoft.com/office/drawing/2014/chart" uri="{C3380CC4-5D6E-409C-BE32-E72D297353CC}">
                <c16:uniqueId val="{0000000C-288B-4463-A536-580F5F9D15E0}"/>
              </c:ext>
            </c:extLst>
          </c:dPt>
          <c:dLbls>
            <c:dLbl>
              <c:idx val="6"/>
              <c:layout>
                <c:manualLayout>
                  <c:x val="-1.7131670104466765E-3"/>
                  <c:y val="-3.288701084779347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88B-4463-A536-580F5F9D15E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GREE</c:v>
                </c:pt>
                <c:pt idx="1">
                  <c:v>mixi</c:v>
                </c:pt>
                <c:pt idx="2">
                  <c:v>Mobage</c:v>
                </c:pt>
                <c:pt idx="3">
                  <c:v>Instagram</c:v>
                </c:pt>
                <c:pt idx="4">
                  <c:v>Twitter</c:v>
                </c:pt>
                <c:pt idx="5">
                  <c:v>facebook</c:v>
                </c:pt>
                <c:pt idx="6">
                  <c:v>LINE</c:v>
                </c:pt>
              </c:strCache>
            </c:strRef>
          </c:cat>
          <c:val>
            <c:numRef>
              <c:f>Sheet1!$B$2:$B$8</c:f>
              <c:numCache>
                <c:formatCode>0.0%</c:formatCode>
                <c:ptCount val="7"/>
                <c:pt idx="0">
                  <c:v>2.5000000000000001E-2</c:v>
                </c:pt>
                <c:pt idx="1">
                  <c:v>4.2999999999999997E-2</c:v>
                </c:pt>
                <c:pt idx="2">
                  <c:v>4.9000000000000002E-2</c:v>
                </c:pt>
                <c:pt idx="3">
                  <c:v>0.251</c:v>
                </c:pt>
                <c:pt idx="4">
                  <c:v>0.311</c:v>
                </c:pt>
                <c:pt idx="5">
                  <c:v>0.31900000000000001</c:v>
                </c:pt>
                <c:pt idx="6">
                  <c:v>0.75800000000000001</c:v>
                </c:pt>
              </c:numCache>
            </c:numRef>
          </c:val>
          <c:extLst>
            <c:ext xmlns:c16="http://schemas.microsoft.com/office/drawing/2014/chart" uri="{C3380CC4-5D6E-409C-BE32-E72D297353CC}">
              <c16:uniqueId val="{00000000-288B-4463-A536-580F5F9D15E0}"/>
            </c:ext>
          </c:extLst>
        </c:ser>
        <c:dLbls>
          <c:showLegendKey val="0"/>
          <c:showVal val="0"/>
          <c:showCatName val="0"/>
          <c:showSerName val="0"/>
          <c:showPercent val="0"/>
          <c:showBubbleSize val="0"/>
        </c:dLbls>
        <c:gapWidth val="75"/>
        <c:overlap val="-25"/>
        <c:axId val="53592448"/>
        <c:axId val="53593984"/>
      </c:barChart>
      <c:catAx>
        <c:axId val="5359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3593984"/>
        <c:crosses val="autoZero"/>
        <c:auto val="1"/>
        <c:lblAlgn val="ctr"/>
        <c:lblOffset val="100"/>
        <c:noMultiLvlLbl val="0"/>
      </c:catAx>
      <c:valAx>
        <c:axId val="53593984"/>
        <c:scaling>
          <c:orientation val="minMax"/>
          <c:max val="0.9"/>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359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7">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93607845745993"/>
          <c:y val="0.15288985299831531"/>
          <c:w val="0.44368645812205298"/>
          <c:h val="0.74211151537128051"/>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16F6-4EBE-ACEE-F1E75E294731}"/>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16F6-4EBE-ACEE-F1E75E294731}"/>
              </c:ext>
            </c:extLst>
          </c:dPt>
          <c:dPt>
            <c:idx val="2"/>
            <c:bubble3D val="0"/>
            <c:spPr>
              <a:solidFill>
                <a:srgbClr val="0DC0FF"/>
              </a:solidFill>
              <a:ln w="19050">
                <a:solidFill>
                  <a:schemeClr val="lt1"/>
                </a:solidFill>
              </a:ln>
              <a:effectLst/>
            </c:spPr>
            <c:extLst>
              <c:ext xmlns:c16="http://schemas.microsoft.com/office/drawing/2014/chart" uri="{C3380CC4-5D6E-409C-BE32-E72D297353CC}">
                <c16:uniqueId val="{00000005-16F6-4EBE-ACEE-F1E75E294731}"/>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16F6-4EBE-ACEE-F1E75E294731}"/>
              </c:ext>
            </c:extLst>
          </c:dPt>
          <c:dPt>
            <c:idx val="4"/>
            <c:bubble3D val="0"/>
            <c:spPr>
              <a:solidFill>
                <a:srgbClr val="DB41BA"/>
              </a:solidFill>
            </c:spPr>
            <c:extLst>
              <c:ext xmlns:c16="http://schemas.microsoft.com/office/drawing/2014/chart" uri="{C3380CC4-5D6E-409C-BE32-E72D297353CC}">
                <c16:uniqueId val="{00000000-59A1-439D-A283-85CAEBA792C6}"/>
              </c:ext>
            </c:extLst>
          </c:dPt>
          <c:cat>
            <c:strRef>
              <c:f>Sheet1!$A$1:$A$5</c:f>
              <c:strCache>
                <c:ptCount val="5"/>
                <c:pt idx="0">
                  <c:v>携帯通話</c:v>
                </c:pt>
                <c:pt idx="1">
                  <c:v>ＳＮＳ（ＬＩＮＥ、ＦＢ）</c:v>
                </c:pt>
                <c:pt idx="2">
                  <c:v>ネット電話（LINE電話等）</c:v>
                </c:pt>
                <c:pt idx="3">
                  <c:v>メール（電子メール）</c:v>
                </c:pt>
                <c:pt idx="4">
                  <c:v>固定通話</c:v>
                </c:pt>
              </c:strCache>
            </c:strRef>
          </c:cat>
          <c:val>
            <c:numRef>
              <c:f>Sheet1!$B$1:$B$5</c:f>
              <c:numCache>
                <c:formatCode>General</c:formatCode>
                <c:ptCount val="5"/>
                <c:pt idx="0">
                  <c:v>0.6</c:v>
                </c:pt>
                <c:pt idx="1">
                  <c:v>54</c:v>
                </c:pt>
                <c:pt idx="2">
                  <c:v>4</c:v>
                </c:pt>
                <c:pt idx="3">
                  <c:v>17.8</c:v>
                </c:pt>
                <c:pt idx="4">
                  <c:v>0.3</c:v>
                </c:pt>
              </c:numCache>
            </c:numRef>
          </c:val>
          <c:extLst>
            <c:ext xmlns:c16="http://schemas.microsoft.com/office/drawing/2014/chart" uri="{C3380CC4-5D6E-409C-BE32-E72D297353CC}">
              <c16:uniqueId val="{00000008-16F6-4EBE-ACEE-F1E75E29473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4209336895917415E-3"/>
          <c:y val="0.26806692559605511"/>
          <c:w val="0.38404291252968037"/>
          <c:h val="0.531258083506763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93607845745993"/>
          <c:y val="0.15288985299831531"/>
          <c:w val="0.44368645812205298"/>
          <c:h val="0.74211151537128051"/>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16F6-4EBE-ACEE-F1E75E294731}"/>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16F6-4EBE-ACEE-F1E75E294731}"/>
              </c:ext>
            </c:extLst>
          </c:dPt>
          <c:dPt>
            <c:idx val="2"/>
            <c:bubble3D val="0"/>
            <c:spPr>
              <a:solidFill>
                <a:srgbClr val="0DC0FF"/>
              </a:solidFill>
              <a:ln w="19050">
                <a:solidFill>
                  <a:schemeClr val="lt1"/>
                </a:solidFill>
              </a:ln>
              <a:effectLst/>
            </c:spPr>
            <c:extLst>
              <c:ext xmlns:c16="http://schemas.microsoft.com/office/drawing/2014/chart" uri="{C3380CC4-5D6E-409C-BE32-E72D297353CC}">
                <c16:uniqueId val="{00000005-16F6-4EBE-ACEE-F1E75E294731}"/>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16F6-4EBE-ACEE-F1E75E294731}"/>
              </c:ext>
            </c:extLst>
          </c:dPt>
          <c:dPt>
            <c:idx val="4"/>
            <c:bubble3D val="0"/>
            <c:spPr>
              <a:solidFill>
                <a:srgbClr val="DB41BA"/>
              </a:solidFill>
            </c:spPr>
            <c:extLst>
              <c:ext xmlns:c16="http://schemas.microsoft.com/office/drawing/2014/chart" uri="{C3380CC4-5D6E-409C-BE32-E72D297353CC}">
                <c16:uniqueId val="{00000000-CC47-45A9-95D5-D31AC21030FC}"/>
              </c:ext>
            </c:extLst>
          </c:dPt>
          <c:cat>
            <c:strRef>
              <c:f>Sheet1!$A$1:$A$5</c:f>
              <c:strCache>
                <c:ptCount val="5"/>
                <c:pt idx="0">
                  <c:v>携帯通話</c:v>
                </c:pt>
                <c:pt idx="1">
                  <c:v>ＳＮＳ（ＬＩＮＥ、ＦＢ）</c:v>
                </c:pt>
                <c:pt idx="2">
                  <c:v>ネット電話（LINE電話等）</c:v>
                </c:pt>
                <c:pt idx="3">
                  <c:v>メール（電子メール）</c:v>
                </c:pt>
                <c:pt idx="4">
                  <c:v>固定通話</c:v>
                </c:pt>
              </c:strCache>
            </c:strRef>
          </c:cat>
          <c:val>
            <c:numRef>
              <c:f>Sheet1!$B$1:$B$5</c:f>
              <c:numCache>
                <c:formatCode>General</c:formatCode>
                <c:ptCount val="5"/>
                <c:pt idx="0">
                  <c:v>7.4</c:v>
                </c:pt>
                <c:pt idx="1">
                  <c:v>61.4</c:v>
                </c:pt>
                <c:pt idx="2">
                  <c:v>6.8</c:v>
                </c:pt>
                <c:pt idx="3">
                  <c:v>34.6</c:v>
                </c:pt>
                <c:pt idx="4">
                  <c:v>0.3</c:v>
                </c:pt>
              </c:numCache>
            </c:numRef>
          </c:val>
          <c:extLst>
            <c:ext xmlns:c16="http://schemas.microsoft.com/office/drawing/2014/chart" uri="{C3380CC4-5D6E-409C-BE32-E72D297353CC}">
              <c16:uniqueId val="{00000008-16F6-4EBE-ACEE-F1E75E29473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4209336895917415E-3"/>
          <c:y val="0.26806692559605511"/>
          <c:w val="0.38404291252968037"/>
          <c:h val="0.531258083506763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93607845745993"/>
          <c:y val="0.15288985299831531"/>
          <c:w val="0.44368645812205298"/>
          <c:h val="0.74211151537128051"/>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E7B2-6A42-9886-67A7B8CD1228}"/>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7B2-6A42-9886-67A7B8CD1228}"/>
              </c:ext>
            </c:extLst>
          </c:dPt>
          <c:dPt>
            <c:idx val="2"/>
            <c:bubble3D val="0"/>
            <c:spPr>
              <a:solidFill>
                <a:srgbClr val="0DC0FF"/>
              </a:solidFill>
              <a:ln w="19050">
                <a:solidFill>
                  <a:schemeClr val="lt1"/>
                </a:solidFill>
              </a:ln>
              <a:effectLst/>
            </c:spPr>
            <c:extLst>
              <c:ext xmlns:c16="http://schemas.microsoft.com/office/drawing/2014/chart" uri="{C3380CC4-5D6E-409C-BE32-E72D297353CC}">
                <c16:uniqueId val="{00000005-E7B2-6A42-9886-67A7B8CD1228}"/>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E7B2-6A42-9886-67A7B8CD1228}"/>
              </c:ext>
            </c:extLst>
          </c:dPt>
          <c:dPt>
            <c:idx val="4"/>
            <c:bubble3D val="0"/>
            <c:spPr>
              <a:solidFill>
                <a:srgbClr val="DB41BA"/>
              </a:solidFill>
            </c:spPr>
            <c:extLst>
              <c:ext xmlns:c16="http://schemas.microsoft.com/office/drawing/2014/chart" uri="{C3380CC4-5D6E-409C-BE32-E72D297353CC}">
                <c16:uniqueId val="{00000009-E7B2-6A42-9886-67A7B8CD1228}"/>
              </c:ext>
            </c:extLst>
          </c:dPt>
          <c:cat>
            <c:strRef>
              <c:f>Sheet1!$A$1:$A$5</c:f>
              <c:strCache>
                <c:ptCount val="5"/>
                <c:pt idx="0">
                  <c:v>携帯通話</c:v>
                </c:pt>
                <c:pt idx="1">
                  <c:v>ＳＮＳ（ＬＩＮＥ、ＦＢ）</c:v>
                </c:pt>
                <c:pt idx="2">
                  <c:v>ネット電話（LINE電話等）</c:v>
                </c:pt>
                <c:pt idx="3">
                  <c:v>メール（電子メール）</c:v>
                </c:pt>
                <c:pt idx="4">
                  <c:v>固定通話</c:v>
                </c:pt>
              </c:strCache>
            </c:strRef>
          </c:cat>
          <c:val>
            <c:numRef>
              <c:f>Sheet1!$B$1:$B$5</c:f>
              <c:numCache>
                <c:formatCode>General</c:formatCode>
                <c:ptCount val="5"/>
                <c:pt idx="0">
                  <c:v>0.6</c:v>
                </c:pt>
                <c:pt idx="1">
                  <c:v>54</c:v>
                </c:pt>
                <c:pt idx="2">
                  <c:v>4</c:v>
                </c:pt>
                <c:pt idx="3">
                  <c:v>17.8</c:v>
                </c:pt>
                <c:pt idx="4">
                  <c:v>0.3</c:v>
                </c:pt>
              </c:numCache>
            </c:numRef>
          </c:val>
          <c:extLst>
            <c:ext xmlns:c16="http://schemas.microsoft.com/office/drawing/2014/chart" uri="{C3380CC4-5D6E-409C-BE32-E72D297353CC}">
              <c16:uniqueId val="{0000000A-E7B2-6A42-9886-67A7B8CD122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4209336895917415E-3"/>
          <c:y val="0.26806692559605511"/>
          <c:w val="0.38404291252968037"/>
          <c:h val="0.531258083506763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1840078-5FFC-46EB-935D-F90E027AF21F}"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93F5F3-DDE2-4700-ACA9-043D38F88B26}" type="slidenum">
              <a:rPr kumimoji="1" lang="ja-JP" altLang="en-US" smtClean="0"/>
              <a:t>‹#›</a:t>
            </a:fld>
            <a:endParaRPr kumimoji="1" lang="ja-JP" altLang="en-US"/>
          </a:p>
        </p:txBody>
      </p:sp>
    </p:spTree>
    <p:extLst>
      <p:ext uri="{BB962C8B-B14F-4D97-AF65-F5344CB8AC3E}">
        <p14:creationId xmlns:p14="http://schemas.microsoft.com/office/powerpoint/2010/main" val="14985805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2813" y="1330325"/>
            <a:ext cx="4789487" cy="35925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274D13-DC82-4448-8312-B58FF4443915}" type="slidenum">
              <a:rPr lang="en-US" smtClean="0"/>
              <a:t>5</a:t>
            </a:fld>
            <a:endParaRPr lang="en-US"/>
          </a:p>
        </p:txBody>
      </p:sp>
    </p:spTree>
    <p:extLst>
      <p:ext uri="{BB962C8B-B14F-4D97-AF65-F5344CB8AC3E}">
        <p14:creationId xmlns:p14="http://schemas.microsoft.com/office/powerpoint/2010/main" val="2527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6113" y="798513"/>
            <a:ext cx="5322887" cy="39925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274D13-DC82-4448-8312-B58FF4443915}" type="slidenum">
              <a:rPr lang="en-US" smtClean="0"/>
              <a:t>7</a:t>
            </a:fld>
            <a:endParaRPr lang="en-US"/>
          </a:p>
        </p:txBody>
      </p:sp>
    </p:spTree>
    <p:extLst>
      <p:ext uri="{BB962C8B-B14F-4D97-AF65-F5344CB8AC3E}">
        <p14:creationId xmlns:p14="http://schemas.microsoft.com/office/powerpoint/2010/main" val="81475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6113" y="798513"/>
            <a:ext cx="5322887" cy="39925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274D13-DC82-4448-8312-B58FF4443915}" type="slidenum">
              <a:rPr lang="en-US" smtClean="0"/>
              <a:t>8</a:t>
            </a:fld>
            <a:endParaRPr lang="en-US"/>
          </a:p>
        </p:txBody>
      </p:sp>
    </p:spTree>
    <p:extLst>
      <p:ext uri="{BB962C8B-B14F-4D97-AF65-F5344CB8AC3E}">
        <p14:creationId xmlns:p14="http://schemas.microsoft.com/office/powerpoint/2010/main" val="408591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fld id="{23D9EA7F-AF66-4E0E-8C8A-C8D650319246}" type="slidenum">
              <a:rPr lang="ja-JP" altLang="en-US" smtClean="0"/>
              <a:pPr/>
              <a:t>‹#›</a:t>
            </a:fld>
            <a:endParaRPr lang="ja-JP" altLang="en-US" dirty="0"/>
          </a:p>
        </p:txBody>
      </p:sp>
    </p:spTree>
    <p:extLst>
      <p:ext uri="{BB962C8B-B14F-4D97-AF65-F5344CB8AC3E}">
        <p14:creationId xmlns:p14="http://schemas.microsoft.com/office/powerpoint/2010/main" val="3338949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BF760B-1A66-46DD-BDC1-A5A863F78C87}"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370344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5482E10-A410-463C-8CDC-E9DE0763ED54}"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22730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bg>
      <p:bgPr>
        <a:solidFill>
          <a:schemeClr val="bg1"/>
        </a:solidFill>
        <a:effectLst/>
      </p:bgPr>
    </p:bg>
    <p:spTree>
      <p:nvGrpSpPr>
        <p:cNvPr id="1" name=""/>
        <p:cNvGrpSpPr/>
        <p:nvPr/>
      </p:nvGrpSpPr>
      <p:grpSpPr>
        <a:xfrm>
          <a:off x="0" y="0"/>
          <a:ext cx="0" cy="0"/>
          <a:chOff x="0" y="0"/>
          <a:chExt cx="0" cy="0"/>
        </a:xfrm>
      </p:grpSpPr>
      <p:sp>
        <p:nvSpPr>
          <p:cNvPr id="2" name="슬라이드 번호 개체 틀 2"/>
          <p:cNvSpPr>
            <a:spLocks noGrp="1"/>
          </p:cNvSpPr>
          <p:nvPr>
            <p:ph type="sldNum" sz="quarter" idx="10"/>
          </p:nvPr>
        </p:nvSpPr>
        <p:spPr>
          <a:xfrm>
            <a:off x="6553200" y="6356350"/>
            <a:ext cx="2133600" cy="365125"/>
          </a:xfrm>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a:t>
            </a:fld>
            <a:endParaRPr kumimoji="1" lang="ko-KR" altLang="en-US" sz="900" dirty="0">
              <a:solidFill>
                <a:prstClr val="black">
                  <a:lumMod val="65000"/>
                  <a:lumOff val="35000"/>
                </a:prstClr>
              </a:solidFill>
              <a:latin typeface="Arial" charset="0"/>
              <a:ea typeface="Arial" charset="0"/>
              <a:cs typeface="Arial" charset="0"/>
            </a:endParaRPr>
          </a:p>
        </p:txBody>
      </p:sp>
    </p:spTree>
    <p:extLst>
      <p:ext uri="{BB962C8B-B14F-4D97-AF65-F5344CB8AC3E}">
        <p14:creationId xmlns:p14="http://schemas.microsoft.com/office/powerpoint/2010/main" val="33746269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ne_logo">
    <p:spTree>
      <p:nvGrpSpPr>
        <p:cNvPr id="1" name=""/>
        <p:cNvGrpSpPr/>
        <p:nvPr/>
      </p:nvGrpSpPr>
      <p:grpSpPr>
        <a:xfrm>
          <a:off x="0" y="0"/>
          <a:ext cx="0" cy="0"/>
          <a:chOff x="0" y="0"/>
          <a:chExt cx="0" cy="0"/>
        </a:xfrm>
      </p:grpSpPr>
      <p:sp>
        <p:nvSpPr>
          <p:cNvPr id="2" name="슬라이드 번호 개체 틀 2"/>
          <p:cNvSpPr>
            <a:spLocks noGrp="1"/>
          </p:cNvSpPr>
          <p:nvPr>
            <p:ph type="sldNum" sz="quarter" idx="10"/>
          </p:nvPr>
        </p:nvSpPr>
        <p:spPr>
          <a:xfrm>
            <a:off x="6553200" y="6356350"/>
            <a:ext cx="2133600" cy="365125"/>
          </a:xfrm>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a:t>
            </a:fld>
            <a:endParaRPr kumimoji="1" lang="ko-KR" altLang="en-US" sz="900" dirty="0">
              <a:solidFill>
                <a:prstClr val="black">
                  <a:lumMod val="65000"/>
                  <a:lumOff val="35000"/>
                </a:prstClr>
              </a:solidFill>
              <a:latin typeface="Arial" charset="0"/>
              <a:ea typeface="Arial" charset="0"/>
              <a:cs typeface="Arial" charset="0"/>
            </a:endParaRPr>
          </a:p>
        </p:txBody>
      </p:sp>
    </p:spTree>
    <p:extLst>
      <p:ext uri="{BB962C8B-B14F-4D97-AF65-F5344CB8AC3E}">
        <p14:creationId xmlns:p14="http://schemas.microsoft.com/office/powerpoint/2010/main" val="1398582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a:t>
            </a:fld>
            <a:endParaRPr kumimoji="1" lang="ko-KR" altLang="en-US" sz="900" dirty="0">
              <a:solidFill>
                <a:prstClr val="black">
                  <a:lumMod val="65000"/>
                  <a:lumOff val="35000"/>
                </a:prstClr>
              </a:solidFill>
              <a:latin typeface="Arial" charset="0"/>
              <a:ea typeface="Arial" charset="0"/>
              <a:cs typeface="Arial" charset="0"/>
            </a:endParaRPr>
          </a:p>
        </p:txBody>
      </p:sp>
      <p:cxnSp>
        <p:nvCxnSpPr>
          <p:cNvPr id="5" name="직선 연결선[R] 4"/>
          <p:cNvCxnSpPr/>
          <p:nvPr userDrawn="1"/>
        </p:nvCxnSpPr>
        <p:spPr>
          <a:xfrm>
            <a:off x="268785" y="493195"/>
            <a:ext cx="8606432" cy="0"/>
          </a:xfrm>
          <a:prstGeom prst="line">
            <a:avLst/>
          </a:prstGeom>
          <a:ln w="127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8150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ine logo w/o page nu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53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91CBBCB-3F96-4AFC-88DB-EF397391C091}"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386947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5EC654-05B2-4743-B31D-B8403DF608B3}"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70305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A97F716-ACB8-45D8-9A9C-B883D04B1A48}"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155695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A4730C5-935D-494C-9A2A-5B725450715D}" type="datetime1">
              <a:rPr kumimoji="1" lang="ja-JP" altLang="en-US" smtClean="0"/>
              <a:t>2020/2/3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428759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3859255-4AEE-4D28-875D-69DEF8295FD0}" type="datetime1">
              <a:rPr kumimoji="1" lang="ja-JP" altLang="en-US" smtClean="0"/>
              <a:t>2020/2/3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284513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5D52F-2C40-44C1-B949-6FC2089BF29C}" type="datetime1">
              <a:rPr kumimoji="1" lang="ja-JP" altLang="en-US" smtClean="0"/>
              <a:t>2020/2/3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251921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C044CB0-EE0B-427A-AFD9-4471072863BA}"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387062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5635E9-0A1D-4BD7-B5F9-4DE27AE4DBE1}"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150246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148DC-883C-4548-9174-FE4A734F5EE8}" type="datetime1">
              <a:rPr kumimoji="1" lang="ja-JP" altLang="en-US" smtClean="0"/>
              <a:t>2020/2/3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EA7F-AF66-4E0E-8C8A-C8D650319246}" type="slidenum">
              <a:rPr kumimoji="1" lang="ja-JP" altLang="en-US" smtClean="0"/>
              <a:t>‹#›</a:t>
            </a:fld>
            <a:endParaRPr kumimoji="1" lang="ja-JP" altLang="en-US"/>
          </a:p>
        </p:txBody>
      </p:sp>
    </p:spTree>
    <p:extLst>
      <p:ext uri="{BB962C8B-B14F-4D97-AF65-F5344CB8AC3E}">
        <p14:creationId xmlns:p14="http://schemas.microsoft.com/office/powerpoint/2010/main" val="4268318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muraimuneaki.net/kodairashi/"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muraimuneaki.net/kodairashi/"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muraimuneaki.net/koro11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098097" y="244028"/>
            <a:ext cx="2895557" cy="6544577"/>
          </a:xfrm>
          <a:prstGeom prst="rect">
            <a:avLst/>
          </a:prstGeom>
        </p:spPr>
      </p:pic>
      <p:sp>
        <p:nvSpPr>
          <p:cNvPr id="8" name="正方形/長方形 7"/>
          <p:cNvSpPr/>
          <p:nvPr/>
        </p:nvSpPr>
        <p:spPr>
          <a:xfrm>
            <a:off x="222120" y="267509"/>
            <a:ext cx="5493539" cy="1323439"/>
          </a:xfrm>
          <a:prstGeom prst="rect">
            <a:avLst/>
          </a:prstGeom>
        </p:spPr>
        <p:txBody>
          <a:bodyPr wrap="square">
            <a:spAutoFit/>
          </a:bodyPr>
          <a:lstStyle/>
          <a:p>
            <a:pPr algn="ctr"/>
            <a:r>
              <a:rPr lang="ja-JP" altLang="en-US" sz="4000" dirty="0" smtClean="0">
                <a:solidFill>
                  <a:srgbClr val="002060"/>
                </a:solidFill>
                <a:latin typeface="UD デジタル 教科書体 NP-B" panose="02020700000000000000" pitchFamily="18" charset="-128"/>
                <a:ea typeface="UD デジタル 教科書体 NP-B" panose="02020700000000000000" pitchFamily="18" charset="-128"/>
              </a:rPr>
              <a:t>小平市</a:t>
            </a:r>
            <a:r>
              <a:rPr lang="en-US" altLang="ja-JP" sz="4000" dirty="0" smtClean="0">
                <a:solidFill>
                  <a:srgbClr val="002060"/>
                </a:solidFill>
                <a:latin typeface="UD デジタル 教科書体 NP-B" panose="02020700000000000000" pitchFamily="18" charset="-128"/>
                <a:ea typeface="UD デジタル 教科書体 NP-B" panose="02020700000000000000" pitchFamily="18" charset="-128"/>
              </a:rPr>
              <a:t>A</a:t>
            </a:r>
            <a:r>
              <a:rPr lang="ja-JP" altLang="en-US" sz="4000" dirty="0" smtClean="0">
                <a:solidFill>
                  <a:srgbClr val="002060"/>
                </a:solidFill>
                <a:latin typeface="UD デジタル 教科書体 NP-B" panose="02020700000000000000" pitchFamily="18" charset="-128"/>
                <a:ea typeface="UD デジタル 教科書体 NP-B" panose="02020700000000000000" pitchFamily="18" charset="-128"/>
              </a:rPr>
              <a:t> </a:t>
            </a:r>
            <a:r>
              <a:rPr lang="en-US" altLang="ja-JP" sz="4000" dirty="0" smtClean="0">
                <a:solidFill>
                  <a:srgbClr val="002060"/>
                </a:solidFill>
                <a:latin typeface="UD デジタル 教科書体 NP-B" panose="02020700000000000000" pitchFamily="18" charset="-128"/>
                <a:ea typeface="UD デジタル 教科書体 NP-B" panose="02020700000000000000" pitchFamily="18" charset="-128"/>
              </a:rPr>
              <a:t>I </a:t>
            </a:r>
            <a:r>
              <a:rPr lang="ja-JP" altLang="en-US" sz="4000" dirty="0" smtClean="0">
                <a:solidFill>
                  <a:srgbClr val="002060"/>
                </a:solidFill>
                <a:latin typeface="UD デジタル 教科書体 NP-B" panose="02020700000000000000" pitchFamily="18" charset="-128"/>
                <a:ea typeface="UD デジタル 教科書体 NP-B" panose="02020700000000000000" pitchFamily="18" charset="-128"/>
              </a:rPr>
              <a:t>システムと</a:t>
            </a:r>
            <a:endParaRPr lang="en-US" altLang="ja-JP" sz="4000" dirty="0" smtClean="0">
              <a:solidFill>
                <a:srgbClr val="002060"/>
              </a:solidFill>
              <a:latin typeface="UD デジタル 教科書体 NP-B" panose="02020700000000000000" pitchFamily="18" charset="-128"/>
              <a:ea typeface="UD デジタル 教科書体 NP-B" panose="02020700000000000000" pitchFamily="18" charset="-128"/>
            </a:endParaRPr>
          </a:p>
          <a:p>
            <a:pPr algn="ctr"/>
            <a:r>
              <a:rPr lang="ja-JP" altLang="en-US" sz="4000" dirty="0" smtClean="0">
                <a:solidFill>
                  <a:srgbClr val="002060"/>
                </a:solidFill>
                <a:latin typeface="UD デジタル 教科書体 NP-B" panose="02020700000000000000" pitchFamily="18" charset="-128"/>
                <a:ea typeface="UD デジタル 教科書体 NP-B" panose="02020700000000000000" pitchFamily="18" charset="-128"/>
              </a:rPr>
              <a:t>自治体新時代</a:t>
            </a:r>
            <a:endParaRPr lang="en-US" altLang="ja-JP" sz="3600" dirty="0" smtClean="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0" name="スライド番号プレースホルダー 9"/>
          <p:cNvSpPr>
            <a:spLocks noGrp="1"/>
          </p:cNvSpPr>
          <p:nvPr>
            <p:ph type="sldNum" sz="quarter" idx="12"/>
          </p:nvPr>
        </p:nvSpPr>
        <p:spPr/>
        <p:txBody>
          <a:bodyPr/>
          <a:lstStyle/>
          <a:p>
            <a:fld id="{23D9EA7F-AF66-4E0E-8C8A-C8D650319246}" type="slidenum">
              <a:rPr kumimoji="1" lang="ja-JP" altLang="en-US" smtClean="0"/>
              <a:t>1</a:t>
            </a:fld>
            <a:endParaRPr kumimoji="1" lang="ja-JP" altLang="en-US"/>
          </a:p>
        </p:txBody>
      </p:sp>
      <p:sp>
        <p:nvSpPr>
          <p:cNvPr id="11" name="正方形/長方形 10"/>
          <p:cNvSpPr/>
          <p:nvPr/>
        </p:nvSpPr>
        <p:spPr>
          <a:xfrm>
            <a:off x="222120" y="1745917"/>
            <a:ext cx="5493539" cy="3293209"/>
          </a:xfrm>
          <a:prstGeom prst="rect">
            <a:avLst/>
          </a:prstGeom>
        </p:spPr>
        <p:txBody>
          <a:bodyPr wrap="squar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ついに</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小平市役所の窓口は、３６５日２４時間、</a:t>
            </a:r>
            <a:r>
              <a:rPr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rPr>
              <a:t>AI</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で対応可能</a:t>
            </a:r>
            <a:r>
              <a:rPr lang="ja-JP" altLang="en-US" sz="2400" dirty="0" smtClean="0">
                <a:latin typeface="UD デジタル 教科書体 NP-B" panose="02020700000000000000" pitchFamily="18" charset="-128"/>
                <a:ea typeface="UD デジタル 教科書体 NP-B" panose="02020700000000000000" pitchFamily="18" charset="-128"/>
              </a:rPr>
              <a:t>になり、住民の利便性は向上 </a:t>
            </a:r>
            <a:r>
              <a:rPr lang="en-US" altLang="ja-JP" sz="2400" dirty="0" smtClean="0">
                <a:latin typeface="UD デジタル 教科書体 NP-B" panose="02020700000000000000" pitchFamily="18" charset="-128"/>
                <a:ea typeface="UD デジタル 教科書体 NP-B" panose="02020700000000000000" pitchFamily="18" charset="-128"/>
              </a:rPr>
              <a:t>!</a:t>
            </a:r>
          </a:p>
          <a:p>
            <a:r>
              <a:rPr lang="ja-JP" altLang="en-US" sz="2400" dirty="0" smtClean="0">
                <a:latin typeface="UD デジタル 教科書体 NP-B" panose="02020700000000000000" pitchFamily="18" charset="-128"/>
                <a:ea typeface="UD デジタル 教科書体 NP-B" panose="02020700000000000000" pitchFamily="18" charset="-128"/>
              </a:rPr>
              <a:t>これまでの高額な</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システムではなく</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excel</a:t>
            </a:r>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」だけ</a:t>
            </a:r>
            <a:r>
              <a:rPr lang="ja-JP" altLang="en-US" sz="2400" dirty="0" smtClean="0">
                <a:latin typeface="UD デジタル 教科書体 NP-B" panose="02020700000000000000" pitchFamily="18" charset="-128"/>
                <a:ea typeface="UD デジタル 教科書体 NP-B" panose="02020700000000000000" pitchFamily="18" charset="-128"/>
              </a:rPr>
              <a:t>で</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一般公務員</a:t>
            </a:r>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が簡単</a:t>
            </a:r>
            <a:r>
              <a:rPr lang="ja-JP" altLang="en-US" sz="2400" dirty="0">
                <a:latin typeface="UD デジタル 教科書体 NP-B" panose="02020700000000000000" pitchFamily="18" charset="-128"/>
                <a:ea typeface="UD デジタル 教科書体 NP-B" panose="02020700000000000000" pitchFamily="18" charset="-128"/>
              </a:rPr>
              <a:t>に</a:t>
            </a:r>
            <a:r>
              <a:rPr lang="ja-JP" altLang="en-US" sz="2400" dirty="0" smtClean="0">
                <a:latin typeface="UD デジタル 教科書体 NP-B" panose="02020700000000000000" pitchFamily="18" charset="-128"/>
                <a:ea typeface="UD デジタル 教科書体 NP-B" panose="02020700000000000000" pitchFamily="18" charset="-128"/>
              </a:rPr>
              <a:t>作れる高機能</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a:latin typeface="UD デジタル 教科書体 NP-B" panose="02020700000000000000" pitchFamily="18" charset="-128"/>
                <a:ea typeface="UD デジタル 教科書体 NP-B" panose="02020700000000000000" pitchFamily="18" charset="-128"/>
              </a:rPr>
              <a:t>システムが登場</a:t>
            </a:r>
            <a:r>
              <a:rPr lang="ja-JP" altLang="en-US" sz="2400" dirty="0" smtClean="0">
                <a:latin typeface="UD デジタル 教科書体 NP-B" panose="02020700000000000000" pitchFamily="18" charset="-128"/>
                <a:ea typeface="UD デジタル 教科書体 NP-B" panose="02020700000000000000" pitchFamily="18" charset="-128"/>
              </a:rPr>
              <a:t>。</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en-US" altLang="ja-JP" sz="2000" dirty="0" smtClean="0">
                <a:latin typeface="UD デジタル 教科書体 NP-B" panose="02020700000000000000" pitchFamily="18" charset="-128"/>
                <a:ea typeface="UD デジタル 教科書体 NP-B" panose="02020700000000000000" pitchFamily="18" charset="-128"/>
              </a:rPr>
              <a:t>※</a:t>
            </a:r>
            <a:r>
              <a:rPr lang="ja-JP" altLang="en-US" sz="2000" dirty="0">
                <a:latin typeface="UD デジタル 教科書体 NP-B" panose="02020700000000000000" pitchFamily="18" charset="-128"/>
                <a:ea typeface="UD デジタル 教科書体 NP-B" panose="02020700000000000000" pitchFamily="18" charset="-128"/>
              </a:rPr>
              <a:t>必要な相談だけ</a:t>
            </a:r>
            <a:r>
              <a:rPr lang="ja-JP" altLang="en-US" sz="2000" dirty="0" smtClean="0">
                <a:latin typeface="UD デジタル 教科書体 NP-B" panose="02020700000000000000" pitchFamily="18" charset="-128"/>
                <a:ea typeface="UD デジタル 教科書体 NP-B" panose="02020700000000000000" pitchFamily="18" charset="-128"/>
              </a:rPr>
              <a:t>人間対応可</a:t>
            </a:r>
            <a:r>
              <a:rPr lang="ja-JP" altLang="en-US" sz="2000" dirty="0">
                <a:latin typeface="UD デジタル 教科書体 NP-B" panose="02020700000000000000" pitchFamily="18" charset="-128"/>
                <a:ea typeface="UD デジタル 教科書体 NP-B" panose="02020700000000000000" pitchFamily="18" charset="-128"/>
              </a:rPr>
              <a:t>。</a:t>
            </a:r>
            <a:endParaRPr lang="en-US" altLang="ja-JP" sz="2000" dirty="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530235" y="5346903"/>
            <a:ext cx="3393878" cy="1015663"/>
          </a:xfrm>
          <a:prstGeom prst="rect">
            <a:avLst/>
          </a:prstGeom>
        </p:spPr>
        <p:txBody>
          <a:bodyPr wrap="none">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「小平市役所 </a:t>
            </a:r>
            <a:r>
              <a:rPr lang="en-US" altLang="ja-JP" sz="2000" dirty="0" smtClean="0">
                <a:latin typeface="UD デジタル 教科書体 NP-B" panose="02020700000000000000" pitchFamily="18" charset="-128"/>
                <a:ea typeface="UD デジタル 教科書体 NP-B" panose="02020700000000000000" pitchFamily="18" charset="-128"/>
              </a:rPr>
              <a:t>AI</a:t>
            </a:r>
            <a:r>
              <a:rPr lang="ja-JP" altLang="en-US" sz="2000" dirty="0" smtClean="0">
                <a:latin typeface="UD デジタル 教科書体 NP-B" panose="02020700000000000000" pitchFamily="18" charset="-128"/>
                <a:ea typeface="UD デジタル 教科書体 NP-B" panose="02020700000000000000" pitchFamily="18" charset="-128"/>
              </a:rPr>
              <a:t>システム」</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ぜひ、</a:t>
            </a:r>
            <a:r>
              <a:rPr lang="en-US" altLang="ja-JP" sz="2000" dirty="0" smtClean="0">
                <a:latin typeface="UD デジタル 教科書体 NP-B" panose="02020700000000000000" pitchFamily="18" charset="-128"/>
                <a:ea typeface="UD デジタル 教科書体 NP-B" panose="02020700000000000000" pitchFamily="18" charset="-128"/>
              </a:rPr>
              <a:t>LINE</a:t>
            </a:r>
            <a:r>
              <a:rPr lang="ja-JP" altLang="en-US" sz="2000" dirty="0" smtClean="0">
                <a:latin typeface="UD デジタル 教科書体 NP-B" panose="02020700000000000000" pitchFamily="18" charset="-128"/>
                <a:ea typeface="UD デジタル 教科書体 NP-B" panose="02020700000000000000" pitchFamily="18" charset="-128"/>
              </a:rPr>
              <a:t>で読み込んで</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お試しください　→</a:t>
            </a:r>
            <a:endParaRPr lang="ja-JP" altLang="en-US" sz="20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457" y="1303705"/>
            <a:ext cx="2532835" cy="5484900"/>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810" y="4743714"/>
            <a:ext cx="2114286" cy="2114286"/>
          </a:xfrm>
          <a:prstGeom prst="rect">
            <a:avLst/>
          </a:prstGeom>
        </p:spPr>
      </p:pic>
    </p:spTree>
    <p:extLst>
      <p:ext uri="{BB962C8B-B14F-4D97-AF65-F5344CB8AC3E}">
        <p14:creationId xmlns:p14="http://schemas.microsoft.com/office/powerpoint/2010/main" val="435353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10</a:t>
            </a:fld>
            <a:endParaRPr kumimoji="1" lang="ko-KR" altLang="en-US" sz="900" dirty="0">
              <a:solidFill>
                <a:prstClr val="black">
                  <a:lumMod val="65000"/>
                  <a:lumOff val="35000"/>
                </a:prstClr>
              </a:solidFill>
              <a:latin typeface="Arial" charset="0"/>
              <a:ea typeface="Arial" charset="0"/>
              <a:cs typeface="Arial" charset="0"/>
            </a:endParaRPr>
          </a:p>
        </p:txBody>
      </p:sp>
      <p:sp>
        <p:nvSpPr>
          <p:cNvPr id="4" name="正方形/長方形 3"/>
          <p:cNvSpPr/>
          <p:nvPr/>
        </p:nvSpPr>
        <p:spPr>
          <a:xfrm>
            <a:off x="658698" y="579511"/>
            <a:ext cx="6750566" cy="1077218"/>
          </a:xfrm>
          <a:prstGeom prst="rect">
            <a:avLst/>
          </a:prstGeom>
        </p:spPr>
        <p:txBody>
          <a:bodyPr wrap="none">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小平市役所</a:t>
            </a:r>
            <a:r>
              <a:rPr lang="ja-JP" altLang="en-US"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アプリ</a:t>
            </a:r>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は</a:t>
            </a:r>
            <a:r>
              <a:rPr lang="ja-JP" altLang="en-US"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高コストだが</a:t>
            </a:r>
            <a:endParaRPr lang="en-US" altLang="ja-JP"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あまり使われていない②</a:t>
            </a:r>
            <a:endParaRPr lang="en-US" altLang="ja-JP"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pic>
        <p:nvPicPr>
          <p:cNvPr id="5" name="図 4"/>
          <p:cNvPicPr>
            <a:picLocks noChangeAspect="1"/>
          </p:cNvPicPr>
          <p:nvPr/>
        </p:nvPicPr>
        <p:blipFill rotWithShape="1">
          <a:blip r:embed="rId2"/>
          <a:srcRect l="22893" t="26383" r="10142" b="24554"/>
          <a:stretch/>
        </p:blipFill>
        <p:spPr>
          <a:xfrm>
            <a:off x="259823" y="1949824"/>
            <a:ext cx="8575472" cy="3532430"/>
          </a:xfrm>
          <a:prstGeom prst="rect">
            <a:avLst/>
          </a:prstGeom>
          <a:ln>
            <a:solidFill>
              <a:schemeClr val="tx2"/>
            </a:solidFill>
          </a:ln>
        </p:spPr>
      </p:pic>
      <p:sp>
        <p:nvSpPr>
          <p:cNvPr id="9" name="正方形/長方形 8"/>
          <p:cNvSpPr/>
          <p:nvPr/>
        </p:nvSpPr>
        <p:spPr>
          <a:xfrm>
            <a:off x="4033981" y="5758934"/>
            <a:ext cx="4801314" cy="646331"/>
          </a:xfrm>
          <a:prstGeom prst="rect">
            <a:avLst/>
          </a:prstGeom>
        </p:spPr>
        <p:txBody>
          <a:bodyPr wrap="none">
            <a:spAutoFit/>
          </a:bodyPr>
          <a:lstStyle/>
          <a:p>
            <a:r>
              <a:rPr lang="en-US" altLang="ja-JP"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ただし、「小平市ごみ分別」アプリだけは</a:t>
            </a:r>
            <a:endParaRPr lang="en-US" altLang="ja-JP"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r>
              <a:rPr lang="ja-JP" altLang="en-US"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４２６</a:t>
            </a:r>
            <a:r>
              <a:rPr lang="en-US" altLang="ja-JP"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８件としっかりと使われている。</a:t>
            </a:r>
            <a:endParaRPr lang="ja-JP" altLang="en-US" dirty="0"/>
          </a:p>
        </p:txBody>
      </p:sp>
      <p:cxnSp>
        <p:nvCxnSpPr>
          <p:cNvPr id="10" name="直線矢印コネクタ 9"/>
          <p:cNvCxnSpPr/>
          <p:nvPr/>
        </p:nvCxnSpPr>
        <p:spPr>
          <a:xfrm flipH="1" flipV="1">
            <a:off x="718459" y="4517964"/>
            <a:ext cx="326570" cy="1240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22962" y="5883408"/>
            <a:ext cx="492443" cy="461665"/>
          </a:xfrm>
          <a:prstGeom prst="rect">
            <a:avLst/>
          </a:prstGeom>
        </p:spPr>
        <p:txBody>
          <a:bodyPr wrap="none">
            <a:spAutoFit/>
          </a:bodyPr>
          <a:lstStyle/>
          <a:p>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０</a:t>
            </a:r>
            <a:endParaRPr lang="ja-JP" altLang="en-US" sz="2400" dirty="0">
              <a:solidFill>
                <a:srgbClr val="FF0000"/>
              </a:solidFill>
            </a:endParaRPr>
          </a:p>
        </p:txBody>
      </p:sp>
    </p:spTree>
    <p:extLst>
      <p:ext uri="{BB962C8B-B14F-4D97-AF65-F5344CB8AC3E}">
        <p14:creationId xmlns:p14="http://schemas.microsoft.com/office/powerpoint/2010/main" val="14440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534535"/>
            <a:ext cx="7772400" cy="876254"/>
          </a:xfrm>
        </p:spPr>
        <p:txBody>
          <a:bodyPr>
            <a:normAutofit/>
          </a:bodyPr>
          <a:lstStyle/>
          <a:p>
            <a:r>
              <a:rPr lang="en-US" altLang="ja-JP" sz="4400" dirty="0" smtClean="0">
                <a:solidFill>
                  <a:srgbClr val="002060"/>
                </a:solidFill>
                <a:latin typeface="UD デジタル 教科書体 NP-B" panose="02020700000000000000" pitchFamily="18" charset="-128"/>
                <a:ea typeface="UD デジタル 教科書体 NP-B" panose="02020700000000000000" pitchFamily="18" charset="-128"/>
              </a:rPr>
              <a:t>2020</a:t>
            </a:r>
            <a:r>
              <a:rPr lang="ja-JP" altLang="en-US" sz="4400" dirty="0" smtClean="0">
                <a:solidFill>
                  <a:srgbClr val="002060"/>
                </a:solidFill>
                <a:latin typeface="UD デジタル 教科書体 NP-B" panose="02020700000000000000" pitchFamily="18" charset="-128"/>
                <a:ea typeface="UD デジタル 教科書体 NP-B" panose="02020700000000000000" pitchFamily="18" charset="-128"/>
              </a:rPr>
              <a:t>年小平市</a:t>
            </a:r>
            <a:r>
              <a:rPr lang="en-US" altLang="ja-JP" sz="4400" dirty="0" smtClean="0">
                <a:solidFill>
                  <a:srgbClr val="002060"/>
                </a:solidFill>
                <a:latin typeface="UD デジタル 教科書体 NP-B" panose="02020700000000000000" pitchFamily="18" charset="-128"/>
                <a:ea typeface="UD デジタル 教科書体 NP-B" panose="02020700000000000000" pitchFamily="18" charset="-128"/>
              </a:rPr>
              <a:t>ICT</a:t>
            </a:r>
            <a:r>
              <a:rPr lang="ja-JP" altLang="en-US" sz="4400" dirty="0" smtClean="0">
                <a:solidFill>
                  <a:srgbClr val="002060"/>
                </a:solidFill>
                <a:latin typeface="UD デジタル 教科書体 NP-B" panose="02020700000000000000" pitchFamily="18" charset="-128"/>
                <a:ea typeface="UD デジタル 教科書体 NP-B" panose="02020700000000000000" pitchFamily="18" charset="-128"/>
              </a:rPr>
              <a:t>の改善案</a:t>
            </a:r>
            <a:endParaRPr kumimoji="1" lang="ja-JP" altLang="en-US" sz="4400" dirty="0"/>
          </a:p>
        </p:txBody>
      </p:sp>
      <p:sp>
        <p:nvSpPr>
          <p:cNvPr id="3" name="サブタイトル 2"/>
          <p:cNvSpPr>
            <a:spLocks noGrp="1"/>
          </p:cNvSpPr>
          <p:nvPr>
            <p:ph type="subTitle" idx="1"/>
          </p:nvPr>
        </p:nvSpPr>
        <p:spPr>
          <a:xfrm>
            <a:off x="685800" y="2364377"/>
            <a:ext cx="7974874" cy="4153989"/>
          </a:xfrm>
        </p:spPr>
        <p:txBody>
          <a:bodyPr>
            <a:normAutofit/>
          </a:bodyPr>
          <a:lstStyle/>
          <a:p>
            <a:pPr algn="l"/>
            <a:r>
              <a:rPr lang="ja-JP" altLang="en-US" dirty="0" smtClean="0">
                <a:latin typeface="UD デジタル 教科書体 NP-B" panose="02020700000000000000" pitchFamily="18" charset="-128"/>
                <a:ea typeface="UD デジタル 教科書体 NP-B" panose="02020700000000000000" pitchFamily="18" charset="-128"/>
              </a:rPr>
              <a:t>①最も使われている</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である</a:t>
            </a:r>
            <a:r>
              <a:rPr lang="en-US" altLang="ja-JP" dirty="0" smtClean="0">
                <a:latin typeface="UD デジタル 教科書体 NP-B" panose="02020700000000000000" pitchFamily="18" charset="-128"/>
                <a:ea typeface="UD デジタル 教科書体 NP-B" panose="02020700000000000000" pitchFamily="18" charset="-128"/>
              </a:rPr>
              <a:t>LINE</a:t>
            </a:r>
            <a:r>
              <a:rPr lang="ja-JP" altLang="en-US" dirty="0" smtClean="0">
                <a:latin typeface="UD デジタル 教科書体 NP-B" panose="02020700000000000000" pitchFamily="18" charset="-128"/>
                <a:ea typeface="UD デジタル 教科書体 NP-B" panose="02020700000000000000" pitchFamily="18" charset="-128"/>
              </a:rPr>
              <a:t>を使う。</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kumimoji="1" lang="ja-JP" altLang="en-US" dirty="0" smtClean="0">
                <a:latin typeface="UD デジタル 教科書体 NP-B" panose="02020700000000000000" pitchFamily="18" charset="-128"/>
                <a:ea typeface="UD デジタル 教科書体 NP-B" panose="02020700000000000000" pitchFamily="18" charset="-128"/>
              </a:rPr>
              <a:t>②時代の主流である</a:t>
            </a:r>
            <a:r>
              <a:rPr kumimoji="1" lang="en-US" altLang="ja-JP" dirty="0" smtClean="0">
                <a:latin typeface="UD デジタル 教科書体 NP-B" panose="02020700000000000000" pitchFamily="18" charset="-128"/>
                <a:ea typeface="UD デジタル 教科書体 NP-B" panose="02020700000000000000" pitchFamily="18" charset="-128"/>
              </a:rPr>
              <a:t>AI</a:t>
            </a:r>
            <a:r>
              <a:rPr kumimoji="1" lang="ja-JP" altLang="en-US" dirty="0" smtClean="0">
                <a:latin typeface="UD デジタル 教科書体 NP-B" panose="02020700000000000000" pitchFamily="18" charset="-128"/>
                <a:ea typeface="UD デジタル 教科書体 NP-B" panose="02020700000000000000" pitchFamily="18" charset="-128"/>
              </a:rPr>
              <a:t>を活用し</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365</a:t>
            </a:r>
            <a:r>
              <a:rPr lang="ja-JP" altLang="en-US" dirty="0" smtClean="0">
                <a:latin typeface="UD デジタル 教科書体 NP-B" panose="02020700000000000000" pitchFamily="18" charset="-128"/>
                <a:ea typeface="UD デジタル 教科書体 NP-B" panose="02020700000000000000" pitchFamily="18" charset="-128"/>
              </a:rPr>
              <a:t>日</a:t>
            </a:r>
            <a:r>
              <a:rPr lang="en-US" altLang="ja-JP" dirty="0" smtClean="0">
                <a:latin typeface="UD デジタル 教科書体 NP-B" panose="02020700000000000000" pitchFamily="18" charset="-128"/>
                <a:ea typeface="UD デジタル 教科書体 NP-B" panose="02020700000000000000" pitchFamily="18" charset="-128"/>
              </a:rPr>
              <a:t>24</a:t>
            </a:r>
            <a:r>
              <a:rPr lang="ja-JP" altLang="en-US" dirty="0" smtClean="0">
                <a:latin typeface="UD デジタル 教科書体 NP-B" panose="02020700000000000000" pitchFamily="18" charset="-128"/>
                <a:ea typeface="UD デジタル 教科書体 NP-B" panose="02020700000000000000" pitchFamily="18" charset="-128"/>
              </a:rPr>
              <a:t>時間の窓口対応を可能にして、住民の利便性を上げる。</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③プログラミング言語の必要な</a:t>
            </a:r>
            <a:r>
              <a:rPr lang="en-US" altLang="ja-JP" dirty="0" smtClean="0">
                <a:latin typeface="UD デジタル 教科書体 NP-B" panose="02020700000000000000" pitchFamily="18" charset="-128"/>
                <a:ea typeface="UD デジタル 教科書体 NP-B" panose="02020700000000000000" pitchFamily="18" charset="-128"/>
              </a:rPr>
              <a:t>AI</a:t>
            </a:r>
            <a:r>
              <a:rPr lang="ja-JP" altLang="en-US" dirty="0" smtClean="0">
                <a:latin typeface="UD デジタル 教科書体 NP-B" panose="02020700000000000000" pitchFamily="18" charset="-128"/>
                <a:ea typeface="UD デジタル 教科書体 NP-B" panose="02020700000000000000" pitchFamily="18" charset="-128"/>
              </a:rPr>
              <a:t>は高額なので、一般公務員が使える高機能</a:t>
            </a:r>
            <a:r>
              <a:rPr lang="en-US" altLang="ja-JP" dirty="0" smtClean="0">
                <a:latin typeface="UD デジタル 教科書体 NP-B" panose="02020700000000000000" pitchFamily="18" charset="-128"/>
                <a:ea typeface="UD デジタル 教科書体 NP-B" panose="02020700000000000000" pitchFamily="18" charset="-128"/>
              </a:rPr>
              <a:t>AI</a:t>
            </a:r>
            <a:r>
              <a:rPr lang="ja-JP" altLang="en-US" dirty="0" smtClean="0">
                <a:latin typeface="UD デジタル 教科書体 NP-B" panose="02020700000000000000" pitchFamily="18" charset="-128"/>
                <a:ea typeface="UD デジタル 教科書体 NP-B" panose="02020700000000000000" pitchFamily="18" charset="-128"/>
              </a:rPr>
              <a:t>を使う。</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④電話だけでなく</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でも相談を！</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endParaRPr kumimoji="1" lang="ja-JP" altLang="en-US" dirty="0"/>
          </a:p>
        </p:txBody>
      </p:sp>
      <p:sp>
        <p:nvSpPr>
          <p:cNvPr id="4" name="スライド番号プレースホルダー 3"/>
          <p:cNvSpPr>
            <a:spLocks noGrp="1"/>
          </p:cNvSpPr>
          <p:nvPr>
            <p:ph type="sldNum" sz="quarter" idx="12"/>
          </p:nvPr>
        </p:nvSpPr>
        <p:spPr/>
        <p:txBody>
          <a:bodyPr/>
          <a:lstStyle/>
          <a:p>
            <a:fld id="{23D9EA7F-AF66-4E0E-8C8A-C8D650319246}" type="slidenum">
              <a:rPr lang="ja-JP" altLang="en-US" smtClean="0"/>
              <a:pPr/>
              <a:t>11</a:t>
            </a:fld>
            <a:endParaRPr lang="ja-JP" altLang="en-US" dirty="0"/>
          </a:p>
        </p:txBody>
      </p:sp>
      <p:pic>
        <p:nvPicPr>
          <p:cNvPr id="102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741" y="4474982"/>
            <a:ext cx="2038350" cy="220980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86606" y="6065923"/>
            <a:ext cx="5437707" cy="400110"/>
          </a:xfrm>
          <a:prstGeom prst="rect">
            <a:avLst/>
          </a:prstGeom>
        </p:spPr>
        <p:txBody>
          <a:bodyPr wrap="none">
            <a:spAutoFit/>
          </a:bodyPr>
          <a:lstStyle/>
          <a:p>
            <a:r>
              <a:rPr lang="en-US" altLang="ja-JP" sz="2000" dirty="0">
                <a:solidFill>
                  <a:srgbClr val="666666"/>
                </a:solidFill>
                <a:latin typeface="UD デジタル 教科書体 NP-B" panose="02020700000000000000" pitchFamily="18" charset="-128"/>
                <a:ea typeface="UD デジタル 教科書体 NP-B" panose="02020700000000000000" pitchFamily="18" charset="-128"/>
              </a:rPr>
              <a:t> </a:t>
            </a:r>
            <a:r>
              <a:rPr lang="en-US" altLang="ja-JP" sz="2000" dirty="0">
                <a:solidFill>
                  <a:srgbClr val="0073AA"/>
                </a:solidFill>
                <a:latin typeface="UD デジタル 教科書体 NP-B" panose="02020700000000000000" pitchFamily="18" charset="-128"/>
                <a:ea typeface="UD デジタル 教科書体 NP-B" panose="02020700000000000000" pitchFamily="18" charset="-128"/>
                <a:hlinkClick r:id="rId3"/>
              </a:rPr>
              <a:t>https://muraimuneaki.net/</a:t>
            </a:r>
            <a:r>
              <a:rPr lang="en-US" altLang="ja-JP" sz="2000" b="1" dirty="0">
                <a:solidFill>
                  <a:srgbClr val="0073AA"/>
                </a:solidFill>
                <a:latin typeface="UD デジタル 教科書体 NP-B" panose="02020700000000000000" pitchFamily="18" charset="-128"/>
                <a:ea typeface="UD デジタル 教科書体 NP-B" panose="02020700000000000000" pitchFamily="18" charset="-128"/>
                <a:hlinkClick r:id="rId3"/>
              </a:rPr>
              <a:t>kodairashi</a:t>
            </a:r>
            <a:r>
              <a:rPr lang="en-US" altLang="ja-JP" sz="2000" dirty="0">
                <a:solidFill>
                  <a:srgbClr val="0073AA"/>
                </a:solidFill>
                <a:latin typeface="UD デジタル 教科書体 NP-B" panose="02020700000000000000" pitchFamily="18" charset="-128"/>
                <a:ea typeface="UD デジタル 教科書体 NP-B" panose="02020700000000000000" pitchFamily="18" charset="-128"/>
                <a:hlinkClick r:id="rId3"/>
              </a:rPr>
              <a:t>/</a:t>
            </a:r>
            <a:r>
              <a:rPr lang="en-US" altLang="ja-JP" sz="2000" dirty="0">
                <a:solidFill>
                  <a:srgbClr val="666666"/>
                </a:solidFill>
                <a:latin typeface="-apple-system"/>
              </a:rPr>
              <a:t> </a:t>
            </a:r>
            <a:r>
              <a:rPr lang="en-US" altLang="ja-JP" dirty="0">
                <a:solidFill>
                  <a:srgbClr val="666666"/>
                </a:solidFill>
                <a:latin typeface="-apple-system"/>
              </a:rPr>
              <a:t>‎</a:t>
            </a:r>
            <a:endParaRPr lang="ja-JP" altLang="en-US" dirty="0"/>
          </a:p>
        </p:txBody>
      </p:sp>
    </p:spTree>
    <p:extLst>
      <p:ext uri="{BB962C8B-B14F-4D97-AF65-F5344CB8AC3E}">
        <p14:creationId xmlns:p14="http://schemas.microsoft.com/office/powerpoint/2010/main" val="419067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674635"/>
            <a:ext cx="6119880" cy="1922127"/>
          </a:xfrm>
          <a:ln>
            <a:solidFill>
              <a:schemeClr val="tx1"/>
            </a:solidFill>
          </a:ln>
        </p:spPr>
        <p:txBody>
          <a:bodyPr>
            <a:normAutofit fontScale="92500"/>
          </a:bodyPr>
          <a:lstStyle/>
          <a:p>
            <a:pPr marL="0" indent="0">
              <a:buNone/>
            </a:pP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過去</a:t>
            </a:r>
            <a:r>
              <a:rPr lang="en-US" altLang="ja-JP" dirty="0" smtClean="0">
                <a:latin typeface="UD デジタル 教科書体 NP-B" panose="02020700000000000000" pitchFamily="18" charset="-128"/>
                <a:ea typeface="UD デジタル 教科書体 NP-B" panose="02020700000000000000" pitchFamily="18" charset="-128"/>
              </a:rPr>
              <a:t>】</a:t>
            </a:r>
          </a:p>
          <a:p>
            <a:pPr marL="0" indent="0">
              <a:buNone/>
            </a:pP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プログラミング言語</a:t>
            </a:r>
            <a:r>
              <a:rPr lang="ja-JP" altLang="en-US" dirty="0" smtClean="0">
                <a:latin typeface="UD デジタル 教科書体 NP-B" panose="02020700000000000000" pitchFamily="18" charset="-128"/>
                <a:ea typeface="UD デジタル 教科書体 NP-B" panose="02020700000000000000" pitchFamily="18" charset="-128"/>
              </a:rPr>
              <a:t>が必要だった</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dirty="0" smtClean="0">
                <a:latin typeface="UD デジタル 教科書体 NP-B" panose="02020700000000000000" pitchFamily="18" charset="-128"/>
                <a:ea typeface="UD デジタル 教科書体 NP-B" panose="02020700000000000000" pitchFamily="18" charset="-128"/>
              </a:rPr>
              <a:t>・エンジニア外注なので</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高コスト</a:t>
            </a:r>
            <a:endParaRPr kumimoji="1"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smtClean="0">
                <a:latin typeface="UD デジタル 教科書体 NP-B" panose="02020700000000000000" pitchFamily="18" charset="-128"/>
                <a:ea typeface="UD デジタル 教科書体 NP-B" panose="02020700000000000000" pitchFamily="18" charset="-128"/>
              </a:rPr>
              <a:t>・更新頻度が遅いため、低機能になる</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2"/>
          <p:cNvSpPr txBox="1">
            <a:spLocks/>
          </p:cNvSpPr>
          <p:nvPr/>
        </p:nvSpPr>
        <p:spPr>
          <a:xfrm>
            <a:off x="635089" y="4563622"/>
            <a:ext cx="5578967" cy="2126777"/>
          </a:xfrm>
          <a:prstGeom prst="rect">
            <a:avLst/>
          </a:prstGeom>
          <a:ln>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２０２０年</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　</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ＥＸＣＥＬだけ</a:t>
            </a:r>
            <a:r>
              <a:rPr lang="ja-JP" altLang="en-US" dirty="0" smtClean="0">
                <a:latin typeface="UD デジタル 教科書体 NP-B" panose="02020700000000000000" pitchFamily="18" charset="-128"/>
                <a:ea typeface="UD デジタル 教科書体 NP-B" panose="02020700000000000000" pitchFamily="18" charset="-128"/>
              </a:rPr>
              <a:t>で高機能ＡＩ</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・公務員が自分で作るので</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低コスト</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・更新頻度が早く、高機能になる</a:t>
            </a:r>
            <a:endParaRPr lang="en-US" altLang="ja-JP" dirty="0" smtClean="0">
              <a:latin typeface="UD デジタル 教科書体 NP-B" panose="02020700000000000000" pitchFamily="18" charset="-128"/>
              <a:ea typeface="UD デジタル 教科書体 NP-B" panose="02020700000000000000" pitchFamily="18" charset="-128"/>
            </a:endParaRPr>
          </a:p>
        </p:txBody>
      </p:sp>
      <p:sp>
        <p:nvSpPr>
          <p:cNvPr id="5" name="下矢印 4"/>
          <p:cNvSpPr/>
          <p:nvPr/>
        </p:nvSpPr>
        <p:spPr>
          <a:xfrm>
            <a:off x="2886879" y="3571004"/>
            <a:ext cx="734096" cy="1103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404949" y="229176"/>
            <a:ext cx="8543109" cy="1325563"/>
          </a:xfrm>
        </p:spPr>
        <p:txBody>
          <a:bodyPr>
            <a:normAutofit fontScale="90000"/>
          </a:bodyPr>
          <a:lstStyle/>
          <a:p>
            <a:r>
              <a:rPr lang="ja-JP" altLang="en-US" sz="3600" dirty="0" smtClean="0">
                <a:latin typeface="UD デジタル 教科書体 NP-B" panose="02020700000000000000" pitchFamily="18" charset="-128"/>
                <a:ea typeface="UD デジタル 教科書体 NP-B" panose="02020700000000000000" pitchFamily="18" charset="-128"/>
              </a:rPr>
              <a:t>自治体ＡＩの最新改善ポイント①</a:t>
            </a:r>
            <a:r>
              <a:rPr lang="en-US" altLang="ja-JP" sz="3600" dirty="0" smtClean="0">
                <a:latin typeface="UD デジタル 教科書体 NP-B" panose="02020700000000000000" pitchFamily="18" charset="-128"/>
                <a:ea typeface="UD デジタル 教科書体 NP-B" panose="02020700000000000000" pitchFamily="18" charset="-128"/>
              </a:rPr>
              <a:t/>
            </a:r>
            <a:br>
              <a:rPr lang="en-US" altLang="ja-JP" sz="3600" dirty="0" smtClean="0">
                <a:latin typeface="UD デジタル 教科書体 NP-B" panose="02020700000000000000" pitchFamily="18" charset="-128"/>
                <a:ea typeface="UD デジタル 教科書体 NP-B" panose="02020700000000000000" pitchFamily="18" charset="-128"/>
              </a:rPr>
            </a:br>
            <a:r>
              <a:rPr lang="ja-JP" altLang="en-US" sz="3600" dirty="0" smtClean="0">
                <a:latin typeface="UD デジタル 教科書体 NP-B" panose="02020700000000000000" pitchFamily="18" charset="-128"/>
                <a:ea typeface="UD デジタル 教科書体 NP-B" panose="02020700000000000000" pitchFamily="18" charset="-128"/>
              </a:rPr>
              <a:t>「プログラミング言語」から</a:t>
            </a:r>
            <a:r>
              <a:rPr lang="ja-JP" altLang="en-US" sz="4000" dirty="0" smtClean="0">
                <a:solidFill>
                  <a:srgbClr val="00B050"/>
                </a:solidFill>
                <a:latin typeface="UD デジタル 教科書体 NP-B" panose="02020700000000000000" pitchFamily="18" charset="-128"/>
                <a:ea typeface="UD デジタル 教科書体 NP-B" panose="02020700000000000000" pitchFamily="18" charset="-128"/>
              </a:rPr>
              <a:t>「</a:t>
            </a:r>
            <a:r>
              <a:rPr lang="en-US" altLang="ja-JP" dirty="0" smtClean="0">
                <a:solidFill>
                  <a:srgbClr val="00B050"/>
                </a:solidFill>
                <a:latin typeface="UD デジタル 教科書体 NP-B" panose="02020700000000000000" pitchFamily="18" charset="-128"/>
                <a:ea typeface="UD デジタル 教科書体 NP-B" panose="02020700000000000000" pitchFamily="18" charset="-128"/>
              </a:rPr>
              <a:t>EXCEL</a:t>
            </a:r>
            <a:r>
              <a:rPr lang="ja-JP" altLang="en-US" sz="4000" dirty="0" smtClean="0">
                <a:solidFill>
                  <a:srgbClr val="00B050"/>
                </a:solidFill>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へ</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pic>
        <p:nvPicPr>
          <p:cNvPr id="8" name="図 7"/>
          <p:cNvPicPr>
            <a:picLocks noChangeAspect="1"/>
          </p:cNvPicPr>
          <p:nvPr/>
        </p:nvPicPr>
        <p:blipFill rotWithShape="1">
          <a:blip r:embed="rId2"/>
          <a:srcRect r="986" b="10732"/>
          <a:stretch/>
        </p:blipFill>
        <p:spPr>
          <a:xfrm>
            <a:off x="5239690" y="3666008"/>
            <a:ext cx="3541689" cy="1795228"/>
          </a:xfrm>
          <a:prstGeom prst="rect">
            <a:avLst/>
          </a:prstGeom>
          <a:ln>
            <a:solidFill>
              <a:schemeClr val="tx1"/>
            </a:solidFill>
          </a:ln>
        </p:spPr>
      </p:pic>
    </p:spTree>
    <p:extLst>
      <p:ext uri="{BB962C8B-B14F-4D97-AF65-F5344CB8AC3E}">
        <p14:creationId xmlns:p14="http://schemas.microsoft.com/office/powerpoint/2010/main" val="263689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58024"/>
            <a:ext cx="7886700" cy="1325563"/>
          </a:xfrm>
        </p:spPr>
        <p:txBody>
          <a:bodyPr>
            <a:normAutofit fontScale="90000"/>
          </a:bodyPr>
          <a:lstStyle/>
          <a:p>
            <a:r>
              <a:rPr lang="ja-JP" altLang="en-US" sz="3600" dirty="0" smtClean="0">
                <a:latin typeface="UD デジタル 教科書体 NP-B" panose="02020700000000000000" pitchFamily="18" charset="-128"/>
                <a:ea typeface="UD デジタル 教科書体 NP-B" panose="02020700000000000000" pitchFamily="18" charset="-128"/>
              </a:rPr>
              <a:t>自治体ＡＩの改善ポイント</a:t>
            </a:r>
            <a:r>
              <a:rPr lang="ja-JP" altLang="en-US" sz="3600" dirty="0">
                <a:latin typeface="UD デジタル 教科書体 NP-B" panose="02020700000000000000" pitchFamily="18" charset="-128"/>
                <a:ea typeface="UD デジタル 教科書体 NP-B" panose="02020700000000000000" pitchFamily="18" charset="-128"/>
              </a:rPr>
              <a:t>②</a:t>
            </a:r>
            <a:r>
              <a:rPr lang="en-US" altLang="ja-JP" sz="3600" dirty="0" smtClean="0">
                <a:latin typeface="UD デジタル 教科書体 NP-B" panose="02020700000000000000" pitchFamily="18" charset="-128"/>
                <a:ea typeface="UD デジタル 教科書体 NP-B" panose="02020700000000000000" pitchFamily="18" charset="-128"/>
              </a:rPr>
              <a:t/>
            </a:r>
            <a:br>
              <a:rPr lang="en-US" altLang="ja-JP" sz="3600" dirty="0" smtClean="0">
                <a:latin typeface="UD デジタル 教科書体 NP-B" panose="02020700000000000000" pitchFamily="18" charset="-128"/>
                <a:ea typeface="UD デジタル 教科書体 NP-B" panose="02020700000000000000" pitchFamily="18" charset="-128"/>
              </a:rPr>
            </a:br>
            <a:r>
              <a:rPr lang="ja-JP" altLang="en-US" sz="3600" dirty="0" smtClean="0">
                <a:latin typeface="UD デジタル 教科書体 NP-B" panose="02020700000000000000" pitchFamily="18" charset="-128"/>
                <a:ea typeface="UD デジタル 教科書体 NP-B" panose="02020700000000000000" pitchFamily="18" charset="-128"/>
              </a:rPr>
              <a:t>「１</a:t>
            </a:r>
            <a:r>
              <a:rPr lang="ja-JP" altLang="en-US" sz="3600" dirty="0">
                <a:latin typeface="UD デジタル 教科書体 NP-B" panose="02020700000000000000" pitchFamily="18" charset="-128"/>
                <a:ea typeface="UD デジタル 教科書体 NP-B" panose="02020700000000000000" pitchFamily="18" charset="-128"/>
              </a:rPr>
              <a:t>種類</a:t>
            </a:r>
            <a:r>
              <a:rPr lang="ja-JP" altLang="en-US" sz="3600" dirty="0" smtClean="0">
                <a:latin typeface="UD デジタル 教科書体 NP-B" panose="02020700000000000000" pitchFamily="18" charset="-128"/>
                <a:ea typeface="UD デジタル 教科書体 NP-B" panose="02020700000000000000" pitchFamily="18" charset="-128"/>
              </a:rPr>
              <a:t>回答」から</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00B050"/>
                </a:solidFill>
                <a:latin typeface="UD デジタル 教科書体 NP-B" panose="02020700000000000000" pitchFamily="18" charset="-128"/>
                <a:ea typeface="UD デジタル 教科書体 NP-B" panose="02020700000000000000" pitchFamily="18" charset="-128"/>
              </a:rPr>
              <a:t>４種類回答</a:t>
            </a:r>
            <a:r>
              <a:rPr lang="ja-JP" altLang="en-US" sz="3600" dirty="0" smtClean="0">
                <a:latin typeface="UD デジタル 教科書体 NP-B" panose="02020700000000000000" pitchFamily="18" charset="-128"/>
                <a:ea typeface="UD デジタル 教科書体 NP-B" panose="02020700000000000000" pitchFamily="18" charset="-128"/>
              </a:rPr>
              <a:t>」</a:t>
            </a:r>
            <a:r>
              <a:rPr lang="ja-JP" altLang="en-US" sz="3600" dirty="0">
                <a:latin typeface="UD デジタル 教科書体 NP-B" panose="02020700000000000000" pitchFamily="18" charset="-128"/>
                <a:ea typeface="UD デジタル 教科書体 NP-B" panose="02020700000000000000" pitchFamily="18" charset="-128"/>
              </a:rPr>
              <a:t>へ</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p:cNvSpPr>
            <a:spLocks noGrp="1"/>
          </p:cNvSpPr>
          <p:nvPr>
            <p:ph idx="1"/>
          </p:nvPr>
        </p:nvSpPr>
        <p:spPr>
          <a:xfrm>
            <a:off x="628650" y="1825625"/>
            <a:ext cx="5244116" cy="1883490"/>
          </a:xfrm>
          <a:ln>
            <a:solidFill>
              <a:schemeClr val="tx1"/>
            </a:solidFill>
          </a:ln>
        </p:spPr>
        <p:txBody>
          <a:bodyPr>
            <a:normAutofit fontScale="92500"/>
          </a:bodyPr>
          <a:lstStyle/>
          <a:p>
            <a:pPr marL="0" indent="0">
              <a:buNone/>
            </a:pP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smtClean="0">
                <a:latin typeface="UD デジタル 教科書体 NP-B" panose="02020700000000000000" pitchFamily="18" charset="-128"/>
                <a:ea typeface="UD デジタル 教科書体 NP-B" panose="02020700000000000000" pitchFamily="18" charset="-128"/>
              </a:rPr>
              <a:t>１種類回答方式</a:t>
            </a:r>
            <a:r>
              <a:rPr kumimoji="1" lang="en-US" altLang="ja-JP" dirty="0" smtClean="0">
                <a:latin typeface="UD デジタル 教科書体 NP-B" panose="02020700000000000000" pitchFamily="18" charset="-128"/>
                <a:ea typeface="UD デジタル 教科書体 NP-B" panose="02020700000000000000" pitchFamily="18" charset="-128"/>
              </a:rPr>
              <a:t>】</a:t>
            </a:r>
          </a:p>
          <a:p>
            <a:pPr marL="0" indent="0">
              <a:buNone/>
            </a:pPr>
            <a:r>
              <a:rPr kumimoji="1" lang="ja-JP" altLang="en-US" dirty="0" smtClean="0">
                <a:latin typeface="UD デジタル 教科書体 NP-B" panose="02020700000000000000" pitchFamily="18" charset="-128"/>
                <a:ea typeface="UD デジタル 教科書体 NP-B" panose="02020700000000000000" pitchFamily="18" charset="-128"/>
              </a:rPr>
              <a:t>日本語はニュアンスがあり、ＡＩが言語的に近い１種類を回答しても、住民の意図とズレが生じた。</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2"/>
          <p:cNvSpPr txBox="1">
            <a:spLocks/>
          </p:cNvSpPr>
          <p:nvPr/>
        </p:nvSpPr>
        <p:spPr>
          <a:xfrm>
            <a:off x="628650" y="4193191"/>
            <a:ext cx="5244116" cy="2387914"/>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４</a:t>
            </a:r>
            <a:r>
              <a:rPr lang="ja-JP" altLang="en-US" dirty="0" smtClean="0">
                <a:latin typeface="UD デジタル 教科書体 NP-B" panose="02020700000000000000" pitchFamily="18" charset="-128"/>
                <a:ea typeface="UD デジタル 教科書体 NP-B" panose="02020700000000000000" pitchFamily="18" charset="-128"/>
              </a:rPr>
              <a:t>種類回答方式</a:t>
            </a:r>
            <a:r>
              <a:rPr lang="en-US" altLang="ja-JP" dirty="0" smtClean="0">
                <a:latin typeface="UD デジタル 教科書体 NP-B" panose="02020700000000000000" pitchFamily="18" charset="-128"/>
                <a:ea typeface="UD デジタル 教科書体 NP-B" panose="02020700000000000000" pitchFamily="18" charset="-128"/>
              </a:rPr>
              <a:t>】</a:t>
            </a:r>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ＡＩの回答がデータが近い順に４種類を回答すると、１番目でなくても、２～４番も</a:t>
            </a:r>
            <a:r>
              <a:rPr lang="ja-JP" altLang="en-US" dirty="0" err="1" smtClean="0">
                <a:latin typeface="UD デジタル 教科書体 NP-B" panose="02020700000000000000" pitchFamily="18" charset="-128"/>
                <a:ea typeface="UD デジタル 教科書体 NP-B" panose="02020700000000000000" pitchFamily="18" charset="-128"/>
              </a:rPr>
              <a:t>含ると</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住民のニーズ</a:t>
            </a:r>
            <a:r>
              <a:rPr lang="ja-JP" altLang="en-US" dirty="0" smtClean="0">
                <a:latin typeface="UD デジタル 教科書体 NP-B" panose="02020700000000000000" pitchFamily="18" charset="-128"/>
                <a:ea typeface="UD デジタル 教科書体 NP-B" panose="02020700000000000000" pitchFamily="18" charset="-128"/>
              </a:rPr>
              <a:t>に近いものが表示できる確率が上がる。</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endParaRPr lang="ja-JP" altLang="en-US" dirty="0"/>
          </a:p>
        </p:txBody>
      </p:sp>
      <p:sp>
        <p:nvSpPr>
          <p:cNvPr id="5" name="下矢印 4"/>
          <p:cNvSpPr/>
          <p:nvPr/>
        </p:nvSpPr>
        <p:spPr>
          <a:xfrm>
            <a:off x="3057525" y="3553458"/>
            <a:ext cx="734096" cy="544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496" y="1690689"/>
            <a:ext cx="2294853" cy="4969544"/>
          </a:xfrm>
          <a:prstGeom prst="rect">
            <a:avLst/>
          </a:prstGeom>
        </p:spPr>
      </p:pic>
    </p:spTree>
    <p:extLst>
      <p:ext uri="{BB962C8B-B14F-4D97-AF65-F5344CB8AC3E}">
        <p14:creationId xmlns:p14="http://schemas.microsoft.com/office/powerpoint/2010/main" val="177763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0751"/>
            <a:ext cx="9235440" cy="1325563"/>
          </a:xfrm>
        </p:spPr>
        <p:txBody>
          <a:bodyPr>
            <a:normAutofit/>
          </a:bodyPr>
          <a:lstStyle/>
          <a:p>
            <a:r>
              <a:rPr lang="ja-JP" altLang="en-US" sz="3600" dirty="0" smtClean="0">
                <a:latin typeface="UD デジタル 教科書体 NP-B" panose="02020700000000000000" pitchFamily="18" charset="-128"/>
                <a:ea typeface="UD デジタル 教科書体 NP-B" panose="02020700000000000000" pitchFamily="18" charset="-128"/>
              </a:rPr>
              <a:t>自治体ＡＩの改善ポイント③</a:t>
            </a:r>
            <a:r>
              <a:rPr lang="en-US" altLang="ja-JP" sz="3600" dirty="0" smtClean="0">
                <a:latin typeface="UD デジタル 教科書体 NP-B" panose="02020700000000000000" pitchFamily="18" charset="-128"/>
                <a:ea typeface="UD デジタル 教科書体 NP-B" panose="02020700000000000000" pitchFamily="18" charset="-128"/>
              </a:rPr>
              <a:t/>
            </a:r>
            <a:br>
              <a:rPr lang="en-US" altLang="ja-JP" sz="3600" dirty="0" smtClean="0">
                <a:latin typeface="UD デジタル 教科書体 NP-B" panose="02020700000000000000" pitchFamily="18" charset="-128"/>
                <a:ea typeface="UD デジタル 教科書体 NP-B" panose="02020700000000000000" pitchFamily="18" charset="-128"/>
              </a:rPr>
            </a:br>
            <a:r>
              <a:rPr lang="ja-JP" altLang="en-US" sz="3600" dirty="0" smtClean="0">
                <a:latin typeface="UD デジタル 教科書体 NP-B" panose="02020700000000000000" pitchFamily="18" charset="-128"/>
                <a:ea typeface="UD デジタル 教科書体 NP-B" panose="02020700000000000000" pitchFamily="18" charset="-128"/>
              </a:rPr>
              <a:t>「自由記入」に「</a:t>
            </a:r>
            <a:r>
              <a:rPr lang="ja-JP" altLang="en-US" sz="3600" dirty="0" smtClean="0">
                <a:solidFill>
                  <a:srgbClr val="00B050"/>
                </a:solidFill>
                <a:latin typeface="UD デジタル 教科書体 NP-B" panose="02020700000000000000" pitchFamily="18" charset="-128"/>
                <a:ea typeface="UD デジタル 教科書体 NP-B" panose="02020700000000000000" pitchFamily="18" charset="-128"/>
              </a:rPr>
              <a:t>選択型</a:t>
            </a:r>
            <a:r>
              <a:rPr lang="ja-JP" altLang="en-US" sz="3600" dirty="0">
                <a:solidFill>
                  <a:srgbClr val="00B050"/>
                </a:solidFill>
                <a:latin typeface="UD デジタル 教科書体 NP-B" panose="02020700000000000000" pitchFamily="18" charset="-128"/>
                <a:ea typeface="UD デジタル 教科書体 NP-B" panose="02020700000000000000" pitchFamily="18" charset="-128"/>
              </a:rPr>
              <a:t>メ</a:t>
            </a:r>
            <a:r>
              <a:rPr lang="ja-JP" altLang="en-US" sz="3600" dirty="0" smtClean="0">
                <a:solidFill>
                  <a:srgbClr val="00B050"/>
                </a:solidFill>
                <a:latin typeface="UD デジタル 教科書体 NP-B" panose="02020700000000000000" pitchFamily="18" charset="-128"/>
                <a:ea typeface="UD デジタル 教科書体 NP-B" panose="02020700000000000000" pitchFamily="18" charset="-128"/>
              </a:rPr>
              <a:t>ニュー</a:t>
            </a:r>
            <a:r>
              <a:rPr lang="ja-JP" altLang="en-US" sz="3600" dirty="0" smtClean="0">
                <a:latin typeface="UD デジタル 教科書体 NP-B" panose="02020700000000000000" pitchFamily="18" charset="-128"/>
                <a:ea typeface="UD デジタル 教科書体 NP-B" panose="02020700000000000000" pitchFamily="18" charset="-128"/>
              </a:rPr>
              <a:t>」を追加</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p:cNvSpPr>
            <a:spLocks noGrp="1"/>
          </p:cNvSpPr>
          <p:nvPr>
            <p:ph idx="1"/>
          </p:nvPr>
        </p:nvSpPr>
        <p:spPr>
          <a:xfrm>
            <a:off x="628650" y="1825625"/>
            <a:ext cx="5141085" cy="1883490"/>
          </a:xfrm>
          <a:ln>
            <a:solidFill>
              <a:schemeClr val="tx1"/>
            </a:solidFill>
          </a:ln>
        </p:spPr>
        <p:txBody>
          <a:bodyPr>
            <a:normAutofit fontScale="92500"/>
          </a:bodyPr>
          <a:lstStyle/>
          <a:p>
            <a:pPr marL="0" indent="0">
              <a:buNone/>
            </a:pPr>
            <a:r>
              <a:rPr kumimoji="1"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自由記入型のみ</a:t>
            </a:r>
            <a:r>
              <a:rPr kumimoji="1" lang="en-US" altLang="ja-JP" dirty="0" smtClean="0">
                <a:latin typeface="UD デジタル 教科書体 NP-B" panose="02020700000000000000" pitchFamily="18" charset="-128"/>
                <a:ea typeface="UD デジタル 教科書体 NP-B" panose="02020700000000000000" pitchFamily="18" charset="-128"/>
              </a:rPr>
              <a:t>】</a:t>
            </a:r>
          </a:p>
          <a:p>
            <a:pPr marL="0" indent="0">
              <a:buNone/>
            </a:pPr>
            <a:r>
              <a:rPr lang="ja-JP" altLang="en-US" dirty="0">
                <a:latin typeface="UD デジタル 教科書体 NP-B" panose="02020700000000000000" pitchFamily="18" charset="-128"/>
                <a:ea typeface="UD デジタル 教科書体 NP-B" panose="02020700000000000000" pitchFamily="18" charset="-128"/>
              </a:rPr>
              <a:t>高齢者などスマホが</a:t>
            </a:r>
            <a:r>
              <a:rPr lang="ja-JP" altLang="en-US" dirty="0" smtClean="0">
                <a:latin typeface="UD デジタル 教科書体 NP-B" panose="02020700000000000000" pitchFamily="18" charset="-128"/>
                <a:ea typeface="UD デジタル 教科書体 NP-B" panose="02020700000000000000" pitchFamily="18" charset="-128"/>
              </a:rPr>
              <a:t>不得意な</a:t>
            </a:r>
            <a:r>
              <a:rPr kumimoji="1" lang="ja-JP" altLang="en-US" dirty="0" smtClean="0">
                <a:latin typeface="UD デジタル 教科書体 NP-B" panose="02020700000000000000" pitchFamily="18" charset="-128"/>
                <a:ea typeface="UD デジタル 教科書体 NP-B" panose="02020700000000000000" pitchFamily="18" charset="-128"/>
              </a:rPr>
              <a:t>人は、何を聞いてよいのか、わからず使いこなせなかった。</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2"/>
          <p:cNvSpPr txBox="1">
            <a:spLocks/>
          </p:cNvSpPr>
          <p:nvPr/>
        </p:nvSpPr>
        <p:spPr>
          <a:xfrm>
            <a:off x="628650" y="4347737"/>
            <a:ext cx="5141085" cy="188349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自由記入＋選択型</a:t>
            </a:r>
            <a:r>
              <a:rPr lang="en-US" altLang="ja-JP" dirty="0" smtClean="0">
                <a:latin typeface="UD デジタル 教科書体 NP-B" panose="02020700000000000000" pitchFamily="18" charset="-128"/>
                <a:ea typeface="UD デジタル 教科書体 NP-B" panose="02020700000000000000" pitchFamily="18" charset="-128"/>
              </a:rPr>
              <a:t>】</a:t>
            </a:r>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不得意な</a:t>
            </a:r>
            <a:r>
              <a:rPr lang="ja-JP" altLang="en-US" dirty="0">
                <a:latin typeface="UD デジタル 教科書体 NP-B" panose="02020700000000000000" pitchFamily="18" charset="-128"/>
                <a:ea typeface="UD デジタル 教科書体 NP-B" panose="02020700000000000000" pitchFamily="18" charset="-128"/>
              </a:rPr>
              <a:t>人</a:t>
            </a:r>
            <a:r>
              <a:rPr lang="ja-JP" altLang="en-US" dirty="0" smtClean="0">
                <a:latin typeface="UD デジタル 教科書体 NP-B" panose="02020700000000000000" pitchFamily="18" charset="-128"/>
                <a:ea typeface="UD デジタル 教科書体 NP-B" panose="02020700000000000000" pitchFamily="18" charset="-128"/>
              </a:rPr>
              <a:t>でも、下部のリッチメニューから、簡単に選択式で、選べるように改善。</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5" name="下矢印 4"/>
          <p:cNvSpPr/>
          <p:nvPr/>
        </p:nvSpPr>
        <p:spPr>
          <a:xfrm>
            <a:off x="3057525" y="3553457"/>
            <a:ext cx="734096" cy="794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3642" y="1532587"/>
            <a:ext cx="2233192" cy="4836017"/>
          </a:xfrm>
          <a:prstGeom prst="rect">
            <a:avLst/>
          </a:prstGeom>
        </p:spPr>
      </p:pic>
    </p:spTree>
    <p:extLst>
      <p:ext uri="{BB962C8B-B14F-4D97-AF65-F5344CB8AC3E}">
        <p14:creationId xmlns:p14="http://schemas.microsoft.com/office/powerpoint/2010/main" val="421952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5871635" y="113267"/>
            <a:ext cx="2960614" cy="6608209"/>
          </a:xfrm>
          <a:prstGeom prst="rect">
            <a:avLst/>
          </a:prstGeom>
        </p:spPr>
      </p:pic>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15</a:t>
            </a:fld>
            <a:endParaRPr kumimoji="1" lang="ja-JP" altLang="en-US" dirty="0"/>
          </a:p>
        </p:txBody>
      </p:sp>
      <p:sp>
        <p:nvSpPr>
          <p:cNvPr id="11" name="正方形/長方形 10"/>
          <p:cNvSpPr/>
          <p:nvPr/>
        </p:nvSpPr>
        <p:spPr>
          <a:xfrm>
            <a:off x="436575" y="1164134"/>
            <a:ext cx="5243200" cy="3108543"/>
          </a:xfrm>
          <a:prstGeom prst="rect">
            <a:avLst/>
          </a:prstGeom>
        </p:spPr>
        <p:txBody>
          <a:bodyPr wrap="square">
            <a:spAutoFit/>
          </a:bodyPr>
          <a:lstStyle/>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３０９個の小平市のよくある質問を</a:t>
            </a:r>
            <a:r>
              <a:rPr lang="en-US" altLang="ja-JP" sz="2800" dirty="0">
                <a:latin typeface="UD デジタル 教科書体 NP-B" panose="02020700000000000000" pitchFamily="18" charset="-128"/>
                <a:ea typeface="UD デジタル 教科書体 NP-B" panose="02020700000000000000" pitchFamily="18" charset="-128"/>
              </a:rPr>
              <a:t>AI</a:t>
            </a:r>
            <a:r>
              <a:rPr lang="ja-JP" altLang="en-US" sz="2800" dirty="0">
                <a:latin typeface="UD デジタル 教科書体 NP-B" panose="02020700000000000000" pitchFamily="18" charset="-128"/>
                <a:ea typeface="UD デジタル 教科書体 NP-B" panose="02020700000000000000" pitchFamily="18" charset="-128"/>
              </a:rPr>
              <a:t>が機械学習</a:t>
            </a:r>
            <a:r>
              <a:rPr lang="ja-JP" altLang="en-US" sz="2800" dirty="0" smtClean="0">
                <a:latin typeface="UD デジタル 教科書体 NP-B" panose="02020700000000000000" pitchFamily="18" charset="-128"/>
                <a:ea typeface="UD デジタル 教科書体 NP-B" panose="02020700000000000000" pitchFamily="18" charset="-128"/>
              </a:rPr>
              <a:t>。</a:t>
            </a:r>
            <a:r>
              <a:rPr lang="en-US" altLang="ja-JP" sz="2800" dirty="0" smtClean="0">
                <a:latin typeface="UD デジタル 教科書体 NP-B" panose="02020700000000000000" pitchFamily="18" charset="-128"/>
                <a:ea typeface="UD デジタル 教科書体 NP-B" panose="02020700000000000000" pitchFamily="18" charset="-128"/>
              </a:rPr>
              <a:t>LINE</a:t>
            </a:r>
            <a:r>
              <a:rPr lang="ja-JP" altLang="en-US" sz="2800" dirty="0" smtClean="0">
                <a:latin typeface="UD デジタル 教科書体 NP-B" panose="02020700000000000000" pitchFamily="18" charset="-128"/>
                <a:ea typeface="UD デジタル 教科書体 NP-B" panose="02020700000000000000" pitchFamily="18" charset="-128"/>
              </a:rPr>
              <a:t>で回答に応じるシステム。</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sz="2800" dirty="0" smtClean="0">
                <a:latin typeface="UD デジタル 教科書体 NP-B" panose="02020700000000000000" pitchFamily="18" charset="-128"/>
                <a:ea typeface="UD デジタル 教科書体 NP-B" panose="02020700000000000000" pitchFamily="18" charset="-128"/>
              </a:rPr>
              <a:t>　＋</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ボタンでもたくさんの機能を選べる。</a:t>
            </a:r>
            <a:endParaRPr lang="en-US" altLang="ja-JP" sz="2800" dirty="0" smtClean="0">
              <a:latin typeface="UD デジタル 教科書体 NP-B" panose="02020700000000000000" pitchFamily="18" charset="-128"/>
              <a:ea typeface="UD デジタル 教科書体 NP-B" panose="02020700000000000000" pitchFamily="18" charset="-128"/>
            </a:endParaRPr>
          </a:p>
        </p:txBody>
      </p:sp>
      <p:sp>
        <p:nvSpPr>
          <p:cNvPr id="8" name="正方形/長方形 7"/>
          <p:cNvSpPr/>
          <p:nvPr/>
        </p:nvSpPr>
        <p:spPr>
          <a:xfrm>
            <a:off x="0" y="322930"/>
            <a:ext cx="5871635" cy="646331"/>
          </a:xfrm>
          <a:prstGeom prst="rect">
            <a:avLst/>
          </a:prstGeom>
        </p:spPr>
        <p:txBody>
          <a:bodyPr wrap="square">
            <a:spAutoFit/>
          </a:bodyPr>
          <a:lstStyle/>
          <a:p>
            <a:pPr algn="ctr"/>
            <a:r>
              <a:rPr lang="ja-JP" altLang="en-US" sz="36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小平市</a:t>
            </a:r>
            <a:r>
              <a:rPr lang="ja-JP" altLang="en-US" sz="36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役所</a:t>
            </a:r>
            <a:r>
              <a:rPr lang="en-US" altLang="ja-JP" sz="36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AI</a:t>
            </a:r>
            <a:r>
              <a:rPr lang="ja-JP" altLang="en-US" sz="36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システム</a:t>
            </a:r>
            <a:endParaRPr lang="en-US" altLang="ja-JP" sz="36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229" y="1230052"/>
            <a:ext cx="2534193" cy="5487840"/>
          </a:xfrm>
          <a:prstGeom prst="rect">
            <a:avLst/>
          </a:prstGeom>
        </p:spPr>
      </p:pic>
      <p:sp>
        <p:nvSpPr>
          <p:cNvPr id="10" name="正方形/長方形 9"/>
          <p:cNvSpPr/>
          <p:nvPr/>
        </p:nvSpPr>
        <p:spPr>
          <a:xfrm>
            <a:off x="434483" y="4979228"/>
            <a:ext cx="3393878" cy="1015663"/>
          </a:xfrm>
          <a:prstGeom prst="rect">
            <a:avLst/>
          </a:prstGeom>
        </p:spPr>
        <p:txBody>
          <a:bodyPr wrap="none">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「小平市役所 </a:t>
            </a:r>
            <a:r>
              <a:rPr lang="en-US" altLang="ja-JP" sz="2000" dirty="0" smtClean="0">
                <a:latin typeface="UD デジタル 教科書体 NP-B" panose="02020700000000000000" pitchFamily="18" charset="-128"/>
                <a:ea typeface="UD デジタル 教科書体 NP-B" panose="02020700000000000000" pitchFamily="18" charset="-128"/>
              </a:rPr>
              <a:t>AI</a:t>
            </a:r>
            <a:r>
              <a:rPr lang="ja-JP" altLang="en-US" sz="2000" dirty="0" smtClean="0">
                <a:latin typeface="UD デジタル 教科書体 NP-B" panose="02020700000000000000" pitchFamily="18" charset="-128"/>
                <a:ea typeface="UD デジタル 教科書体 NP-B" panose="02020700000000000000" pitchFamily="18" charset="-128"/>
              </a:rPr>
              <a:t>システム」</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ぜひ、</a:t>
            </a:r>
            <a:r>
              <a:rPr lang="en-US" altLang="ja-JP" sz="2000" dirty="0" smtClean="0">
                <a:latin typeface="UD デジタル 教科書体 NP-B" panose="02020700000000000000" pitchFamily="18" charset="-128"/>
                <a:ea typeface="UD デジタル 教科書体 NP-B" panose="02020700000000000000" pitchFamily="18" charset="-128"/>
              </a:rPr>
              <a:t>LINE</a:t>
            </a:r>
            <a:r>
              <a:rPr lang="ja-JP" altLang="en-US" sz="2000" dirty="0" smtClean="0">
                <a:latin typeface="UD デジタル 教科書体 NP-B" panose="02020700000000000000" pitchFamily="18" charset="-128"/>
                <a:ea typeface="UD デジタル 教科書体 NP-B" panose="02020700000000000000" pitchFamily="18" charset="-128"/>
              </a:rPr>
              <a:t>で読み込んで</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お試しください　→</a:t>
            </a:r>
            <a:endParaRPr lang="ja-JP" altLang="en-US" sz="2000"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489" y="4154925"/>
            <a:ext cx="2114286" cy="2114286"/>
          </a:xfrm>
          <a:prstGeom prst="rect">
            <a:avLst/>
          </a:prstGeom>
        </p:spPr>
      </p:pic>
      <p:sp>
        <p:nvSpPr>
          <p:cNvPr id="9" name="正方形/長方形 8"/>
          <p:cNvSpPr/>
          <p:nvPr/>
        </p:nvSpPr>
        <p:spPr>
          <a:xfrm>
            <a:off x="340856" y="6301332"/>
            <a:ext cx="5437707" cy="400110"/>
          </a:xfrm>
          <a:prstGeom prst="rect">
            <a:avLst/>
          </a:prstGeom>
        </p:spPr>
        <p:txBody>
          <a:bodyPr wrap="none">
            <a:spAutoFit/>
          </a:bodyPr>
          <a:lstStyle/>
          <a:p>
            <a:r>
              <a:rPr lang="en-US" altLang="ja-JP" sz="2000" dirty="0">
                <a:solidFill>
                  <a:srgbClr val="666666"/>
                </a:solidFill>
                <a:latin typeface="UD デジタル 教科書体 NP-B" panose="02020700000000000000" pitchFamily="18" charset="-128"/>
                <a:ea typeface="UD デジタル 教科書体 NP-B" panose="02020700000000000000" pitchFamily="18" charset="-128"/>
              </a:rPr>
              <a:t> </a:t>
            </a:r>
            <a:r>
              <a:rPr lang="en-US" altLang="ja-JP" sz="2000" dirty="0">
                <a:solidFill>
                  <a:srgbClr val="0073AA"/>
                </a:solidFill>
                <a:latin typeface="UD デジタル 教科書体 NP-B" panose="02020700000000000000" pitchFamily="18" charset="-128"/>
                <a:ea typeface="UD デジタル 教科書体 NP-B" panose="02020700000000000000" pitchFamily="18" charset="-128"/>
                <a:hlinkClick r:id="rId5"/>
              </a:rPr>
              <a:t>https://muraimuneaki.net/</a:t>
            </a:r>
            <a:r>
              <a:rPr lang="en-US" altLang="ja-JP" sz="2000" b="1" dirty="0">
                <a:solidFill>
                  <a:srgbClr val="0073AA"/>
                </a:solidFill>
                <a:latin typeface="UD デジタル 教科書体 NP-B" panose="02020700000000000000" pitchFamily="18" charset="-128"/>
                <a:ea typeface="UD デジタル 教科書体 NP-B" panose="02020700000000000000" pitchFamily="18" charset="-128"/>
                <a:hlinkClick r:id="rId5"/>
              </a:rPr>
              <a:t>kodairashi</a:t>
            </a:r>
            <a:r>
              <a:rPr lang="en-US" altLang="ja-JP" sz="2000" dirty="0">
                <a:solidFill>
                  <a:srgbClr val="0073AA"/>
                </a:solidFill>
                <a:latin typeface="UD デジタル 教科書体 NP-B" panose="02020700000000000000" pitchFamily="18" charset="-128"/>
                <a:ea typeface="UD デジタル 教科書体 NP-B" panose="02020700000000000000" pitchFamily="18" charset="-128"/>
                <a:hlinkClick r:id="rId5"/>
              </a:rPr>
              <a:t>/</a:t>
            </a:r>
            <a:r>
              <a:rPr lang="en-US" altLang="ja-JP" sz="2000" dirty="0">
                <a:solidFill>
                  <a:srgbClr val="666666"/>
                </a:solidFill>
                <a:latin typeface="-apple-system"/>
              </a:rPr>
              <a:t> </a:t>
            </a:r>
            <a:r>
              <a:rPr lang="en-US" altLang="ja-JP" dirty="0">
                <a:solidFill>
                  <a:srgbClr val="666666"/>
                </a:solidFill>
                <a:latin typeface="-apple-system"/>
              </a:rPr>
              <a:t>‎</a:t>
            </a:r>
            <a:endParaRPr lang="ja-JP" altLang="en-US" dirty="0"/>
          </a:p>
        </p:txBody>
      </p:sp>
    </p:spTree>
    <p:extLst>
      <p:ext uri="{BB962C8B-B14F-4D97-AF65-F5344CB8AC3E}">
        <p14:creationId xmlns:p14="http://schemas.microsoft.com/office/powerpoint/2010/main" val="32664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778516" y="895337"/>
            <a:ext cx="2129154" cy="4752357"/>
          </a:xfrm>
          <a:prstGeom prst="rect">
            <a:avLst/>
          </a:prstGeom>
        </p:spPr>
      </p:pic>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700097" y="895337"/>
            <a:ext cx="2129154" cy="475235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04" y="1682750"/>
            <a:ext cx="1836977" cy="3978005"/>
          </a:xfrm>
          <a:prstGeom prst="rect">
            <a:avLst/>
          </a:prstGeom>
        </p:spPr>
      </p:pic>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16</a:t>
            </a:fld>
            <a:endParaRPr kumimoji="1" lang="ja-JP" altLang="en-US" dirty="0"/>
          </a:p>
        </p:txBody>
      </p:sp>
      <p:sp>
        <p:nvSpPr>
          <p:cNvPr id="2" name="正方形/長方形 1"/>
          <p:cNvSpPr/>
          <p:nvPr/>
        </p:nvSpPr>
        <p:spPr>
          <a:xfrm>
            <a:off x="265254" y="256204"/>
            <a:ext cx="7725192" cy="523220"/>
          </a:xfrm>
          <a:prstGeom prst="rect">
            <a:avLst/>
          </a:prstGeom>
        </p:spPr>
        <p:txBody>
          <a:bodyPr wrap="none">
            <a:spAutoFit/>
          </a:bodyPr>
          <a:lstStyle/>
          <a:p>
            <a:r>
              <a:rPr lang="ja-JP" altLang="en-US"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小平市役所　利便性</a:t>
            </a:r>
            <a:r>
              <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の高い変動</a:t>
            </a:r>
            <a:r>
              <a:rPr lang="ja-JP" altLang="en-US"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リッチメニュー</a:t>
            </a:r>
            <a:endPar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10"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3812350" y="895337"/>
            <a:ext cx="2129154" cy="4752357"/>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9201" y="1695812"/>
            <a:ext cx="1830945" cy="396494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566" y="1682750"/>
            <a:ext cx="1830945" cy="3964942"/>
          </a:xfrm>
          <a:prstGeom prst="rect">
            <a:avLst/>
          </a:prstGeom>
        </p:spPr>
      </p:pic>
      <p:sp>
        <p:nvSpPr>
          <p:cNvPr id="9" name="正方形/長方形 8"/>
          <p:cNvSpPr/>
          <p:nvPr/>
        </p:nvSpPr>
        <p:spPr>
          <a:xfrm>
            <a:off x="488364" y="5892582"/>
            <a:ext cx="8340888" cy="923330"/>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小平市は、下部のリッチメニューを切り替えながら、欲しい情報を選択。</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他</a:t>
            </a:r>
            <a:r>
              <a:rPr lang="ja-JP" altLang="en-US" dirty="0" smtClean="0">
                <a:latin typeface="UD デジタル 教科書体 NP-B" panose="02020700000000000000" pitchFamily="18" charset="-128"/>
                <a:ea typeface="UD デジタル 教科書体 NP-B" panose="02020700000000000000" pitchFamily="18" charset="-128"/>
              </a:rPr>
              <a:t>の</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と違い、</a:t>
            </a:r>
            <a:r>
              <a:rPr lang="en-US" altLang="ja-JP" dirty="0" smtClean="0">
                <a:latin typeface="UD デジタル 教科書体 NP-B" panose="02020700000000000000" pitchFamily="18" charset="-128"/>
                <a:ea typeface="UD デジタル 教科書体 NP-B" panose="02020700000000000000" pitchFamily="18" charset="-128"/>
              </a:rPr>
              <a:t>LINE</a:t>
            </a:r>
            <a:r>
              <a:rPr lang="ja-JP" altLang="en-US" dirty="0" smtClean="0">
                <a:latin typeface="UD デジタル 教科書体 NP-B" panose="02020700000000000000" pitchFamily="18" charset="-128"/>
                <a:ea typeface="UD デジタル 教科書体 NP-B" panose="02020700000000000000" pitchFamily="18" charset="-128"/>
              </a:rPr>
              <a:t>はボタンで内容を切り替えるため、各自治体ごとに</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１つのアカウントで、防災や子育て等をすべてを内容に含めます。</a:t>
            </a:r>
            <a:endParaRPr lang="ja-JP" altLang="en-US" dirty="0"/>
          </a:p>
        </p:txBody>
      </p:sp>
    </p:spTree>
    <p:extLst>
      <p:ext uri="{BB962C8B-B14F-4D97-AF65-F5344CB8AC3E}">
        <p14:creationId xmlns:p14="http://schemas.microsoft.com/office/powerpoint/2010/main" val="2157914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021977" y="350888"/>
            <a:ext cx="2877835" cy="642344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18" y="1404930"/>
            <a:ext cx="2481944" cy="5374692"/>
          </a:xfrm>
          <a:prstGeom prst="rect">
            <a:avLst/>
          </a:prstGeom>
        </p:spPr>
      </p:pic>
      <p:sp>
        <p:nvSpPr>
          <p:cNvPr id="8" name="正方形/長方形 7"/>
          <p:cNvSpPr/>
          <p:nvPr/>
        </p:nvSpPr>
        <p:spPr>
          <a:xfrm>
            <a:off x="478087" y="2110454"/>
            <a:ext cx="5165068" cy="2308324"/>
          </a:xfrm>
          <a:prstGeom prst="rect">
            <a:avLst/>
          </a:prstGeom>
        </p:spPr>
        <p:txBody>
          <a:bodyPr wrap="squar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小平市役所からもらった３０９個の</a:t>
            </a:r>
            <a:r>
              <a:rPr lang="en-US" altLang="ja-JP" sz="2400" dirty="0" smtClean="0">
                <a:latin typeface="UD デジタル 教科書体 NP-B" panose="02020700000000000000" pitchFamily="18" charset="-128"/>
                <a:ea typeface="UD デジタル 教科書体 NP-B" panose="02020700000000000000" pitchFamily="18" charset="-128"/>
              </a:rPr>
              <a:t>Q&amp;A</a:t>
            </a:r>
            <a:r>
              <a:rPr lang="ja-JP" altLang="en-US" sz="2400" dirty="0" smtClean="0">
                <a:latin typeface="UD デジタル 教科書体 NP-B" panose="02020700000000000000" pitchFamily="18" charset="-128"/>
                <a:ea typeface="UD デジタル 教科書体 NP-B" panose="02020700000000000000" pitchFamily="18" charset="-128"/>
              </a:rPr>
              <a:t>を</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が機械学習。</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３６５日２４時間も応答できるアカウントになる。</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エクセル追加なので、職員が簡単に増やせる。</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17</a:t>
            </a:fld>
            <a:endParaRPr kumimoji="1" lang="ja-JP" altLang="en-US" dirty="0"/>
          </a:p>
        </p:txBody>
      </p:sp>
      <p:sp>
        <p:nvSpPr>
          <p:cNvPr id="2" name="正方形/長方形 1"/>
          <p:cNvSpPr/>
          <p:nvPr/>
        </p:nvSpPr>
        <p:spPr>
          <a:xfrm>
            <a:off x="334640" y="388245"/>
            <a:ext cx="4429418" cy="523220"/>
          </a:xfrm>
          <a:prstGeom prst="rect">
            <a:avLst/>
          </a:prstGeom>
        </p:spPr>
        <p:txBody>
          <a:bodyPr wrap="none">
            <a:spAutoFit/>
          </a:bodyPr>
          <a:lstStyle/>
          <a:p>
            <a:r>
              <a:rPr lang="ja-JP" altLang="en-US"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小平市役所　自然言語 </a:t>
            </a:r>
            <a:r>
              <a:rPr lang="en-US" altLang="ja-JP"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A</a:t>
            </a:r>
            <a:r>
              <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 </a:t>
            </a:r>
            <a:r>
              <a:rPr lang="en-US" altLang="ja-JP"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I</a:t>
            </a:r>
            <a:endPar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24836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3379053" y="1081345"/>
            <a:ext cx="2558903" cy="5711574"/>
          </a:xfrm>
          <a:prstGeom prst="rect">
            <a:avLst/>
          </a:prstGeom>
        </p:spPr>
      </p:pic>
      <p:sp>
        <p:nvSpPr>
          <p:cNvPr id="8" name="正方形/長方形 7"/>
          <p:cNvSpPr/>
          <p:nvPr/>
        </p:nvSpPr>
        <p:spPr>
          <a:xfrm>
            <a:off x="7066696" y="5710020"/>
            <a:ext cx="1257109" cy="461665"/>
          </a:xfrm>
          <a:prstGeom prst="rect">
            <a:avLst/>
          </a:prstGeom>
        </p:spPr>
        <p:txBody>
          <a:bodyPr wrap="squar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住　民</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18</a:t>
            </a:fld>
            <a:endParaRPr kumimoji="1" lang="ja-JP" altLang="en-US" dirty="0"/>
          </a:p>
        </p:txBody>
      </p:sp>
      <p:sp>
        <p:nvSpPr>
          <p:cNvPr id="2" name="正方形/長方形 1"/>
          <p:cNvSpPr/>
          <p:nvPr/>
        </p:nvSpPr>
        <p:spPr>
          <a:xfrm>
            <a:off x="334640" y="388245"/>
            <a:ext cx="8606160" cy="584775"/>
          </a:xfrm>
          <a:prstGeom prst="rect">
            <a:avLst/>
          </a:prstGeom>
        </p:spPr>
        <p:txBody>
          <a:bodyPr wrap="square">
            <a:spAutoFit/>
          </a:bodyPr>
          <a:lstStyle/>
          <a:p>
            <a:pPr algn="ctr"/>
            <a:r>
              <a:rPr lang="en-US" altLang="ja-JP"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24</a:t>
            </a:r>
            <a:r>
              <a:rPr lang="ja-JP" altLang="en-US"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時間稼働の公共</a:t>
            </a:r>
            <a:r>
              <a:rPr lang="ja-JP" altLang="en-US" sz="32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機関</a:t>
            </a:r>
            <a:r>
              <a:rPr lang="ja-JP" altLang="en-US"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 </a:t>
            </a:r>
            <a:r>
              <a:rPr lang="en-US" altLang="ja-JP"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AI</a:t>
            </a:r>
            <a:r>
              <a:rPr lang="ja-JP" altLang="en-US" sz="32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 </a:t>
            </a:r>
            <a:r>
              <a:rPr lang="ja-JP" altLang="en-US"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窓口</a:t>
            </a:r>
            <a:r>
              <a:rPr lang="ja-JP" altLang="en-US" sz="32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の</a:t>
            </a:r>
            <a:r>
              <a:rPr lang="ja-JP" altLang="en-US"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問い合わせ</a:t>
            </a:r>
            <a:endParaRPr lang="en-US" altLang="ja-JP" sz="32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01" y="2034652"/>
            <a:ext cx="2207714" cy="4780844"/>
          </a:xfrm>
          <a:prstGeom prst="rect">
            <a:avLst/>
          </a:prstGeom>
        </p:spPr>
      </p:pic>
      <p:pic>
        <p:nvPicPr>
          <p:cNvPr id="1026" name="Picture 2"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4460" y="3815644"/>
            <a:ext cx="2047578" cy="205528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760538" y="5652681"/>
            <a:ext cx="1802326" cy="461665"/>
          </a:xfrm>
          <a:prstGeom prst="rect">
            <a:avLst/>
          </a:prstGeom>
        </p:spPr>
        <p:txBody>
          <a:bodyPr wrap="squar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自治体職員</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pic>
        <p:nvPicPr>
          <p:cNvPr id="1028" name="Picture 4" descr="スーツにジャンパーを着た人のイラスト"/>
          <p:cNvPicPr>
            <a:picLocks noChangeAspect="1" noChangeArrowheads="1"/>
          </p:cNvPicPr>
          <p:nvPr/>
        </p:nvPicPr>
        <p:blipFill rotWithShape="1">
          <a:blip r:embed="rId5">
            <a:extLst>
              <a:ext uri="{28A0092B-C50C-407E-A947-70E740481C1C}">
                <a14:useLocalDpi xmlns:a14="http://schemas.microsoft.com/office/drawing/2010/main" val="0"/>
              </a:ext>
            </a:extLst>
          </a:blip>
          <a:srcRect r="5822" b="49103"/>
          <a:stretch/>
        </p:blipFill>
        <p:spPr bwMode="auto">
          <a:xfrm>
            <a:off x="704042" y="3935860"/>
            <a:ext cx="1715927" cy="1623763"/>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334640" y="1952977"/>
            <a:ext cx="2510160" cy="1512711"/>
          </a:xfrm>
          <a:prstGeom prst="wedgeRoundRectCallout">
            <a:avLst>
              <a:gd name="adj1" fmla="val -12288"/>
              <a:gd name="adj2" fmla="val 636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問い合わせ業務の</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負担が減って、かなり楽になった。</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4" name="角丸四角形吹き出し 13"/>
          <p:cNvSpPr/>
          <p:nvPr/>
        </p:nvSpPr>
        <p:spPr>
          <a:xfrm>
            <a:off x="6107904" y="2060222"/>
            <a:ext cx="2510160" cy="1512711"/>
          </a:xfrm>
          <a:prstGeom prst="wedgeRoundRectCallout">
            <a:avLst>
              <a:gd name="adj1" fmla="val -12288"/>
              <a:gd name="adj2" fmla="val 636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rPr>
              <a:t>24</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時間対応してくれるし正確なので、すごく便利になった。</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2" name="正方形/長方形 11"/>
          <p:cNvSpPr/>
          <p:nvPr/>
        </p:nvSpPr>
        <p:spPr>
          <a:xfrm>
            <a:off x="876871" y="6171685"/>
            <a:ext cx="1569660" cy="369332"/>
          </a:xfrm>
          <a:prstGeom prst="rect">
            <a:avLst/>
          </a:prstGeom>
        </p:spPr>
        <p:txBody>
          <a:bodyPr wrap="none">
            <a:spAutoFit/>
          </a:bodyPr>
          <a:lstStyle/>
          <a:p>
            <a:r>
              <a:rPr lang="ja-JP" altLang="en-US"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業務負担軽減</a:t>
            </a:r>
            <a:endParaRPr lang="ja-JP" altLang="en-US" dirty="0">
              <a:solidFill>
                <a:schemeClr val="accent1">
                  <a:lumMod val="50000"/>
                </a:schemeClr>
              </a:solidFill>
            </a:endParaRPr>
          </a:p>
        </p:txBody>
      </p:sp>
      <p:sp>
        <p:nvSpPr>
          <p:cNvPr id="16" name="正方形/長方形 15"/>
          <p:cNvSpPr/>
          <p:nvPr/>
        </p:nvSpPr>
        <p:spPr>
          <a:xfrm>
            <a:off x="6836463" y="6171685"/>
            <a:ext cx="1569660" cy="369332"/>
          </a:xfrm>
          <a:prstGeom prst="rect">
            <a:avLst/>
          </a:prstGeom>
        </p:spPr>
        <p:txBody>
          <a:bodyPr wrap="none">
            <a:spAutoFit/>
          </a:bodyPr>
          <a:lstStyle/>
          <a:p>
            <a:r>
              <a:rPr lang="ja-JP" altLang="en-US"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利便性</a:t>
            </a:r>
            <a:r>
              <a:rPr lang="ja-JP" altLang="en-US"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の向上</a:t>
            </a:r>
            <a:endParaRPr lang="ja-JP" altLang="en-US" dirty="0">
              <a:solidFill>
                <a:schemeClr val="accent1">
                  <a:lumMod val="50000"/>
                </a:schemeClr>
              </a:solidFill>
            </a:endParaRPr>
          </a:p>
        </p:txBody>
      </p:sp>
    </p:spTree>
    <p:extLst>
      <p:ext uri="{BB962C8B-B14F-4D97-AF65-F5344CB8AC3E}">
        <p14:creationId xmlns:p14="http://schemas.microsoft.com/office/powerpoint/2010/main" val="360472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19</a:t>
            </a:fld>
            <a:endParaRPr kumimoji="1" lang="ja-JP" altLang="en-US" dirty="0"/>
          </a:p>
        </p:txBody>
      </p:sp>
      <p:sp>
        <p:nvSpPr>
          <p:cNvPr id="2" name="正方形/長方形 1"/>
          <p:cNvSpPr/>
          <p:nvPr/>
        </p:nvSpPr>
        <p:spPr>
          <a:xfrm>
            <a:off x="334640" y="388245"/>
            <a:ext cx="8606160" cy="584775"/>
          </a:xfrm>
          <a:prstGeom prst="rect">
            <a:avLst/>
          </a:prstGeom>
        </p:spPr>
        <p:txBody>
          <a:bodyPr wrap="square">
            <a:spAutoFit/>
          </a:bodyPr>
          <a:lstStyle/>
          <a:p>
            <a:pPr algn="ctr"/>
            <a:r>
              <a:rPr lang="ja-JP" altLang="en-US" sz="32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小平市市民のニーズは「検索数」で把握</a:t>
            </a:r>
            <a:endParaRPr lang="en-US" altLang="ja-JP" sz="32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rotWithShape="1">
          <a:blip r:embed="rId2"/>
          <a:srcRect l="25603" t="27947" r="53313" b="32589"/>
          <a:stretch/>
        </p:blipFill>
        <p:spPr>
          <a:xfrm>
            <a:off x="640079" y="1394378"/>
            <a:ext cx="4314611" cy="4540615"/>
          </a:xfrm>
          <a:prstGeom prst="rect">
            <a:avLst/>
          </a:prstGeom>
        </p:spPr>
      </p:pic>
      <p:sp>
        <p:nvSpPr>
          <p:cNvPr id="15" name="角丸四角形吹き出し 14"/>
          <p:cNvSpPr/>
          <p:nvPr/>
        </p:nvSpPr>
        <p:spPr>
          <a:xfrm>
            <a:off x="5716537" y="2057480"/>
            <a:ext cx="2510160" cy="1512711"/>
          </a:xfrm>
          <a:prstGeom prst="wedgeRoundRectCallout">
            <a:avLst>
              <a:gd name="adj1" fmla="val -77858"/>
              <a:gd name="adj2" fmla="val -253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「本籍地の変更」を</a:t>
            </a:r>
            <a:endParaRPr kumimoji="1"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メニュ</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ーの左上へ</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5277955" y="4593939"/>
            <a:ext cx="3647152" cy="646331"/>
          </a:xfrm>
          <a:prstGeom prst="rect">
            <a:avLst/>
          </a:prstGeom>
        </p:spPr>
        <p:txBody>
          <a:bodyPr wrap="none">
            <a:spAutoFit/>
          </a:bodyPr>
          <a:lstStyle/>
          <a:p>
            <a:r>
              <a:rPr lang="ja-JP" altLang="en-US"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市役所</a:t>
            </a:r>
            <a:r>
              <a:rPr lang="ja-JP" altLang="en-US"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にもデータマーケティング</a:t>
            </a:r>
            <a:endParaRPr lang="en-US" altLang="ja-JP" dirty="0" smtClean="0"/>
          </a:p>
          <a:p>
            <a:r>
              <a:rPr lang="ja-JP" altLang="en-US"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の導入をして</a:t>
            </a:r>
            <a:r>
              <a:rPr lang="en-US" altLang="ja-JP"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LINE</a:t>
            </a:r>
            <a:r>
              <a:rPr lang="ja-JP" altLang="en-US"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を強化</a:t>
            </a:r>
            <a:endParaRPr lang="en-US" altLang="ja-JP"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9852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06028"/>
          </a:xfrm>
        </p:spPr>
        <p:txBody>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講師プロフィール</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p:cNvSpPr>
            <a:spLocks noGrp="1"/>
          </p:cNvSpPr>
          <p:nvPr>
            <p:ph idx="1"/>
          </p:nvPr>
        </p:nvSpPr>
        <p:spPr>
          <a:xfrm>
            <a:off x="628650" y="1425583"/>
            <a:ext cx="7886700" cy="4351338"/>
          </a:xfrm>
        </p:spPr>
        <p:txBody>
          <a:bodyPr>
            <a:normAutofit/>
          </a:bodyPr>
          <a:lstStyle/>
          <a:p>
            <a:pPr marL="0" indent="0">
              <a:buNone/>
            </a:pPr>
            <a:r>
              <a:rPr lang="ja-JP" altLang="en-US" dirty="0" smtClean="0">
                <a:latin typeface="UD デジタル 教科書体 NP-B" panose="02020700000000000000" pitchFamily="18" charset="-128"/>
                <a:ea typeface="UD デジタル 教科書体 NP-B" panose="02020700000000000000" pitchFamily="18" charset="-128"/>
              </a:rPr>
              <a:t>村井宗明</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200" dirty="0" smtClean="0">
                <a:latin typeface="UD デジタル 教科書体 NP-B" panose="02020700000000000000" pitchFamily="18" charset="-128"/>
                <a:ea typeface="UD デジタル 教科書体 NP-B" panose="02020700000000000000" pitchFamily="18" charset="-128"/>
              </a:rPr>
              <a:t>LINE</a:t>
            </a:r>
            <a:r>
              <a:rPr lang="ja-JP" altLang="en-US" sz="2200" dirty="0" smtClean="0">
                <a:latin typeface="UD デジタル 教科書体 NP-B" panose="02020700000000000000" pitchFamily="18" charset="-128"/>
                <a:ea typeface="UD デジタル 教科書体 NP-B" panose="02020700000000000000" pitchFamily="18" charset="-128"/>
              </a:rPr>
              <a:t>株式会社、情報</a:t>
            </a:r>
            <a:r>
              <a:rPr lang="ja-JP" altLang="en-US" sz="2200" dirty="0" smtClean="0">
                <a:latin typeface="UD デジタル 教科書体 NP-B" panose="02020700000000000000" pitchFamily="18" charset="-128"/>
                <a:ea typeface="UD デジタル 教科書体 NP-B" panose="02020700000000000000" pitchFamily="18" charset="-128"/>
              </a:rPr>
              <a:t>処理技術者、</a:t>
            </a:r>
            <a:r>
              <a:rPr lang="en-US" altLang="ja-JP" sz="2200" dirty="0" smtClean="0">
                <a:latin typeface="UD デジタル 教科書体 NP-B" panose="02020700000000000000" pitchFamily="18" charset="-128"/>
                <a:ea typeface="UD デジタル 教科書体 NP-B" panose="02020700000000000000" pitchFamily="18" charset="-128"/>
              </a:rPr>
              <a:t>AI</a:t>
            </a:r>
            <a:r>
              <a:rPr lang="ja-JP" altLang="en-US" sz="2200" dirty="0" smtClean="0">
                <a:latin typeface="UD デジタル 教科書体 NP-B" panose="02020700000000000000" pitchFamily="18" charset="-128"/>
                <a:ea typeface="UD デジタル 教科書体 NP-B" panose="02020700000000000000" pitchFamily="18" charset="-128"/>
              </a:rPr>
              <a:t>ジェネラリスト</a:t>
            </a:r>
            <a:endParaRPr lang="ja-JP" altLang="en-US" sz="22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200" dirty="0" smtClean="0">
                <a:latin typeface="UD デジタル 教科書体 NP-B" panose="02020700000000000000" pitchFamily="18" charset="-128"/>
                <a:ea typeface="UD デジタル 教科書体 NP-B" panose="02020700000000000000" pitchFamily="18" charset="-128"/>
              </a:rPr>
              <a:t>元衆議院</a:t>
            </a:r>
            <a:r>
              <a:rPr lang="ja-JP" altLang="en-US" sz="2200" dirty="0">
                <a:latin typeface="UD デジタル 教科書体 NP-B" panose="02020700000000000000" pitchFamily="18" charset="-128"/>
                <a:ea typeface="UD デジタル 教科書体 NP-B" panose="02020700000000000000" pitchFamily="18" charset="-128"/>
              </a:rPr>
              <a:t>議員（</a:t>
            </a:r>
            <a:r>
              <a:rPr lang="en-US" altLang="ja-JP" sz="2200" dirty="0">
                <a:latin typeface="UD デジタル 教科書体 NP-B" panose="02020700000000000000" pitchFamily="18" charset="-128"/>
                <a:ea typeface="UD デジタル 教科書体 NP-B" panose="02020700000000000000" pitchFamily="18" charset="-128"/>
              </a:rPr>
              <a:t>3</a:t>
            </a:r>
            <a:r>
              <a:rPr lang="ja-JP" altLang="en-US" sz="2200" dirty="0">
                <a:latin typeface="UD デジタル 教科書体 NP-B" panose="02020700000000000000" pitchFamily="18" charset="-128"/>
                <a:ea typeface="UD デジタル 教科書体 NP-B" panose="02020700000000000000" pitchFamily="18" charset="-128"/>
              </a:rPr>
              <a:t>期・富山</a:t>
            </a:r>
            <a:r>
              <a:rPr lang="en-US" altLang="ja-JP" sz="2200" dirty="0">
                <a:latin typeface="UD デジタル 教科書体 NP-B" panose="02020700000000000000" pitchFamily="18" charset="-128"/>
                <a:ea typeface="UD デジタル 教科書体 NP-B" panose="02020700000000000000" pitchFamily="18" charset="-128"/>
              </a:rPr>
              <a:t>1</a:t>
            </a:r>
            <a:r>
              <a:rPr lang="ja-JP" altLang="en-US" sz="2200" dirty="0">
                <a:latin typeface="UD デジタル 教科書体 NP-B" panose="02020700000000000000" pitchFamily="18" charset="-128"/>
                <a:ea typeface="UD デジタル 教科書体 NP-B" panose="02020700000000000000" pitchFamily="18" charset="-128"/>
              </a:rPr>
              <a:t>区）。元文部科学大臣政務官。東日本大震災後に史上最年少</a:t>
            </a:r>
            <a:r>
              <a:rPr lang="en-US" altLang="ja-JP" sz="2200" dirty="0">
                <a:latin typeface="UD デジタル 教科書体 NP-B" panose="02020700000000000000" pitchFamily="18" charset="-128"/>
                <a:ea typeface="UD デジタル 教科書体 NP-B" panose="02020700000000000000" pitchFamily="18" charset="-128"/>
              </a:rPr>
              <a:t>38</a:t>
            </a:r>
            <a:r>
              <a:rPr lang="ja-JP" altLang="en-US" sz="2200" dirty="0">
                <a:latin typeface="UD デジタル 教科書体 NP-B" panose="02020700000000000000" pitchFamily="18" charset="-128"/>
                <a:ea typeface="UD デジタル 教科書体 NP-B" panose="02020700000000000000" pitchFamily="18" charset="-128"/>
              </a:rPr>
              <a:t>歳で衆議院災害対策特別委員長。</a:t>
            </a:r>
          </a:p>
          <a:p>
            <a:pPr marL="0" indent="0">
              <a:buNone/>
            </a:pPr>
            <a:r>
              <a:rPr lang="ja-JP" altLang="en-US" sz="2200" dirty="0">
                <a:latin typeface="UD デジタル 教科書体 NP-B" panose="02020700000000000000" pitchFamily="18" charset="-128"/>
                <a:ea typeface="UD デジタル 教科書体 NP-B" panose="02020700000000000000" pitchFamily="18" charset="-128"/>
              </a:rPr>
              <a:t>政界引退後は、ヤフー株式会社、</a:t>
            </a:r>
            <a:r>
              <a:rPr lang="en-US" altLang="ja-JP" sz="2200" dirty="0" err="1">
                <a:latin typeface="UD デジタル 教科書体 NP-B" panose="02020700000000000000" pitchFamily="18" charset="-128"/>
                <a:ea typeface="UD デジタル 教科書体 NP-B" panose="02020700000000000000" pitchFamily="18" charset="-128"/>
              </a:rPr>
              <a:t>gumi</a:t>
            </a:r>
            <a:r>
              <a:rPr lang="ja-JP" altLang="en-US" sz="2200" dirty="0" err="1">
                <a:latin typeface="UD デジタル 教科書体 NP-B" panose="02020700000000000000" pitchFamily="18" charset="-128"/>
                <a:ea typeface="UD デジタル 教科書体 NP-B" panose="02020700000000000000" pitchFamily="18" charset="-128"/>
              </a:rPr>
              <a:t>、</a:t>
            </a:r>
            <a:r>
              <a:rPr lang="en-US" altLang="ja-JP" sz="2200" dirty="0">
                <a:latin typeface="UD デジタル 教科書体 NP-B" panose="02020700000000000000" pitchFamily="18" charset="-128"/>
                <a:ea typeface="UD デジタル 教科書体 NP-B" panose="02020700000000000000" pitchFamily="18" charset="-128"/>
              </a:rPr>
              <a:t>LINE</a:t>
            </a:r>
            <a:r>
              <a:rPr lang="ja-JP" altLang="en-US" sz="2200" dirty="0">
                <a:latin typeface="UD デジタル 教科書体 NP-B" panose="02020700000000000000" pitchFamily="18" charset="-128"/>
                <a:ea typeface="UD デジタル 教科書体 NP-B" panose="02020700000000000000" pitchFamily="18" charset="-128"/>
              </a:rPr>
              <a:t>株式会社、介護施設等。他にも様々な団体等の顧問</a:t>
            </a:r>
            <a:r>
              <a:rPr lang="en-US" altLang="ja-JP" sz="2200" dirty="0">
                <a:latin typeface="UD デジタル 教科書体 NP-B" panose="02020700000000000000" pitchFamily="18" charset="-128"/>
                <a:ea typeface="UD デジタル 教科書体 NP-B" panose="02020700000000000000" pitchFamily="18" charset="-128"/>
              </a:rPr>
              <a:t>/</a:t>
            </a:r>
            <a:r>
              <a:rPr lang="ja-JP" altLang="en-US" sz="2200" dirty="0">
                <a:latin typeface="UD デジタル 教科書体 NP-B" panose="02020700000000000000" pitchFamily="18" charset="-128"/>
                <a:ea typeface="UD デジタル 教科書体 NP-B" panose="02020700000000000000" pitchFamily="18" charset="-128"/>
              </a:rPr>
              <a:t>役員等</a:t>
            </a:r>
            <a:r>
              <a:rPr lang="ja-JP" altLang="en-US" sz="2200" dirty="0" smtClean="0">
                <a:latin typeface="UD デジタル 教科書体 NP-B" panose="02020700000000000000" pitchFamily="18" charset="-128"/>
                <a:ea typeface="UD デジタル 教科書体 NP-B" panose="02020700000000000000" pitchFamily="18" charset="-128"/>
              </a:rPr>
              <a:t>。</a:t>
            </a:r>
            <a:endParaRPr lang="en-US" altLang="ja-JP" sz="2200" dirty="0" smtClean="0">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200" dirty="0" smtClean="0">
                <a:latin typeface="UD デジタル 教科書体 NP-B" panose="02020700000000000000" pitchFamily="18" charset="-128"/>
                <a:ea typeface="UD デジタル 教科書体 NP-B" panose="02020700000000000000" pitchFamily="18" charset="-128"/>
              </a:rPr>
              <a:t>【</a:t>
            </a:r>
            <a:r>
              <a:rPr lang="ja-JP" altLang="en-US" sz="2200" dirty="0">
                <a:latin typeface="UD デジタル 教科書体 NP-B" panose="02020700000000000000" pitchFamily="18" charset="-128"/>
                <a:ea typeface="UD デジタル 教科書体 NP-B" panose="02020700000000000000" pitchFamily="18" charset="-128"/>
              </a:rPr>
              <a:t>主な資格</a:t>
            </a:r>
            <a:r>
              <a:rPr lang="en-US" altLang="ja-JP" sz="2200" dirty="0">
                <a:latin typeface="UD デジタル 教科書体 NP-B" panose="02020700000000000000" pitchFamily="18" charset="-128"/>
                <a:ea typeface="UD デジタル 教科書体 NP-B" panose="02020700000000000000" pitchFamily="18" charset="-128"/>
              </a:rPr>
              <a:t>】</a:t>
            </a:r>
          </a:p>
          <a:p>
            <a:pPr marL="0" indent="0">
              <a:buNone/>
            </a:pPr>
            <a:r>
              <a:rPr lang="ja-JP" altLang="en-US" sz="2200" dirty="0">
                <a:latin typeface="UD デジタル 教科書体 NP-B" panose="02020700000000000000" pitchFamily="18" charset="-128"/>
                <a:ea typeface="UD デジタル 教科書体 NP-B" panose="02020700000000000000" pitchFamily="18" charset="-128"/>
              </a:rPr>
              <a:t>情報処理技術者（</a:t>
            </a:r>
            <a:r>
              <a:rPr lang="en-US" altLang="ja-JP" sz="2200" dirty="0">
                <a:latin typeface="UD デジタル 教科書体 NP-B" panose="02020700000000000000" pitchFamily="18" charset="-128"/>
                <a:ea typeface="UD デジタル 教科書体 NP-B" panose="02020700000000000000" pitchFamily="18" charset="-128"/>
              </a:rPr>
              <a:t>FE</a:t>
            </a:r>
            <a:r>
              <a:rPr lang="ja-JP" altLang="en-US" sz="2200" dirty="0">
                <a:latin typeface="UD デジタル 教科書体 NP-B" panose="02020700000000000000" pitchFamily="18" charset="-128"/>
                <a:ea typeface="UD デジタル 教科書体 NP-B" panose="02020700000000000000" pitchFamily="18" charset="-128"/>
              </a:rPr>
              <a:t>）、人工知能ＡＩ（</a:t>
            </a:r>
            <a:r>
              <a:rPr lang="en-US" altLang="ja-JP" sz="2200" dirty="0" err="1">
                <a:latin typeface="UD デジタル 教科書体 NP-B" panose="02020700000000000000" pitchFamily="18" charset="-128"/>
                <a:ea typeface="UD デジタル 教科書体 NP-B" panose="02020700000000000000" pitchFamily="18" charset="-128"/>
              </a:rPr>
              <a:t>DeepLearnig</a:t>
            </a:r>
            <a:r>
              <a:rPr lang="ja-JP" altLang="en-US" sz="2200" dirty="0">
                <a:latin typeface="UD デジタル 教科書体 NP-B" panose="02020700000000000000" pitchFamily="18" charset="-128"/>
                <a:ea typeface="UD デジタル 教科書体 NP-B" panose="02020700000000000000" pitchFamily="18" charset="-128"/>
              </a:rPr>
              <a:t>協会 </a:t>
            </a:r>
            <a:r>
              <a:rPr lang="en-US" altLang="ja-JP" sz="2200" dirty="0">
                <a:latin typeface="UD デジタル 教科書体 NP-B" panose="02020700000000000000" pitchFamily="18" charset="-128"/>
                <a:ea typeface="UD デジタル 教科書体 NP-B" panose="02020700000000000000" pitchFamily="18" charset="-128"/>
              </a:rPr>
              <a:t>G</a:t>
            </a:r>
            <a:r>
              <a:rPr lang="ja-JP" altLang="en-US" sz="2200" dirty="0">
                <a:latin typeface="UD デジタル 教科書体 NP-B" panose="02020700000000000000" pitchFamily="18" charset="-128"/>
                <a:ea typeface="UD デジタル 教科書体 NP-B" panose="02020700000000000000" pitchFamily="18" charset="-128"/>
              </a:rPr>
              <a:t>検定） 、ＩＴパスポート</a:t>
            </a:r>
            <a:r>
              <a:rPr lang="en-US" altLang="ja-JP" sz="2200" dirty="0">
                <a:latin typeface="UD デジタル 教科書体 NP-B" panose="02020700000000000000" pitchFamily="18" charset="-128"/>
                <a:ea typeface="UD デジタル 教科書体 NP-B" panose="02020700000000000000" pitchFamily="18" charset="-128"/>
              </a:rPr>
              <a:t>930</a:t>
            </a:r>
            <a:r>
              <a:rPr lang="ja-JP" altLang="en-US" sz="2200" dirty="0">
                <a:latin typeface="UD デジタル 教科書体 NP-B" panose="02020700000000000000" pitchFamily="18" charset="-128"/>
                <a:ea typeface="UD デジタル 教科書体 NP-B" panose="02020700000000000000" pitchFamily="18" charset="-128"/>
              </a:rPr>
              <a:t>点、マイナンバー１級、</a:t>
            </a:r>
            <a:r>
              <a:rPr lang="en-US" altLang="ja-JP" sz="2200" dirty="0">
                <a:latin typeface="UD デジタル 教科書体 NP-B" panose="02020700000000000000" pitchFamily="18" charset="-128"/>
                <a:ea typeface="UD デジタル 教科書体 NP-B" panose="02020700000000000000" pitchFamily="18" charset="-128"/>
              </a:rPr>
              <a:t>Yahoo </a:t>
            </a:r>
            <a:r>
              <a:rPr lang="ja-JP" altLang="en-US" sz="2200" dirty="0">
                <a:latin typeface="UD デジタル 教科書体 NP-B" panose="02020700000000000000" pitchFamily="18" charset="-128"/>
                <a:ea typeface="UD デジタル 教科書体 NP-B" panose="02020700000000000000" pitchFamily="18" charset="-128"/>
              </a:rPr>
              <a:t>ﾘｽﾃｨﾝｸﾞ広告ﾌﾟﾛﾌｪｯｼｮﾅﾙ試験 </a:t>
            </a:r>
            <a:r>
              <a:rPr lang="en-US" altLang="ja-JP" sz="2200" dirty="0">
                <a:latin typeface="UD デジタル 教科書体 NP-B" panose="02020700000000000000" pitchFamily="18" charset="-128"/>
                <a:ea typeface="UD デジタル 教科書体 NP-B" panose="02020700000000000000" pitchFamily="18" charset="-128"/>
              </a:rPr>
              <a:t>912</a:t>
            </a:r>
            <a:r>
              <a:rPr lang="ja-JP" altLang="en-US" sz="2200" dirty="0">
                <a:latin typeface="UD デジタル 教科書体 NP-B" panose="02020700000000000000" pitchFamily="18" charset="-128"/>
                <a:ea typeface="UD デジタル 教科書体 NP-B" panose="02020700000000000000" pitchFamily="18" charset="-128"/>
              </a:rPr>
              <a:t>点、</a:t>
            </a:r>
            <a:r>
              <a:rPr lang="en-US" altLang="ja-JP" sz="2200" dirty="0">
                <a:latin typeface="UD デジタル 教科書体 NP-B" panose="02020700000000000000" pitchFamily="18" charset="-128"/>
                <a:ea typeface="UD デジタル 教科書体 NP-B" panose="02020700000000000000" pitchFamily="18" charset="-128"/>
              </a:rPr>
              <a:t>SNS</a:t>
            </a:r>
            <a:r>
              <a:rPr lang="ja-JP" altLang="en-US" sz="2200" dirty="0">
                <a:latin typeface="UD デジタル 教科書体 NP-B" panose="02020700000000000000" pitchFamily="18" charset="-128"/>
                <a:ea typeface="UD デジタル 教科書体 NP-B" panose="02020700000000000000" pitchFamily="18" charset="-128"/>
              </a:rPr>
              <a:t>エキスパート、</a:t>
            </a:r>
            <a:r>
              <a:rPr lang="en-US" altLang="ja-JP" sz="2200" dirty="0">
                <a:latin typeface="UD デジタル 教科書体 NP-B" panose="02020700000000000000" pitchFamily="18" charset="-128"/>
                <a:ea typeface="UD デジタル 教科書体 NP-B" panose="02020700000000000000" pitchFamily="18" charset="-128"/>
              </a:rPr>
              <a:t>TOEIC 835</a:t>
            </a:r>
            <a:r>
              <a:rPr lang="ja-JP" altLang="en-US" sz="2200" dirty="0">
                <a:latin typeface="UD デジタル 教科書体 NP-B" panose="02020700000000000000" pitchFamily="18" charset="-128"/>
                <a:ea typeface="UD デジタル 教科書体 NP-B" panose="02020700000000000000" pitchFamily="18" charset="-128"/>
              </a:rPr>
              <a:t>点、</a:t>
            </a:r>
            <a:r>
              <a:rPr lang="en-US" altLang="ja-JP" sz="2200" dirty="0">
                <a:latin typeface="UD デジタル 教科書体 NP-B" panose="02020700000000000000" pitchFamily="18" charset="-128"/>
                <a:ea typeface="UD デジタル 教科書体 NP-B" panose="02020700000000000000" pitchFamily="18" charset="-128"/>
              </a:rPr>
              <a:t>WEB</a:t>
            </a:r>
            <a:r>
              <a:rPr lang="ja-JP" altLang="en-US" sz="2200" dirty="0">
                <a:latin typeface="UD デジタル 教科書体 NP-B" panose="02020700000000000000" pitchFamily="18" charset="-128"/>
                <a:ea typeface="UD デジタル 教科書体 NP-B" panose="02020700000000000000" pitchFamily="18" charset="-128"/>
              </a:rPr>
              <a:t>アナリスト。</a:t>
            </a:r>
          </a:p>
          <a:p>
            <a:pPr marL="0" indent="0">
              <a:buNone/>
            </a:pPr>
            <a:endParaRPr kumimoji="1" lang="ja-JP" altLang="en-US" dirty="0"/>
          </a:p>
        </p:txBody>
      </p:sp>
      <p:pic>
        <p:nvPicPr>
          <p:cNvPr id="4" name="図 3"/>
          <p:cNvPicPr>
            <a:picLocks noChangeAspect="1"/>
          </p:cNvPicPr>
          <p:nvPr/>
        </p:nvPicPr>
        <p:blipFill rotWithShape="1">
          <a:blip r:embed="rId2"/>
          <a:srcRect l="21487" t="39732" r="67971" b="45804"/>
          <a:stretch/>
        </p:blipFill>
        <p:spPr>
          <a:xfrm>
            <a:off x="7262949" y="5223029"/>
            <a:ext cx="1842419" cy="1421294"/>
          </a:xfrm>
          <a:prstGeom prst="rect">
            <a:avLst/>
          </a:prstGeom>
        </p:spPr>
      </p:pic>
    </p:spTree>
    <p:extLst>
      <p:ext uri="{BB962C8B-B14F-4D97-AF65-F5344CB8AC3E}">
        <p14:creationId xmlns:p14="http://schemas.microsoft.com/office/powerpoint/2010/main" val="275594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021977" y="350888"/>
            <a:ext cx="2877835" cy="642344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18" y="1404930"/>
            <a:ext cx="2481943" cy="5374692"/>
          </a:xfrm>
          <a:prstGeom prst="rect">
            <a:avLst/>
          </a:prstGeom>
        </p:spPr>
      </p:pic>
      <p:sp>
        <p:nvSpPr>
          <p:cNvPr id="8" name="正方形/長方形 7"/>
          <p:cNvSpPr/>
          <p:nvPr/>
        </p:nvSpPr>
        <p:spPr>
          <a:xfrm>
            <a:off x="478087" y="2110454"/>
            <a:ext cx="5165068" cy="3046988"/>
          </a:xfrm>
          <a:prstGeom prst="rect">
            <a:avLst/>
          </a:prstGeom>
        </p:spPr>
        <p:txBody>
          <a:bodyPr wrap="squar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小平市役所の検索数で多かったのが</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「本籍地変更」だったため、</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に学習させた。</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業者開発の</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は更新スピードが遅い。しかし、市役所職員が簡単に変更できる</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は、更新スピードが速く、ニーズへの対応能力が高い。</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20</a:t>
            </a:fld>
            <a:endParaRPr kumimoji="1" lang="ja-JP" altLang="en-US" dirty="0"/>
          </a:p>
        </p:txBody>
      </p:sp>
      <p:sp>
        <p:nvSpPr>
          <p:cNvPr id="2" name="正方形/長方形 1"/>
          <p:cNvSpPr/>
          <p:nvPr/>
        </p:nvSpPr>
        <p:spPr>
          <a:xfrm>
            <a:off x="334640" y="388245"/>
            <a:ext cx="5570756" cy="523220"/>
          </a:xfrm>
          <a:prstGeom prst="rect">
            <a:avLst/>
          </a:prstGeom>
        </p:spPr>
        <p:txBody>
          <a:bodyPr wrap="none">
            <a:spAutoFit/>
          </a:bodyPr>
          <a:lstStyle/>
          <a:p>
            <a:r>
              <a:rPr lang="ja-JP" altLang="en-US" sz="2800" b="1" dirty="0" smtClean="0">
                <a:solidFill>
                  <a:schemeClr val="accent1">
                    <a:lumMod val="50000"/>
                  </a:schemeClr>
                </a:solidFill>
                <a:latin typeface="UD デジタル 教科書体 NP-B" panose="02020700000000000000" pitchFamily="18" charset="-128"/>
                <a:ea typeface="UD デジタル 教科書体 NP-B" panose="02020700000000000000" pitchFamily="18" charset="-128"/>
              </a:rPr>
              <a:t>データマーケティング（公共版）</a:t>
            </a:r>
            <a:endPar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00764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534535"/>
            <a:ext cx="7772400" cy="876254"/>
          </a:xfrm>
        </p:spPr>
        <p:txBody>
          <a:bodyPr>
            <a:normAutofit/>
          </a:bodyPr>
          <a:lstStyle/>
          <a:p>
            <a:r>
              <a:rPr lang="en-US" altLang="ja-JP" sz="4400" dirty="0" smtClean="0">
                <a:solidFill>
                  <a:srgbClr val="002060"/>
                </a:solidFill>
                <a:latin typeface="UD デジタル 教科書体 NP-B" panose="02020700000000000000" pitchFamily="18" charset="-128"/>
                <a:ea typeface="UD デジタル 教科書体 NP-B" panose="02020700000000000000" pitchFamily="18" charset="-128"/>
              </a:rPr>
              <a:t>AI</a:t>
            </a:r>
            <a:r>
              <a:rPr lang="ja-JP" altLang="en-US" sz="4400" dirty="0" smtClean="0">
                <a:solidFill>
                  <a:srgbClr val="002060"/>
                </a:solidFill>
                <a:latin typeface="UD デジタル 教科書体 NP-B" panose="02020700000000000000" pitchFamily="18" charset="-128"/>
                <a:ea typeface="UD デジタル 教科書体 NP-B" panose="02020700000000000000" pitchFamily="18" charset="-128"/>
              </a:rPr>
              <a:t>の時代はどうなる</a:t>
            </a:r>
            <a:endParaRPr kumimoji="1" lang="ja-JP" altLang="en-US" sz="4400" dirty="0"/>
          </a:p>
        </p:txBody>
      </p:sp>
      <p:sp>
        <p:nvSpPr>
          <p:cNvPr id="3" name="サブタイトル 2"/>
          <p:cNvSpPr>
            <a:spLocks noGrp="1"/>
          </p:cNvSpPr>
          <p:nvPr>
            <p:ph type="subTitle" idx="1"/>
          </p:nvPr>
        </p:nvSpPr>
        <p:spPr>
          <a:xfrm>
            <a:off x="742950" y="1806575"/>
            <a:ext cx="7974874" cy="4153989"/>
          </a:xfrm>
        </p:spPr>
        <p:txBody>
          <a:bodyPr>
            <a:normAutofit/>
          </a:bodyPr>
          <a:lstStyle/>
          <a:p>
            <a:pPr algn="l"/>
            <a:r>
              <a:rPr lang="en-US" altLang="ja-JP" dirty="0" smtClean="0">
                <a:latin typeface="UD デジタル 教科書体 NP-B" panose="02020700000000000000" pitchFamily="18" charset="-128"/>
                <a:ea typeface="UD デジタル 教科書体 NP-B" panose="02020700000000000000" pitchFamily="18" charset="-128"/>
              </a:rPr>
              <a:t>AI</a:t>
            </a:r>
            <a:r>
              <a:rPr lang="ja-JP" altLang="en-US" dirty="0" smtClean="0">
                <a:latin typeface="UD デジタル 教科書体 NP-B" panose="02020700000000000000" pitchFamily="18" charset="-128"/>
                <a:ea typeface="UD デジタル 教科書体 NP-B" panose="02020700000000000000" pitchFamily="18" charset="-128"/>
              </a:rPr>
              <a:t>活用で自治体は</a:t>
            </a:r>
            <a:r>
              <a:rPr lang="en-US" altLang="ja-JP" dirty="0" smtClean="0">
                <a:latin typeface="UD デジタル 教科書体 NP-B" panose="02020700000000000000" pitchFamily="18" charset="-128"/>
                <a:ea typeface="UD デジタル 教科書体 NP-B" panose="02020700000000000000" pitchFamily="18" charset="-128"/>
              </a:rPr>
              <a:t>2</a:t>
            </a:r>
            <a:r>
              <a:rPr lang="ja-JP" altLang="en-US" dirty="0" smtClean="0">
                <a:latin typeface="UD デジタル 教科書体 NP-B" panose="02020700000000000000" pitchFamily="18" charset="-128"/>
                <a:ea typeface="UD デジタル 教科書体 NP-B" panose="02020700000000000000" pitchFamily="18" charset="-128"/>
              </a:rPr>
              <a:t>極化</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a:latin typeface="UD デジタル 教科書体 NP-B" panose="02020700000000000000" pitchFamily="18" charset="-128"/>
                <a:ea typeface="UD デジタル 教科書体 NP-B" panose="02020700000000000000" pitchFamily="18" charset="-128"/>
              </a:rPr>
              <a:t>AI</a:t>
            </a:r>
            <a:r>
              <a:rPr lang="ja-JP" altLang="en-US" dirty="0">
                <a:latin typeface="UD デジタル 教科書体 NP-B" panose="02020700000000000000" pitchFamily="18" charset="-128"/>
                <a:ea typeface="UD デジタル 教科書体 NP-B" panose="02020700000000000000" pitchFamily="18" charset="-128"/>
              </a:rPr>
              <a:t>推進自治体</a:t>
            </a:r>
            <a:endParaRPr lang="en-US" altLang="ja-JP" dirty="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365</a:t>
            </a:r>
            <a:r>
              <a:rPr lang="ja-JP" altLang="en-US" dirty="0" smtClean="0">
                <a:latin typeface="UD デジタル 教科書体 NP-B" panose="02020700000000000000" pitchFamily="18" charset="-128"/>
                <a:ea typeface="UD デジタル 教科書体 NP-B" panose="02020700000000000000" pitchFamily="18" charset="-128"/>
              </a:rPr>
              <a:t>日</a:t>
            </a:r>
            <a:r>
              <a:rPr lang="en-US" altLang="ja-JP" dirty="0">
                <a:latin typeface="UD デジタル 教科書体 NP-B" panose="02020700000000000000" pitchFamily="18" charset="-128"/>
                <a:ea typeface="UD デジタル 教科書体 NP-B" panose="02020700000000000000" pitchFamily="18" charset="-128"/>
              </a:rPr>
              <a:t>24</a:t>
            </a:r>
            <a:r>
              <a:rPr lang="ja-JP" altLang="en-US" dirty="0" smtClean="0">
                <a:latin typeface="UD デジタル 教科書体 NP-B" panose="02020700000000000000" pitchFamily="18" charset="-128"/>
                <a:ea typeface="UD デジタル 教科書体 NP-B" panose="02020700000000000000" pitchFamily="18" charset="-128"/>
              </a:rPr>
              <a:t>時間対応で高い利便性＋低コスト</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・遅れた自治体</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　平日だけ昼だけの人間対応で低い利便性＋高コスト</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endParaRPr lang="en-US" altLang="ja-JP" dirty="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電話から</a:t>
            </a:r>
            <a:r>
              <a:rPr lang="en-US" altLang="ja-JP" dirty="0" smtClean="0">
                <a:latin typeface="UD デジタル 教科書体 NP-B" panose="02020700000000000000" pitchFamily="18" charset="-128"/>
                <a:ea typeface="UD デジタル 教科書体 NP-B" panose="02020700000000000000" pitchFamily="18" charset="-128"/>
              </a:rPr>
              <a:t>LINE</a:t>
            </a:r>
            <a:r>
              <a:rPr lang="ja-JP" altLang="en-US" dirty="0" smtClean="0">
                <a:latin typeface="UD デジタル 教科書体 NP-B" panose="02020700000000000000" pitchFamily="18" charset="-128"/>
                <a:ea typeface="UD デジタル 教科書体 NP-B" panose="02020700000000000000" pitchFamily="18" charset="-128"/>
              </a:rPr>
              <a:t>へ相談窓口が変化する</a:t>
            </a:r>
            <a:endParaRPr lang="en-US" altLang="ja-JP" dirty="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・相談員＋</a:t>
            </a:r>
            <a:r>
              <a:rPr lang="en-US" altLang="ja-JP" dirty="0" smtClean="0">
                <a:latin typeface="UD デジタル 教科書体 NP-B" panose="02020700000000000000" pitchFamily="18" charset="-128"/>
                <a:ea typeface="UD デジタル 教科書体 NP-B" panose="02020700000000000000" pitchFamily="18" charset="-128"/>
              </a:rPr>
              <a:t>AI</a:t>
            </a:r>
            <a:r>
              <a:rPr lang="ja-JP" altLang="en-US" dirty="0" smtClean="0">
                <a:latin typeface="UD デジタル 教科書体 NP-B" panose="02020700000000000000" pitchFamily="18" charset="-128"/>
                <a:ea typeface="UD デジタル 教科書体 NP-B" panose="02020700000000000000" pitchFamily="18" charset="-128"/>
              </a:rPr>
              <a:t>ボットの流れ</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kumimoji="1" lang="ja-JP" altLang="en-US" dirty="0">
                <a:latin typeface="UD デジタル 教科書体 NP-B" panose="02020700000000000000" pitchFamily="18" charset="-128"/>
                <a:ea typeface="UD デジタル 教科書体 NP-B" panose="02020700000000000000" pitchFamily="18" charset="-128"/>
              </a:rPr>
              <a:t>　</a:t>
            </a:r>
            <a:endParaRPr kumimoji="1" lang="ja-JP" altLang="en-US" dirty="0"/>
          </a:p>
        </p:txBody>
      </p:sp>
      <p:sp>
        <p:nvSpPr>
          <p:cNvPr id="4" name="スライド番号プレースホルダー 3"/>
          <p:cNvSpPr>
            <a:spLocks noGrp="1"/>
          </p:cNvSpPr>
          <p:nvPr>
            <p:ph type="sldNum" sz="quarter" idx="12"/>
          </p:nvPr>
        </p:nvSpPr>
        <p:spPr/>
        <p:txBody>
          <a:bodyPr/>
          <a:lstStyle/>
          <a:p>
            <a:fld id="{23D9EA7F-AF66-4E0E-8C8A-C8D650319246}" type="slidenum">
              <a:rPr lang="ja-JP" altLang="en-US" smtClean="0"/>
              <a:pPr/>
              <a:t>21</a:t>
            </a:fld>
            <a:endParaRPr lang="ja-JP" altLang="en-US" dirty="0"/>
          </a:p>
        </p:txBody>
      </p:sp>
      <p:pic>
        <p:nvPicPr>
          <p:cNvPr id="102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741" y="4474982"/>
            <a:ext cx="20383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5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7439" y="223460"/>
            <a:ext cx="7886700" cy="909882"/>
          </a:xfrm>
        </p:spPr>
        <p:txBody>
          <a:bodyPr>
            <a:normAutofit/>
          </a:bodyPr>
          <a:lstStyle/>
          <a:p>
            <a:pPr algn="ctr"/>
            <a:r>
              <a:rPr kumimoji="1" lang="en-US" altLang="ja-JP" sz="4000" dirty="0" smtClean="0">
                <a:latin typeface="UD デジタル 教科書体 NP-B" panose="02020700000000000000" pitchFamily="18" charset="-128"/>
                <a:ea typeface="UD デジタル 教科書体 NP-B" panose="02020700000000000000" pitchFamily="18" charset="-128"/>
              </a:rPr>
              <a:t>AI</a:t>
            </a:r>
            <a:r>
              <a:rPr kumimoji="1" lang="ja-JP" altLang="en-US" sz="3600" dirty="0" smtClean="0">
                <a:latin typeface="UD デジタル 教科書体 NP-B" panose="02020700000000000000" pitchFamily="18" charset="-128"/>
                <a:ea typeface="UD デジタル 教科書体 NP-B" panose="02020700000000000000" pitchFamily="18" charset="-128"/>
              </a:rPr>
              <a:t>時代</a:t>
            </a:r>
            <a:r>
              <a:rPr lang="ja-JP" altLang="en-US" sz="3600" dirty="0">
                <a:latin typeface="UD デジタル 教科書体 NP-B" panose="02020700000000000000" pitchFamily="18" charset="-128"/>
                <a:ea typeface="UD デジタル 教科書体 NP-B" panose="02020700000000000000" pitchFamily="18" charset="-128"/>
              </a:rPr>
              <a:t>－</a:t>
            </a:r>
            <a:r>
              <a:rPr kumimoji="1" lang="ja-JP" altLang="en-US" sz="3600" dirty="0" smtClean="0">
                <a:latin typeface="UD デジタル 教科書体 NP-B" panose="02020700000000000000" pitchFamily="18" charset="-128"/>
                <a:ea typeface="UD デジタル 教科書体 NP-B" panose="02020700000000000000" pitchFamily="18" charset="-128"/>
              </a:rPr>
              <a:t>自治体は２極化</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p:cNvSpPr>
            <a:spLocks noGrp="1"/>
          </p:cNvSpPr>
          <p:nvPr>
            <p:ph idx="1"/>
          </p:nvPr>
        </p:nvSpPr>
        <p:spPr>
          <a:xfrm>
            <a:off x="808955" y="1426376"/>
            <a:ext cx="3740635" cy="4351338"/>
          </a:xfrm>
          <a:ln>
            <a:solidFill>
              <a:schemeClr val="tx1"/>
            </a:solidFill>
          </a:ln>
        </p:spPr>
        <p:txBody>
          <a:bodyPr>
            <a:normAutofit lnSpcReduction="10000"/>
          </a:bodyPr>
          <a:lstStyle/>
          <a:p>
            <a:pPr marL="0" indent="0">
              <a:buNone/>
            </a:pPr>
            <a:r>
              <a:rPr lang="ja-JP" altLang="en-US" dirty="0" smtClean="0">
                <a:latin typeface="UD デジタル 教科書体 NP-B" panose="02020700000000000000" pitchFamily="18" charset="-128"/>
                <a:ea typeface="UD デジタル 教科書体 NP-B" panose="02020700000000000000" pitchFamily="18" charset="-128"/>
              </a:rPr>
              <a:t>進</a:t>
            </a:r>
            <a:r>
              <a:rPr lang="ja-JP" altLang="en-US" dirty="0">
                <a:latin typeface="UD デジタル 教科書体 NP-B" panose="02020700000000000000" pitchFamily="18" charset="-128"/>
                <a:ea typeface="UD デジタル 教科書体 NP-B" panose="02020700000000000000" pitchFamily="18" charset="-128"/>
              </a:rPr>
              <a:t>む</a:t>
            </a:r>
            <a:r>
              <a:rPr kumimoji="1" lang="ja-JP" altLang="en-US" dirty="0" smtClean="0">
                <a:latin typeface="UD デジタル 教科書体 NP-B" panose="02020700000000000000" pitchFamily="18" charset="-128"/>
                <a:ea typeface="UD デジタル 教科書体 NP-B" panose="02020700000000000000" pitchFamily="18" charset="-128"/>
              </a:rPr>
              <a:t>自治体</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sz="2400" dirty="0" smtClean="0"/>
          </a:p>
          <a:p>
            <a:pPr marL="0" indent="0">
              <a:buNone/>
            </a:pPr>
            <a:r>
              <a:rPr lang="ja-JP" altLang="en-US" sz="2400" dirty="0" smtClean="0">
                <a:latin typeface="UD デジタル 教科書体 NP-B" panose="02020700000000000000" pitchFamily="18" charset="-128"/>
                <a:ea typeface="UD デジタル 教科書体 NP-B" panose="02020700000000000000" pitchFamily="18" charset="-128"/>
              </a:rPr>
              <a:t>・</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で夜も土日も窓口対応で住民が便利</a:t>
            </a:r>
            <a:endParaRPr lang="en-US" altLang="ja-JP" sz="2400" dirty="0" smtClean="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400" dirty="0" smtClean="0">
                <a:latin typeface="UD デジタル 教科書体 NP-B" panose="02020700000000000000" pitchFamily="18" charset="-128"/>
                <a:ea typeface="UD デジタル 教科書体 NP-B" panose="02020700000000000000" pitchFamily="18" charset="-128"/>
              </a:rPr>
              <a:t>・スマホで申請業務</a:t>
            </a:r>
            <a:endParaRPr kumimoji="1" lang="en-US" altLang="ja-JP" sz="24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dirty="0" smtClean="0">
                <a:latin typeface="UD デジタル 教科書体 NP-B" panose="02020700000000000000" pitchFamily="18" charset="-128"/>
                <a:ea typeface="UD デジタル 教科書体 NP-B" panose="02020700000000000000" pitchFamily="18" charset="-128"/>
              </a:rPr>
              <a:t>・相談も「</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＋人間」で低コスト・高効率</a:t>
            </a:r>
            <a:endParaRPr kumimoji="1"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2"/>
          <p:cNvSpPr txBox="1">
            <a:spLocks/>
          </p:cNvSpPr>
          <p:nvPr/>
        </p:nvSpPr>
        <p:spPr>
          <a:xfrm>
            <a:off x="4850773" y="1426376"/>
            <a:ext cx="3584886"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時代遅れの自治体</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・夜や土日は対応せず住民</a:t>
            </a:r>
            <a:r>
              <a:rPr lang="ja-JP" altLang="en-US" dirty="0">
                <a:latin typeface="UD デジタル 教科書体 NP-B" panose="02020700000000000000" pitchFamily="18" charset="-128"/>
                <a:ea typeface="UD デジタル 教科書体 NP-B" panose="02020700000000000000" pitchFamily="18" charset="-128"/>
              </a:rPr>
              <a:t>は</a:t>
            </a:r>
            <a:r>
              <a:rPr lang="ja-JP" altLang="en-US" dirty="0" smtClean="0">
                <a:latin typeface="UD デジタル 教科書体 NP-B" panose="02020700000000000000" pitchFamily="18" charset="-128"/>
                <a:ea typeface="UD デジタル 教科書体 NP-B" panose="02020700000000000000" pitchFamily="18" charset="-128"/>
              </a:rPr>
              <a:t>不便</a:t>
            </a:r>
            <a:endParaRPr lang="en-US" altLang="ja-JP" dirty="0" smtClean="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dirty="0" smtClean="0">
                <a:latin typeface="UD デジタル 教科書体 NP-B" panose="02020700000000000000" pitchFamily="18" charset="-128"/>
                <a:ea typeface="UD デジタル 教科書体 NP-B" panose="02020700000000000000" pitchFamily="18" charset="-128"/>
              </a:rPr>
              <a:t>・人間なので高コストで不正確</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4098" name="Picture 2" descr="クリックすると新しいウィンドウで開きます"/>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4406" y="1992521"/>
            <a:ext cx="1678237" cy="1532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いらすとや 困...」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035" y="1992521"/>
            <a:ext cx="2279603" cy="193943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image.slidesharecdn.com/nagano-191017131228/95/2019-linebot-1-638.jpg?cb=1571318067"/>
          <p:cNvSpPr>
            <a:spLocks noChangeAspect="1" noChangeArrowheads="1"/>
          </p:cNvSpPr>
          <p:nvPr/>
        </p:nvSpPr>
        <p:spPr bwMode="auto">
          <a:xfrm>
            <a:off x="2179143" y="6052234"/>
            <a:ext cx="7521064" cy="58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あなたの自治体はどちら？</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5174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044" y="189660"/>
            <a:ext cx="8505742" cy="1038575"/>
          </a:xfrm>
        </p:spPr>
        <p:txBody>
          <a:bodyPr>
            <a:noAutofit/>
          </a:bodyP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時間別</a:t>
            </a:r>
            <a:r>
              <a:rPr lang="ja-JP" altLang="en-US" sz="3200" dirty="0">
                <a:latin typeface="UD デジタル 教科書体 NP-B" panose="02020700000000000000" pitchFamily="18" charset="-128"/>
                <a:ea typeface="UD デジタル 教科書体 NP-B" panose="02020700000000000000" pitchFamily="18" charset="-128"/>
              </a:rPr>
              <a:t>・</a:t>
            </a:r>
            <a:r>
              <a:rPr kumimoji="1" lang="ja-JP" altLang="en-US" sz="3200" dirty="0" smtClean="0">
                <a:latin typeface="UD デジタル 教科書体 NP-B" panose="02020700000000000000" pitchFamily="18" charset="-128"/>
                <a:ea typeface="UD デジタル 教科書体 NP-B" panose="02020700000000000000" pitchFamily="18" charset="-128"/>
              </a:rPr>
              <a:t>住民のＡＩ窓口への</a:t>
            </a:r>
            <a:r>
              <a:rPr kumimoji="1" lang="en-US" altLang="ja-JP" sz="3200" dirty="0" smtClean="0">
                <a:latin typeface="UD デジタル 教科書体 NP-B" panose="02020700000000000000" pitchFamily="18" charset="-128"/>
                <a:ea typeface="UD デジタル 教科書体 NP-B" panose="02020700000000000000" pitchFamily="18" charset="-128"/>
              </a:rPr>
              <a:t/>
            </a:r>
            <a:br>
              <a:rPr kumimoji="1" lang="en-US" altLang="ja-JP" sz="3200" dirty="0" smtClean="0">
                <a:latin typeface="UD デジタル 教科書体 NP-B" panose="02020700000000000000" pitchFamily="18" charset="-128"/>
                <a:ea typeface="UD デジタル 教科書体 NP-B" panose="02020700000000000000" pitchFamily="18" charset="-128"/>
              </a:rPr>
            </a:br>
            <a:r>
              <a:rPr kumimoji="1" lang="ja-JP" altLang="en-US" sz="3200" dirty="0" smtClean="0">
                <a:latin typeface="UD デジタル 教科書体 NP-B" panose="02020700000000000000" pitchFamily="18" charset="-128"/>
                <a:ea typeface="UD デジタル 教科書体 NP-B" panose="02020700000000000000" pitchFamily="18" charset="-128"/>
              </a:rPr>
              <a:t>問い合わせニーズ</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rotWithShape="1">
          <a:blip r:embed="rId2"/>
          <a:srcRect l="-704" t="12862" r="15070" b="12234"/>
          <a:stretch/>
        </p:blipFill>
        <p:spPr>
          <a:xfrm>
            <a:off x="628650" y="1228235"/>
            <a:ext cx="7830355" cy="3850783"/>
          </a:xfrm>
          <a:prstGeom prst="rect">
            <a:avLst/>
          </a:prstGeom>
        </p:spPr>
      </p:pic>
      <p:cxnSp>
        <p:nvCxnSpPr>
          <p:cNvPr id="10" name="直線矢印コネクタ 9"/>
          <p:cNvCxnSpPr/>
          <p:nvPr/>
        </p:nvCxnSpPr>
        <p:spPr>
          <a:xfrm>
            <a:off x="5035639" y="4525226"/>
            <a:ext cx="1983347"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9822" y="5517428"/>
            <a:ext cx="9110186" cy="1200329"/>
          </a:xfrm>
          <a:prstGeom prst="rect">
            <a:avLst/>
          </a:prstGeom>
        </p:spPr>
        <p:txBody>
          <a:bodyPr wrap="none">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長野市役所「ＡＩ防災ＬＩＮＥチャット」への１６万件のうち、</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a:latin typeface="UD デジタル 教科書体 NP-B" panose="02020700000000000000" pitchFamily="18" charset="-128"/>
                <a:ea typeface="UD デジタル 教科書体 NP-B" panose="02020700000000000000" pitchFamily="18" charset="-128"/>
              </a:rPr>
              <a:t>問い合</a:t>
            </a:r>
            <a:r>
              <a:rPr lang="ja-JP" altLang="en-US" sz="2400" dirty="0" smtClean="0">
                <a:latin typeface="UD デジタル 教科書体 NP-B" panose="02020700000000000000" pitchFamily="18" charset="-128"/>
                <a:ea typeface="UD デジタル 教科書体 NP-B" panose="02020700000000000000" pitchFamily="18" charset="-128"/>
              </a:rPr>
              <a:t>わせの多くは役所の</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勤務時間外</a:t>
            </a:r>
            <a:endParaRPr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400" dirty="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　→　ＡＩでの勤務時間外問い合わせに</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住民ニーズ</a:t>
            </a:r>
            <a:endParaRPr lang="ja-JP" altLang="en-US"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4433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B606252-F215-D145-A1DB-8E9B5669B84E}"/>
              </a:ext>
            </a:extLst>
          </p:cNvPr>
          <p:cNvSpPr/>
          <p:nvPr/>
        </p:nvSpPr>
        <p:spPr>
          <a:xfrm>
            <a:off x="2974804" y="338450"/>
            <a:ext cx="6217832" cy="707886"/>
          </a:xfrm>
          <a:prstGeom prst="rect">
            <a:avLst/>
          </a:prstGeom>
        </p:spPr>
        <p:txBody>
          <a:bodyPr wrap="square">
            <a:spAutoFit/>
          </a:bodyPr>
          <a:lstStyle/>
          <a:p>
            <a:pPr algn="ctr"/>
            <a:r>
              <a:rPr lang="ja-JP" altLang="en-US" sz="4000" b="1" dirty="0" smtClean="0">
                <a:solidFill>
                  <a:srgbClr val="00B900"/>
                </a:solidFill>
                <a:latin typeface="UD デジタル 教科書体 NP-B" panose="02020700000000000000" pitchFamily="18" charset="-128"/>
                <a:ea typeface="UD デジタル 教科書体 NP-B" panose="02020700000000000000" pitchFamily="18" charset="-128"/>
              </a:rPr>
              <a:t>「</a:t>
            </a:r>
            <a:r>
              <a:rPr lang="ja-JP" altLang="en-US" sz="4000" b="1" dirty="0">
                <a:solidFill>
                  <a:srgbClr val="00B900"/>
                </a:solidFill>
                <a:latin typeface="UD デジタル 教科書体 NP-B" panose="02020700000000000000" pitchFamily="18" charset="-128"/>
                <a:ea typeface="UD デジタル 教科書体 NP-B" panose="02020700000000000000" pitchFamily="18" charset="-128"/>
              </a:rPr>
              <a:t>電話から</a:t>
            </a:r>
            <a:r>
              <a:rPr lang="en-US" altLang="ja-JP" sz="4000" b="1" dirty="0">
                <a:solidFill>
                  <a:srgbClr val="00B900"/>
                </a:solidFill>
                <a:latin typeface="UD デジタル 教科書体 NP-B" panose="02020700000000000000" pitchFamily="18" charset="-128"/>
                <a:ea typeface="UD デジタル 教科書体 NP-B" panose="02020700000000000000" pitchFamily="18" charset="-128"/>
              </a:rPr>
              <a:t>LINE</a:t>
            </a:r>
            <a:r>
              <a:rPr lang="ja-JP" altLang="en-US" sz="4000" b="1" dirty="0">
                <a:solidFill>
                  <a:srgbClr val="00B900"/>
                </a:solidFill>
                <a:latin typeface="UD デジタル 教科書体 NP-B" panose="02020700000000000000" pitchFamily="18" charset="-128"/>
                <a:ea typeface="UD デジタル 教科書体 NP-B" panose="02020700000000000000" pitchFamily="18" charset="-128"/>
              </a:rPr>
              <a:t>へ」</a:t>
            </a:r>
          </a:p>
        </p:txBody>
      </p:sp>
      <p:sp>
        <p:nvSpPr>
          <p:cNvPr id="13" name="正方形/長方形 12">
            <a:extLst>
              <a:ext uri="{FF2B5EF4-FFF2-40B4-BE49-F238E27FC236}">
                <a16:creationId xmlns:a16="http://schemas.microsoft.com/office/drawing/2014/main" id="{43654996-B5D0-D645-8956-BC749B5D1C0D}"/>
              </a:ext>
            </a:extLst>
          </p:cNvPr>
          <p:cNvSpPr/>
          <p:nvPr/>
        </p:nvSpPr>
        <p:spPr>
          <a:xfrm>
            <a:off x="607876" y="1355706"/>
            <a:ext cx="7943730" cy="4451933"/>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66154" tIns="166154" rIns="166154" bIns="166154" rtlCol="0" anchor="ctr"/>
          <a:lstStyle/>
          <a:p>
            <a:pPr algn="ctr">
              <a:buClr>
                <a:schemeClr val="bg1"/>
              </a:buClr>
            </a:pPr>
            <a:endParaRPr lang="ja-JP" altLang="en-US" sz="1662" dirty="0">
              <a:solidFill>
                <a:schemeClr val="tx1">
                  <a:lumMod val="65000"/>
                  <a:lumOff val="35000"/>
                </a:schemeClr>
              </a:solidFill>
              <a:latin typeface="Meiryo" panose="020B0604030504040204" pitchFamily="34" charset="-128"/>
              <a:ea typeface="Meiryo" panose="020B0604030504040204" pitchFamily="34" charset="-128"/>
              <a:cs typeface="Arial" charset="0"/>
            </a:endParaRPr>
          </a:p>
        </p:txBody>
      </p:sp>
      <p:graphicFrame>
        <p:nvGraphicFramePr>
          <p:cNvPr id="14" name="グラフ 13">
            <a:extLst>
              <a:ext uri="{FF2B5EF4-FFF2-40B4-BE49-F238E27FC236}">
                <a16:creationId xmlns:a16="http://schemas.microsoft.com/office/drawing/2014/main" id="{553D0210-0845-3D45-AF6B-C8D0309A0177}"/>
              </a:ext>
            </a:extLst>
          </p:cNvPr>
          <p:cNvGraphicFramePr>
            <a:graphicFrameLocks/>
          </p:cNvGraphicFramePr>
          <p:nvPr>
            <p:extLst/>
          </p:nvPr>
        </p:nvGraphicFramePr>
        <p:xfrm>
          <a:off x="607876" y="1428071"/>
          <a:ext cx="7955159" cy="4307203"/>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a:extLst>
              <a:ext uri="{FF2B5EF4-FFF2-40B4-BE49-F238E27FC236}">
                <a16:creationId xmlns:a16="http://schemas.microsoft.com/office/drawing/2014/main" id="{09E10627-2778-AA41-A3C9-6137FD6A167A}"/>
              </a:ext>
            </a:extLst>
          </p:cNvPr>
          <p:cNvSpPr/>
          <p:nvPr/>
        </p:nvSpPr>
        <p:spPr>
          <a:xfrm>
            <a:off x="6260828" y="1658727"/>
            <a:ext cx="1723821" cy="319639"/>
          </a:xfrm>
          <a:prstGeom prst="rect">
            <a:avLst/>
          </a:prstGeom>
          <a:ln w="38100">
            <a:solidFill>
              <a:srgbClr val="FF0000"/>
            </a:solidFill>
          </a:ln>
        </p:spPr>
        <p:txBody>
          <a:bodyPr wrap="square">
            <a:spAutoFit/>
          </a:bodyPr>
          <a:lstStyle/>
          <a:p>
            <a:pPr algn="ctr">
              <a:tabLst>
                <a:tab pos="79133" algn="l"/>
              </a:tabLst>
            </a:pPr>
            <a:r>
              <a:rPr lang="ja-JP" altLang="en-US" sz="1477" dirty="0">
                <a:latin typeface="Meiryo" panose="020B0604030504040204" pitchFamily="34" charset="-128"/>
                <a:ea typeface="Meiryo" panose="020B0604030504040204" pitchFamily="34" charset="-128"/>
                <a:cs typeface="Meiryo UI" panose="020B0604030504040204" pitchFamily="50" charset="-128"/>
              </a:rPr>
              <a:t>携帯通話　</a:t>
            </a:r>
            <a:r>
              <a:rPr lang="en-US" altLang="ja-JP" sz="1477" b="1" dirty="0">
                <a:solidFill>
                  <a:srgbClr val="FF0000"/>
                </a:solidFill>
                <a:latin typeface="Meiryo" panose="020B0604030504040204" pitchFamily="34" charset="-128"/>
                <a:ea typeface="Meiryo" panose="020B0604030504040204" pitchFamily="34" charset="-128"/>
                <a:cs typeface="Meiryo UI" panose="020B0604030504040204" pitchFamily="50" charset="-128"/>
              </a:rPr>
              <a:t>0.6</a:t>
            </a:r>
            <a:r>
              <a:rPr lang="zh-TW" altLang="en-US" sz="1108" dirty="0">
                <a:latin typeface="Meiryo" panose="020B0604030504040204" pitchFamily="34" charset="-128"/>
                <a:ea typeface="Meiryo" panose="020B0604030504040204" pitchFamily="34" charset="-128"/>
                <a:cs typeface="Meiryo UI" panose="020B0604030504040204" pitchFamily="50" charset="-128"/>
              </a:rPr>
              <a:t>分</a:t>
            </a:r>
            <a:r>
              <a:rPr lang="zh-TW" altLang="en-US" sz="1477" dirty="0">
                <a:latin typeface="Meiryo" panose="020B0604030504040204" pitchFamily="34" charset="-128"/>
                <a:ea typeface="Meiryo" panose="020B0604030504040204" pitchFamily="34" charset="-128"/>
                <a:cs typeface="Meiryo UI" panose="020B0604030504040204" pitchFamily="50" charset="-128"/>
              </a:rPr>
              <a:t>　</a:t>
            </a:r>
            <a:endParaRPr lang="ja-JP" altLang="en-US" sz="1477" dirty="0">
              <a:solidFill>
                <a:srgbClr val="0466FB"/>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E7AE1CAC-F4B6-FE4E-8468-ED0E71660649}"/>
              </a:ext>
            </a:extLst>
          </p:cNvPr>
          <p:cNvSpPr/>
          <p:nvPr/>
        </p:nvSpPr>
        <p:spPr>
          <a:xfrm>
            <a:off x="5993263" y="3960534"/>
            <a:ext cx="2258953" cy="319639"/>
          </a:xfrm>
          <a:prstGeom prst="rect">
            <a:avLst/>
          </a:prstGeom>
          <a:solidFill>
            <a:schemeClr val="bg1"/>
          </a:solidFill>
          <a:ln w="38100">
            <a:solidFill>
              <a:srgbClr val="3DB994"/>
            </a:solidFill>
          </a:ln>
        </p:spPr>
        <p:txBody>
          <a:bodyPr wrap="none">
            <a:spAutoFit/>
          </a:bodyPr>
          <a:lstStyle/>
          <a:p>
            <a:pPr algn="ctr"/>
            <a:r>
              <a:rPr lang="en-US" altLang="ja-JP" sz="1477" dirty="0">
                <a:latin typeface="Meiryo" panose="020B0604030504040204" pitchFamily="34" charset="-128"/>
                <a:ea typeface="Meiryo" panose="020B0604030504040204" pitchFamily="34" charset="-128"/>
                <a:cs typeface="Meiryo UI" panose="020B0604030504040204" pitchFamily="50" charset="-128"/>
              </a:rPr>
              <a:t>SNS(LINE,FB)</a:t>
            </a:r>
            <a:r>
              <a:rPr lang="ja-JP" altLang="en-US" sz="1477" dirty="0">
                <a:latin typeface="Meiryo" panose="020B0604030504040204" pitchFamily="34" charset="-128"/>
                <a:ea typeface="Meiryo" panose="020B0604030504040204" pitchFamily="34" charset="-128"/>
                <a:cs typeface="Meiryo UI" panose="020B0604030504040204" pitchFamily="50" charset="-128"/>
              </a:rPr>
              <a:t>　</a:t>
            </a:r>
            <a:r>
              <a:rPr lang="en-US" altLang="ja-JP" sz="1477" b="1" dirty="0">
                <a:solidFill>
                  <a:srgbClr val="FF0000"/>
                </a:solidFill>
                <a:latin typeface="Meiryo" panose="020B0604030504040204" pitchFamily="34" charset="-128"/>
                <a:ea typeface="Meiryo" panose="020B0604030504040204" pitchFamily="34" charset="-128"/>
                <a:cs typeface="Meiryo UI" panose="020B0604030504040204" pitchFamily="50" charset="-128"/>
              </a:rPr>
              <a:t>54.0</a:t>
            </a:r>
            <a:r>
              <a:rPr lang="ja-JP" altLang="en-US" sz="1108" dirty="0">
                <a:latin typeface="Meiryo" panose="020B0604030504040204" pitchFamily="34" charset="-128"/>
                <a:ea typeface="Meiryo" panose="020B0604030504040204" pitchFamily="34" charset="-128"/>
                <a:cs typeface="Meiryo UI" panose="020B0604030504040204" pitchFamily="50" charset="-128"/>
              </a:rPr>
              <a:t>分</a:t>
            </a:r>
            <a:endParaRPr lang="en-US" altLang="ja-JP" sz="1108" dirty="0">
              <a:latin typeface="Meiryo" panose="020B0604030504040204" pitchFamily="34" charset="-128"/>
              <a:ea typeface="Meiryo" panose="020B0604030504040204" pitchFamily="34"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BD15E23E-9825-754C-A205-F119CC10F96D}"/>
              </a:ext>
            </a:extLst>
          </p:cNvPr>
          <p:cNvSpPr/>
          <p:nvPr/>
        </p:nvSpPr>
        <p:spPr>
          <a:xfrm>
            <a:off x="2913220" y="4428364"/>
            <a:ext cx="1784463" cy="319639"/>
          </a:xfrm>
          <a:prstGeom prst="rect">
            <a:avLst/>
          </a:prstGeom>
          <a:solidFill>
            <a:schemeClr val="bg1"/>
          </a:solidFill>
          <a:ln w="38100">
            <a:solidFill>
              <a:srgbClr val="0DC0FF"/>
            </a:solidFill>
          </a:ln>
        </p:spPr>
        <p:txBody>
          <a:bodyPr wrap="none">
            <a:spAutoFit/>
          </a:bodyPr>
          <a:lstStyle/>
          <a:p>
            <a:pPr algn="ctr"/>
            <a:r>
              <a:rPr lang="ja-JP" altLang="en-US" sz="1477" dirty="0">
                <a:latin typeface="Meiryo" panose="020B0604030504040204" pitchFamily="34" charset="-128"/>
                <a:ea typeface="Meiryo" panose="020B0604030504040204" pitchFamily="34" charset="-128"/>
                <a:cs typeface="Meiryo UI" panose="020B0604030504040204" pitchFamily="50" charset="-128"/>
              </a:rPr>
              <a:t>ネット電話　</a:t>
            </a:r>
            <a:r>
              <a:rPr lang="en-US" altLang="ja-JP" sz="1477" b="1" dirty="0">
                <a:solidFill>
                  <a:srgbClr val="FF0000"/>
                </a:solidFill>
                <a:latin typeface="Meiryo" panose="020B0604030504040204" pitchFamily="34" charset="-128"/>
                <a:ea typeface="Meiryo" panose="020B0604030504040204" pitchFamily="34" charset="-128"/>
                <a:cs typeface="Meiryo UI" panose="020B0604030504040204" pitchFamily="50" charset="-128"/>
              </a:rPr>
              <a:t>4.0</a:t>
            </a:r>
            <a:r>
              <a:rPr lang="ja-JP" altLang="en-US" sz="1108" dirty="0">
                <a:latin typeface="Meiryo" panose="020B0604030504040204" pitchFamily="34" charset="-128"/>
                <a:ea typeface="Meiryo" panose="020B0604030504040204" pitchFamily="34" charset="-128"/>
                <a:cs typeface="Meiryo UI" panose="020B0604030504040204" pitchFamily="50" charset="-128"/>
              </a:rPr>
              <a:t>分</a:t>
            </a:r>
            <a:endParaRPr lang="en-US" altLang="ja-JP" sz="1477" dirty="0">
              <a:latin typeface="Meiryo" panose="020B0604030504040204" pitchFamily="34" charset="-128"/>
              <a:ea typeface="Meiryo" panose="020B0604030504040204" pitchFamily="34"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8B44068D-4953-F34C-9105-38A75A5FFEB5}"/>
              </a:ext>
            </a:extLst>
          </p:cNvPr>
          <p:cNvSpPr/>
          <p:nvPr/>
        </p:nvSpPr>
        <p:spPr>
          <a:xfrm>
            <a:off x="3728434" y="2534149"/>
            <a:ext cx="1598515" cy="319639"/>
          </a:xfrm>
          <a:prstGeom prst="rect">
            <a:avLst/>
          </a:prstGeom>
          <a:solidFill>
            <a:schemeClr val="bg1"/>
          </a:solidFill>
          <a:ln w="38100">
            <a:solidFill>
              <a:srgbClr val="FFD03B"/>
            </a:solidFill>
          </a:ln>
        </p:spPr>
        <p:txBody>
          <a:bodyPr wrap="none">
            <a:spAutoFit/>
          </a:bodyPr>
          <a:lstStyle/>
          <a:p>
            <a:pPr algn="ctr"/>
            <a:r>
              <a:rPr lang="ja-JP" altLang="en-US" sz="1477" dirty="0">
                <a:latin typeface="Meiryo" panose="020B0604030504040204" pitchFamily="34" charset="-128"/>
                <a:ea typeface="Meiryo" panose="020B0604030504040204" pitchFamily="34" charset="-128"/>
                <a:cs typeface="Meiryo UI" panose="020B0604030504040204" pitchFamily="50" charset="-128"/>
              </a:rPr>
              <a:t>メール　</a:t>
            </a:r>
            <a:r>
              <a:rPr lang="en-US" altLang="ja-JP" sz="1477" b="1" dirty="0">
                <a:solidFill>
                  <a:srgbClr val="FF0000"/>
                </a:solidFill>
                <a:latin typeface="Meiryo" panose="020B0604030504040204" pitchFamily="34" charset="-128"/>
                <a:ea typeface="Meiryo" panose="020B0604030504040204" pitchFamily="34" charset="-128"/>
                <a:cs typeface="Meiryo UI" panose="020B0604030504040204" pitchFamily="50" charset="-128"/>
              </a:rPr>
              <a:t>17.8</a:t>
            </a:r>
            <a:r>
              <a:rPr lang="ja-JP" altLang="en-US" sz="1108" dirty="0">
                <a:latin typeface="Meiryo" panose="020B0604030504040204" pitchFamily="34" charset="-128"/>
                <a:ea typeface="Meiryo" panose="020B0604030504040204" pitchFamily="34" charset="-128"/>
                <a:cs typeface="Meiryo UI" panose="020B0604030504040204" pitchFamily="50" charset="-128"/>
              </a:rPr>
              <a:t>分</a:t>
            </a:r>
            <a:r>
              <a:rPr lang="ja-JP" altLang="en-US" sz="1477" dirty="0">
                <a:solidFill>
                  <a:srgbClr val="FF0000"/>
                </a:solidFill>
                <a:latin typeface="Meiryo" panose="020B0604030504040204" pitchFamily="34" charset="-128"/>
                <a:ea typeface="Meiryo" panose="020B0604030504040204" pitchFamily="34" charset="-128"/>
                <a:cs typeface="Meiryo UI" panose="020B0604030504040204" pitchFamily="50" charset="-128"/>
              </a:rPr>
              <a:t> </a:t>
            </a:r>
            <a:endParaRPr lang="en-US" altLang="ja-JP" sz="1477" dirty="0">
              <a:solidFill>
                <a:srgbClr val="FF0000"/>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94422F97-F611-7842-A3FE-A0199DDBAFFC}"/>
              </a:ext>
            </a:extLst>
          </p:cNvPr>
          <p:cNvSpPr/>
          <p:nvPr/>
        </p:nvSpPr>
        <p:spPr>
          <a:xfrm>
            <a:off x="607876" y="6045508"/>
            <a:ext cx="8419334" cy="477054"/>
          </a:xfrm>
          <a:prstGeom prst="rect">
            <a:avLst/>
          </a:prstGeom>
        </p:spPr>
        <p:txBody>
          <a:bodyPr wrap="square">
            <a:spAutoFit/>
          </a:bodyPr>
          <a:lstStyle/>
          <a:p>
            <a:r>
              <a:rPr lang="ja-JP" altLang="en-US" sz="1400" b="1" dirty="0">
                <a:solidFill>
                  <a:schemeClr val="bg1">
                    <a:lumMod val="50000"/>
                  </a:schemeClr>
                </a:solidFill>
                <a:latin typeface="Meiryo" panose="020B0604030504040204" pitchFamily="34" charset="-128"/>
                <a:ea typeface="Meiryo" panose="020B0604030504040204" pitchFamily="34" charset="-128"/>
              </a:rPr>
              <a:t>総務省</a:t>
            </a:r>
            <a:r>
              <a:rPr lang="ja-JP" altLang="en-US" sz="1400" dirty="0">
                <a:solidFill>
                  <a:schemeClr val="bg1">
                    <a:lumMod val="50000"/>
                  </a:schemeClr>
                </a:solidFill>
                <a:latin typeface="Meiryo" panose="020B0604030504040204" pitchFamily="34" charset="-128"/>
                <a:ea typeface="Meiryo" panose="020B0604030504040204" pitchFamily="34" charset="-128"/>
              </a:rPr>
              <a:t>　</a:t>
            </a:r>
            <a:r>
              <a:rPr lang="ja-JP" altLang="en-US" sz="1100" dirty="0">
                <a:solidFill>
                  <a:schemeClr val="bg1">
                    <a:lumMod val="50000"/>
                  </a:schemeClr>
                </a:solidFill>
                <a:latin typeface="Meiryo" panose="020B0604030504040204" pitchFamily="34" charset="-128"/>
                <a:ea typeface="Meiryo" panose="020B0604030504040204" pitchFamily="34" charset="-128"/>
              </a:rPr>
              <a:t>平成</a:t>
            </a:r>
            <a:r>
              <a:rPr lang="en-US" altLang="ja-JP" sz="1100" dirty="0">
                <a:solidFill>
                  <a:schemeClr val="bg1">
                    <a:lumMod val="50000"/>
                  </a:schemeClr>
                </a:solidFill>
                <a:latin typeface="Meiryo" panose="020B0604030504040204" pitchFamily="34" charset="-128"/>
                <a:ea typeface="Meiryo" panose="020B0604030504040204" pitchFamily="34" charset="-128"/>
              </a:rPr>
              <a:t>29</a:t>
            </a:r>
            <a:r>
              <a:rPr lang="ja-JP" altLang="en-US" sz="1100" dirty="0">
                <a:solidFill>
                  <a:schemeClr val="bg1">
                    <a:lumMod val="50000"/>
                  </a:schemeClr>
                </a:solidFill>
                <a:latin typeface="Meiryo" panose="020B0604030504040204" pitchFamily="34" charset="-128"/>
                <a:ea typeface="Meiryo" panose="020B0604030504040204" pitchFamily="34" charset="-128"/>
              </a:rPr>
              <a:t>年情報通信メディアの利用時間と情報行動に関する調査報告書＜概要＞ </a:t>
            </a:r>
            <a:r>
              <a:rPr lang="en-US" altLang="ja-JP" sz="1100" dirty="0">
                <a:solidFill>
                  <a:schemeClr val="bg1">
                    <a:lumMod val="50000"/>
                  </a:schemeClr>
                </a:solidFill>
                <a:latin typeface="Meiryo" panose="020B0604030504040204" pitchFamily="34" charset="-128"/>
                <a:ea typeface="Meiryo" panose="020B0604030504040204" pitchFamily="34" charset="-128"/>
              </a:rPr>
              <a:t>P10</a:t>
            </a:r>
            <a:r>
              <a:rPr lang="ja-JP" altLang="en-US" sz="1100" dirty="0">
                <a:solidFill>
                  <a:schemeClr val="bg1">
                    <a:lumMod val="50000"/>
                  </a:schemeClr>
                </a:solidFill>
                <a:latin typeface="Meiryo" panose="020B0604030504040204" pitchFamily="34" charset="-128"/>
                <a:ea typeface="Meiryo" panose="020B0604030504040204" pitchFamily="34" charset="-128"/>
              </a:rPr>
              <a:t>　より引用</a:t>
            </a:r>
            <a:endParaRPr lang="en-US" altLang="ja-JP" sz="1100" dirty="0">
              <a:solidFill>
                <a:schemeClr val="bg1">
                  <a:lumMod val="50000"/>
                </a:schemeClr>
              </a:solidFill>
              <a:latin typeface="Meiryo" panose="020B0604030504040204" pitchFamily="34" charset="-128"/>
              <a:ea typeface="Meiryo" panose="020B0604030504040204" pitchFamily="34" charset="-128"/>
            </a:endParaRPr>
          </a:p>
          <a:p>
            <a:r>
              <a:rPr lang="en-US" altLang="ja-JP" sz="1100" dirty="0">
                <a:solidFill>
                  <a:schemeClr val="bg1">
                    <a:lumMod val="50000"/>
                  </a:schemeClr>
                </a:solidFill>
                <a:latin typeface="Meiryo" panose="020B0604030504040204" pitchFamily="34" charset="-128"/>
                <a:ea typeface="Meiryo" panose="020B0604030504040204" pitchFamily="34" charset="-128"/>
              </a:rPr>
              <a:t>http://www.soumu.go.jp/main_content/000564529.pdf</a:t>
            </a:r>
            <a:endParaRPr lang="ja-JP" altLang="en-US" sz="1100" dirty="0">
              <a:solidFill>
                <a:schemeClr val="bg1">
                  <a:lumMod val="50000"/>
                </a:schemeClr>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98913A4D-F9E9-7244-B0DC-A5E20D28D597}"/>
              </a:ext>
            </a:extLst>
          </p:cNvPr>
          <p:cNvSpPr/>
          <p:nvPr/>
        </p:nvSpPr>
        <p:spPr>
          <a:xfrm>
            <a:off x="581207" y="398932"/>
            <a:ext cx="2664270" cy="546945"/>
          </a:xfrm>
          <a:prstGeom prst="rect">
            <a:avLst/>
          </a:prstGeom>
          <a:solidFill>
            <a:schemeClr val="bg1"/>
          </a:solidFill>
          <a:ln>
            <a:noFill/>
          </a:ln>
        </p:spPr>
        <p:txBody>
          <a:bodyPr wrap="square">
            <a:spAutoFit/>
          </a:bodyPr>
          <a:lstStyle/>
          <a:p>
            <a:r>
              <a:rPr lang="ja-JP" altLang="en-US" sz="2954"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総務省の</a:t>
            </a:r>
            <a:r>
              <a:rPr lang="ja-JP" altLang="en-US"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調査</a:t>
            </a:r>
            <a:r>
              <a:rPr lang="ja-JP" altLang="en-US" sz="2954"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　</a:t>
            </a:r>
            <a:endParaRPr lang="en-US" altLang="ja-JP" sz="2954"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D55DC3F4-A161-E641-B506-C12E4642B664}"/>
              </a:ext>
            </a:extLst>
          </p:cNvPr>
          <p:cNvSpPr/>
          <p:nvPr/>
        </p:nvSpPr>
        <p:spPr>
          <a:xfrm>
            <a:off x="4323466" y="1658727"/>
            <a:ext cx="1723821" cy="319639"/>
          </a:xfrm>
          <a:prstGeom prst="rect">
            <a:avLst/>
          </a:prstGeom>
          <a:ln w="38100">
            <a:solidFill>
              <a:srgbClr val="DB41BA"/>
            </a:solidFill>
          </a:ln>
        </p:spPr>
        <p:txBody>
          <a:bodyPr wrap="square">
            <a:spAutoFit/>
          </a:bodyPr>
          <a:lstStyle/>
          <a:p>
            <a:pPr algn="ctr">
              <a:tabLst>
                <a:tab pos="79133" algn="l"/>
              </a:tabLst>
            </a:pPr>
            <a:r>
              <a:rPr lang="ja-JP" altLang="en-US" sz="1477" dirty="0">
                <a:latin typeface="Meiryo" panose="020B0604030504040204" pitchFamily="34" charset="-128"/>
                <a:ea typeface="Meiryo" panose="020B0604030504040204" pitchFamily="34" charset="-128"/>
                <a:cs typeface="Meiryo UI" panose="020B0604030504040204" pitchFamily="50" charset="-128"/>
              </a:rPr>
              <a:t>固定通話　</a:t>
            </a:r>
            <a:r>
              <a:rPr lang="en-US" altLang="ja-JP" sz="1477" b="1" dirty="0">
                <a:solidFill>
                  <a:srgbClr val="FF0000"/>
                </a:solidFill>
                <a:latin typeface="Meiryo" panose="020B0604030504040204" pitchFamily="34" charset="-128"/>
                <a:ea typeface="Meiryo" panose="020B0604030504040204" pitchFamily="34" charset="-128"/>
                <a:cs typeface="Meiryo UI" panose="020B0604030504040204" pitchFamily="50" charset="-128"/>
              </a:rPr>
              <a:t>0.3</a:t>
            </a:r>
            <a:r>
              <a:rPr lang="zh-TW" altLang="en-US" sz="1108" dirty="0">
                <a:latin typeface="Meiryo" panose="020B0604030504040204" pitchFamily="34" charset="-128"/>
                <a:ea typeface="Meiryo" panose="020B0604030504040204" pitchFamily="34" charset="-128"/>
                <a:cs typeface="Meiryo UI" panose="020B0604030504040204" pitchFamily="50" charset="-128"/>
              </a:rPr>
              <a:t>分</a:t>
            </a:r>
            <a:r>
              <a:rPr lang="zh-TW" altLang="en-US" sz="1477" dirty="0">
                <a:latin typeface="Meiryo" panose="020B0604030504040204" pitchFamily="34" charset="-128"/>
                <a:ea typeface="Meiryo" panose="020B0604030504040204" pitchFamily="34" charset="-128"/>
                <a:cs typeface="Meiryo UI" panose="020B0604030504040204" pitchFamily="50" charset="-128"/>
              </a:rPr>
              <a:t>　</a:t>
            </a:r>
            <a:endParaRPr lang="ja-JP" altLang="en-US" sz="1477" dirty="0">
              <a:solidFill>
                <a:srgbClr val="0466FB"/>
              </a:solidFill>
              <a:latin typeface="Meiryo" panose="020B0604030504040204" pitchFamily="34" charset="-128"/>
              <a:ea typeface="Meiryo" panose="020B0604030504040204" pitchFamily="34"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372F0688-48C4-314D-9F5D-9281F4A80CDB}"/>
              </a:ext>
            </a:extLst>
          </p:cNvPr>
          <p:cNvCxnSpPr/>
          <p:nvPr/>
        </p:nvCxnSpPr>
        <p:spPr>
          <a:xfrm flipV="1">
            <a:off x="4048867" y="3789760"/>
            <a:ext cx="413562" cy="638603"/>
          </a:xfrm>
          <a:prstGeom prst="line">
            <a:avLst/>
          </a:prstGeom>
          <a:ln w="12700">
            <a:solidFill>
              <a:srgbClr val="0DC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AF74711-B246-874E-87CE-2AEEB5617F78}"/>
              </a:ext>
            </a:extLst>
          </p:cNvPr>
          <p:cNvCxnSpPr/>
          <p:nvPr/>
        </p:nvCxnSpPr>
        <p:spPr>
          <a:xfrm>
            <a:off x="6010600" y="1969850"/>
            <a:ext cx="24058" cy="121807"/>
          </a:xfrm>
          <a:prstGeom prst="line">
            <a:avLst/>
          </a:prstGeom>
          <a:ln w="12700">
            <a:solidFill>
              <a:srgbClr val="DB41BA"/>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9FE8DF4-40F3-E94F-8DD8-2FF8257A92F6}"/>
              </a:ext>
            </a:extLst>
          </p:cNvPr>
          <p:cNvCxnSpPr/>
          <p:nvPr/>
        </p:nvCxnSpPr>
        <p:spPr>
          <a:xfrm flipH="1">
            <a:off x="6083720" y="1826194"/>
            <a:ext cx="177110" cy="2873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27419" y="1485251"/>
            <a:ext cx="3823483" cy="523220"/>
          </a:xfrm>
          <a:prstGeom prst="rect">
            <a:avLst/>
          </a:prstGeom>
        </p:spPr>
        <p:txBody>
          <a:bodyPr wrap="none">
            <a:spAutoFit/>
          </a:bodyPr>
          <a:lstStyle/>
          <a:p>
            <a:r>
              <a:rPr lang="en-US" altLang="ja-JP" sz="28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10</a:t>
            </a:r>
            <a:r>
              <a:rPr lang="ja-JP" altLang="en-US" sz="28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代</a:t>
            </a:r>
            <a:r>
              <a:rPr lang="ja-JP" altLang="en-US"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のコミュニケーション時間</a:t>
            </a:r>
            <a:endParaRPr lang="en-US" altLang="ja-JP"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Tree>
    <p:extLst>
      <p:ext uri="{BB962C8B-B14F-4D97-AF65-F5344CB8AC3E}">
        <p14:creationId xmlns:p14="http://schemas.microsoft.com/office/powerpoint/2010/main" val="176204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B606252-F215-D145-A1DB-8E9B5669B84E}"/>
              </a:ext>
            </a:extLst>
          </p:cNvPr>
          <p:cNvSpPr/>
          <p:nvPr/>
        </p:nvSpPr>
        <p:spPr>
          <a:xfrm>
            <a:off x="759854" y="505643"/>
            <a:ext cx="7635553" cy="1200329"/>
          </a:xfrm>
          <a:prstGeom prst="rect">
            <a:avLst/>
          </a:prstGeom>
        </p:spPr>
        <p:txBody>
          <a:bodyPr wrap="square">
            <a:spAutoFit/>
          </a:bodyPr>
          <a:lstStyle/>
          <a:p>
            <a:pPr algn="ctr"/>
            <a:r>
              <a:rPr lang="ja-JP" altLang="en-US" sz="3200" b="1" dirty="0">
                <a:solidFill>
                  <a:prstClr val="black"/>
                </a:solidFill>
                <a:latin typeface="UD デジタル 教科書体 NP-B" panose="02020700000000000000" pitchFamily="18" charset="-128"/>
                <a:ea typeface="UD デジタル 教科書体 NP-B" panose="02020700000000000000" pitchFamily="18" charset="-128"/>
              </a:rPr>
              <a:t>全国自治体</a:t>
            </a:r>
            <a:r>
              <a:rPr lang="ja-JP" altLang="en-US" sz="3200" b="1" dirty="0" smtClean="0">
                <a:solidFill>
                  <a:prstClr val="black"/>
                </a:solidFill>
                <a:latin typeface="UD デジタル 教科書体 NP-B" panose="02020700000000000000" pitchFamily="18" charset="-128"/>
                <a:ea typeface="UD デジタル 教科書体 NP-B" panose="02020700000000000000" pitchFamily="18" charset="-128"/>
              </a:rPr>
              <a:t>でいじめ相談</a:t>
            </a:r>
            <a:r>
              <a:rPr lang="ja-JP" altLang="en-US" sz="3200" b="1" dirty="0">
                <a:solidFill>
                  <a:prstClr val="black"/>
                </a:solidFill>
                <a:latin typeface="UD デジタル 教科書体 NP-B" panose="02020700000000000000" pitchFamily="18" charset="-128"/>
                <a:ea typeface="UD デジタル 教科書体 NP-B" panose="02020700000000000000" pitchFamily="18" charset="-128"/>
              </a:rPr>
              <a:t>窓口が変化</a:t>
            </a:r>
          </a:p>
          <a:p>
            <a:pPr algn="ctr"/>
            <a:r>
              <a:rPr lang="ja-JP" altLang="en-US" sz="4000" b="1" dirty="0">
                <a:solidFill>
                  <a:srgbClr val="00B900"/>
                </a:solidFill>
                <a:latin typeface="UD デジタル 教科書体 NP-B" panose="02020700000000000000" pitchFamily="18" charset="-128"/>
                <a:ea typeface="UD デジタル 教科書体 NP-B" panose="02020700000000000000" pitchFamily="18" charset="-128"/>
              </a:rPr>
              <a:t>「電話から</a:t>
            </a:r>
            <a:r>
              <a:rPr lang="en-US" altLang="ja-JP" sz="4000" b="1" dirty="0">
                <a:solidFill>
                  <a:srgbClr val="00B900"/>
                </a:solidFill>
                <a:latin typeface="UD デジタル 教科書体 NP-B" panose="02020700000000000000" pitchFamily="18" charset="-128"/>
                <a:ea typeface="UD デジタル 教科書体 NP-B" panose="02020700000000000000" pitchFamily="18" charset="-128"/>
              </a:rPr>
              <a:t>LINE</a:t>
            </a:r>
            <a:r>
              <a:rPr lang="ja-JP" altLang="en-US" sz="4000" b="1" dirty="0">
                <a:solidFill>
                  <a:srgbClr val="00B900"/>
                </a:solidFill>
                <a:latin typeface="UD デジタル 教科書体 NP-B" panose="02020700000000000000" pitchFamily="18" charset="-128"/>
                <a:ea typeface="UD デジタル 教科書体 NP-B" panose="02020700000000000000" pitchFamily="18" charset="-128"/>
              </a:rPr>
              <a:t>へ」</a:t>
            </a:r>
          </a:p>
        </p:txBody>
      </p:sp>
      <p:sp>
        <p:nvSpPr>
          <p:cNvPr id="4" name="正方形/長方形 3">
            <a:extLst>
              <a:ext uri="{FF2B5EF4-FFF2-40B4-BE49-F238E27FC236}">
                <a16:creationId xmlns:a16="http://schemas.microsoft.com/office/drawing/2014/main" id="{0925541B-3F94-5D4C-9B4C-E8DBE53D96FA}"/>
              </a:ext>
            </a:extLst>
          </p:cNvPr>
          <p:cNvSpPr/>
          <p:nvPr/>
        </p:nvSpPr>
        <p:spPr>
          <a:xfrm>
            <a:off x="1562458" y="4686982"/>
            <a:ext cx="2526942" cy="584775"/>
          </a:xfrm>
          <a:prstGeom prst="rect">
            <a:avLst/>
          </a:prstGeom>
        </p:spPr>
        <p:txBody>
          <a:bodyPr wrap="square">
            <a:spAutoFit/>
          </a:bodyPr>
          <a:lstStyle/>
          <a:p>
            <a:pPr algn="ctr"/>
            <a:r>
              <a:rPr lang="ja-JP" altLang="ja-JP" dirty="0">
                <a:latin typeface="UD デジタル 教科書体 NP-B" panose="02020700000000000000" pitchFamily="18" charset="-128"/>
                <a:ea typeface="UD デジタル 教科書体 NP-B" panose="02020700000000000000" pitchFamily="18" charset="-128"/>
              </a:rPr>
              <a:t>電話相談</a:t>
            </a:r>
            <a:r>
              <a:rPr lang="ja-JP" altLang="en-US" dirty="0">
                <a:latin typeface="UD デジタル 教科書体 NP-B" panose="02020700000000000000" pitchFamily="18" charset="-128"/>
                <a:ea typeface="UD デジタル 教科書体 NP-B" panose="02020700000000000000" pitchFamily="18" charset="-128"/>
              </a:rPr>
              <a:t> </a:t>
            </a:r>
            <a:r>
              <a:rPr lang="ja-JP" altLang="en-US" sz="3200" b="1" dirty="0">
                <a:solidFill>
                  <a:srgbClr val="C00000"/>
                </a:solidFill>
                <a:latin typeface="UD デジタル 教科書体 NP-B" panose="02020700000000000000" pitchFamily="18" charset="-128"/>
                <a:ea typeface="UD デジタル 教科書体 NP-B" panose="02020700000000000000" pitchFamily="18" charset="-128"/>
              </a:rPr>
              <a:t>１件</a:t>
            </a:r>
            <a:endParaRPr lang="en-US" altLang="ja-JP" sz="3200" b="1"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타원 15">
            <a:extLst>
              <a:ext uri="{FF2B5EF4-FFF2-40B4-BE49-F238E27FC236}">
                <a16:creationId xmlns:a16="http://schemas.microsoft.com/office/drawing/2014/main" id="{86FE6AC1-1F38-7B41-9357-17EEE130C313}"/>
              </a:ext>
            </a:extLst>
          </p:cNvPr>
          <p:cNvSpPr/>
          <p:nvPr/>
        </p:nvSpPr>
        <p:spPr>
          <a:xfrm>
            <a:off x="2245041" y="3186064"/>
            <a:ext cx="841118" cy="813830"/>
          </a:xfrm>
          <a:prstGeom prst="ellipse">
            <a:avLst/>
          </a:prstGeom>
          <a:solidFill>
            <a:srgbClr val="44444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dirty="0">
              <a:latin typeface="Meiryo" panose="020B0604030504040204" pitchFamily="34" charset="-128"/>
            </a:endParaRPr>
          </a:p>
        </p:txBody>
      </p:sp>
      <p:sp>
        <p:nvSpPr>
          <p:cNvPr id="6" name="타원 27">
            <a:extLst>
              <a:ext uri="{FF2B5EF4-FFF2-40B4-BE49-F238E27FC236}">
                <a16:creationId xmlns:a16="http://schemas.microsoft.com/office/drawing/2014/main" id="{B014950A-BD6D-434E-8D09-C65E70DD1294}"/>
              </a:ext>
            </a:extLst>
          </p:cNvPr>
          <p:cNvSpPr>
            <a:spLocks noChangeAspect="1"/>
          </p:cNvSpPr>
          <p:nvPr/>
        </p:nvSpPr>
        <p:spPr>
          <a:xfrm>
            <a:off x="5592930" y="1910439"/>
            <a:ext cx="2572076" cy="2572076"/>
          </a:xfrm>
          <a:prstGeom prst="ellipse">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00" dirty="0">
                <a:solidFill>
                  <a:schemeClr val="bg1"/>
                </a:solidFill>
                <a:latin typeface="UD デジタル 教科書体 NP-B" panose="02020700000000000000" pitchFamily="18" charset="-128"/>
                <a:ea typeface="UD デジタル 教科書体 NP-B" panose="02020700000000000000" pitchFamily="18" charset="-128"/>
              </a:rPr>
              <a:t>LINE</a:t>
            </a:r>
            <a:endParaRPr lang="ko-KR" altLang="en-US" sz="2100" dirty="0">
              <a:solidFill>
                <a:schemeClr val="bg1"/>
              </a:solidFill>
              <a:latin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923D2DC2-0AED-364C-9642-ECBA63B30E4F}"/>
              </a:ext>
            </a:extLst>
          </p:cNvPr>
          <p:cNvSpPr/>
          <p:nvPr/>
        </p:nvSpPr>
        <p:spPr>
          <a:xfrm>
            <a:off x="5323471" y="4675446"/>
            <a:ext cx="3071936" cy="584775"/>
          </a:xfrm>
          <a:prstGeom prst="rect">
            <a:avLst/>
          </a:prstGeom>
        </p:spPr>
        <p:txBody>
          <a:bodyPr wrap="square">
            <a:spAutoFit/>
          </a:bodyPr>
          <a:lstStyle/>
          <a:p>
            <a:pPr algn="ctr"/>
            <a:r>
              <a:rPr lang="en-US" altLang="ja-JP" dirty="0">
                <a:latin typeface="UD デジタル 教科書体 NP-B" panose="02020700000000000000" pitchFamily="18" charset="-128"/>
                <a:ea typeface="UD デジタル 教科書体 NP-B" panose="02020700000000000000" pitchFamily="18" charset="-128"/>
              </a:rPr>
              <a:t>LINE</a:t>
            </a:r>
            <a:r>
              <a:rPr lang="ja-JP" altLang="en-US" dirty="0">
                <a:latin typeface="UD デジタル 教科書体 NP-B" panose="02020700000000000000" pitchFamily="18" charset="-128"/>
                <a:ea typeface="UD デジタル 教科書体 NP-B" panose="02020700000000000000" pitchFamily="18" charset="-128"/>
              </a:rPr>
              <a:t>相談 </a:t>
            </a:r>
            <a:r>
              <a:rPr lang="en-US" altLang="ja-JP" sz="3200" b="1" dirty="0">
                <a:solidFill>
                  <a:srgbClr val="00B900"/>
                </a:solidFill>
                <a:latin typeface="UD デジタル 教科書体 NP-B" panose="02020700000000000000" pitchFamily="18" charset="-128"/>
                <a:ea typeface="UD デジタル 教科書体 NP-B" panose="02020700000000000000" pitchFamily="18" charset="-128"/>
              </a:rPr>
              <a:t>26.4</a:t>
            </a:r>
            <a:r>
              <a:rPr lang="ja-JP" altLang="en-US" sz="3200" b="1" dirty="0">
                <a:solidFill>
                  <a:srgbClr val="00B900"/>
                </a:solidFill>
                <a:latin typeface="UD デジタル 教科書体 NP-B" panose="02020700000000000000" pitchFamily="18" charset="-128"/>
                <a:ea typeface="UD デジタル 教科書体 NP-B" panose="02020700000000000000" pitchFamily="18" charset="-128"/>
              </a:rPr>
              <a:t>件</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DC4A2C6C-3B65-5347-B61F-AB9AF8932295}"/>
              </a:ext>
            </a:extLst>
          </p:cNvPr>
          <p:cNvSpPr/>
          <p:nvPr/>
        </p:nvSpPr>
        <p:spPr>
          <a:xfrm>
            <a:off x="3631843" y="2415950"/>
            <a:ext cx="1378740" cy="400110"/>
          </a:xfrm>
          <a:prstGeom prst="rect">
            <a:avLst/>
          </a:prstGeom>
        </p:spPr>
        <p:txBody>
          <a:bodyPr wrap="square">
            <a:spAutoFit/>
          </a:bodyPr>
          <a:lstStyle/>
          <a:p>
            <a:pPr algn="ctr"/>
            <a:r>
              <a:rPr lang="ja-JP" altLang="ja-JP" sz="2000" dirty="0">
                <a:latin typeface="UD デジタル 教科書体 NP-B" panose="02020700000000000000" pitchFamily="18" charset="-128"/>
                <a:ea typeface="UD デジタル 教科書体 NP-B" panose="02020700000000000000" pitchFamily="18" charset="-128"/>
              </a:rPr>
              <a:t>相談件数</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3" name="正方形/長方形 2">
            <a:extLst>
              <a:ext uri="{FF2B5EF4-FFF2-40B4-BE49-F238E27FC236}">
                <a16:creationId xmlns:a16="http://schemas.microsoft.com/office/drawing/2014/main" id="{5FACC2FC-71BD-CA47-87E0-4785ED626F5A}"/>
              </a:ext>
            </a:extLst>
          </p:cNvPr>
          <p:cNvSpPr/>
          <p:nvPr/>
        </p:nvSpPr>
        <p:spPr>
          <a:xfrm>
            <a:off x="2127579" y="3397321"/>
            <a:ext cx="1076043" cy="415498"/>
          </a:xfrm>
          <a:prstGeom prst="rect">
            <a:avLst/>
          </a:prstGeom>
        </p:spPr>
        <p:txBody>
          <a:bodyPr wrap="square">
            <a:spAutoFit/>
          </a:bodyPr>
          <a:lstStyle/>
          <a:p>
            <a:pPr algn="ctr"/>
            <a:r>
              <a:rPr lang="ko-KR" altLang="en-US" sz="2100" dirty="0" err="1">
                <a:solidFill>
                  <a:schemeClr val="bg1"/>
                </a:solidFill>
                <a:latin typeface="UD デジタル 教科書体 NP-B" panose="02020700000000000000" pitchFamily="18" charset="-128"/>
                <a:ea typeface="Meiryo" panose="020B0604030504040204" pitchFamily="34" charset="-128"/>
              </a:rPr>
              <a:t>電話</a:t>
            </a:r>
            <a:r>
              <a:rPr lang="en-US" altLang="ko-KR" sz="2100" dirty="0">
                <a:solidFill>
                  <a:schemeClr val="bg1"/>
                </a:solidFill>
                <a:latin typeface="UD デジタル 教科書体 NP-B" panose="02020700000000000000" pitchFamily="18" charset="-128"/>
                <a:ea typeface="UD デジタル 教科書体 NP-B" panose="02020700000000000000" pitchFamily="18" charset="-128"/>
              </a:rPr>
              <a:t>   </a:t>
            </a:r>
            <a:endParaRPr lang="ko-KR" altLang="en-US" sz="2100" dirty="0">
              <a:solidFill>
                <a:schemeClr val="bg1"/>
              </a:solidFill>
              <a:latin typeface="UD デジタル 教科書体 NP-B" panose="02020700000000000000" pitchFamily="18" charset="-128"/>
            </a:endParaRPr>
          </a:p>
        </p:txBody>
      </p:sp>
      <p:sp>
        <p:nvSpPr>
          <p:cNvPr id="9" name="右矢印 8">
            <a:extLst>
              <a:ext uri="{FF2B5EF4-FFF2-40B4-BE49-F238E27FC236}">
                <a16:creationId xmlns:a16="http://schemas.microsoft.com/office/drawing/2014/main" id="{DF055B8B-DC4A-184F-8C6C-DDCBFC86B1FA}"/>
              </a:ext>
            </a:extLst>
          </p:cNvPr>
          <p:cNvSpPr/>
          <p:nvPr/>
        </p:nvSpPr>
        <p:spPr>
          <a:xfrm>
            <a:off x="3999637" y="3548299"/>
            <a:ext cx="1077305" cy="812652"/>
          </a:xfrm>
          <a:prstGeom prst="rightArrow">
            <a:avLst>
              <a:gd name="adj1" fmla="val 31970"/>
              <a:gd name="adj2" fmla="val 50000"/>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4B355B63-8D58-9E42-9E77-F2021765CDDF}"/>
              </a:ext>
            </a:extLst>
          </p:cNvPr>
          <p:cNvSpPr/>
          <p:nvPr/>
        </p:nvSpPr>
        <p:spPr>
          <a:xfrm>
            <a:off x="3417290" y="3055175"/>
            <a:ext cx="1906181" cy="646331"/>
          </a:xfrm>
          <a:prstGeom prst="rect">
            <a:avLst/>
          </a:prstGeom>
        </p:spPr>
        <p:txBody>
          <a:bodyPr wrap="square">
            <a:spAutoFit/>
          </a:bodyPr>
          <a:lstStyle/>
          <a:p>
            <a:pPr algn="ctr"/>
            <a:r>
              <a:rPr lang="en-US" altLang="ja-JP" sz="3600" dirty="0">
                <a:latin typeface="UD デジタル 教科書体 NP-B" panose="02020700000000000000" pitchFamily="18" charset="-128"/>
                <a:ea typeface="UD デジタル 教科書体 NP-B" panose="02020700000000000000" pitchFamily="18" charset="-128"/>
              </a:rPr>
              <a:t>26.4</a:t>
            </a:r>
            <a:r>
              <a:rPr lang="ja-JP" altLang="en-US" sz="3600" dirty="0">
                <a:latin typeface="UD デジタル 教科書体 NP-B" panose="02020700000000000000" pitchFamily="18" charset="-128"/>
                <a:ea typeface="UD デジタル 教科書体 NP-B" panose="02020700000000000000" pitchFamily="18" charset="-128"/>
              </a:rPr>
              <a:t>倍</a:t>
            </a:r>
          </a:p>
        </p:txBody>
      </p:sp>
      <p:sp>
        <p:nvSpPr>
          <p:cNvPr id="12" name="正方形/長方形 11">
            <a:extLst>
              <a:ext uri="{FF2B5EF4-FFF2-40B4-BE49-F238E27FC236}">
                <a16:creationId xmlns:a16="http://schemas.microsoft.com/office/drawing/2014/main" id="{D198B8C0-E0DF-C045-814E-6ACFBC018708}"/>
              </a:ext>
            </a:extLst>
          </p:cNvPr>
          <p:cNvSpPr/>
          <p:nvPr/>
        </p:nvSpPr>
        <p:spPr>
          <a:xfrm>
            <a:off x="1056068" y="5919666"/>
            <a:ext cx="7701566" cy="523220"/>
          </a:xfrm>
          <a:prstGeom prst="rect">
            <a:avLst/>
          </a:prstGeom>
        </p:spPr>
        <p:txBody>
          <a:bodyPr wrap="square">
            <a:spAutoFit/>
          </a:bodyPr>
          <a:lstStyle/>
          <a:p>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a:t>
            </a:r>
            <a:r>
              <a:rPr lang="ja-JP" altLang="en-US" sz="1400" dirty="0">
                <a:solidFill>
                  <a:schemeClr val="tx1">
                    <a:lumMod val="50000"/>
                    <a:lumOff val="50000"/>
                  </a:schemeClr>
                </a:solidFill>
                <a:latin typeface="Meiryo" panose="020B0604030504040204" pitchFamily="34" charset="-128"/>
                <a:ea typeface="Meiryo" panose="020B0604030504040204" pitchFamily="34" charset="-128"/>
              </a:rPr>
              <a:t>一般財団法人 全国</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SNS</a:t>
            </a:r>
            <a:r>
              <a:rPr lang="ja-JP" altLang="en-US" sz="1400" dirty="0">
                <a:solidFill>
                  <a:schemeClr val="tx1">
                    <a:lumMod val="50000"/>
                    <a:lumOff val="50000"/>
                  </a:schemeClr>
                </a:solidFill>
                <a:latin typeface="Meiryo" panose="020B0604030504040204" pitchFamily="34" charset="-128"/>
                <a:ea typeface="Meiryo" panose="020B0604030504040204" pitchFamily="34" charset="-128"/>
              </a:rPr>
              <a:t>カウンセリング協議会調べ（平成</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30</a:t>
            </a:r>
            <a:r>
              <a:rPr lang="ja-JP" altLang="en-US" sz="1400" dirty="0">
                <a:solidFill>
                  <a:schemeClr val="tx1">
                    <a:lumMod val="50000"/>
                    <a:lumOff val="50000"/>
                  </a:schemeClr>
                </a:solidFill>
                <a:latin typeface="Meiryo" panose="020B0604030504040204" pitchFamily="34" charset="-128"/>
                <a:ea typeface="Meiryo" panose="020B0604030504040204" pitchFamily="34" charset="-128"/>
              </a:rPr>
              <a:t>年</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9</a:t>
            </a:r>
            <a:r>
              <a:rPr lang="ja-JP" altLang="en-US" sz="1400" dirty="0">
                <a:solidFill>
                  <a:schemeClr val="tx1">
                    <a:lumMod val="50000"/>
                    <a:lumOff val="50000"/>
                  </a:schemeClr>
                </a:solidFill>
                <a:latin typeface="Meiryo" panose="020B0604030504040204" pitchFamily="34" charset="-128"/>
                <a:ea typeface="Meiryo" panose="020B0604030504040204" pitchFamily="34" charset="-128"/>
              </a:rPr>
              <a:t>月時点での開示ベース）</a:t>
            </a:r>
            <a:endParaRPr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a:p>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https://</a:t>
            </a:r>
            <a:r>
              <a:rPr lang="en-US" altLang="ja-JP" sz="1400" dirty="0" err="1">
                <a:solidFill>
                  <a:schemeClr val="tx1">
                    <a:lumMod val="50000"/>
                    <a:lumOff val="50000"/>
                  </a:schemeClr>
                </a:solidFill>
                <a:latin typeface="Meiryo" panose="020B0604030504040204" pitchFamily="34" charset="-128"/>
                <a:ea typeface="Meiryo" panose="020B0604030504040204" pitchFamily="34" charset="-128"/>
              </a:rPr>
              <a:t>smca.or.jp</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a:t>
            </a:r>
            <a:r>
              <a:rPr lang="en-US" altLang="ja-JP" sz="1400" dirty="0" err="1">
                <a:solidFill>
                  <a:schemeClr val="tx1">
                    <a:lumMod val="50000"/>
                    <a:lumOff val="50000"/>
                  </a:schemeClr>
                </a:solidFill>
                <a:latin typeface="Meiryo" panose="020B0604030504040204" pitchFamily="34" charset="-128"/>
                <a:ea typeface="Meiryo" panose="020B0604030504040204" pitchFamily="34" charset="-128"/>
              </a:rPr>
              <a:t>wp</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a:t>
            </a:r>
            <a:r>
              <a:rPr lang="en-US" altLang="ja-JP" sz="1400" dirty="0" err="1">
                <a:solidFill>
                  <a:schemeClr val="tx1">
                    <a:lumMod val="50000"/>
                    <a:lumOff val="50000"/>
                  </a:schemeClr>
                </a:solidFill>
                <a:latin typeface="Meiryo" panose="020B0604030504040204" pitchFamily="34" charset="-128"/>
                <a:ea typeface="Meiryo" panose="020B0604030504040204" pitchFamily="34" charset="-128"/>
              </a:rPr>
              <a:t>wp</a:t>
            </a:r>
            <a:r>
              <a:rPr lang="en-US" altLang="ja-JP" sz="1400" dirty="0">
                <a:solidFill>
                  <a:schemeClr val="tx1">
                    <a:lumMod val="50000"/>
                    <a:lumOff val="50000"/>
                  </a:schemeClr>
                </a:solidFill>
                <a:latin typeface="Meiryo" panose="020B0604030504040204" pitchFamily="34" charset="-128"/>
                <a:ea typeface="Meiryo" panose="020B0604030504040204" pitchFamily="34" charset="-128"/>
              </a:rPr>
              <a:t>-content/uploads/2018/10/pressrelease_20181011.pdf</a:t>
            </a:r>
            <a:endParaRPr lang="ja-JP" altLang="en-US" sz="1400" dirty="0">
              <a:solidFill>
                <a:schemeClr val="tx1">
                  <a:lumMod val="50000"/>
                  <a:lumOff val="50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33550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7">
            <a:extLst>
              <a:ext uri="{FF2B5EF4-FFF2-40B4-BE49-F238E27FC236}">
                <a16:creationId xmlns:a16="http://schemas.microsoft.com/office/drawing/2014/main" id="{276E655A-3A99-9047-9AE3-0098EDA682E6}"/>
              </a:ext>
            </a:extLst>
          </p:cNvPr>
          <p:cNvCxnSpPr/>
          <p:nvPr/>
        </p:nvCxnSpPr>
        <p:spPr>
          <a:xfrm>
            <a:off x="428052" y="1517933"/>
            <a:ext cx="7830000" cy="626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8" name="テキスト ボックス 8">
            <a:extLst>
              <a:ext uri="{FF2B5EF4-FFF2-40B4-BE49-F238E27FC236}">
                <a16:creationId xmlns:a16="http://schemas.microsoft.com/office/drawing/2014/main" id="{18B6D1F0-E74C-0843-A01F-E1FEF3EB5DCF}"/>
              </a:ext>
            </a:extLst>
          </p:cNvPr>
          <p:cNvSpPr txBox="1"/>
          <p:nvPr/>
        </p:nvSpPr>
        <p:spPr>
          <a:xfrm>
            <a:off x="661191" y="967350"/>
            <a:ext cx="7831931" cy="216000"/>
          </a:xfrm>
          <a:prstGeom prst="rect">
            <a:avLst/>
          </a:prstGeom>
          <a:noFill/>
        </p:spPr>
        <p:txBody>
          <a:bodyPr wrap="square" lIns="0" tIns="0" rIns="0" bIns="0" rtlCol="0" anchor="t">
            <a:noAutofit/>
          </a:bodyPr>
          <a:lstStyle/>
          <a:p>
            <a:r>
              <a:rPr lang="ja-JP" altLang="en-US" sz="2800" b="1" dirty="0">
                <a:latin typeface="UD デジタル 教科書体 NP-B" panose="02020700000000000000" pitchFamily="18" charset="-128"/>
                <a:ea typeface="UD デジタル 教科書体 NP-B" panose="02020700000000000000" pitchFamily="18" charset="-128"/>
                <a:cs typeface="Meiryo" charset="-128"/>
              </a:rPr>
              <a:t>多様</a:t>
            </a:r>
            <a:r>
              <a:rPr lang="ja-JP" altLang="en-US" sz="2800" b="1" dirty="0" smtClean="0">
                <a:latin typeface="UD デジタル 教科書体 NP-B" panose="02020700000000000000" pitchFamily="18" charset="-128"/>
                <a:ea typeface="UD デジタル 教科書体 NP-B" panose="02020700000000000000" pitchFamily="18" charset="-128"/>
                <a:cs typeface="Meiryo" charset="-128"/>
              </a:rPr>
              <a:t>な公共の相談</a:t>
            </a:r>
            <a:r>
              <a:rPr lang="ja-JP" altLang="en-US" sz="2800" b="1" dirty="0">
                <a:latin typeface="UD デジタル 教科書体 NP-B" panose="02020700000000000000" pitchFamily="18" charset="-128"/>
                <a:ea typeface="UD デジタル 教科書体 NP-B" panose="02020700000000000000" pitchFamily="18" charset="-128"/>
                <a:cs typeface="Meiryo" charset="-128"/>
              </a:rPr>
              <a:t>事業</a:t>
            </a:r>
            <a:r>
              <a:rPr lang="ja-JP" altLang="en-US" sz="2800" b="1" dirty="0" smtClean="0">
                <a:latin typeface="UD デジタル 教科書体 NP-B" panose="02020700000000000000" pitchFamily="18" charset="-128"/>
                <a:ea typeface="UD デジタル 教科書体 NP-B" panose="02020700000000000000" pitchFamily="18" charset="-128"/>
                <a:cs typeface="Meiryo" charset="-128"/>
              </a:rPr>
              <a:t>でＬＩＮＥが活用される</a:t>
            </a:r>
            <a:endParaRPr lang="ja-JP" altLang="en-US" sz="2800" b="1" dirty="0">
              <a:latin typeface="UD デジタル 教科書体 NP-B" panose="02020700000000000000" pitchFamily="18" charset="-128"/>
              <a:ea typeface="UD デジタル 教科書体 NP-B" panose="02020700000000000000" pitchFamily="18" charset="-128"/>
              <a:cs typeface="Meiryo" charset="-128"/>
            </a:endParaRPr>
          </a:p>
        </p:txBody>
      </p:sp>
      <p:grpSp>
        <p:nvGrpSpPr>
          <p:cNvPr id="3" name="グループ化 2">
            <a:extLst>
              <a:ext uri="{FF2B5EF4-FFF2-40B4-BE49-F238E27FC236}">
                <a16:creationId xmlns:a16="http://schemas.microsoft.com/office/drawing/2014/main" id="{B2BD9147-9743-E64E-9504-A5EA55A1FAA5}"/>
              </a:ext>
            </a:extLst>
          </p:cNvPr>
          <p:cNvGrpSpPr/>
          <p:nvPr/>
        </p:nvGrpSpPr>
        <p:grpSpPr>
          <a:xfrm>
            <a:off x="6376702" y="4038952"/>
            <a:ext cx="1695441" cy="1961799"/>
            <a:chOff x="7434786" y="4242269"/>
            <a:chExt cx="2260588" cy="2615732"/>
          </a:xfrm>
        </p:grpSpPr>
        <p:grpSp>
          <p:nvGrpSpPr>
            <p:cNvPr id="31" name="Group 25">
              <a:extLst>
                <a:ext uri="{FF2B5EF4-FFF2-40B4-BE49-F238E27FC236}">
                  <a16:creationId xmlns:a16="http://schemas.microsoft.com/office/drawing/2014/main" id="{953BA157-87A0-614C-89C3-BC9FA5313F6A}"/>
                </a:ext>
              </a:extLst>
            </p:cNvPr>
            <p:cNvGrpSpPr/>
            <p:nvPr/>
          </p:nvGrpSpPr>
          <p:grpSpPr>
            <a:xfrm>
              <a:off x="7434786" y="4242269"/>
              <a:ext cx="2260588" cy="2615731"/>
              <a:chOff x="1979904" y="994627"/>
              <a:chExt cx="2824590" cy="5134709"/>
            </a:xfrm>
          </p:grpSpPr>
          <p:sp>
            <p:nvSpPr>
              <p:cNvPr id="32" name="Round Same Side Corner Rectangle 26">
                <a:extLst>
                  <a:ext uri="{FF2B5EF4-FFF2-40B4-BE49-F238E27FC236}">
                    <a16:creationId xmlns:a16="http://schemas.microsoft.com/office/drawing/2014/main" id="{52A61080-7CB7-4D45-A0B1-D3938EBE9189}"/>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図 14">
                <a:extLst>
                  <a:ext uri="{FF2B5EF4-FFF2-40B4-BE49-F238E27FC236}">
                    <a16:creationId xmlns:a16="http://schemas.microsoft.com/office/drawing/2014/main" id="{BC812DAA-8C81-344D-967A-29B6FE04C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34" name="図 33">
              <a:extLst>
                <a:ext uri="{FF2B5EF4-FFF2-40B4-BE49-F238E27FC236}">
                  <a16:creationId xmlns:a16="http://schemas.microsoft.com/office/drawing/2014/main" id="{D3C511C7-1536-984C-966A-5D94781FA0CA}"/>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grpSp>
        <p:nvGrpSpPr>
          <p:cNvPr id="42" name="グループ化 41">
            <a:extLst>
              <a:ext uri="{FF2B5EF4-FFF2-40B4-BE49-F238E27FC236}">
                <a16:creationId xmlns:a16="http://schemas.microsoft.com/office/drawing/2014/main" id="{8FFEC5C1-2D94-8847-BE1B-88011E6D0F7E}"/>
              </a:ext>
            </a:extLst>
          </p:cNvPr>
          <p:cNvGrpSpPr/>
          <p:nvPr/>
        </p:nvGrpSpPr>
        <p:grpSpPr>
          <a:xfrm>
            <a:off x="656034" y="4038952"/>
            <a:ext cx="1695441" cy="1961799"/>
            <a:chOff x="7434786" y="4242269"/>
            <a:chExt cx="2260588" cy="2615732"/>
          </a:xfrm>
        </p:grpSpPr>
        <p:grpSp>
          <p:nvGrpSpPr>
            <p:cNvPr id="43" name="Group 25">
              <a:extLst>
                <a:ext uri="{FF2B5EF4-FFF2-40B4-BE49-F238E27FC236}">
                  <a16:creationId xmlns:a16="http://schemas.microsoft.com/office/drawing/2014/main" id="{77087C3E-A2E4-7D4E-A0EA-485CCBDA4CC1}"/>
                </a:ext>
              </a:extLst>
            </p:cNvPr>
            <p:cNvGrpSpPr/>
            <p:nvPr/>
          </p:nvGrpSpPr>
          <p:grpSpPr>
            <a:xfrm>
              <a:off x="7434786" y="4242269"/>
              <a:ext cx="2260588" cy="2615731"/>
              <a:chOff x="1979904" y="994627"/>
              <a:chExt cx="2824590" cy="5134709"/>
            </a:xfrm>
          </p:grpSpPr>
          <p:sp>
            <p:nvSpPr>
              <p:cNvPr id="46" name="Round Same Side Corner Rectangle 26">
                <a:extLst>
                  <a:ext uri="{FF2B5EF4-FFF2-40B4-BE49-F238E27FC236}">
                    <a16:creationId xmlns:a16="http://schemas.microsoft.com/office/drawing/2014/main" id="{E8E85092-09D7-DB40-9D5D-C3489C6AA101}"/>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9" name="図 14">
                <a:extLst>
                  <a:ext uri="{FF2B5EF4-FFF2-40B4-BE49-F238E27FC236}">
                    <a16:creationId xmlns:a16="http://schemas.microsoft.com/office/drawing/2014/main" id="{C4F85838-265E-914A-AFDB-DC2FADD40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45" name="図 44">
              <a:extLst>
                <a:ext uri="{FF2B5EF4-FFF2-40B4-BE49-F238E27FC236}">
                  <a16:creationId xmlns:a16="http://schemas.microsoft.com/office/drawing/2014/main" id="{990D661A-4643-2442-B8EF-6CED159C30DD}"/>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grpSp>
        <p:nvGrpSpPr>
          <p:cNvPr id="50" name="グループ化 49">
            <a:extLst>
              <a:ext uri="{FF2B5EF4-FFF2-40B4-BE49-F238E27FC236}">
                <a16:creationId xmlns:a16="http://schemas.microsoft.com/office/drawing/2014/main" id="{51C4DBCA-AC60-ED47-804E-389C4573E234}"/>
              </a:ext>
            </a:extLst>
          </p:cNvPr>
          <p:cNvGrpSpPr/>
          <p:nvPr/>
        </p:nvGrpSpPr>
        <p:grpSpPr>
          <a:xfrm>
            <a:off x="3498449" y="4038952"/>
            <a:ext cx="1695441" cy="1961799"/>
            <a:chOff x="7434786" y="4242269"/>
            <a:chExt cx="2260588" cy="2615732"/>
          </a:xfrm>
        </p:grpSpPr>
        <p:grpSp>
          <p:nvGrpSpPr>
            <p:cNvPr id="51" name="Group 25">
              <a:extLst>
                <a:ext uri="{FF2B5EF4-FFF2-40B4-BE49-F238E27FC236}">
                  <a16:creationId xmlns:a16="http://schemas.microsoft.com/office/drawing/2014/main" id="{1B187A1D-DF06-7849-A7E9-A4E4CFEB3AE0}"/>
                </a:ext>
              </a:extLst>
            </p:cNvPr>
            <p:cNvGrpSpPr/>
            <p:nvPr/>
          </p:nvGrpSpPr>
          <p:grpSpPr>
            <a:xfrm>
              <a:off x="7434786" y="4242269"/>
              <a:ext cx="2260588" cy="2615731"/>
              <a:chOff x="1979904" y="994627"/>
              <a:chExt cx="2824590" cy="5134709"/>
            </a:xfrm>
          </p:grpSpPr>
          <p:sp>
            <p:nvSpPr>
              <p:cNvPr id="53" name="Round Same Side Corner Rectangle 26">
                <a:extLst>
                  <a:ext uri="{FF2B5EF4-FFF2-40B4-BE49-F238E27FC236}">
                    <a16:creationId xmlns:a16="http://schemas.microsoft.com/office/drawing/2014/main" id="{3492E7CC-6606-E640-B4CD-0AAB729E96DC}"/>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4" name="図 14">
                <a:extLst>
                  <a:ext uri="{FF2B5EF4-FFF2-40B4-BE49-F238E27FC236}">
                    <a16:creationId xmlns:a16="http://schemas.microsoft.com/office/drawing/2014/main" id="{698578C7-2D77-F548-9530-CAC7CFD30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52" name="図 51">
              <a:extLst>
                <a:ext uri="{FF2B5EF4-FFF2-40B4-BE49-F238E27FC236}">
                  <a16:creationId xmlns:a16="http://schemas.microsoft.com/office/drawing/2014/main" id="{8A9E2362-4E1E-1844-ADF7-10D3FBD4F64C}"/>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grpSp>
        <p:nvGrpSpPr>
          <p:cNvPr id="55" name="グループ化 54">
            <a:extLst>
              <a:ext uri="{FF2B5EF4-FFF2-40B4-BE49-F238E27FC236}">
                <a16:creationId xmlns:a16="http://schemas.microsoft.com/office/drawing/2014/main" id="{8184C240-A836-E64D-B29A-AB3C5FB9BFDF}"/>
              </a:ext>
            </a:extLst>
          </p:cNvPr>
          <p:cNvGrpSpPr/>
          <p:nvPr/>
        </p:nvGrpSpPr>
        <p:grpSpPr>
          <a:xfrm>
            <a:off x="3495332" y="1825454"/>
            <a:ext cx="1695441" cy="1961799"/>
            <a:chOff x="7434786" y="4242269"/>
            <a:chExt cx="2260588" cy="2615732"/>
          </a:xfrm>
        </p:grpSpPr>
        <p:grpSp>
          <p:nvGrpSpPr>
            <p:cNvPr id="56" name="Group 25">
              <a:extLst>
                <a:ext uri="{FF2B5EF4-FFF2-40B4-BE49-F238E27FC236}">
                  <a16:creationId xmlns:a16="http://schemas.microsoft.com/office/drawing/2014/main" id="{86CBFC42-2E5F-134C-B5A7-9446B5E1859A}"/>
                </a:ext>
              </a:extLst>
            </p:cNvPr>
            <p:cNvGrpSpPr/>
            <p:nvPr/>
          </p:nvGrpSpPr>
          <p:grpSpPr>
            <a:xfrm>
              <a:off x="7434786" y="4242269"/>
              <a:ext cx="2260588" cy="2615731"/>
              <a:chOff x="1979904" y="994627"/>
              <a:chExt cx="2824590" cy="5134709"/>
            </a:xfrm>
          </p:grpSpPr>
          <p:sp>
            <p:nvSpPr>
              <p:cNvPr id="58" name="Round Same Side Corner Rectangle 26">
                <a:extLst>
                  <a:ext uri="{FF2B5EF4-FFF2-40B4-BE49-F238E27FC236}">
                    <a16:creationId xmlns:a16="http://schemas.microsoft.com/office/drawing/2014/main" id="{68ACC20C-1340-6C4E-826E-DE162CFD63FD}"/>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9" name="図 14">
                <a:extLst>
                  <a:ext uri="{FF2B5EF4-FFF2-40B4-BE49-F238E27FC236}">
                    <a16:creationId xmlns:a16="http://schemas.microsoft.com/office/drawing/2014/main" id="{4EC7AFE0-A0FC-AF4F-A20F-CC75FB645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57" name="図 56">
              <a:extLst>
                <a:ext uri="{FF2B5EF4-FFF2-40B4-BE49-F238E27FC236}">
                  <a16:creationId xmlns:a16="http://schemas.microsoft.com/office/drawing/2014/main" id="{1D228338-ADEE-FB47-BA81-A7876434946E}"/>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grpSp>
        <p:nvGrpSpPr>
          <p:cNvPr id="60" name="グループ化 59">
            <a:extLst>
              <a:ext uri="{FF2B5EF4-FFF2-40B4-BE49-F238E27FC236}">
                <a16:creationId xmlns:a16="http://schemas.microsoft.com/office/drawing/2014/main" id="{C9D99D8E-0348-1249-A00B-A75B5B456713}"/>
              </a:ext>
            </a:extLst>
          </p:cNvPr>
          <p:cNvGrpSpPr/>
          <p:nvPr/>
        </p:nvGrpSpPr>
        <p:grpSpPr>
          <a:xfrm>
            <a:off x="6313492" y="1825454"/>
            <a:ext cx="1695441" cy="1961799"/>
            <a:chOff x="7434786" y="4242269"/>
            <a:chExt cx="2260588" cy="2615732"/>
          </a:xfrm>
        </p:grpSpPr>
        <p:grpSp>
          <p:nvGrpSpPr>
            <p:cNvPr id="61" name="Group 25">
              <a:extLst>
                <a:ext uri="{FF2B5EF4-FFF2-40B4-BE49-F238E27FC236}">
                  <a16:creationId xmlns:a16="http://schemas.microsoft.com/office/drawing/2014/main" id="{A680798A-FD4D-F14A-A9E3-6A8B173A34D3}"/>
                </a:ext>
              </a:extLst>
            </p:cNvPr>
            <p:cNvGrpSpPr/>
            <p:nvPr/>
          </p:nvGrpSpPr>
          <p:grpSpPr>
            <a:xfrm>
              <a:off x="7434786" y="4242269"/>
              <a:ext cx="2260588" cy="2615731"/>
              <a:chOff x="1979904" y="994627"/>
              <a:chExt cx="2824590" cy="5134709"/>
            </a:xfrm>
          </p:grpSpPr>
          <p:sp>
            <p:nvSpPr>
              <p:cNvPr id="63" name="Round Same Side Corner Rectangle 26">
                <a:extLst>
                  <a:ext uri="{FF2B5EF4-FFF2-40B4-BE49-F238E27FC236}">
                    <a16:creationId xmlns:a16="http://schemas.microsoft.com/office/drawing/2014/main" id="{6472D65E-1C41-AD4C-9F42-2A57A23B267F}"/>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4" name="図 14">
                <a:extLst>
                  <a:ext uri="{FF2B5EF4-FFF2-40B4-BE49-F238E27FC236}">
                    <a16:creationId xmlns:a16="http://schemas.microsoft.com/office/drawing/2014/main" id="{409A9A6D-8893-7348-87E3-B01F6AB7D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62" name="図 61">
              <a:extLst>
                <a:ext uri="{FF2B5EF4-FFF2-40B4-BE49-F238E27FC236}">
                  <a16:creationId xmlns:a16="http://schemas.microsoft.com/office/drawing/2014/main" id="{3755462F-631D-6545-AEE2-33731E2CA992}"/>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sp>
        <p:nvSpPr>
          <p:cNvPr id="4" name="正方形/長方形 3">
            <a:extLst>
              <a:ext uri="{FF2B5EF4-FFF2-40B4-BE49-F238E27FC236}">
                <a16:creationId xmlns:a16="http://schemas.microsoft.com/office/drawing/2014/main" id="{7D08011C-78B5-9641-87E1-55DB12821148}"/>
              </a:ext>
            </a:extLst>
          </p:cNvPr>
          <p:cNvSpPr/>
          <p:nvPr/>
        </p:nvSpPr>
        <p:spPr>
          <a:xfrm>
            <a:off x="3742509" y="2559546"/>
            <a:ext cx="1261884" cy="738664"/>
          </a:xfrm>
          <a:prstGeom prst="rect">
            <a:avLst/>
          </a:prstGeom>
        </p:spPr>
        <p:txBody>
          <a:bodyPr wrap="none">
            <a:spAutoFit/>
          </a:bodyPr>
          <a:lstStyle/>
          <a:p>
            <a:pPr algn="ctr"/>
            <a:r>
              <a:rPr lang="ja-JP" altLang="en-US" sz="2100" dirty="0">
                <a:solidFill>
                  <a:schemeClr val="bg1"/>
                </a:solidFill>
                <a:latin typeface="Meiryo" panose="020B0604030504040204" pitchFamily="34" charset="-128"/>
                <a:ea typeface="Meiryo" panose="020B0604030504040204" pitchFamily="34" charset="-128"/>
              </a:rPr>
              <a:t>厚労省</a:t>
            </a:r>
            <a:endParaRPr lang="en-US" altLang="ja-JP" sz="2100" dirty="0">
              <a:solidFill>
                <a:schemeClr val="bg1"/>
              </a:solidFill>
              <a:latin typeface="Meiryo" panose="020B0604030504040204" pitchFamily="34" charset="-128"/>
              <a:ea typeface="Meiryo" panose="020B0604030504040204" pitchFamily="34" charset="-128"/>
            </a:endParaRPr>
          </a:p>
          <a:p>
            <a:pPr algn="ctr"/>
            <a:r>
              <a:rPr lang="ja-JP" altLang="en-US" sz="2100" dirty="0">
                <a:solidFill>
                  <a:schemeClr val="bg1"/>
                </a:solidFill>
                <a:latin typeface="Meiryo" panose="020B0604030504040204" pitchFamily="34" charset="-128"/>
                <a:ea typeface="Meiryo" panose="020B0604030504040204" pitchFamily="34" charset="-128"/>
              </a:rPr>
              <a:t>自殺相談</a:t>
            </a:r>
          </a:p>
        </p:txBody>
      </p:sp>
      <p:sp>
        <p:nvSpPr>
          <p:cNvPr id="65" name="正方形/長方形 64">
            <a:extLst>
              <a:ext uri="{FF2B5EF4-FFF2-40B4-BE49-F238E27FC236}">
                <a16:creationId xmlns:a16="http://schemas.microsoft.com/office/drawing/2014/main" id="{99135E83-4F10-C142-A0A5-C623BB11D471}"/>
              </a:ext>
            </a:extLst>
          </p:cNvPr>
          <p:cNvSpPr/>
          <p:nvPr/>
        </p:nvSpPr>
        <p:spPr>
          <a:xfrm>
            <a:off x="6395618" y="2433238"/>
            <a:ext cx="1531188" cy="1061829"/>
          </a:xfrm>
          <a:prstGeom prst="rect">
            <a:avLst/>
          </a:prstGeom>
        </p:spPr>
        <p:txBody>
          <a:bodyPr wrap="none">
            <a:spAutoFit/>
          </a:bodyPr>
          <a:lstStyle/>
          <a:p>
            <a:pPr algn="ctr"/>
            <a:r>
              <a:rPr lang="ja-JP" altLang="en-US" sz="2100" dirty="0">
                <a:solidFill>
                  <a:schemeClr val="bg1"/>
                </a:solidFill>
                <a:latin typeface="Meiryo" panose="020B0604030504040204" pitchFamily="34" charset="-128"/>
                <a:ea typeface="Meiryo" panose="020B0604030504040204" pitchFamily="34" charset="-128"/>
              </a:rPr>
              <a:t>川西市</a:t>
            </a:r>
            <a:endParaRPr lang="en-US" altLang="ja-JP" sz="2100" dirty="0">
              <a:solidFill>
                <a:schemeClr val="bg1"/>
              </a:solidFill>
              <a:latin typeface="Meiryo" panose="020B0604030504040204" pitchFamily="34" charset="-128"/>
              <a:ea typeface="Meiryo" panose="020B0604030504040204" pitchFamily="34" charset="-128"/>
            </a:endParaRPr>
          </a:p>
          <a:p>
            <a:pPr algn="ctr"/>
            <a:r>
              <a:rPr lang="ja-JP" altLang="en-US" sz="2100" dirty="0">
                <a:solidFill>
                  <a:schemeClr val="bg1"/>
                </a:solidFill>
                <a:latin typeface="Meiryo" panose="020B0604030504040204" pitchFamily="34" charset="-128"/>
                <a:ea typeface="Meiryo" panose="020B0604030504040204" pitchFamily="34" charset="-128"/>
              </a:rPr>
              <a:t>生活貧窮者</a:t>
            </a:r>
            <a:endParaRPr lang="en-US" altLang="ja-JP" sz="2100" dirty="0">
              <a:solidFill>
                <a:schemeClr val="bg1"/>
              </a:solidFill>
              <a:latin typeface="Meiryo" panose="020B0604030504040204" pitchFamily="34" charset="-128"/>
              <a:ea typeface="Meiryo" panose="020B0604030504040204" pitchFamily="34" charset="-128"/>
            </a:endParaRPr>
          </a:p>
          <a:p>
            <a:pPr algn="ctr"/>
            <a:r>
              <a:rPr lang="ja-JP" altLang="en-US" sz="2100" dirty="0">
                <a:solidFill>
                  <a:schemeClr val="bg1"/>
                </a:solidFill>
                <a:latin typeface="Meiryo" panose="020B0604030504040204" pitchFamily="34" charset="-128"/>
                <a:ea typeface="Meiryo" panose="020B0604030504040204" pitchFamily="34" charset="-128"/>
              </a:rPr>
              <a:t>相談</a:t>
            </a:r>
          </a:p>
        </p:txBody>
      </p:sp>
      <p:sp>
        <p:nvSpPr>
          <p:cNvPr id="66" name="正方形/長方形 65">
            <a:extLst>
              <a:ext uri="{FF2B5EF4-FFF2-40B4-BE49-F238E27FC236}">
                <a16:creationId xmlns:a16="http://schemas.microsoft.com/office/drawing/2014/main" id="{9E2DB873-0A9A-7042-9C85-3060B19F94C7}"/>
              </a:ext>
            </a:extLst>
          </p:cNvPr>
          <p:cNvSpPr/>
          <p:nvPr/>
        </p:nvSpPr>
        <p:spPr>
          <a:xfrm>
            <a:off x="632229" y="4651321"/>
            <a:ext cx="1733168" cy="1004121"/>
          </a:xfrm>
          <a:prstGeom prst="rect">
            <a:avLst/>
          </a:prstGeom>
        </p:spPr>
        <p:txBody>
          <a:bodyPr wrap="none">
            <a:spAutoFit/>
          </a:bodyPr>
          <a:lstStyle/>
          <a:p>
            <a:pPr algn="ctr"/>
            <a:r>
              <a:rPr lang="ja-JP" altLang="en-US" sz="2100">
                <a:solidFill>
                  <a:schemeClr val="bg1"/>
                </a:solidFill>
                <a:latin typeface="Meiryo" panose="020B0604030504040204" pitchFamily="34" charset="-128"/>
                <a:ea typeface="Meiryo" panose="020B0604030504040204" pitchFamily="34" charset="-128"/>
              </a:rPr>
              <a:t>災害時</a:t>
            </a:r>
            <a:endParaRPr lang="en-US" altLang="ja-JP" sz="2100" dirty="0">
              <a:solidFill>
                <a:schemeClr val="bg1"/>
              </a:solidFill>
              <a:latin typeface="Meiryo" panose="020B0604030504040204" pitchFamily="34" charset="-128"/>
              <a:ea typeface="Meiryo" panose="020B0604030504040204" pitchFamily="34" charset="-128"/>
            </a:endParaRPr>
          </a:p>
          <a:p>
            <a:pPr algn="ctr"/>
            <a:r>
              <a:rPr lang="ja-JP" altLang="en-US" sz="1725">
                <a:solidFill>
                  <a:schemeClr val="bg1"/>
                </a:solidFill>
                <a:latin typeface="Meiryo" panose="020B0604030504040204" pitchFamily="34" charset="-128"/>
                <a:ea typeface="Meiryo" panose="020B0604030504040204" pitchFamily="34" charset="-128"/>
              </a:rPr>
              <a:t>カウンセリング</a:t>
            </a:r>
            <a:endParaRPr lang="en-US" altLang="ja-JP" sz="1725" dirty="0">
              <a:solidFill>
                <a:schemeClr val="bg1"/>
              </a:solidFill>
              <a:latin typeface="Meiryo" panose="020B0604030504040204" pitchFamily="34" charset="-128"/>
              <a:ea typeface="Meiryo" panose="020B0604030504040204" pitchFamily="34" charset="-128"/>
            </a:endParaRPr>
          </a:p>
          <a:p>
            <a:pPr algn="ctr"/>
            <a:r>
              <a:rPr lang="ja-JP" altLang="en-US" sz="2100">
                <a:solidFill>
                  <a:schemeClr val="bg1"/>
                </a:solidFill>
                <a:latin typeface="Meiryo" panose="020B0604030504040204" pitchFamily="34" charset="-128"/>
                <a:ea typeface="Meiryo" panose="020B0604030504040204" pitchFamily="34" charset="-128"/>
              </a:rPr>
              <a:t>相談</a:t>
            </a:r>
          </a:p>
        </p:txBody>
      </p:sp>
      <p:sp>
        <p:nvSpPr>
          <p:cNvPr id="5" name="正方形/長方形 4">
            <a:extLst>
              <a:ext uri="{FF2B5EF4-FFF2-40B4-BE49-F238E27FC236}">
                <a16:creationId xmlns:a16="http://schemas.microsoft.com/office/drawing/2014/main" id="{6BD15798-01FE-1A40-82F5-9566613496D9}"/>
              </a:ext>
            </a:extLst>
          </p:cNvPr>
          <p:cNvSpPr/>
          <p:nvPr/>
        </p:nvSpPr>
        <p:spPr>
          <a:xfrm>
            <a:off x="3604543" y="4844853"/>
            <a:ext cx="1569660" cy="646331"/>
          </a:xfrm>
          <a:prstGeom prst="rect">
            <a:avLst/>
          </a:prstGeom>
        </p:spPr>
        <p:txBody>
          <a:bodyPr wrap="none">
            <a:spAutoFit/>
          </a:bodyPr>
          <a:lstStyle/>
          <a:p>
            <a:r>
              <a:rPr lang="ja-JP" altLang="en-US" dirty="0">
                <a:solidFill>
                  <a:schemeClr val="bg1"/>
                </a:solidFill>
                <a:latin typeface="Meiryo" panose="020B0604030504040204" pitchFamily="34" charset="-128"/>
                <a:ea typeface="Meiryo" panose="020B0604030504040204" pitchFamily="34" charset="-128"/>
              </a:rPr>
              <a:t>神奈川県</a:t>
            </a:r>
            <a:endParaRPr lang="en-US" altLang="ja-JP" dirty="0">
              <a:solidFill>
                <a:schemeClr val="bg1"/>
              </a:solidFill>
              <a:latin typeface="Meiryo" panose="020B0604030504040204" pitchFamily="34" charset="-128"/>
              <a:ea typeface="Meiryo" panose="020B0604030504040204" pitchFamily="34" charset="-128"/>
            </a:endParaRPr>
          </a:p>
          <a:p>
            <a:r>
              <a:rPr lang="ja-JP" altLang="en-US" dirty="0">
                <a:solidFill>
                  <a:schemeClr val="bg1"/>
                </a:solidFill>
                <a:latin typeface="Meiryo" panose="020B0604030504040204" pitchFamily="34" charset="-128"/>
                <a:ea typeface="Meiryo" panose="020B0604030504040204" pitchFamily="34" charset="-128"/>
              </a:rPr>
              <a:t>ひとり親相談</a:t>
            </a:r>
          </a:p>
        </p:txBody>
      </p:sp>
      <p:sp>
        <p:nvSpPr>
          <p:cNvPr id="67" name="正方形/長方形 66">
            <a:extLst>
              <a:ext uri="{FF2B5EF4-FFF2-40B4-BE49-F238E27FC236}">
                <a16:creationId xmlns:a16="http://schemas.microsoft.com/office/drawing/2014/main" id="{3BC29A55-1834-E84C-A0A0-B9FBD835DE95}"/>
              </a:ext>
            </a:extLst>
          </p:cNvPr>
          <p:cNvSpPr/>
          <p:nvPr/>
        </p:nvSpPr>
        <p:spPr>
          <a:xfrm>
            <a:off x="6450210" y="4830216"/>
            <a:ext cx="1569661" cy="646331"/>
          </a:xfrm>
          <a:prstGeom prst="rect">
            <a:avLst/>
          </a:prstGeom>
        </p:spPr>
        <p:txBody>
          <a:bodyPr wrap="none">
            <a:spAutoFit/>
          </a:bodyPr>
          <a:lstStyle/>
          <a:p>
            <a:pPr algn="ctr"/>
            <a:r>
              <a:rPr lang="ja-JP" altLang="en-US" dirty="0">
                <a:solidFill>
                  <a:schemeClr val="bg1"/>
                </a:solidFill>
                <a:latin typeface="Meiryo" panose="020B0604030504040204" pitchFamily="34" charset="-128"/>
                <a:ea typeface="Meiryo" panose="020B0604030504040204" pitchFamily="34" charset="-128"/>
              </a:rPr>
              <a:t>札幌市</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ガールズ相談</a:t>
            </a:r>
          </a:p>
        </p:txBody>
      </p:sp>
      <p:grpSp>
        <p:nvGrpSpPr>
          <p:cNvPr id="35" name="グループ化 34">
            <a:extLst>
              <a:ext uri="{FF2B5EF4-FFF2-40B4-BE49-F238E27FC236}">
                <a16:creationId xmlns:a16="http://schemas.microsoft.com/office/drawing/2014/main" id="{51C4DBCA-AC60-ED47-804E-389C4573E234}"/>
              </a:ext>
            </a:extLst>
          </p:cNvPr>
          <p:cNvGrpSpPr/>
          <p:nvPr/>
        </p:nvGrpSpPr>
        <p:grpSpPr>
          <a:xfrm>
            <a:off x="722610" y="1825452"/>
            <a:ext cx="1695441" cy="1961799"/>
            <a:chOff x="7434786" y="4242269"/>
            <a:chExt cx="2260588" cy="2615732"/>
          </a:xfrm>
        </p:grpSpPr>
        <p:grpSp>
          <p:nvGrpSpPr>
            <p:cNvPr id="36" name="Group 25">
              <a:extLst>
                <a:ext uri="{FF2B5EF4-FFF2-40B4-BE49-F238E27FC236}">
                  <a16:creationId xmlns:a16="http://schemas.microsoft.com/office/drawing/2014/main" id="{1B187A1D-DF06-7849-A7E9-A4E4CFEB3AE0}"/>
                </a:ext>
              </a:extLst>
            </p:cNvPr>
            <p:cNvGrpSpPr/>
            <p:nvPr/>
          </p:nvGrpSpPr>
          <p:grpSpPr>
            <a:xfrm>
              <a:off x="7434786" y="4242269"/>
              <a:ext cx="2260588" cy="2615731"/>
              <a:chOff x="1979904" y="994627"/>
              <a:chExt cx="2824590" cy="5134709"/>
            </a:xfrm>
          </p:grpSpPr>
          <p:sp>
            <p:nvSpPr>
              <p:cNvPr id="38" name="Round Same Side Corner Rectangle 26">
                <a:extLst>
                  <a:ext uri="{FF2B5EF4-FFF2-40B4-BE49-F238E27FC236}">
                    <a16:creationId xmlns:a16="http://schemas.microsoft.com/office/drawing/2014/main" id="{3492E7CC-6606-E640-B4CD-0AAB729E96DC}"/>
                  </a:ext>
                </a:extLst>
              </p:cNvPr>
              <p:cNvSpPr/>
              <p:nvPr/>
            </p:nvSpPr>
            <p:spPr>
              <a:xfrm>
                <a:off x="1979904" y="994627"/>
                <a:ext cx="2824590" cy="513470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9" name="図 14">
                <a:extLst>
                  <a:ext uri="{FF2B5EF4-FFF2-40B4-BE49-F238E27FC236}">
                    <a16:creationId xmlns:a16="http://schemas.microsoft.com/office/drawing/2014/main" id="{698578C7-2D77-F548-9530-CAC7CFD30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819" y="1575593"/>
                <a:ext cx="2602760" cy="4553743"/>
              </a:xfrm>
              <a:prstGeom prst="rect">
                <a:avLst/>
              </a:prstGeom>
            </p:spPr>
          </p:pic>
        </p:grpSp>
        <p:pic>
          <p:nvPicPr>
            <p:cNvPr id="37" name="図 36">
              <a:extLst>
                <a:ext uri="{FF2B5EF4-FFF2-40B4-BE49-F238E27FC236}">
                  <a16:creationId xmlns:a16="http://schemas.microsoft.com/office/drawing/2014/main" id="{8A9E2362-4E1E-1844-ADF7-10D3FBD4F64C}"/>
                </a:ext>
              </a:extLst>
            </p:cNvPr>
            <p:cNvPicPr>
              <a:picLocks noChangeAspect="1"/>
            </p:cNvPicPr>
            <p:nvPr/>
          </p:nvPicPr>
          <p:blipFill rotWithShape="1">
            <a:blip r:embed="rId3"/>
            <a:srcRect t="61813" b="-1"/>
            <a:stretch/>
          </p:blipFill>
          <p:spPr>
            <a:xfrm>
              <a:off x="7523554" y="4538227"/>
              <a:ext cx="2084015" cy="2319774"/>
            </a:xfrm>
            <a:prstGeom prst="rect">
              <a:avLst/>
            </a:prstGeom>
          </p:spPr>
        </p:pic>
      </p:grpSp>
      <p:sp>
        <p:nvSpPr>
          <p:cNvPr id="40" name="正方形/長方形 39">
            <a:extLst>
              <a:ext uri="{FF2B5EF4-FFF2-40B4-BE49-F238E27FC236}">
                <a16:creationId xmlns:a16="http://schemas.microsoft.com/office/drawing/2014/main" id="{6BD15798-01FE-1A40-82F5-9566613496D9}"/>
              </a:ext>
            </a:extLst>
          </p:cNvPr>
          <p:cNvSpPr/>
          <p:nvPr/>
        </p:nvSpPr>
        <p:spPr>
          <a:xfrm>
            <a:off x="971955" y="2605711"/>
            <a:ext cx="1107996" cy="646331"/>
          </a:xfrm>
          <a:prstGeom prst="rect">
            <a:avLst/>
          </a:prstGeom>
        </p:spPr>
        <p:txBody>
          <a:bodyPr wrap="none">
            <a:spAutoFit/>
          </a:bodyPr>
          <a:lstStyle/>
          <a:p>
            <a:pPr algn="ctr"/>
            <a:r>
              <a:rPr lang="ja-JP" altLang="en-US" dirty="0">
                <a:solidFill>
                  <a:schemeClr val="bg1"/>
                </a:solidFill>
                <a:latin typeface="Meiryo" panose="020B0604030504040204" pitchFamily="34" charset="-128"/>
                <a:ea typeface="Meiryo" panose="020B0604030504040204" pitchFamily="34" charset="-128"/>
              </a:rPr>
              <a:t>児童虐待</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dirty="0">
                <a:solidFill>
                  <a:schemeClr val="bg1"/>
                </a:solidFill>
                <a:latin typeface="Meiryo" panose="020B0604030504040204" pitchFamily="34" charset="-128"/>
                <a:ea typeface="Meiryo" panose="020B0604030504040204" pitchFamily="34" charset="-128"/>
              </a:rPr>
              <a:t>相談</a:t>
            </a:r>
          </a:p>
        </p:txBody>
      </p:sp>
    </p:spTree>
    <p:extLst>
      <p:ext uri="{BB962C8B-B14F-4D97-AF65-F5344CB8AC3E}">
        <p14:creationId xmlns:p14="http://schemas.microsoft.com/office/powerpoint/2010/main" val="189197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7">
            <a:extLst>
              <a:ext uri="{FF2B5EF4-FFF2-40B4-BE49-F238E27FC236}">
                <a16:creationId xmlns:a16="http://schemas.microsoft.com/office/drawing/2014/main" id="{276E655A-3A99-9047-9AE3-0098EDA682E6}"/>
              </a:ext>
            </a:extLst>
          </p:cNvPr>
          <p:cNvCxnSpPr/>
          <p:nvPr/>
        </p:nvCxnSpPr>
        <p:spPr>
          <a:xfrm>
            <a:off x="428052" y="925505"/>
            <a:ext cx="7830000" cy="626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8" name="テキスト ボックス 8">
            <a:extLst>
              <a:ext uri="{FF2B5EF4-FFF2-40B4-BE49-F238E27FC236}">
                <a16:creationId xmlns:a16="http://schemas.microsoft.com/office/drawing/2014/main" id="{18B6D1F0-E74C-0843-A01F-E1FEF3EB5DCF}"/>
              </a:ext>
            </a:extLst>
          </p:cNvPr>
          <p:cNvSpPr txBox="1"/>
          <p:nvPr/>
        </p:nvSpPr>
        <p:spPr>
          <a:xfrm>
            <a:off x="661191" y="374922"/>
            <a:ext cx="7831931" cy="216000"/>
          </a:xfrm>
          <a:prstGeom prst="rect">
            <a:avLst/>
          </a:prstGeom>
          <a:noFill/>
        </p:spPr>
        <p:txBody>
          <a:bodyPr wrap="square" lIns="0" tIns="0" rIns="0" bIns="0" rtlCol="0" anchor="t">
            <a:noAutofit/>
          </a:bodyPr>
          <a:lstStyle/>
          <a:p>
            <a:r>
              <a:rPr lang="ja-JP" altLang="en-US" sz="3200" b="1" dirty="0" smtClean="0">
                <a:latin typeface="UD デジタル 教科書体 NP-B" panose="02020700000000000000" pitchFamily="18" charset="-128"/>
                <a:ea typeface="UD デジタル 教科書体 NP-B" panose="02020700000000000000" pitchFamily="18" charset="-128"/>
                <a:cs typeface="Meiryo" charset="-128"/>
              </a:rPr>
              <a:t>ＬＩＮＥ相談の弱点</a:t>
            </a:r>
            <a:endParaRPr lang="ja-JP" altLang="en-US" sz="3200" b="1" dirty="0">
              <a:latin typeface="UD デジタル 教科書体 NP-B" panose="02020700000000000000" pitchFamily="18" charset="-128"/>
              <a:ea typeface="UD デジタル 教科書体 NP-B" panose="02020700000000000000" pitchFamily="18" charset="-128"/>
              <a:cs typeface="Meiryo" charset="-128"/>
            </a:endParaRPr>
          </a:p>
        </p:txBody>
      </p:sp>
      <p:sp>
        <p:nvSpPr>
          <p:cNvPr id="2" name="正方形/長方形 1"/>
          <p:cNvSpPr/>
          <p:nvPr/>
        </p:nvSpPr>
        <p:spPr>
          <a:xfrm>
            <a:off x="428052" y="1440924"/>
            <a:ext cx="8392041" cy="2923877"/>
          </a:xfrm>
          <a:prstGeom prst="rect">
            <a:avLst/>
          </a:prstGeom>
        </p:spPr>
        <p:txBody>
          <a:bodyPr wrap="none">
            <a:spAutoFit/>
          </a:bodyPr>
          <a:lstStyle/>
          <a:p>
            <a:r>
              <a:rPr lang="ja-JP" altLang="en-US" sz="2000" b="1" dirty="0" smtClean="0">
                <a:latin typeface="UD デジタル 教科書体 NP-B" panose="02020700000000000000" pitchFamily="18" charset="-128"/>
                <a:ea typeface="UD デジタル 教科書体 NP-B" panose="02020700000000000000" pitchFamily="18" charset="-128"/>
                <a:cs typeface="Meiryo" charset="-128"/>
              </a:rPr>
              <a:t>・若者の「電話からＳＮＳへ」の進化が進んだ。</a:t>
            </a:r>
            <a:endParaRPr lang="en-US" altLang="ja-JP" sz="2000" b="1" dirty="0" smtClean="0">
              <a:latin typeface="UD デジタル 教科書体 NP-B" panose="02020700000000000000" pitchFamily="18" charset="-128"/>
              <a:ea typeface="UD デジタル 教科書体 NP-B" panose="02020700000000000000" pitchFamily="18" charset="-128"/>
              <a:cs typeface="Meiryo" charset="-128"/>
            </a:endParaRPr>
          </a:p>
          <a:p>
            <a:r>
              <a:rPr lang="ja-JP" altLang="en-US" sz="2000" b="1" dirty="0" smtClean="0">
                <a:latin typeface="UD デジタル 教科書体 NP-B" panose="02020700000000000000" pitchFamily="18" charset="-128"/>
                <a:ea typeface="UD デジタル 教科書体 NP-B" panose="02020700000000000000" pitchFamily="18" charset="-128"/>
                <a:cs typeface="Meiryo" charset="-128"/>
              </a:rPr>
              <a:t>電話は、ほとんど使われ</a:t>
            </a:r>
            <a:r>
              <a:rPr lang="ja-JP" altLang="en-US" sz="2000" b="1" dirty="0">
                <a:latin typeface="UD デジタル 教科書体 NP-B" panose="02020700000000000000" pitchFamily="18" charset="-128"/>
                <a:ea typeface="UD デジタル 教科書体 NP-B" panose="02020700000000000000" pitchFamily="18" charset="-128"/>
                <a:cs typeface="Meiryo" charset="-128"/>
              </a:rPr>
              <a:t>て</a:t>
            </a:r>
            <a:r>
              <a:rPr lang="ja-JP" altLang="en-US" sz="2000" b="1" dirty="0" smtClean="0">
                <a:latin typeface="UD デジタル 教科書体 NP-B" panose="02020700000000000000" pitchFamily="18" charset="-128"/>
                <a:ea typeface="UD デジタル 教科書体 NP-B" panose="02020700000000000000" pitchFamily="18" charset="-128"/>
                <a:cs typeface="Meiryo" charset="-128"/>
              </a:rPr>
              <a:t>いないため、相談件数が少なく人件費が少。</a:t>
            </a:r>
            <a:endParaRPr lang="en-US" altLang="ja-JP" sz="2000" b="1" dirty="0" smtClean="0">
              <a:latin typeface="UD デジタル 教科書体 NP-B" panose="02020700000000000000" pitchFamily="18" charset="-128"/>
              <a:ea typeface="UD デジタル 教科書体 NP-B" panose="02020700000000000000" pitchFamily="18" charset="-128"/>
              <a:cs typeface="Meiryo" charset="-128"/>
            </a:endParaRPr>
          </a:p>
          <a:p>
            <a:r>
              <a:rPr lang="ja-JP" altLang="en-US" sz="2000" b="1" dirty="0" smtClean="0">
                <a:latin typeface="UD デジタル 教科書体 NP-B" panose="02020700000000000000" pitchFamily="18" charset="-128"/>
                <a:ea typeface="UD デジタル 教科書体 NP-B" panose="02020700000000000000" pitchFamily="18" charset="-128"/>
              </a:rPr>
              <a:t>ＳＮＳ、よく使われているため、相談件数が多く、人件費がかかる。</a:t>
            </a:r>
            <a:endParaRPr lang="en-US" altLang="ja-JP" sz="2000" b="1" dirty="0" smtClean="0">
              <a:latin typeface="UD デジタル 教科書体 NP-B" panose="02020700000000000000" pitchFamily="18" charset="-128"/>
              <a:ea typeface="UD デジタル 教科書体 NP-B" panose="02020700000000000000" pitchFamily="18" charset="-128"/>
            </a:endParaRPr>
          </a:p>
          <a:p>
            <a:r>
              <a:rPr lang="ja-JP" altLang="en-US" sz="2000" b="1" dirty="0" smtClean="0">
                <a:latin typeface="UD デジタル 教科書体 NP-B" panose="02020700000000000000" pitchFamily="18" charset="-128"/>
                <a:ea typeface="UD デジタル 教科書体 NP-B" panose="02020700000000000000" pitchFamily="18" charset="-128"/>
              </a:rPr>
              <a:t>　　　　　　　↓</a:t>
            </a:r>
            <a:endParaRPr lang="en-US" altLang="ja-JP" sz="20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・長時間、多数の相談員が必要で人件費がかかる。</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solidFill>
                  <a:srgbClr val="FF0000"/>
                </a:solidFill>
                <a:latin typeface="UD デジタル 教科書体 NP-B" panose="02020700000000000000" pitchFamily="18" charset="-128"/>
                <a:ea typeface="UD デジタル 教科書体 NP-B" panose="02020700000000000000" pitchFamily="18" charset="-128"/>
              </a:rPr>
              <a:t>相談時間以外は、相談員がいないため対応できない。</a:t>
            </a:r>
            <a:endParaRPr lang="en-US" altLang="ja-JP" sz="2400" b="1"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000" b="1" dirty="0" smtClean="0">
                <a:latin typeface="UD デジタル 教科書体 NP-B" panose="02020700000000000000" pitchFamily="18" charset="-128"/>
                <a:ea typeface="UD デジタル 教科書体 NP-B" panose="02020700000000000000" pitchFamily="18" charset="-128"/>
              </a:rPr>
              <a:t>　　　　　　　↓</a:t>
            </a:r>
            <a:endParaRPr lang="en-US" altLang="ja-JP" sz="2000" b="1" dirty="0" smtClean="0">
              <a:latin typeface="UD デジタル 教科書体 NP-B" panose="02020700000000000000" pitchFamily="18" charset="-128"/>
              <a:ea typeface="UD デジタル 教科書体 NP-B" panose="02020700000000000000" pitchFamily="18" charset="-128"/>
            </a:endParaRPr>
          </a:p>
          <a:p>
            <a:endParaRPr lang="en-US" altLang="ja-JP" b="1" dirty="0" smtClean="0">
              <a:latin typeface="UD デジタル 教科書体 NP-B" panose="02020700000000000000" pitchFamily="18" charset="-128"/>
              <a:ea typeface="UD デジタル 教科書体 NP-B" panose="02020700000000000000" pitchFamily="18" charset="-128"/>
            </a:endParaRPr>
          </a:p>
          <a:p>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661191" y="4491528"/>
            <a:ext cx="7725163" cy="1446550"/>
          </a:xfrm>
          <a:prstGeom prst="rect">
            <a:avLst/>
          </a:prstGeom>
          <a:noFill/>
          <a:ln>
            <a:solidFill>
              <a:schemeClr val="tx1"/>
            </a:solidFill>
          </a:ln>
        </p:spPr>
        <p:txBody>
          <a:bodyPr wrap="square" rtlCol="0">
            <a:spAutoFit/>
          </a:bodyPr>
          <a:lstStyle/>
          <a:p>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相談員と簡易</a:t>
            </a:r>
            <a:r>
              <a:rPr lang="en-US" altLang="ja-JP" sz="2400" b="1" dirty="0" smtClean="0">
                <a:latin typeface="UD デジタル 教科書体 NP-B" panose="02020700000000000000" pitchFamily="18" charset="-128"/>
                <a:ea typeface="UD デジタル 教科書体 NP-B" panose="02020700000000000000" pitchFamily="18" charset="-128"/>
              </a:rPr>
              <a:t>AI</a:t>
            </a:r>
            <a:r>
              <a:rPr lang="ja-JP" altLang="en-US" sz="2400" b="1" dirty="0" smtClean="0">
                <a:latin typeface="UD デジタル 教科書体 NP-B" panose="02020700000000000000" pitchFamily="18" charset="-128"/>
                <a:ea typeface="UD デジタル 教科書体 NP-B" panose="02020700000000000000" pitchFamily="18" charset="-128"/>
              </a:rPr>
              <a:t>ボットの</a:t>
            </a:r>
            <a:r>
              <a:rPr lang="ja-JP" altLang="en-US" sz="2400" b="1" dirty="0">
                <a:latin typeface="UD デジタル 教科書体 NP-B" panose="02020700000000000000" pitchFamily="18" charset="-128"/>
                <a:ea typeface="UD デジタル 教科書体 NP-B" panose="02020700000000000000" pitchFamily="18" charset="-128"/>
              </a:rPr>
              <a:t>ハイブリッド</a:t>
            </a:r>
            <a:r>
              <a:rPr lang="en-US" altLang="ja-JP" sz="2400" b="1" dirty="0">
                <a:latin typeface="UD デジタル 教科書体 NP-B" panose="02020700000000000000" pitchFamily="18" charset="-128"/>
                <a:ea typeface="UD デジタル 教科書体 NP-B" panose="02020700000000000000" pitchFamily="18" charset="-128"/>
              </a:rPr>
              <a:t>】</a:t>
            </a:r>
          </a:p>
          <a:p>
            <a:r>
              <a:rPr lang="ja-JP" altLang="en-US" sz="3200" b="1" dirty="0" smtClean="0">
                <a:latin typeface="UD デジタル 教科書体 NP-B" panose="02020700000000000000" pitchFamily="18" charset="-128"/>
                <a:ea typeface="UD デジタル 教科書体 NP-B" panose="02020700000000000000" pitchFamily="18" charset="-128"/>
              </a:rPr>
              <a:t>２０１９年 妊娠</a:t>
            </a:r>
            <a:r>
              <a:rPr lang="ja-JP" altLang="en-US" sz="3200" b="1" dirty="0">
                <a:latin typeface="UD デジタル 教科書体 NP-B" panose="02020700000000000000" pitchFamily="18" charset="-128"/>
                <a:ea typeface="UD デジタル 教科書体 NP-B" panose="02020700000000000000" pitchFamily="18" charset="-128"/>
              </a:rPr>
              <a:t>ＬＩＮＥ相談</a:t>
            </a:r>
            <a:r>
              <a:rPr lang="ja-JP" altLang="en-US" sz="3200" b="1" dirty="0" smtClean="0">
                <a:latin typeface="UD デジタル 教科書体 NP-B" panose="02020700000000000000" pitchFamily="18" charset="-128"/>
                <a:ea typeface="UD デジタル 教科書体 NP-B" panose="02020700000000000000" pitchFamily="18" charset="-128"/>
              </a:rPr>
              <a:t>の</a:t>
            </a:r>
            <a:endParaRPr lang="en-US" altLang="ja-JP" sz="3200" b="1" dirty="0" smtClean="0">
              <a:latin typeface="UD デジタル 教科書体 NP-B" panose="02020700000000000000" pitchFamily="18" charset="-128"/>
              <a:ea typeface="UD デジタル 教科書体 NP-B" panose="02020700000000000000" pitchFamily="18" charset="-128"/>
            </a:endParaRPr>
          </a:p>
          <a:p>
            <a:r>
              <a:rPr lang="ja-JP" altLang="en-US" sz="3200" b="1" dirty="0" smtClean="0">
                <a:latin typeface="UD デジタル 教科書体 NP-B" panose="02020700000000000000" pitchFamily="18" charset="-128"/>
                <a:ea typeface="UD デジタル 教科書体 NP-B" panose="02020700000000000000" pitchFamily="18" charset="-128"/>
              </a:rPr>
              <a:t>全国</a:t>
            </a:r>
            <a:r>
              <a:rPr lang="ja-JP" altLang="en-US" sz="3200" b="1" dirty="0">
                <a:latin typeface="UD デジタル 教科書体 NP-B" panose="02020700000000000000" pitchFamily="18" charset="-128"/>
                <a:ea typeface="UD デジタル 教科書体 NP-B" panose="02020700000000000000" pitchFamily="18" charset="-128"/>
              </a:rPr>
              <a:t>モデルとして富山県で</a:t>
            </a:r>
            <a:r>
              <a:rPr lang="ja-JP" altLang="en-US" sz="3200" b="1" dirty="0" smtClean="0">
                <a:latin typeface="UD デジタル 教科書体 NP-B" panose="02020700000000000000" pitchFamily="18" charset="-128"/>
                <a:ea typeface="UD デジタル 教科書体 NP-B" panose="02020700000000000000" pitchFamily="18" charset="-128"/>
              </a:rPr>
              <a:t>スタート</a:t>
            </a:r>
            <a:endParaRPr lang="en-US" altLang="ja-JP" sz="32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22094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7">
            <a:extLst>
              <a:ext uri="{FF2B5EF4-FFF2-40B4-BE49-F238E27FC236}">
                <a16:creationId xmlns:a16="http://schemas.microsoft.com/office/drawing/2014/main" id="{276E655A-3A99-9047-9AE3-0098EDA682E6}"/>
              </a:ext>
            </a:extLst>
          </p:cNvPr>
          <p:cNvCxnSpPr/>
          <p:nvPr/>
        </p:nvCxnSpPr>
        <p:spPr>
          <a:xfrm>
            <a:off x="428052" y="925505"/>
            <a:ext cx="7830000" cy="626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8" name="テキスト ボックス 8">
            <a:extLst>
              <a:ext uri="{FF2B5EF4-FFF2-40B4-BE49-F238E27FC236}">
                <a16:creationId xmlns:a16="http://schemas.microsoft.com/office/drawing/2014/main" id="{18B6D1F0-E74C-0843-A01F-E1FEF3EB5DCF}"/>
              </a:ext>
            </a:extLst>
          </p:cNvPr>
          <p:cNvSpPr txBox="1"/>
          <p:nvPr/>
        </p:nvSpPr>
        <p:spPr>
          <a:xfrm>
            <a:off x="661191" y="374922"/>
            <a:ext cx="7831931" cy="216000"/>
          </a:xfrm>
          <a:prstGeom prst="rect">
            <a:avLst/>
          </a:prstGeom>
          <a:noFill/>
        </p:spPr>
        <p:txBody>
          <a:bodyPr wrap="square" lIns="0" tIns="0" rIns="0" bIns="0" rtlCol="0" anchor="t">
            <a:noAutofit/>
          </a:bodyPr>
          <a:lstStyle/>
          <a:p>
            <a:r>
              <a:rPr lang="ja-JP" altLang="en-US" sz="3200" b="1" dirty="0" smtClean="0">
                <a:latin typeface="UD デジタル 教科書体 NP-B" panose="02020700000000000000" pitchFamily="18" charset="-128"/>
                <a:ea typeface="UD デジタル 教科書体 NP-B" panose="02020700000000000000" pitchFamily="18" charset="-128"/>
                <a:cs typeface="Meiryo" charset="-128"/>
              </a:rPr>
              <a:t>ＡＩボットと相談員のハイブリッド相談</a:t>
            </a:r>
            <a:endParaRPr lang="ja-JP" altLang="en-US" sz="3200" b="1" dirty="0">
              <a:latin typeface="UD デジタル 教科書体 NP-B" panose="02020700000000000000" pitchFamily="18" charset="-128"/>
              <a:ea typeface="UD デジタル 教科書体 NP-B" panose="02020700000000000000" pitchFamily="18" charset="-128"/>
              <a:cs typeface="Meiryo" charset="-128"/>
            </a:endParaRPr>
          </a:p>
        </p:txBody>
      </p:sp>
      <p:sp>
        <p:nvSpPr>
          <p:cNvPr id="2" name="正方形/長方形 1"/>
          <p:cNvSpPr/>
          <p:nvPr/>
        </p:nvSpPr>
        <p:spPr>
          <a:xfrm>
            <a:off x="428052" y="1271126"/>
            <a:ext cx="8802410" cy="1754326"/>
          </a:xfrm>
          <a:prstGeom prst="rect">
            <a:avLst/>
          </a:prstGeom>
        </p:spPr>
        <p:txBody>
          <a:bodyPr wrap="none">
            <a:spAutoFit/>
          </a:bodyPr>
          <a:lstStyle/>
          <a:p>
            <a:r>
              <a:rPr lang="ja-JP" altLang="en-US" sz="2400" b="1" dirty="0" smtClean="0">
                <a:latin typeface="UD デジタル 教科書体 NP-B" panose="02020700000000000000" pitchFamily="18" charset="-128"/>
                <a:ea typeface="UD デジタル 教科書体 NP-B" panose="02020700000000000000" pitchFamily="18" charset="-128"/>
              </a:rPr>
              <a:t>２０１９年　</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若年妊娠ＬＩＮＥ相談の全国モデルとして富山県でスタート</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ＡＩボットと相談員スマホのハイブリッドな富山型システム。</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endParaRPr lang="en-US" altLang="ja-JP" b="1" dirty="0" smtClean="0">
              <a:latin typeface="UD デジタル 教科書体 NP-B" panose="02020700000000000000" pitchFamily="18" charset="-128"/>
              <a:ea typeface="UD デジタル 教科書体 NP-B" panose="02020700000000000000" pitchFamily="18" charset="-128"/>
            </a:endParaRPr>
          </a:p>
          <a:p>
            <a:endParaRPr lang="en-US" altLang="ja-JP" b="1" dirty="0">
              <a:latin typeface="UD デジタル 教科書体 NP-B" panose="02020700000000000000" pitchFamily="18" charset="-128"/>
              <a:ea typeface="UD デジタル 教科書体 NP-B" panose="02020700000000000000" pitchFamily="18" charset="-128"/>
            </a:endParaRPr>
          </a:p>
        </p:txBody>
      </p:sp>
      <p:pic>
        <p:nvPicPr>
          <p:cNvPr id="717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34" y="2909352"/>
            <a:ext cx="4144785" cy="233235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03512" y="5732573"/>
            <a:ext cx="8494633" cy="830997"/>
          </a:xfrm>
          <a:prstGeom prst="rect">
            <a:avLst/>
          </a:prstGeom>
        </p:spPr>
        <p:txBody>
          <a:bodyPr wrap="none">
            <a:spAutoFit/>
          </a:bodyPr>
          <a:lstStyle/>
          <a:p>
            <a:r>
              <a:rPr lang="ja-JP" altLang="en-US" sz="2400" b="1" dirty="0" smtClean="0">
                <a:latin typeface="UD デジタル 教科書体 NP-B" panose="02020700000000000000" pitchFamily="18" charset="-128"/>
                <a:ea typeface="UD デジタル 教科書体 NP-B" panose="02020700000000000000" pitchFamily="18" charset="-128"/>
              </a:rPr>
              <a:t>厚労省が１２億円の予算を若年妊婦支援事業につけ、</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２０２０年度「富山型システム」が全国展開される予定。</a:t>
            </a:r>
            <a:endParaRPr lang="en-US" altLang="ja-JP" b="1"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rotWithShape="1">
          <a:blip r:embed="rId3"/>
          <a:srcRect l="7324" t="26389" r="50141" b="20502"/>
          <a:stretch/>
        </p:blipFill>
        <p:spPr>
          <a:xfrm>
            <a:off x="4971244" y="2684609"/>
            <a:ext cx="3889421" cy="2730322"/>
          </a:xfrm>
          <a:prstGeom prst="rect">
            <a:avLst/>
          </a:prstGeom>
        </p:spPr>
      </p:pic>
    </p:spTree>
    <p:extLst>
      <p:ext uri="{BB962C8B-B14F-4D97-AF65-F5344CB8AC3E}">
        <p14:creationId xmlns:p14="http://schemas.microsoft.com/office/powerpoint/2010/main" val="281070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7">
            <a:extLst>
              <a:ext uri="{FF2B5EF4-FFF2-40B4-BE49-F238E27FC236}">
                <a16:creationId xmlns:a16="http://schemas.microsoft.com/office/drawing/2014/main" id="{276E655A-3A99-9047-9AE3-0098EDA682E6}"/>
              </a:ext>
            </a:extLst>
          </p:cNvPr>
          <p:cNvCxnSpPr/>
          <p:nvPr/>
        </p:nvCxnSpPr>
        <p:spPr>
          <a:xfrm>
            <a:off x="428052" y="925505"/>
            <a:ext cx="7830000" cy="626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8" name="テキスト ボックス 8">
            <a:extLst>
              <a:ext uri="{FF2B5EF4-FFF2-40B4-BE49-F238E27FC236}">
                <a16:creationId xmlns:a16="http://schemas.microsoft.com/office/drawing/2014/main" id="{18B6D1F0-E74C-0843-A01F-E1FEF3EB5DCF}"/>
              </a:ext>
            </a:extLst>
          </p:cNvPr>
          <p:cNvSpPr txBox="1"/>
          <p:nvPr/>
        </p:nvSpPr>
        <p:spPr>
          <a:xfrm>
            <a:off x="661191" y="374922"/>
            <a:ext cx="7831931" cy="216000"/>
          </a:xfrm>
          <a:prstGeom prst="rect">
            <a:avLst/>
          </a:prstGeom>
          <a:noFill/>
        </p:spPr>
        <p:txBody>
          <a:bodyPr wrap="square" lIns="0" tIns="0" rIns="0" bIns="0" rtlCol="0" anchor="t">
            <a:noAutofit/>
          </a:bodyPr>
          <a:lstStyle/>
          <a:p>
            <a:r>
              <a:rPr lang="ja-JP" altLang="en-US" sz="3200" b="1" dirty="0" smtClean="0">
                <a:latin typeface="UD デジタル 教科書体 NP-B" panose="02020700000000000000" pitchFamily="18" charset="-128"/>
                <a:ea typeface="UD デジタル 教科書体 NP-B" panose="02020700000000000000" pitchFamily="18" charset="-128"/>
                <a:cs typeface="Meiryo" charset="-128"/>
              </a:rPr>
              <a:t>ＡＩボットと相談員のハイブリッド相談</a:t>
            </a:r>
            <a:endParaRPr lang="ja-JP" altLang="en-US" sz="3200" b="1" dirty="0">
              <a:latin typeface="UD デジタル 教科書体 NP-B" panose="02020700000000000000" pitchFamily="18" charset="-128"/>
              <a:ea typeface="UD デジタル 教科書体 NP-B" panose="02020700000000000000" pitchFamily="18" charset="-128"/>
              <a:cs typeface="Meiryo" charset="-128"/>
            </a:endParaRPr>
          </a:p>
        </p:txBody>
      </p:sp>
      <p:sp>
        <p:nvSpPr>
          <p:cNvPr id="6" name="正方形/長方形 5"/>
          <p:cNvSpPr/>
          <p:nvPr/>
        </p:nvSpPr>
        <p:spPr>
          <a:xfrm>
            <a:off x="428052" y="1379514"/>
            <a:ext cx="5109965" cy="1938992"/>
          </a:xfrm>
          <a:prstGeom prst="rect">
            <a:avLst/>
          </a:prstGeom>
        </p:spPr>
        <p:txBody>
          <a:bodyPr wrap="square">
            <a:spAutoFit/>
          </a:bodyPr>
          <a:lstStyle/>
          <a:p>
            <a:r>
              <a:rPr lang="en-US" altLang="ja-JP" sz="2400" b="1" dirty="0" smtClean="0">
                <a:latin typeface="UD デジタル 教科書体 NP-B" panose="02020700000000000000" pitchFamily="18" charset="-128"/>
                <a:ea typeface="UD デジタル 教科書体 NP-B" panose="02020700000000000000" pitchFamily="18" charset="-128"/>
              </a:rPr>
              <a:t>AI</a:t>
            </a:r>
            <a:r>
              <a:rPr lang="ja-JP" altLang="en-US" sz="2400" b="1" dirty="0" smtClean="0">
                <a:latin typeface="UD デジタル 教科書体 NP-B" panose="02020700000000000000" pitchFamily="18" charset="-128"/>
                <a:ea typeface="UD デジタル 教科書体 NP-B" panose="02020700000000000000" pitchFamily="18" charset="-128"/>
              </a:rPr>
              <a:t>ボット　　</a:t>
            </a:r>
            <a:r>
              <a:rPr lang="en-US" altLang="ja-JP" sz="2400" b="1" dirty="0" smtClean="0">
                <a:latin typeface="UD デジタル 教科書体 NP-B" panose="02020700000000000000" pitchFamily="18" charset="-128"/>
                <a:ea typeface="UD デジタル 教科書体 NP-B" panose="02020700000000000000" pitchFamily="18" charset="-128"/>
              </a:rPr>
              <a:t>6835</a:t>
            </a:r>
            <a:r>
              <a:rPr lang="ja-JP" altLang="en-US" sz="2400" b="1" dirty="0" smtClean="0">
                <a:latin typeface="UD デジタル 教科書体 NP-B" panose="02020700000000000000" pitchFamily="18" charset="-128"/>
                <a:ea typeface="UD デジタル 教科書体 NP-B" panose="02020700000000000000" pitchFamily="18" charset="-128"/>
              </a:rPr>
              <a:t>人（延べ人数）</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相談員対応　　</a:t>
            </a:r>
            <a:r>
              <a:rPr lang="en-US" altLang="ja-JP" sz="2400" b="1" dirty="0" smtClean="0">
                <a:latin typeface="UD デジタル 教科書体 NP-B" panose="02020700000000000000" pitchFamily="18" charset="-128"/>
                <a:ea typeface="UD デジタル 教科書体 NP-B" panose="02020700000000000000" pitchFamily="18" charset="-128"/>
              </a:rPr>
              <a:t>172</a:t>
            </a:r>
            <a:r>
              <a:rPr lang="ja-JP" altLang="en-US" sz="2400" b="1" dirty="0" smtClean="0">
                <a:latin typeface="UD デジタル 教科書体 NP-B" panose="02020700000000000000" pitchFamily="18" charset="-128"/>
                <a:ea typeface="UD デジタル 教科書体 NP-B" panose="02020700000000000000" pitchFamily="18" charset="-128"/>
              </a:rPr>
              <a:t>人</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endParaRPr lang="en-US" altLang="ja-JP" sz="2400" b="1" dirty="0">
              <a:latin typeface="UD デジタル 教科書体 NP-B" panose="02020700000000000000" pitchFamily="18" charset="-128"/>
              <a:ea typeface="UD デジタル 教科書体 NP-B" panose="02020700000000000000" pitchFamily="18" charset="-128"/>
            </a:endParaRPr>
          </a:p>
          <a:p>
            <a:r>
              <a:rPr lang="en-US" altLang="ja-JP" sz="2400" b="1" dirty="0" smtClean="0">
                <a:latin typeface="UD デジタル 教科書体 NP-B" panose="02020700000000000000" pitchFamily="18" charset="-128"/>
                <a:ea typeface="UD デジタル 教科書体 NP-B" panose="02020700000000000000" pitchFamily="18" charset="-128"/>
              </a:rPr>
              <a:t>24</a:t>
            </a:r>
            <a:r>
              <a:rPr lang="ja-JP" altLang="en-US" sz="2400" b="1" dirty="0" smtClean="0">
                <a:latin typeface="UD デジタル 教科書体 NP-B" panose="02020700000000000000" pitchFamily="18" charset="-128"/>
                <a:ea typeface="UD デジタル 教科書体 NP-B" panose="02020700000000000000" pitchFamily="18" charset="-128"/>
              </a:rPr>
              <a:t>時間対応できる</a:t>
            </a:r>
            <a:r>
              <a:rPr lang="en-US" altLang="ja-JP" sz="2400" b="1" dirty="0" smtClean="0">
                <a:latin typeface="UD デジタル 教科書体 NP-B" panose="02020700000000000000" pitchFamily="18" charset="-128"/>
                <a:ea typeface="UD デジタル 教科書体 NP-B" panose="02020700000000000000" pitchFamily="18" charset="-128"/>
              </a:rPr>
              <a:t>AI</a:t>
            </a:r>
            <a:r>
              <a:rPr lang="ja-JP" altLang="en-US" sz="2400" b="1" dirty="0" smtClean="0">
                <a:latin typeface="UD デジタル 教科書体 NP-B" panose="02020700000000000000" pitchFamily="18" charset="-128"/>
                <a:ea typeface="UD デジタル 教科書体 NP-B" panose="02020700000000000000" pitchFamily="18" charset="-128"/>
              </a:rPr>
              <a:t>ボットの対応が多い。</a:t>
            </a:r>
            <a:endParaRPr lang="en-US" altLang="ja-JP" b="1" dirty="0">
              <a:latin typeface="UD デジタル 教科書体 NP-B" panose="02020700000000000000" pitchFamily="18" charset="-128"/>
              <a:ea typeface="UD デジタル 教科書体 NP-B" panose="02020700000000000000" pitchFamily="18" charset="-128"/>
            </a:endParaRPr>
          </a:p>
        </p:txBody>
      </p:sp>
      <p:pic>
        <p:nvPicPr>
          <p:cNvPr id="8198" name="Picture 6" descr="https://qr.quel.jp/tmp/d0948536e10d297bc162d1ab0b3a7082f6a3ea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902" y="3559327"/>
            <a:ext cx="23431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247" y="1021169"/>
            <a:ext cx="2627803" cy="5690552"/>
          </a:xfrm>
          <a:prstGeom prst="rect">
            <a:avLst/>
          </a:prstGeom>
        </p:spPr>
      </p:pic>
      <p:sp>
        <p:nvSpPr>
          <p:cNvPr id="8" name="正方形/長方形 7"/>
          <p:cNvSpPr/>
          <p:nvPr/>
        </p:nvSpPr>
        <p:spPr>
          <a:xfrm>
            <a:off x="428052" y="5943244"/>
            <a:ext cx="5187639" cy="400110"/>
          </a:xfrm>
          <a:prstGeom prst="rect">
            <a:avLst/>
          </a:prstGeom>
        </p:spPr>
        <p:txBody>
          <a:bodyPr wrap="none">
            <a:spAutoFit/>
          </a:bodyPr>
          <a:lstStyle/>
          <a:p>
            <a:r>
              <a:rPr lang="en-US" altLang="ja-JP" sz="2000" dirty="0">
                <a:latin typeface="UD デジタル 教科書体 NP-B" panose="02020700000000000000" pitchFamily="18" charset="-128"/>
                <a:ea typeface="UD デジタル 教科書体 NP-B" panose="02020700000000000000" pitchFamily="18" charset="-128"/>
                <a:hlinkClick r:id="rId4"/>
              </a:rPr>
              <a:t>https://muraimuneaki.net/koro1103/</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2517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534535"/>
            <a:ext cx="7772400" cy="876254"/>
          </a:xfrm>
        </p:spPr>
        <p:txBody>
          <a:bodyPr>
            <a:normAutofit/>
          </a:bodyPr>
          <a:lstStyle/>
          <a:p>
            <a:r>
              <a:rPr lang="ja-JP" altLang="en-US" sz="4400" dirty="0" smtClean="0">
                <a:solidFill>
                  <a:srgbClr val="002060"/>
                </a:solidFill>
                <a:latin typeface="UD デジタル 教科書体 NP-B" panose="02020700000000000000" pitchFamily="18" charset="-128"/>
                <a:ea typeface="UD デジタル 教科書体 NP-B" panose="02020700000000000000" pitchFamily="18" charset="-128"/>
              </a:rPr>
              <a:t>これまでの小平市</a:t>
            </a:r>
            <a:r>
              <a:rPr lang="en-US" altLang="ja-JP" sz="4400" dirty="0" smtClean="0">
                <a:solidFill>
                  <a:srgbClr val="002060"/>
                </a:solidFill>
                <a:latin typeface="UD デジタル 教科書体 NP-B" panose="02020700000000000000" pitchFamily="18" charset="-128"/>
                <a:ea typeface="UD デジタル 教科書体 NP-B" panose="02020700000000000000" pitchFamily="18" charset="-128"/>
              </a:rPr>
              <a:t>ICT</a:t>
            </a:r>
            <a:r>
              <a:rPr lang="ja-JP" altLang="en-US" sz="4400" dirty="0" smtClean="0">
                <a:solidFill>
                  <a:srgbClr val="002060"/>
                </a:solidFill>
                <a:latin typeface="UD デジタル 教科書体 NP-B" panose="02020700000000000000" pitchFamily="18" charset="-128"/>
                <a:ea typeface="UD デジタル 教科書体 NP-B" panose="02020700000000000000" pitchFamily="18" charset="-128"/>
              </a:rPr>
              <a:t>の課題</a:t>
            </a:r>
            <a:endParaRPr kumimoji="1" lang="ja-JP" altLang="en-US" sz="4400" dirty="0"/>
          </a:p>
        </p:txBody>
      </p:sp>
      <p:sp>
        <p:nvSpPr>
          <p:cNvPr id="3" name="サブタイトル 2"/>
          <p:cNvSpPr>
            <a:spLocks noGrp="1"/>
          </p:cNvSpPr>
          <p:nvPr>
            <p:ph type="subTitle" idx="1"/>
          </p:nvPr>
        </p:nvSpPr>
        <p:spPr>
          <a:xfrm>
            <a:off x="641713" y="1933302"/>
            <a:ext cx="7974874" cy="4153989"/>
          </a:xfrm>
        </p:spPr>
        <p:txBody>
          <a:bodyPr>
            <a:normAutofit/>
          </a:bodyPr>
          <a:lstStyle/>
          <a:p>
            <a:pPr algn="l"/>
            <a:r>
              <a:rPr lang="ja-JP" altLang="en-US" dirty="0">
                <a:latin typeface="UD デジタル 教科書体 NP-B" panose="02020700000000000000" pitchFamily="18" charset="-128"/>
                <a:ea typeface="UD デジタル 教科書体 NP-B" panose="02020700000000000000" pitchFamily="18" charset="-128"/>
              </a:rPr>
              <a:t>①</a:t>
            </a:r>
            <a:r>
              <a:rPr lang="ja-JP" altLang="en-US" dirty="0" smtClean="0">
                <a:latin typeface="UD デジタル 教科書体 NP-B" panose="02020700000000000000" pitchFamily="18" charset="-128"/>
                <a:ea typeface="UD デジタル 教科書体 NP-B" panose="02020700000000000000" pitchFamily="18" charset="-128"/>
              </a:rPr>
              <a:t>若い世代は「ホームページ」から「</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」への進化したのに、小平市役所はホームページ中心で不便</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kumimoji="1" lang="ja-JP" altLang="en-US" dirty="0" smtClean="0">
                <a:latin typeface="UD デジタル 教科書体 NP-B" panose="02020700000000000000" pitchFamily="18" charset="-128"/>
                <a:ea typeface="UD デジタル 教科書体 NP-B" panose="02020700000000000000" pitchFamily="18" charset="-128"/>
              </a:rPr>
              <a:t>②市民があまり使わない</a:t>
            </a:r>
            <a:r>
              <a:rPr kumimoji="1" lang="en-US" altLang="ja-JP" dirty="0" smtClean="0">
                <a:latin typeface="UD デジタル 教科書体 NP-B" panose="02020700000000000000" pitchFamily="18" charset="-128"/>
                <a:ea typeface="UD デジタル 教科書体 NP-B" panose="02020700000000000000" pitchFamily="18" charset="-128"/>
              </a:rPr>
              <a:t>FB</a:t>
            </a:r>
            <a:r>
              <a:rPr kumimoji="1" lang="ja-JP" altLang="en-US" dirty="0" smtClean="0">
                <a:latin typeface="UD デジタル 教科書体 NP-B" panose="02020700000000000000" pitchFamily="18" charset="-128"/>
                <a:ea typeface="UD デジタル 教科書体 NP-B" panose="02020700000000000000" pitchFamily="18" charset="-128"/>
              </a:rPr>
              <a:t>と</a:t>
            </a:r>
            <a:r>
              <a:rPr kumimoji="1" lang="en-US" altLang="ja-JP" dirty="0" smtClean="0">
                <a:latin typeface="UD デジタル 教科書体 NP-B" panose="02020700000000000000" pitchFamily="18" charset="-128"/>
                <a:ea typeface="UD デジタル 教科書体 NP-B" panose="02020700000000000000" pitchFamily="18" charset="-128"/>
              </a:rPr>
              <a:t>Twitter</a:t>
            </a:r>
            <a:r>
              <a:rPr kumimoji="1" lang="ja-JP" altLang="en-US" dirty="0" smtClean="0">
                <a:latin typeface="UD デジタル 教科書体 NP-B" panose="02020700000000000000" pitchFamily="18" charset="-128"/>
                <a:ea typeface="UD デジタル 教科書体 NP-B" panose="02020700000000000000" pitchFamily="18" charset="-128"/>
              </a:rPr>
              <a:t>だけで、最も使う</a:t>
            </a:r>
            <a:r>
              <a:rPr kumimoji="1" lang="en-US" altLang="ja-JP" dirty="0" smtClean="0">
                <a:latin typeface="UD デジタル 教科書体 NP-B" panose="02020700000000000000" pitchFamily="18" charset="-128"/>
                <a:ea typeface="UD デジタル 教科書体 NP-B" panose="02020700000000000000" pitchFamily="18" charset="-128"/>
              </a:rPr>
              <a:t>LINE</a:t>
            </a:r>
            <a:r>
              <a:rPr kumimoji="1" lang="ja-JP" altLang="en-US" dirty="0" smtClean="0">
                <a:latin typeface="UD デジタル 教科書体 NP-B" panose="02020700000000000000" pitchFamily="18" charset="-128"/>
                <a:ea typeface="UD デジタル 教科書体 NP-B" panose="02020700000000000000" pitchFamily="18" charset="-128"/>
              </a:rPr>
              <a:t>を使っていなかった</a:t>
            </a:r>
            <a:r>
              <a:rPr lang="ja-JP" altLang="en-US" dirty="0">
                <a:latin typeface="UD デジタル 教科書体 NP-B" panose="02020700000000000000" pitchFamily="18" charset="-128"/>
                <a:ea typeface="UD デジタル 教科書体 NP-B" panose="02020700000000000000" pitchFamily="18" charset="-128"/>
              </a:rPr>
              <a:t>た</a:t>
            </a:r>
            <a:r>
              <a:rPr kumimoji="1" lang="ja-JP" altLang="en-US" dirty="0" smtClean="0">
                <a:latin typeface="UD デジタル 教科書体 NP-B" panose="02020700000000000000" pitchFamily="18" charset="-128"/>
                <a:ea typeface="UD デジタル 教科書体 NP-B" panose="02020700000000000000" pitchFamily="18" charset="-128"/>
              </a:rPr>
              <a:t>め発信力が低い。</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③相談窓口が、若い世代が使わない電話だけで</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を使っていない。</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r>
              <a:rPr lang="ja-JP" altLang="en-US" dirty="0" smtClean="0">
                <a:latin typeface="UD デジタル 教科書体 NP-B" panose="02020700000000000000" pitchFamily="18" charset="-128"/>
                <a:ea typeface="UD デジタル 教科書体 NP-B" panose="02020700000000000000" pitchFamily="18" charset="-128"/>
              </a:rPr>
              <a:t>④アプリは</a:t>
            </a:r>
            <a:r>
              <a:rPr lang="en-US" altLang="ja-JP" dirty="0" smtClean="0">
                <a:latin typeface="UD デジタル 教科書体 NP-B" panose="02020700000000000000" pitchFamily="18" charset="-128"/>
                <a:ea typeface="UD デジタル 教科書体 NP-B" panose="02020700000000000000" pitchFamily="18" charset="-128"/>
              </a:rPr>
              <a:t>SNS</a:t>
            </a:r>
            <a:r>
              <a:rPr lang="ja-JP" altLang="en-US" dirty="0" smtClean="0">
                <a:latin typeface="UD デジタル 教科書体 NP-B" panose="02020700000000000000" pitchFamily="18" charset="-128"/>
                <a:ea typeface="UD デジタル 教科書体 NP-B" panose="02020700000000000000" pitchFamily="18" charset="-128"/>
              </a:rPr>
              <a:t>に比べて高額だが、</a:t>
            </a:r>
            <a:r>
              <a:rPr lang="en-US" altLang="ja-JP" dirty="0" smtClean="0">
                <a:latin typeface="UD デジタル 教科書体 NP-B" panose="02020700000000000000" pitchFamily="18" charset="-128"/>
                <a:ea typeface="UD デジタル 教科書体 NP-B" panose="02020700000000000000" pitchFamily="18" charset="-128"/>
              </a:rPr>
              <a:t/>
            </a:r>
            <a:br>
              <a:rPr lang="en-US" altLang="ja-JP" dirty="0" smtClean="0">
                <a:latin typeface="UD デジタル 教科書体 NP-B" panose="02020700000000000000" pitchFamily="18" charset="-128"/>
                <a:ea typeface="UD デジタル 教科書体 NP-B" panose="02020700000000000000" pitchFamily="18" charset="-128"/>
              </a:rPr>
            </a:br>
            <a:r>
              <a:rPr lang="ja-JP" altLang="en-US" dirty="0" smtClean="0">
                <a:latin typeface="UD デジタル 教科書体 NP-B" panose="02020700000000000000" pitchFamily="18" charset="-128"/>
                <a:ea typeface="UD デジタル 教科書体 NP-B" panose="02020700000000000000" pitchFamily="18" charset="-128"/>
              </a:rPr>
              <a:t>小平市オリジナルアプリはあまり</a:t>
            </a:r>
            <a:r>
              <a:rPr lang="en-US" altLang="ja-JP" dirty="0" smtClean="0">
                <a:latin typeface="UD デジタル 教科書体 NP-B" panose="02020700000000000000" pitchFamily="18" charset="-128"/>
                <a:ea typeface="UD デジタル 教科書体 NP-B" panose="02020700000000000000" pitchFamily="18" charset="-128"/>
              </a:rPr>
              <a:t/>
            </a:r>
            <a:br>
              <a:rPr lang="en-US" altLang="ja-JP" dirty="0" smtClean="0">
                <a:latin typeface="UD デジタル 教科書体 NP-B" panose="02020700000000000000" pitchFamily="18" charset="-128"/>
                <a:ea typeface="UD デジタル 教科書体 NP-B" panose="02020700000000000000" pitchFamily="18" charset="-128"/>
              </a:rPr>
            </a:br>
            <a:r>
              <a:rPr lang="ja-JP" altLang="en-US" dirty="0" smtClean="0">
                <a:latin typeface="UD デジタル 教科書体 NP-B" panose="02020700000000000000" pitchFamily="18" charset="-128"/>
                <a:ea typeface="UD デジタル 教科書体 NP-B" panose="02020700000000000000" pitchFamily="18" charset="-128"/>
              </a:rPr>
              <a:t>使われていない。</a:t>
            </a:r>
            <a:endParaRPr lang="en-US" altLang="ja-JP" dirty="0" smtClean="0">
              <a:latin typeface="UD デジタル 教科書体 NP-B" panose="02020700000000000000" pitchFamily="18" charset="-128"/>
              <a:ea typeface="UD デジタル 教科書体 NP-B" panose="02020700000000000000" pitchFamily="18" charset="-128"/>
            </a:endParaRPr>
          </a:p>
          <a:p>
            <a:pPr algn="l"/>
            <a:endParaRPr kumimoji="1" lang="ja-JP" altLang="en-US" dirty="0"/>
          </a:p>
        </p:txBody>
      </p:sp>
      <p:sp>
        <p:nvSpPr>
          <p:cNvPr id="4" name="スライド番号プレースホルダー 3"/>
          <p:cNvSpPr>
            <a:spLocks noGrp="1"/>
          </p:cNvSpPr>
          <p:nvPr>
            <p:ph type="sldNum" sz="quarter" idx="12"/>
          </p:nvPr>
        </p:nvSpPr>
        <p:spPr/>
        <p:txBody>
          <a:bodyPr/>
          <a:lstStyle/>
          <a:p>
            <a:fld id="{23D9EA7F-AF66-4E0E-8C8A-C8D650319246}" type="slidenum">
              <a:rPr lang="ja-JP" altLang="en-US" smtClean="0"/>
              <a:pPr/>
              <a:t>3</a:t>
            </a:fld>
            <a:endParaRPr lang="ja-JP" altLang="en-US" dirty="0"/>
          </a:p>
        </p:txBody>
      </p:sp>
      <p:pic>
        <p:nvPicPr>
          <p:cNvPr id="5"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741" y="4474982"/>
            <a:ext cx="203835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1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207198" y="1009902"/>
            <a:ext cx="2558903" cy="5711574"/>
          </a:xfrm>
          <a:prstGeom prst="rect">
            <a:avLst/>
          </a:prstGeom>
        </p:spPr>
      </p:pic>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30</a:t>
            </a:fld>
            <a:endParaRPr kumimoji="1" lang="ja-JP" altLang="en-US" dirty="0"/>
          </a:p>
        </p:txBody>
      </p:sp>
      <p:sp>
        <p:nvSpPr>
          <p:cNvPr id="11" name="正方形/長方形 10"/>
          <p:cNvSpPr/>
          <p:nvPr/>
        </p:nvSpPr>
        <p:spPr>
          <a:xfrm>
            <a:off x="516057" y="600929"/>
            <a:ext cx="5243200" cy="5755422"/>
          </a:xfrm>
          <a:prstGeom prst="rect">
            <a:avLst/>
          </a:prstGeom>
        </p:spPr>
        <p:txBody>
          <a:bodyPr wrap="square">
            <a:spAutoFit/>
          </a:bodyPr>
          <a:lstStyle/>
          <a:p>
            <a:r>
              <a:rPr lang="ja-JP" altLang="en-US" sz="2800" b="1" dirty="0" smtClean="0">
                <a:solidFill>
                  <a:srgbClr val="FF0000"/>
                </a:solidFill>
                <a:latin typeface="UD デジタル 教科書体 NP-B" panose="02020700000000000000" pitchFamily="18" charset="-128"/>
                <a:ea typeface="UD デジタル 教科書体 NP-B" panose="02020700000000000000" pitchFamily="18" charset="-128"/>
              </a:rPr>
              <a:t>サンプル②</a:t>
            </a:r>
            <a:endPar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厚労省の介護保険制度</a:t>
            </a:r>
            <a:r>
              <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AI</a:t>
            </a: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en-US" altLang="ja-JP" sz="2800" dirty="0">
                <a:latin typeface="UD デジタル 教科書体 NP-B" panose="02020700000000000000" pitchFamily="18" charset="-128"/>
                <a:ea typeface="UD デジタル 教科書体 NP-B" panose="02020700000000000000" pitchFamily="18" charset="-128"/>
              </a:rPr>
              <a:t>1986</a:t>
            </a:r>
            <a:r>
              <a:rPr lang="ja-JP" altLang="en-US" sz="2800" dirty="0" smtClean="0">
                <a:latin typeface="UD デジタル 教科書体 NP-B" panose="02020700000000000000" pitchFamily="18" charset="-128"/>
                <a:ea typeface="UD デジタル 教科書体 NP-B" panose="02020700000000000000" pitchFamily="18" charset="-128"/>
              </a:rPr>
              <a:t>パターンの介護保険</a:t>
            </a:r>
            <a:r>
              <a:rPr lang="en-US" altLang="ja-JP" sz="2800" dirty="0" smtClean="0">
                <a:latin typeface="UD デジタル 教科書体 NP-B" panose="02020700000000000000" pitchFamily="18" charset="-128"/>
                <a:ea typeface="UD デジタル 教科書体 NP-B" panose="02020700000000000000" pitchFamily="18" charset="-128"/>
              </a:rPr>
              <a:t>Q&amp;A</a:t>
            </a:r>
            <a:r>
              <a:rPr lang="ja-JP" altLang="en-US" sz="2800" dirty="0" smtClean="0">
                <a:latin typeface="UD デジタル 教科書体 NP-B" panose="02020700000000000000" pitchFamily="18" charset="-128"/>
                <a:ea typeface="UD デジタル 教科書体 NP-B" panose="02020700000000000000" pitchFamily="18" charset="-128"/>
              </a:rPr>
              <a:t>を機械学習し、回答に応じるシステム。</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試して</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ください→</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802" y="1979659"/>
            <a:ext cx="2189693" cy="4741817"/>
          </a:xfrm>
          <a:prstGeom prst="rect">
            <a:avLst/>
          </a:prstGeom>
        </p:spPr>
      </p:pic>
      <p:pic>
        <p:nvPicPr>
          <p:cNvPr id="1026" name="Picture 2" descr="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2" y="4254501"/>
            <a:ext cx="24669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80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22124"/>
          <a:stretch/>
        </p:blipFill>
        <p:spPr>
          <a:xfrm>
            <a:off x="6207198" y="1114406"/>
            <a:ext cx="2558903" cy="5273332"/>
          </a:xfrm>
          <a:prstGeom prst="rect">
            <a:avLst/>
          </a:prstGeom>
        </p:spPr>
      </p:pic>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31</a:t>
            </a:fld>
            <a:endParaRPr kumimoji="1" lang="ja-JP" altLang="en-US" dirty="0"/>
          </a:p>
        </p:txBody>
      </p:sp>
      <p:sp>
        <p:nvSpPr>
          <p:cNvPr id="11" name="正方形/長方形 10"/>
          <p:cNvSpPr/>
          <p:nvPr/>
        </p:nvSpPr>
        <p:spPr>
          <a:xfrm>
            <a:off x="486040" y="662485"/>
            <a:ext cx="5243200" cy="5693866"/>
          </a:xfrm>
          <a:prstGeom prst="rect">
            <a:avLst/>
          </a:prstGeom>
        </p:spPr>
        <p:txBody>
          <a:bodyPr wrap="square">
            <a:spAutoFit/>
          </a:bodyPr>
          <a:lstStyle/>
          <a:p>
            <a:r>
              <a:rPr lang="ja-JP" altLang="en-US" sz="2800" b="1" dirty="0" smtClean="0">
                <a:solidFill>
                  <a:srgbClr val="FF0000"/>
                </a:solidFill>
                <a:latin typeface="UD デジタル 教科書体 NP-B" panose="02020700000000000000" pitchFamily="18" charset="-128"/>
                <a:ea typeface="UD デジタル 教科書体 NP-B" panose="02020700000000000000" pitchFamily="18" charset="-128"/>
              </a:rPr>
              <a:t>サンプル③</a:t>
            </a:r>
            <a:endPar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川西市</a:t>
            </a:r>
            <a:r>
              <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AI</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窓口 </a:t>
            </a:r>
            <a:r>
              <a:rPr lang="ja-JP" altLang="en-US" sz="2800" dirty="0" err="1" smtClean="0">
                <a:solidFill>
                  <a:srgbClr val="FF0000"/>
                </a:solidFill>
                <a:latin typeface="UD デジタル 教科書体 NP-B" panose="02020700000000000000" pitchFamily="18" charset="-128"/>
                <a:ea typeface="UD デジタル 教科書体 NP-B" panose="02020700000000000000" pitchFamily="18" charset="-128"/>
              </a:rPr>
              <a:t>きん</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たくん</a:t>
            </a:r>
            <a:endPar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行政の総合窓口の</a:t>
            </a:r>
            <a:r>
              <a:rPr lang="en-US" altLang="ja-JP" sz="2800" dirty="0" smtClean="0">
                <a:latin typeface="UD デジタル 教科書体 NP-B" panose="02020700000000000000" pitchFamily="18" charset="-128"/>
                <a:ea typeface="UD デジタル 教科書体 NP-B" panose="02020700000000000000" pitchFamily="18" charset="-128"/>
              </a:rPr>
              <a:t>AI</a:t>
            </a:r>
            <a:r>
              <a:rPr lang="ja-JP" altLang="en-US" sz="2800" dirty="0" smtClean="0">
                <a:latin typeface="UD デジタル 教科書体 NP-B" panose="02020700000000000000" pitchFamily="18" charset="-128"/>
                <a:ea typeface="UD デジタル 教科書体 NP-B" panose="02020700000000000000" pitchFamily="18" charset="-128"/>
              </a:rPr>
              <a:t>に、テキストに加えて、選択肢を</a:t>
            </a:r>
            <a:r>
              <a:rPr lang="ja-JP" altLang="en-US" sz="2800" dirty="0">
                <a:latin typeface="UD デジタル 教科書体 NP-B" panose="02020700000000000000" pitchFamily="18" charset="-128"/>
                <a:ea typeface="UD デジタル 教科書体 NP-B" panose="02020700000000000000" pitchFamily="18" charset="-128"/>
              </a:rPr>
              <a:t>示</a:t>
            </a:r>
            <a:r>
              <a:rPr lang="ja-JP" altLang="en-US" sz="2800" dirty="0" smtClean="0">
                <a:latin typeface="UD デジタル 教科書体 NP-B" panose="02020700000000000000" pitchFamily="18" charset="-128"/>
                <a:ea typeface="UD デジタル 教科書体 NP-B" panose="02020700000000000000" pitchFamily="18" charset="-128"/>
              </a:rPr>
              <a:t>すことで、使いやすくしたパターン</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試して</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ください→</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p:txBody>
      </p:sp>
      <p:pic>
        <p:nvPicPr>
          <p:cNvPr id="2050"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265" y="4260990"/>
            <a:ext cx="24669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3242" t="1332" r="52579" b="3619"/>
          <a:stretch/>
        </p:blipFill>
        <p:spPr>
          <a:xfrm>
            <a:off x="6364467" y="2038960"/>
            <a:ext cx="2244364" cy="4357734"/>
          </a:xfrm>
          <a:prstGeom prst="rect">
            <a:avLst/>
          </a:prstGeom>
        </p:spPr>
      </p:pic>
    </p:spTree>
    <p:extLst>
      <p:ext uri="{BB962C8B-B14F-4D97-AF65-F5344CB8AC3E}">
        <p14:creationId xmlns:p14="http://schemas.microsoft.com/office/powerpoint/2010/main" val="3797827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62"/>
          <p:cNvPicPr>
            <a:picLocks noChangeAspect="1"/>
          </p:cNvPicPr>
          <p:nvPr/>
        </p:nvPicPr>
        <p:blipFill rotWithShape="1">
          <a:blip r:embed="rId2" cstate="print">
            <a:extLst>
              <a:ext uri="{28A0092B-C50C-407E-A947-70E740481C1C}">
                <a14:useLocalDpi xmlns:a14="http://schemas.microsoft.com/office/drawing/2010/main" val="0"/>
              </a:ext>
            </a:extLst>
          </a:blip>
          <a:srcRect t="-1" b="15652"/>
          <a:stretch/>
        </p:blipFill>
        <p:spPr>
          <a:xfrm>
            <a:off x="6207198" y="1009902"/>
            <a:ext cx="2558903" cy="5711574"/>
          </a:xfrm>
          <a:prstGeom prst="rect">
            <a:avLst/>
          </a:prstGeom>
        </p:spPr>
      </p:pic>
      <p:sp>
        <p:nvSpPr>
          <p:cNvPr id="3" name="スライド番号プレースホルダー 2"/>
          <p:cNvSpPr>
            <a:spLocks noGrp="1"/>
          </p:cNvSpPr>
          <p:nvPr>
            <p:ph type="sldNum" sz="quarter" idx="12"/>
          </p:nvPr>
        </p:nvSpPr>
        <p:spPr/>
        <p:txBody>
          <a:bodyPr/>
          <a:lstStyle/>
          <a:p>
            <a:fld id="{23D9EA7F-AF66-4E0E-8C8A-C8D650319246}" type="slidenum">
              <a:rPr kumimoji="1" lang="ja-JP" altLang="en-US" smtClean="0"/>
              <a:t>32</a:t>
            </a:fld>
            <a:endParaRPr kumimoji="1" lang="ja-JP" altLang="en-US" dirty="0"/>
          </a:p>
        </p:txBody>
      </p:sp>
      <p:sp>
        <p:nvSpPr>
          <p:cNvPr id="11" name="正方形/長方形 10"/>
          <p:cNvSpPr/>
          <p:nvPr/>
        </p:nvSpPr>
        <p:spPr>
          <a:xfrm>
            <a:off x="591536" y="834090"/>
            <a:ext cx="5243200" cy="6063198"/>
          </a:xfrm>
          <a:prstGeom prst="rect">
            <a:avLst/>
          </a:prstGeom>
        </p:spPr>
        <p:txBody>
          <a:bodyPr wrap="square">
            <a:spAutoFit/>
          </a:bodyPr>
          <a:lstStyle/>
          <a:p>
            <a:r>
              <a:rPr lang="ja-JP" altLang="en-US" sz="2800" b="1" dirty="0" smtClean="0">
                <a:solidFill>
                  <a:srgbClr val="FF0000"/>
                </a:solidFill>
                <a:latin typeface="UD デジタル 教科書体 NP-B" panose="02020700000000000000" pitchFamily="18" charset="-128"/>
                <a:ea typeface="UD デジタル 教科書体 NP-B" panose="02020700000000000000" pitchFamily="18" charset="-128"/>
              </a:rPr>
              <a:t>サンプル④</a:t>
            </a:r>
            <a:endPar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長野市</a:t>
            </a:r>
            <a:r>
              <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2019</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台風被災者支援</a:t>
            </a:r>
            <a:endPar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変動リッチメニューで選択肢を示す。</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約</a:t>
            </a:r>
            <a:r>
              <a:rPr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30</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万回の受診回数</a:t>
            </a:r>
            <a:r>
              <a:rPr lang="ja-JP" altLang="en-US" sz="2800" dirty="0" smtClean="0">
                <a:latin typeface="UD デジタル 教科書体 NP-B" panose="02020700000000000000" pitchFamily="18" charset="-128"/>
                <a:ea typeface="UD デジタル 教科書体 NP-B" panose="02020700000000000000" pitchFamily="18" charset="-128"/>
              </a:rPr>
              <a:t>を受けた</a:t>
            </a:r>
            <a:r>
              <a:rPr lang="en-US" altLang="ja-JP" sz="2800" dirty="0" smtClean="0">
                <a:latin typeface="UD デジタル 教科書体 NP-B" panose="02020700000000000000" pitchFamily="18" charset="-128"/>
                <a:ea typeface="UD デジタル 教科書体 NP-B" panose="02020700000000000000" pitchFamily="18" charset="-128"/>
              </a:rPr>
              <a:t>2019</a:t>
            </a:r>
            <a:r>
              <a:rPr lang="ja-JP" altLang="en-US" sz="2800" dirty="0" smtClean="0">
                <a:latin typeface="UD デジタル 教科書体 NP-B" panose="02020700000000000000" pitchFamily="18" charset="-128"/>
                <a:ea typeface="UD デジタル 教科書体 NP-B" panose="02020700000000000000" pitchFamily="18" charset="-128"/>
              </a:rPr>
              <a:t>年に最も使われたアカウントの１つ。</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（テキスト</a:t>
            </a:r>
            <a:r>
              <a:rPr lang="en-US" altLang="ja-JP" sz="2400" dirty="0" smtClean="0">
                <a:latin typeface="UD デジタル 教科書体 NP-B" panose="02020700000000000000" pitchFamily="18" charset="-128"/>
                <a:ea typeface="UD デジタル 教科書体 NP-B" panose="02020700000000000000" pitchFamily="18" charset="-128"/>
              </a:rPr>
              <a:t>AI</a:t>
            </a:r>
            <a:r>
              <a:rPr lang="ja-JP" altLang="en-US" sz="2400" dirty="0" smtClean="0">
                <a:latin typeface="UD デジタル 教科書体 NP-B" panose="02020700000000000000" pitchFamily="18" charset="-128"/>
                <a:ea typeface="UD デジタル 教科書体 NP-B" panose="02020700000000000000" pitchFamily="18" charset="-128"/>
              </a:rPr>
              <a:t>なし）</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試して</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ください→</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803" y="1953531"/>
            <a:ext cx="2195725" cy="4754881"/>
          </a:xfrm>
          <a:prstGeom prst="rect">
            <a:avLst/>
          </a:prstGeom>
        </p:spPr>
      </p:pic>
      <p:pic>
        <p:nvPicPr>
          <p:cNvPr id="3074" name="Picture 2" descr="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887" y="4195733"/>
            <a:ext cx="24669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36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6421" y="2241408"/>
            <a:ext cx="8229600" cy="1143000"/>
          </a:xfrm>
        </p:spPr>
        <p:txBody>
          <a:bodyPr>
            <a:no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参考資料</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4098" name="Picture 2" descr="ã¯ãªãã¯ããã¨æ°ããã¦ã£ã³ãã¦ã§éãã¾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796" y="4637950"/>
            <a:ext cx="1582615"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B1EB21E-82DF-43D7-BBFB-5DE231E36854}" type="slidenum">
              <a:rPr kumimoji="1" lang="ja-JP" altLang="en-US" smtClean="0"/>
              <a:t>33</a:t>
            </a:fld>
            <a:endParaRPr kumimoji="1" lang="ja-JP" altLang="en-US"/>
          </a:p>
        </p:txBody>
      </p:sp>
    </p:spTree>
    <p:extLst>
      <p:ext uri="{BB962C8B-B14F-4D97-AF65-F5344CB8AC3E}">
        <p14:creationId xmlns:p14="http://schemas.microsoft.com/office/powerpoint/2010/main" val="3332351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fld id="{41791C1F-411B-1E40-9D51-5ECAFA9B8807}" type="slidenum">
              <a:rPr kumimoji="1" lang="ko-KR" altLang="en-US" sz="900" smtClean="0">
                <a:latin typeface="Arial" charset="0"/>
                <a:ea typeface="Arial" charset="0"/>
                <a:cs typeface="Arial" charset="0"/>
              </a:rPr>
              <a:pPr/>
              <a:t>34</a:t>
            </a:fld>
            <a:endParaRPr kumimoji="1" lang="ko-KR" altLang="en-US" sz="900" dirty="0">
              <a:latin typeface="Arial" charset="0"/>
              <a:ea typeface="Arial" charset="0"/>
              <a:cs typeface="Arial" charset="0"/>
            </a:endParaRPr>
          </a:p>
        </p:txBody>
      </p:sp>
      <p:sp>
        <p:nvSpPr>
          <p:cNvPr id="23" name="부제 2"/>
          <p:cNvSpPr txBox="1">
            <a:spLocks/>
          </p:cNvSpPr>
          <p:nvPr/>
        </p:nvSpPr>
        <p:spPr>
          <a:xfrm>
            <a:off x="315312" y="455786"/>
            <a:ext cx="8459166" cy="214277"/>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buNone/>
            </a:pPr>
            <a:r>
              <a:rPr lang="en-US" altLang="ja-JP" sz="1400" b="1" dirty="0" smtClean="0">
                <a:latin typeface="UD デジタル 教科書体 NP-B" panose="02020700000000000000" pitchFamily="18" charset="-128"/>
                <a:ea typeface="UD デジタル 教科書体 NP-B" panose="02020700000000000000" pitchFamily="18" charset="-128"/>
                <a:cs typeface="Meiryo" charset="-128"/>
              </a:rPr>
              <a:t>LINE</a:t>
            </a:r>
            <a:r>
              <a:rPr lang="ja-JP" altLang="en-US" sz="1400" b="1" dirty="0" smtClean="0">
                <a:latin typeface="UD デジタル 教科書体 NP-B" panose="02020700000000000000" pitchFamily="18" charset="-128"/>
                <a:ea typeface="UD デジタル 教科書体 NP-B" panose="02020700000000000000" pitchFamily="18" charset="-128"/>
                <a:cs typeface="Meiryo" charset="-128"/>
              </a:rPr>
              <a:t>のセキュリティ①</a:t>
            </a:r>
            <a:endParaRPr lang="ja-JP" altLang="en-US" sz="1400" b="1" dirty="0">
              <a:latin typeface="UD デジタル 教科書体 NP-B" panose="02020700000000000000" pitchFamily="18" charset="-128"/>
              <a:ea typeface="UD デジタル 教科書体 NP-B" panose="02020700000000000000" pitchFamily="18" charset="-128"/>
              <a:cs typeface="Meiryo" charset="-128"/>
            </a:endParaRPr>
          </a:p>
        </p:txBody>
      </p:sp>
      <p:sp>
        <p:nvSpPr>
          <p:cNvPr id="30" name="テキスト プレースホルダー 3"/>
          <p:cNvSpPr txBox="1">
            <a:spLocks noChangeArrowheads="1"/>
          </p:cNvSpPr>
          <p:nvPr/>
        </p:nvSpPr>
        <p:spPr bwMode="auto">
          <a:xfrm>
            <a:off x="298030" y="980728"/>
            <a:ext cx="8785225" cy="3013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LINE</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株式会社及び主要子会社では、国際的に最も広く活用されている情報セキュリティマネジメントシステム（</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ISMS</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）の国際規格である、</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ISO27001</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認証を取得しています</a:t>
            </a:r>
            <a:r>
              <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JIS </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Q 27001</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ISO/IEC 27001</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）は、組織が自社で保護すべき情報資産を洗い出し、各情報資産に対して機密性（</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Confidentiality</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）、完全性（</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Integrity</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）、可用性（</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Availability</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）をバランスよく維持し、改善していくことを可能にする仕組みを構築することを目的とした規格です。</a:t>
            </a:r>
            <a:endParaRPr kumimoji="1" lang="en-US" altLang="ja-JP"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a:p>
            <a:pPr marL="0" indent="0">
              <a:lnSpc>
                <a:spcPct val="100000"/>
              </a:lnSpc>
              <a:buNone/>
            </a:pPr>
            <a:r>
              <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また、</a:t>
            </a:r>
            <a:r>
              <a:rPr kumimoji="1" lang="en-US" altLang="ja-JP"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LINE</a:t>
            </a:r>
            <a:r>
              <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は個人</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情報関連サービスに関する内部統制の国際認証</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SOC</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Service Organization Control</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2</a:t>
            </a:r>
            <a:r>
              <a:rPr kumimoji="1" lang="ja-JP" altLang="en-US" sz="1600" dirty="0" err="1">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3</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（及び</a:t>
            </a:r>
            <a:r>
              <a:rPr kumimoji="1" lang="en-US" altLang="ja-JP" sz="1600" dirty="0" err="1">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SysTrust</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）を世界で初めて同時に取得いたしました。</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SOC2</a:t>
            </a:r>
            <a:r>
              <a:rPr kumimoji="1" lang="ja-JP" altLang="en-US" sz="1600" dirty="0" err="1">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SOC3</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認証は、顧客情報が第三者による不正アクセスから安全に保護されていることを証明するものであり、提供するサービスそのものの安全性だけでなく、運営する組織、管理システム、プロセスなど、総合的な内部統制について、ユーザーにサービスの信頼性を保証するものです。</a:t>
            </a:r>
            <a:endPar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pic>
        <p:nvPicPr>
          <p:cNvPr id="1026" name="Picture 2" descr="http://cdn-stf.line-apps.com/linecorp/ja/csr/ISMS_ANAB_JIPDEC_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 y="4304992"/>
            <a:ext cx="4063728" cy="151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stf.line-apps.com/linecorp/ja/csr/s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536" y="3774718"/>
            <a:ext cx="28098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367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fld id="{41791C1F-411B-1E40-9D51-5ECAFA9B8807}" type="slidenum">
              <a:rPr kumimoji="1" lang="ko-KR" altLang="en-US" sz="900" smtClean="0">
                <a:latin typeface="Arial" charset="0"/>
                <a:ea typeface="Arial" charset="0"/>
                <a:cs typeface="Arial" charset="0"/>
              </a:rPr>
              <a:pPr/>
              <a:t>35</a:t>
            </a:fld>
            <a:endParaRPr kumimoji="1" lang="ko-KR" altLang="en-US" sz="900" dirty="0">
              <a:latin typeface="Arial" charset="0"/>
              <a:ea typeface="Arial" charset="0"/>
              <a:cs typeface="Arial" charset="0"/>
            </a:endParaRPr>
          </a:p>
        </p:txBody>
      </p:sp>
      <p:sp>
        <p:nvSpPr>
          <p:cNvPr id="23" name="부제 2"/>
          <p:cNvSpPr txBox="1">
            <a:spLocks/>
          </p:cNvSpPr>
          <p:nvPr/>
        </p:nvSpPr>
        <p:spPr>
          <a:xfrm>
            <a:off x="315312" y="501352"/>
            <a:ext cx="8459166" cy="214277"/>
          </a:xfrm>
          <a:prstGeom prst="rect">
            <a:avLst/>
          </a:prstGeom>
        </p:spPr>
        <p:txBody>
          <a:bodyPr vert="horz" lIns="0" tIns="0" rIns="0" bIns="0" rtlCol="0">
            <a:noAutofit/>
          </a:bodyPr>
          <a:lstStyle>
            <a:lvl1pPr marL="228600" indent="-228600" algn="l" defTabSz="914400" rtl="0" eaLnBrk="1" latinLnBrk="1"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buNone/>
            </a:pPr>
            <a:r>
              <a:rPr lang="en-US" altLang="ja-JP" sz="1400" b="1" dirty="0" smtClean="0">
                <a:latin typeface="UD デジタル 教科書体 NP-B" panose="02020700000000000000" pitchFamily="18" charset="-128"/>
                <a:ea typeface="UD デジタル 教科書体 NP-B" panose="02020700000000000000" pitchFamily="18" charset="-128"/>
                <a:cs typeface="Meiryo" charset="-128"/>
              </a:rPr>
              <a:t>LINE</a:t>
            </a:r>
            <a:r>
              <a:rPr lang="ja-JP" altLang="en-US" sz="1400" b="1" dirty="0" smtClean="0">
                <a:latin typeface="UD デジタル 教科書体 NP-B" panose="02020700000000000000" pitchFamily="18" charset="-128"/>
                <a:ea typeface="UD デジタル 教科書体 NP-B" panose="02020700000000000000" pitchFamily="18" charset="-128"/>
                <a:cs typeface="Meiryo" charset="-128"/>
              </a:rPr>
              <a:t>のセキュリティ②</a:t>
            </a:r>
            <a:endParaRPr lang="ja-JP" altLang="en-US" sz="1400" b="1" dirty="0">
              <a:latin typeface="UD デジタル 教科書体 NP-B" panose="02020700000000000000" pitchFamily="18" charset="-128"/>
              <a:ea typeface="UD デジタル 教科書体 NP-B" panose="02020700000000000000" pitchFamily="18" charset="-128"/>
              <a:cs typeface="Meiryo" charset="-128"/>
            </a:endParaRPr>
          </a:p>
        </p:txBody>
      </p:sp>
      <p:sp>
        <p:nvSpPr>
          <p:cNvPr id="30" name="テキスト プレースホルダー 3"/>
          <p:cNvSpPr txBox="1">
            <a:spLocks noChangeArrowheads="1"/>
          </p:cNvSpPr>
          <p:nvPr/>
        </p:nvSpPr>
        <p:spPr bwMode="auto">
          <a:xfrm>
            <a:off x="539552" y="1412776"/>
            <a:ext cx="8234926" cy="3013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LINE</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は、ユーザ間のトーク内容に対して、通信経路で暗号化が施されています。また、ユーザ間トーク内容のうち、テキストメッセージ、位置情報、</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1</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対</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1</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の</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VoIP</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のメディアストリーム</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音声とビデオ</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LINE </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の</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Letter Sealing </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エンドツーエンド暗号化 </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(end-to-end encryption, E2EE)</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を用いて暗号化されています。</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Letter Sealing </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は、第三者のみならず当社のサーバー管理者であっても、通信上及びサーバー上でのメッセージ内容を閲覧することは出来ないことを保証します。</a:t>
            </a:r>
          </a:p>
          <a:p>
            <a:pPr marL="0" indent="0">
              <a:lnSpc>
                <a:spcPct val="100000"/>
              </a:lnSpc>
              <a:buNone/>
            </a:pPr>
            <a:r>
              <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暗号化</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通信と</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Letter Sealing </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は、標準的な暗号化アルゴリズムを採用しています</a:t>
            </a:r>
            <a:r>
              <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a:t>
            </a:r>
            <a:endParaRPr kumimoji="1" lang="en-US" altLang="ja-JP"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a:p>
            <a:pPr marL="0" indent="0">
              <a:lnSpc>
                <a:spcPct val="100000"/>
              </a:lnSpc>
              <a:buNone/>
            </a:pPr>
            <a:endPar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a:p>
            <a:pPr marL="0" indent="0">
              <a:lnSpc>
                <a:spcPct val="100000"/>
              </a:lnSpc>
              <a:buNone/>
            </a:pP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また、</a:t>
            </a:r>
            <a:r>
              <a:rPr kumimoji="1" lang="en-US" altLang="ja-JP"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LINE</a:t>
            </a:r>
            <a:r>
              <a:rPr kumimoji="1" lang="ja-JP" altLang="en-US" sz="1600" dirty="0">
                <a:latin typeface="UD デジタル 教科書体 NP-B" panose="02020700000000000000" pitchFamily="18" charset="-128"/>
                <a:ea typeface="UD デジタル 教科書体 NP-B" panose="02020700000000000000" pitchFamily="18" charset="-128"/>
                <a:cs typeface="メイリオ" panose="020B0604030504040204" pitchFamily="50" charset="-128"/>
              </a:rPr>
              <a:t>のユーザー情報のうち、当社の定める主要な個人情報（電話番号、メールアドレス、パスワード等）は全て暗号化の上保管され、その管理状況を定期的に点検しています</a:t>
            </a:r>
            <a:endParaRPr kumimoji="1" lang="ja-JP" altLang="en-US" sz="1600" dirty="0" smtClean="0">
              <a:latin typeface="UD デジタル 教科書体 NP-B" panose="02020700000000000000" pitchFamily="18" charset="-128"/>
              <a:ea typeface="UD デジタル 教科書体 NP-B" panose="02020700000000000000" pitchFamily="18" charset="-128"/>
              <a:cs typeface="メイリオ" panose="020B0604030504040204" pitchFamily="50" charset="-128"/>
            </a:endParaRPr>
          </a:p>
        </p:txBody>
      </p:sp>
    </p:spTree>
    <p:extLst>
      <p:ext uri="{BB962C8B-B14F-4D97-AF65-F5344CB8AC3E}">
        <p14:creationId xmlns:p14="http://schemas.microsoft.com/office/powerpoint/2010/main" val="917301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55713"/>
            <a:ext cx="7772400" cy="643568"/>
          </a:xfrm>
        </p:spPr>
        <p:txBody>
          <a:bodyPr>
            <a:normAutofit fontScale="90000"/>
          </a:bodyPr>
          <a:lstStyle/>
          <a:p>
            <a:r>
              <a:rPr lang="ja-JP" altLang="en-US" sz="3600" dirty="0" smtClean="0">
                <a:solidFill>
                  <a:srgbClr val="002060"/>
                </a:solidFill>
                <a:latin typeface="UD デジタル 教科書体 NP-B" panose="02020700000000000000" pitchFamily="18" charset="-128"/>
                <a:ea typeface="UD デジタル 教科書体 NP-B" panose="02020700000000000000" pitchFamily="18" charset="-128"/>
              </a:rPr>
              <a:t>まずは小平市ホームページをデータ解析</a:t>
            </a:r>
            <a:endParaRPr kumimoji="1" lang="ja-JP" altLang="en-US" sz="3600" dirty="0"/>
          </a:p>
        </p:txBody>
      </p:sp>
      <p:sp>
        <p:nvSpPr>
          <p:cNvPr id="4" name="スライド番号プレースホルダー 3"/>
          <p:cNvSpPr>
            <a:spLocks noGrp="1"/>
          </p:cNvSpPr>
          <p:nvPr>
            <p:ph type="sldNum" sz="quarter" idx="12"/>
          </p:nvPr>
        </p:nvSpPr>
        <p:spPr/>
        <p:txBody>
          <a:bodyPr/>
          <a:lstStyle/>
          <a:p>
            <a:fld id="{23D9EA7F-AF66-4E0E-8C8A-C8D650319246}" type="slidenum">
              <a:rPr lang="ja-JP" altLang="en-US" smtClean="0"/>
              <a:pPr/>
              <a:t>4</a:t>
            </a:fld>
            <a:endParaRPr lang="ja-JP" altLang="en-US" dirty="0"/>
          </a:p>
        </p:txBody>
      </p:sp>
      <p:pic>
        <p:nvPicPr>
          <p:cNvPr id="7" name="図 6"/>
          <p:cNvPicPr>
            <a:picLocks noChangeAspect="1"/>
          </p:cNvPicPr>
          <p:nvPr/>
        </p:nvPicPr>
        <p:blipFill rotWithShape="1">
          <a:blip r:embed="rId2"/>
          <a:srcRect l="23758" t="30268" r="8874" b="28660"/>
          <a:stretch/>
        </p:blipFill>
        <p:spPr>
          <a:xfrm>
            <a:off x="466180" y="1093243"/>
            <a:ext cx="7587888" cy="2600915"/>
          </a:xfrm>
          <a:prstGeom prst="rect">
            <a:avLst/>
          </a:prstGeom>
        </p:spPr>
      </p:pic>
      <p:pic>
        <p:nvPicPr>
          <p:cNvPr id="8" name="図 7"/>
          <p:cNvPicPr>
            <a:picLocks noChangeAspect="1"/>
          </p:cNvPicPr>
          <p:nvPr/>
        </p:nvPicPr>
        <p:blipFill rotWithShape="1">
          <a:blip r:embed="rId3"/>
          <a:srcRect l="23093" t="40804" r="9238" b="13482"/>
          <a:stretch/>
        </p:blipFill>
        <p:spPr>
          <a:xfrm>
            <a:off x="466180" y="3988120"/>
            <a:ext cx="7020470" cy="2666529"/>
          </a:xfrm>
          <a:prstGeom prst="rect">
            <a:avLst/>
          </a:prstGeom>
        </p:spPr>
      </p:pic>
      <p:pic>
        <p:nvPicPr>
          <p:cNvPr id="9" name="図 8"/>
          <p:cNvPicPr>
            <a:picLocks noChangeAspect="1"/>
          </p:cNvPicPr>
          <p:nvPr/>
        </p:nvPicPr>
        <p:blipFill rotWithShape="1">
          <a:blip r:embed="rId4"/>
          <a:srcRect l="21487" t="39732" r="67971" b="45804"/>
          <a:stretch/>
        </p:blipFill>
        <p:spPr>
          <a:xfrm>
            <a:off x="7262949" y="5223029"/>
            <a:ext cx="1842419" cy="1421294"/>
          </a:xfrm>
          <a:prstGeom prst="rect">
            <a:avLst/>
          </a:prstGeom>
        </p:spPr>
      </p:pic>
      <p:sp>
        <p:nvSpPr>
          <p:cNvPr id="10" name="角丸四角形吹き出し 9"/>
          <p:cNvSpPr/>
          <p:nvPr/>
        </p:nvSpPr>
        <p:spPr>
          <a:xfrm>
            <a:off x="6048103" y="3735905"/>
            <a:ext cx="2693627" cy="1512711"/>
          </a:xfrm>
          <a:prstGeom prst="wedgeRoundRectCallout">
            <a:avLst>
              <a:gd name="adj1" fmla="val -2104"/>
              <a:gd name="adj2" fmla="val 722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rPr>
              <a:t>25</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歳～</a:t>
            </a:r>
            <a:r>
              <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rPr>
              <a:t>44</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歳がコア層</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女性</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がやや多い。</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10</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月</a:t>
            </a:r>
            <a:r>
              <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rPr>
              <a:t>12</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日にアクセス急増は台風か？</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3500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545443" y="1016497"/>
          <a:ext cx="7052397" cy="5058215"/>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2096033" y="6074712"/>
            <a:ext cx="6580423" cy="738664"/>
          </a:xfrm>
          <a:prstGeom prst="rect">
            <a:avLst/>
          </a:prstGeom>
        </p:spPr>
        <p:txBody>
          <a:bodyPr wrap="square">
            <a:spAutoFit/>
          </a:bodyPr>
          <a:lstStyle/>
          <a:p>
            <a:r>
              <a:rPr lang="ja-JP" altLang="en-US" sz="1400" dirty="0" smtClean="0"/>
              <a:t>平成</a:t>
            </a:r>
            <a:r>
              <a:rPr lang="en-US" altLang="ja-JP" sz="1400" dirty="0"/>
              <a:t>28</a:t>
            </a:r>
            <a:r>
              <a:rPr lang="ja-JP" altLang="en-US" sz="1400" dirty="0"/>
              <a:t>年情報通信メディアの利用時間と情報行動に関する調査 </a:t>
            </a:r>
            <a:r>
              <a:rPr lang="en-US" altLang="ja-JP" sz="1400" dirty="0"/>
              <a:t>P14</a:t>
            </a:r>
          </a:p>
          <a:p>
            <a:r>
              <a:rPr lang="en-US" altLang="ja-JP" sz="1400" dirty="0"/>
              <a:t>http://www.soumu.go.jp/main_content/000492876.pdf</a:t>
            </a:r>
          </a:p>
          <a:p>
            <a:endParaRPr lang="ja-JP" altLang="en-US" sz="1400" dirty="0"/>
          </a:p>
        </p:txBody>
      </p:sp>
      <p:sp>
        <p:nvSpPr>
          <p:cNvPr id="7" name="テキスト ボックス 6"/>
          <p:cNvSpPr txBox="1"/>
          <p:nvPr/>
        </p:nvSpPr>
        <p:spPr>
          <a:xfrm>
            <a:off x="6668928" y="1714079"/>
            <a:ext cx="1901149" cy="400110"/>
          </a:xfrm>
          <a:prstGeom prst="rect">
            <a:avLst/>
          </a:prstGeom>
          <a:noFill/>
        </p:spPr>
        <p:txBody>
          <a:bodyPr wrap="square" rtlCol="0">
            <a:spAutoFit/>
          </a:bodyPr>
          <a:lstStyle/>
          <a:p>
            <a:r>
              <a:rPr kumimoji="1" lang="ja-JP" altLang="en-US" dirty="0" smtClean="0"/>
              <a:t>ＳＮＳ　</a:t>
            </a:r>
            <a:r>
              <a:rPr lang="en-US" altLang="ja-JP" sz="2000" dirty="0" smtClean="0"/>
              <a:t>58.9</a:t>
            </a:r>
            <a:r>
              <a:rPr kumimoji="1" lang="ja-JP" altLang="en-US" dirty="0" smtClean="0"/>
              <a:t>分</a:t>
            </a:r>
            <a:endParaRPr kumimoji="1" lang="ja-JP" altLang="en-US" dirty="0"/>
          </a:p>
        </p:txBody>
      </p:sp>
      <p:sp>
        <p:nvSpPr>
          <p:cNvPr id="10" name="テキスト ボックス 9"/>
          <p:cNvSpPr txBox="1"/>
          <p:nvPr/>
        </p:nvSpPr>
        <p:spPr>
          <a:xfrm>
            <a:off x="6739267" y="3705308"/>
            <a:ext cx="1760472" cy="400110"/>
          </a:xfrm>
          <a:prstGeom prst="rect">
            <a:avLst/>
          </a:prstGeom>
          <a:noFill/>
        </p:spPr>
        <p:txBody>
          <a:bodyPr wrap="square" rtlCol="0">
            <a:spAutoFit/>
          </a:bodyPr>
          <a:lstStyle/>
          <a:p>
            <a:r>
              <a:rPr kumimoji="1" lang="ja-JP" altLang="en-US" dirty="0" smtClean="0"/>
              <a:t>メール　</a:t>
            </a:r>
            <a:r>
              <a:rPr kumimoji="1" lang="en-US" altLang="ja-JP" sz="2000" dirty="0" smtClean="0"/>
              <a:t>20.2</a:t>
            </a:r>
            <a:r>
              <a:rPr kumimoji="1" lang="ja-JP" altLang="en-US" dirty="0" smtClean="0"/>
              <a:t>分</a:t>
            </a:r>
            <a:endParaRPr kumimoji="1" lang="ja-JP" altLang="en-US" dirty="0"/>
          </a:p>
        </p:txBody>
      </p:sp>
      <p:sp>
        <p:nvSpPr>
          <p:cNvPr id="11" name="テキスト ボックス 10"/>
          <p:cNvSpPr txBox="1"/>
          <p:nvPr/>
        </p:nvSpPr>
        <p:spPr>
          <a:xfrm>
            <a:off x="5703360" y="4653402"/>
            <a:ext cx="2866718" cy="400110"/>
          </a:xfrm>
          <a:prstGeom prst="rect">
            <a:avLst/>
          </a:prstGeom>
          <a:noFill/>
        </p:spPr>
        <p:txBody>
          <a:bodyPr wrap="square" rtlCol="0">
            <a:spAutoFit/>
          </a:bodyPr>
          <a:lstStyle/>
          <a:p>
            <a:r>
              <a:rPr lang="ja-JP" altLang="en-US" dirty="0" smtClean="0"/>
              <a:t>ウェブ・ブラウザ</a:t>
            </a:r>
            <a:r>
              <a:rPr kumimoji="1" lang="ja-JP" altLang="en-US" dirty="0" smtClean="0"/>
              <a:t>　</a:t>
            </a:r>
            <a:r>
              <a:rPr lang="en-US" altLang="ja-JP" sz="2000" dirty="0"/>
              <a:t>12.1</a:t>
            </a:r>
            <a:r>
              <a:rPr kumimoji="1" lang="ja-JP" altLang="en-US" dirty="0" smtClean="0"/>
              <a:t>分</a:t>
            </a:r>
            <a:endParaRPr kumimoji="1" lang="ja-JP" altLang="en-US" dirty="0"/>
          </a:p>
        </p:txBody>
      </p:sp>
      <p:sp>
        <p:nvSpPr>
          <p:cNvPr id="3" name="テキスト ボックス 2"/>
          <p:cNvSpPr txBox="1"/>
          <p:nvPr/>
        </p:nvSpPr>
        <p:spPr>
          <a:xfrm>
            <a:off x="0" y="476672"/>
            <a:ext cx="9144000" cy="430887"/>
          </a:xfrm>
          <a:prstGeom prst="rect">
            <a:avLst/>
          </a:prstGeom>
          <a:noFill/>
        </p:spPr>
        <p:txBody>
          <a:bodyPr wrap="square" lIns="0" tIns="0" rIns="0" bIns="0" numCol="1" rtlCol="0" anchor="t">
            <a:spAutoFit/>
          </a:bodyPr>
          <a:lstStyle/>
          <a:p>
            <a:pPr algn="ctr">
              <a:buClr>
                <a:srgbClr val="0AC200"/>
              </a:buClr>
              <a:buSzPct val="65000"/>
            </a:pPr>
            <a:r>
              <a:rPr kumimoji="1" lang="ja-JP" altLang="en-US" sz="28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若者「</a:t>
            </a:r>
            <a:r>
              <a:rPr lang="en-US" altLang="ja-JP" sz="2800" dirty="0" smtClean="0">
                <a:solidFill>
                  <a:schemeClr val="accent2"/>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HP</a:t>
            </a:r>
            <a:r>
              <a:rPr kumimoji="1" lang="ja-JP" altLang="en-US" sz="28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から</a:t>
            </a:r>
            <a:r>
              <a:rPr kumimoji="1" lang="ja-JP" altLang="en-US" sz="2800" b="1" dirty="0">
                <a:solidFill>
                  <a:srgbClr val="00B050"/>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ＳＮＳ</a:t>
            </a:r>
            <a:r>
              <a:rPr kumimoji="1"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へ</a:t>
            </a:r>
            <a:r>
              <a:rPr kumimoji="1" lang="ja-JP" altLang="en-US" sz="28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」の変化</a:t>
            </a:r>
          </a:p>
        </p:txBody>
      </p:sp>
      <p:sp>
        <p:nvSpPr>
          <p:cNvPr id="9" name="角丸四角形吹き出し 8"/>
          <p:cNvSpPr/>
          <p:nvPr/>
        </p:nvSpPr>
        <p:spPr>
          <a:xfrm>
            <a:off x="6156176" y="2611899"/>
            <a:ext cx="2520280" cy="709489"/>
          </a:xfrm>
          <a:prstGeom prst="wedgeRoundRectCallout">
            <a:avLst>
              <a:gd name="adj1" fmla="val -27686"/>
              <a:gd name="adj2" fmla="val -939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HP</a:t>
            </a:r>
            <a:r>
              <a:rPr kumimoji="1" lang="ja-JP" altLang="en-US" sz="2400" dirty="0" smtClean="0">
                <a:solidFill>
                  <a:schemeClr val="tx1"/>
                </a:solidFill>
              </a:rPr>
              <a:t>から</a:t>
            </a:r>
            <a:r>
              <a:rPr kumimoji="1" lang="en-US" altLang="ja-JP" sz="2400" dirty="0" smtClean="0">
                <a:solidFill>
                  <a:schemeClr val="tx1"/>
                </a:solidFill>
              </a:rPr>
              <a:t>SNS</a:t>
            </a:r>
            <a:r>
              <a:rPr kumimoji="1" lang="ja-JP" altLang="en-US" sz="2400" dirty="0" smtClean="0">
                <a:solidFill>
                  <a:schemeClr val="tx1"/>
                </a:solidFill>
              </a:rPr>
              <a:t>へ</a:t>
            </a:r>
            <a:endParaRPr kumimoji="1" lang="ja-JP" altLang="en-US" sz="2400" dirty="0">
              <a:solidFill>
                <a:schemeClr val="tx1"/>
              </a:solidFill>
            </a:endParaRPr>
          </a:p>
        </p:txBody>
      </p:sp>
    </p:spTree>
    <p:extLst>
      <p:ext uri="{BB962C8B-B14F-4D97-AF65-F5344CB8AC3E}">
        <p14:creationId xmlns:p14="http://schemas.microsoft.com/office/powerpoint/2010/main" val="400943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67721" y="820403"/>
            <a:ext cx="7943730" cy="3931733"/>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lstStyle/>
          <a:p>
            <a:pPr algn="ctr">
              <a:buClr>
                <a:schemeClr val="bg1"/>
              </a:buClr>
            </a:pPr>
            <a:endParaRPr kumimoji="1" lang="ja-JP" altLang="en-US" dirty="0">
              <a:solidFill>
                <a:schemeClr val="tx1">
                  <a:lumMod val="65000"/>
                  <a:lumOff val="35000"/>
                </a:schemeClr>
              </a:solidFill>
              <a:latin typeface="メイリオ" charset="-128"/>
              <a:ea typeface="メイリオ" charset="-128"/>
              <a:cs typeface="Arial" charset="0"/>
            </a:endParaRPr>
          </a:p>
        </p:txBody>
      </p:sp>
      <p:sp>
        <p:nvSpPr>
          <p:cNvPr id="4" name="テキスト ボックス 3"/>
          <p:cNvSpPr txBox="1"/>
          <p:nvPr/>
        </p:nvSpPr>
        <p:spPr>
          <a:xfrm>
            <a:off x="0" y="332656"/>
            <a:ext cx="9144000" cy="430887"/>
          </a:xfrm>
          <a:prstGeom prst="rect">
            <a:avLst/>
          </a:prstGeom>
          <a:noFill/>
        </p:spPr>
        <p:txBody>
          <a:bodyPr wrap="square" lIns="0" tIns="0" rIns="0" bIns="0" numCol="1" rtlCol="0" anchor="t">
            <a:spAutoFit/>
          </a:bodyPr>
          <a:lstStyle/>
          <a:p>
            <a:pPr algn="ctr">
              <a:buClr>
                <a:srgbClr val="0AC200"/>
              </a:buClr>
              <a:buSzPct val="65000"/>
            </a:pPr>
            <a:r>
              <a:rPr kumimoji="1" lang="en-US" altLang="ja-JP" sz="28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SNS</a:t>
            </a:r>
            <a:r>
              <a:rPr kumimoji="1" lang="ja-JP" altLang="en-US" sz="28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のユーザー比率　</a:t>
            </a:r>
            <a:r>
              <a:rPr lang="ja-JP" altLang="en-US" sz="24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（総務省統計）</a:t>
            </a:r>
            <a:endParaRPr kumimoji="1" lang="en-US" altLang="ja-JP" sz="2400" dirty="0" smtClean="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p:txBody>
      </p:sp>
      <p:sp>
        <p:nvSpPr>
          <p:cNvPr id="5" name="正方形/長方形 4"/>
          <p:cNvSpPr/>
          <p:nvPr/>
        </p:nvSpPr>
        <p:spPr>
          <a:xfrm>
            <a:off x="3779912" y="4136583"/>
            <a:ext cx="4752528" cy="615553"/>
          </a:xfrm>
          <a:prstGeom prst="rect">
            <a:avLst/>
          </a:prstGeom>
        </p:spPr>
        <p:txBody>
          <a:bodyPr wrap="square">
            <a:spAutoFit/>
          </a:bodyPr>
          <a:lstStyle/>
          <a:p>
            <a:r>
              <a:rPr lang="ja-JP" altLang="en-US" sz="1200" b="1" dirty="0" smtClean="0"/>
              <a:t>総務省</a:t>
            </a:r>
            <a:r>
              <a:rPr lang="ja-JP" altLang="en-US" sz="1200" dirty="0"/>
              <a:t>　</a:t>
            </a:r>
            <a:r>
              <a:rPr lang="ja-JP" altLang="en-US" sz="1100" dirty="0"/>
              <a:t>平成</a:t>
            </a:r>
            <a:r>
              <a:rPr lang="en-US" altLang="ja-JP" sz="1100" dirty="0"/>
              <a:t>29</a:t>
            </a:r>
            <a:r>
              <a:rPr lang="ja-JP" altLang="en-US" sz="1100" dirty="0"/>
              <a:t>年情報通信メディアの利用時間と情報行動に関する調査</a:t>
            </a:r>
            <a:r>
              <a:rPr lang="ja-JP" altLang="en-US" sz="1100" dirty="0" smtClean="0"/>
              <a:t>報告書＜</a:t>
            </a:r>
            <a:r>
              <a:rPr lang="ja-JP" altLang="en-US" sz="1100" dirty="0"/>
              <a:t>概要</a:t>
            </a:r>
            <a:r>
              <a:rPr lang="ja-JP" altLang="en-US" sz="1100" dirty="0" smtClean="0"/>
              <a:t>＞ </a:t>
            </a:r>
            <a:r>
              <a:rPr lang="en-US" altLang="ja-JP" sz="1100" dirty="0" smtClean="0"/>
              <a:t>P15</a:t>
            </a:r>
            <a:r>
              <a:rPr lang="ja-JP" altLang="en-US" sz="1100" dirty="0" smtClean="0"/>
              <a:t>　より引用</a:t>
            </a:r>
            <a:endParaRPr lang="en-US" altLang="ja-JP" sz="1100" dirty="0"/>
          </a:p>
          <a:p>
            <a:r>
              <a:rPr lang="en-US" altLang="ja-JP" sz="1100" dirty="0"/>
              <a:t>http://www.soumu.go.jp/main_content/000564529.pdf</a:t>
            </a:r>
            <a:endParaRPr lang="ja-JP" altLang="en-US" sz="1100" dirty="0"/>
          </a:p>
        </p:txBody>
      </p:sp>
      <p:graphicFrame>
        <p:nvGraphicFramePr>
          <p:cNvPr id="8" name="グラフ 7"/>
          <p:cNvGraphicFramePr/>
          <p:nvPr>
            <p:extLst>
              <p:ext uri="{D42A27DB-BD31-4B8C-83A1-F6EECF244321}">
                <p14:modId xmlns:p14="http://schemas.microsoft.com/office/powerpoint/2010/main" val="3048882240"/>
              </p:ext>
            </p:extLst>
          </p:nvPr>
        </p:nvGraphicFramePr>
        <p:xfrm>
          <a:off x="1218122" y="1100664"/>
          <a:ext cx="6842927" cy="3861707"/>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667721" y="5032397"/>
            <a:ext cx="8069879" cy="1631216"/>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自治体で</a:t>
            </a:r>
            <a:r>
              <a:rPr lang="en-US" altLang="ja-JP" sz="2000" dirty="0" smtClean="0">
                <a:latin typeface="UD デジタル 教科書体 NP-B" panose="02020700000000000000" pitchFamily="18" charset="-128"/>
                <a:ea typeface="UD デジタル 教科書体 NP-B" panose="02020700000000000000" pitchFamily="18" charset="-128"/>
              </a:rPr>
              <a:t>LINE</a:t>
            </a:r>
            <a:r>
              <a:rPr lang="ja-JP" altLang="en-US" sz="2000" dirty="0" smtClean="0">
                <a:latin typeface="UD デジタル 教科書体 NP-B" panose="02020700000000000000" pitchFamily="18" charset="-128"/>
                <a:ea typeface="UD デジタル 教科書体 NP-B" panose="02020700000000000000" pitchFamily="18" charset="-128"/>
              </a:rPr>
              <a:t>が効果的な理由は、日本国内に利用者</a:t>
            </a:r>
            <a:r>
              <a:rPr lang="ja-JP" altLang="en-US" sz="2000" dirty="0">
                <a:latin typeface="UD デジタル 教科書体 NP-B" panose="02020700000000000000" pitchFamily="18" charset="-128"/>
                <a:ea typeface="UD デジタル 教科書体 NP-B" panose="02020700000000000000" pitchFamily="18" charset="-128"/>
              </a:rPr>
              <a:t>が</a:t>
            </a:r>
            <a:r>
              <a:rPr lang="ja-JP" altLang="en-US" sz="2000" dirty="0" smtClean="0">
                <a:latin typeface="UD デジタル 教科書体 NP-B" panose="02020700000000000000" pitchFamily="18" charset="-128"/>
                <a:ea typeface="UD デジタル 教科書体 NP-B" panose="02020700000000000000" pitchFamily="18" charset="-128"/>
              </a:rPr>
              <a:t>多い事だけではありませ</a:t>
            </a:r>
            <a:r>
              <a:rPr lang="ja-JP" altLang="en-US" sz="2000" dirty="0">
                <a:latin typeface="UD デジタル 教科書体 NP-B" panose="02020700000000000000" pitchFamily="18" charset="-128"/>
                <a:ea typeface="UD デジタル 教科書体 NP-B" panose="02020700000000000000" pitchFamily="18" charset="-128"/>
              </a:rPr>
              <a:t>ん</a:t>
            </a:r>
            <a:r>
              <a:rPr lang="ja-JP" altLang="en-US" sz="2000" dirty="0" smtClean="0">
                <a:latin typeface="UD デジタル 教科書体 NP-B" panose="02020700000000000000" pitchFamily="18" charset="-128"/>
                <a:ea typeface="UD デジタル 教科書体 NP-B" panose="02020700000000000000" pitchFamily="18" charset="-128"/>
              </a:rPr>
              <a:t>。</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変動リッチ、</a:t>
            </a:r>
            <a:r>
              <a:rPr lang="en-US" altLang="ja-JP" sz="2000" dirty="0" smtClean="0">
                <a:latin typeface="UD デジタル 教科書体 NP-B" panose="02020700000000000000" pitchFamily="18" charset="-128"/>
                <a:ea typeface="UD デジタル 教科書体 NP-B" panose="02020700000000000000" pitchFamily="18" charset="-128"/>
              </a:rPr>
              <a:t>AI</a:t>
            </a:r>
            <a:r>
              <a:rPr lang="ja-JP" altLang="en-US" sz="2000" dirty="0" err="1" smtClean="0">
                <a:latin typeface="UD デジタル 教科書体 NP-B" panose="02020700000000000000" pitchFamily="18" charset="-128"/>
                <a:ea typeface="UD デジタル 教科書体 NP-B" panose="02020700000000000000" pitchFamily="18" charset="-128"/>
              </a:rPr>
              <a:t>、</a:t>
            </a:r>
            <a:r>
              <a:rPr lang="ja-JP" altLang="en-US" sz="2000" dirty="0" smtClean="0">
                <a:latin typeface="UD デジタル 教科書体 NP-B" panose="02020700000000000000" pitchFamily="18" charset="-128"/>
                <a:ea typeface="UD デジタル 教科書体 NP-B" panose="02020700000000000000" pitchFamily="18" charset="-128"/>
              </a:rPr>
              <a:t>申込システム、</a:t>
            </a:r>
            <a:r>
              <a:rPr lang="en-US" altLang="ja-JP" sz="2000" dirty="0" smtClean="0">
                <a:latin typeface="UD デジタル 教科書体 NP-B" panose="02020700000000000000" pitchFamily="18" charset="-128"/>
                <a:ea typeface="UD デジタル 教科書体 NP-B" panose="02020700000000000000" pitchFamily="18" charset="-128"/>
              </a:rPr>
              <a:t>LINE‐PAY</a:t>
            </a:r>
            <a:r>
              <a:rPr lang="ja-JP" altLang="en-US" sz="2000" dirty="0" smtClean="0">
                <a:latin typeface="UD デジタル 教科書体 NP-B" panose="02020700000000000000" pitchFamily="18" charset="-128"/>
                <a:ea typeface="UD デジタル 教科書体 NP-B" panose="02020700000000000000" pitchFamily="18" charset="-128"/>
              </a:rPr>
              <a:t>決済などの様々な機能を</a:t>
            </a:r>
            <a:r>
              <a:rPr lang="ja-JP" altLang="en-US" sz="2000" dirty="0">
                <a:latin typeface="UD デジタル 教科書体 NP-B" panose="02020700000000000000" pitchFamily="18" charset="-128"/>
                <a:ea typeface="UD デジタル 教科書体 NP-B" panose="02020700000000000000" pitchFamily="18" charset="-128"/>
              </a:rPr>
              <a:t>活用</a:t>
            </a:r>
            <a:r>
              <a:rPr lang="ja-JP" altLang="en-US" sz="2000" dirty="0" smtClean="0">
                <a:latin typeface="UD デジタル 教科書体 NP-B" panose="02020700000000000000" pitchFamily="18" charset="-128"/>
                <a:ea typeface="UD デジタル 教科書体 NP-B" panose="02020700000000000000" pitchFamily="18" charset="-128"/>
              </a:rPr>
              <a:t>することで、「住民の利便性向上」と「職員の負担軽減」に役立つ点にあります。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62890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640074" y="1236457"/>
            <a:ext cx="7943730" cy="4451933"/>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66154" tIns="166154" rIns="166154" bIns="166154" rtlCol="0" anchor="ctr"/>
          <a:lstStyle/>
          <a:p>
            <a:pPr algn="ctr">
              <a:buClr>
                <a:schemeClr val="bg1"/>
              </a:buClr>
            </a:pPr>
            <a:endParaRPr lang="ja-JP" altLang="en-US" sz="1662" dirty="0">
              <a:solidFill>
                <a:schemeClr val="tx1">
                  <a:lumMod val="65000"/>
                  <a:lumOff val="35000"/>
                </a:schemeClr>
              </a:solidFill>
              <a:latin typeface="メイリオ" charset="-128"/>
              <a:ea typeface="メイリオ" charset="-128"/>
              <a:cs typeface="Arial" charset="0"/>
            </a:endParaRPr>
          </a:p>
        </p:txBody>
      </p:sp>
      <p:sp>
        <p:nvSpPr>
          <p:cNvPr id="6" name="スライド番号プレースホルダー 1"/>
          <p:cNvSpPr txBox="1">
            <a:spLocks/>
          </p:cNvSpPr>
          <p:nvPr/>
        </p:nvSpPr>
        <p:spPr>
          <a:xfrm>
            <a:off x="2591441" y="6478437"/>
            <a:ext cx="337525" cy="117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1C1F-411B-1E40-9D51-5ECAFA9B8807}" type="slidenum">
              <a:rPr lang="ko-KR" altLang="en-US" sz="831">
                <a:latin typeface="Meiryo UI" panose="020B0604030504040204" pitchFamily="50" charset="-128"/>
                <a:ea typeface="Arial" charset="0"/>
                <a:cs typeface="Meiryo UI" panose="020B0604030504040204" pitchFamily="50" charset="-128"/>
              </a:rPr>
              <a:pPr/>
              <a:t>7</a:t>
            </a:fld>
            <a:endParaRPr lang="ko-KR" altLang="en-US" sz="831" dirty="0">
              <a:latin typeface="Meiryo UI" panose="020B0604030504040204" pitchFamily="50" charset="-128"/>
              <a:ea typeface="Arial" charset="0"/>
              <a:cs typeface="Meiryo UI" panose="020B0604030504040204" pitchFamily="50" charset="-128"/>
            </a:endParaRPr>
          </a:p>
        </p:txBody>
      </p:sp>
      <p:graphicFrame>
        <p:nvGraphicFramePr>
          <p:cNvPr id="7" name="グラフ 6"/>
          <p:cNvGraphicFramePr>
            <a:graphicFrameLocks/>
          </p:cNvGraphicFramePr>
          <p:nvPr>
            <p:extLst/>
          </p:nvPr>
        </p:nvGraphicFramePr>
        <p:xfrm>
          <a:off x="640074" y="1308822"/>
          <a:ext cx="7955159" cy="4307203"/>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6293026" y="1539478"/>
            <a:ext cx="1723821" cy="319639"/>
          </a:xfrm>
          <a:prstGeom prst="rect">
            <a:avLst/>
          </a:prstGeom>
          <a:ln w="38100">
            <a:solidFill>
              <a:srgbClr val="FF0000"/>
            </a:solidFill>
          </a:ln>
        </p:spPr>
        <p:txBody>
          <a:bodyPr wrap="square">
            <a:spAutoFit/>
          </a:bodyPr>
          <a:lstStyle/>
          <a:p>
            <a:pPr algn="ctr">
              <a:tabLst>
                <a:tab pos="79133" algn="l"/>
              </a:tabLs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携帯通話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0.6</a:t>
            </a:r>
            <a:r>
              <a:rPr lang="zh-TW" altLang="en-US" sz="1108" dirty="0">
                <a:latin typeface="Meiryo UI" panose="020B0604030504040204" pitchFamily="50" charset="-128"/>
                <a:ea typeface="Meiryo UI" panose="020B0604030504040204" pitchFamily="50" charset="-128"/>
                <a:cs typeface="Meiryo UI" panose="020B0604030504040204" pitchFamily="50" charset="-128"/>
              </a:rPr>
              <a:t>分</a:t>
            </a:r>
            <a:r>
              <a:rPr lang="zh-TW" altLang="en-US" sz="1477"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77" dirty="0">
              <a:solidFill>
                <a:srgbClr val="0466F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057521" y="3841285"/>
            <a:ext cx="2194832" cy="319639"/>
          </a:xfrm>
          <a:prstGeom prst="rect">
            <a:avLst/>
          </a:prstGeom>
          <a:solidFill>
            <a:schemeClr val="bg1"/>
          </a:solidFill>
          <a:ln w="38100">
            <a:solidFill>
              <a:srgbClr val="3DB994"/>
            </a:solidFill>
          </a:ln>
        </p:spPr>
        <p:txBody>
          <a:bodyPr wrap="none">
            <a:spAutoFit/>
          </a:bodyPr>
          <a:lstStyle/>
          <a:p>
            <a:pPr algn="ctr"/>
            <a:r>
              <a:rPr lang="en-US" altLang="ja-JP" sz="1477" dirty="0">
                <a:latin typeface="Meiryo UI" panose="020B0604030504040204" pitchFamily="50" charset="-128"/>
                <a:ea typeface="Meiryo UI" panose="020B0604030504040204" pitchFamily="50" charset="-128"/>
                <a:cs typeface="Meiryo UI" panose="020B0604030504040204" pitchFamily="50" charset="-128"/>
              </a:rPr>
              <a:t>SNS(LINE,FB)</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54.0</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62437" y="4309115"/>
            <a:ext cx="1550425" cy="319639"/>
          </a:xfrm>
          <a:prstGeom prst="rect">
            <a:avLst/>
          </a:prstGeom>
          <a:solidFill>
            <a:schemeClr val="bg1"/>
          </a:solidFill>
          <a:ln w="38100">
            <a:solidFill>
              <a:srgbClr val="0DC0FF"/>
            </a:solidFill>
          </a:ln>
        </p:spPr>
        <p:txBody>
          <a:bodyPr wrap="none">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ネット電話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856812" y="2414900"/>
            <a:ext cx="1406154" cy="319639"/>
          </a:xfrm>
          <a:prstGeom prst="rect">
            <a:avLst/>
          </a:prstGeom>
          <a:solidFill>
            <a:schemeClr val="bg1"/>
          </a:solidFill>
          <a:ln w="38100">
            <a:solidFill>
              <a:srgbClr val="FFD03B"/>
            </a:solidFill>
          </a:ln>
        </p:spPr>
        <p:txBody>
          <a:bodyPr wrap="none">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メール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17.8</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r>
              <a:rPr lang="ja-JP" altLang="en-US" sz="1477"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77"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71945" y="5891870"/>
            <a:ext cx="7590618" cy="419025"/>
          </a:xfrm>
          <a:prstGeom prst="rect">
            <a:avLst/>
          </a:prstGeom>
        </p:spPr>
        <p:txBody>
          <a:bodyPr wrap="square">
            <a:spAutoFit/>
          </a:bodyPr>
          <a:lstStyle/>
          <a:p>
            <a:r>
              <a:rPr lang="ja-JP" altLang="en-US" sz="1108" b="1" dirty="0"/>
              <a:t>総務省</a:t>
            </a:r>
            <a:r>
              <a:rPr lang="ja-JP" altLang="en-US" sz="1108" dirty="0"/>
              <a:t>　</a:t>
            </a:r>
            <a:r>
              <a:rPr lang="ja-JP" altLang="en-US" sz="1015" dirty="0"/>
              <a:t>平成</a:t>
            </a:r>
            <a:r>
              <a:rPr lang="en-US" altLang="ja-JP" sz="1015" dirty="0"/>
              <a:t>29</a:t>
            </a:r>
            <a:r>
              <a:rPr lang="ja-JP" altLang="en-US" sz="1015" dirty="0"/>
              <a:t>年情報通信メディアの利用時間と情報行動に関する調査報告書＜概要＞ </a:t>
            </a:r>
            <a:r>
              <a:rPr lang="en-US" altLang="ja-JP" sz="1015" dirty="0"/>
              <a:t>P10</a:t>
            </a:r>
            <a:r>
              <a:rPr lang="ja-JP" altLang="en-US" sz="1015" dirty="0"/>
              <a:t>　より引用</a:t>
            </a:r>
            <a:endParaRPr lang="en-US" altLang="ja-JP" sz="1015" dirty="0"/>
          </a:p>
          <a:p>
            <a:r>
              <a:rPr lang="en-US" altLang="ja-JP" sz="1015" dirty="0"/>
              <a:t>http://www.soumu.go.jp/main_content/000564529.pdf</a:t>
            </a:r>
            <a:endParaRPr lang="ja-JP" altLang="en-US" sz="1015" dirty="0"/>
          </a:p>
        </p:txBody>
      </p:sp>
      <p:sp>
        <p:nvSpPr>
          <p:cNvPr id="18" name="正方形/長方形 17"/>
          <p:cNvSpPr/>
          <p:nvPr/>
        </p:nvSpPr>
        <p:spPr>
          <a:xfrm>
            <a:off x="447042" y="307266"/>
            <a:ext cx="5668876" cy="1001556"/>
          </a:xfrm>
          <a:prstGeom prst="rect">
            <a:avLst/>
          </a:prstGeom>
          <a:solidFill>
            <a:schemeClr val="bg1"/>
          </a:solidFill>
          <a:ln>
            <a:noFill/>
          </a:ln>
        </p:spPr>
        <p:txBody>
          <a:bodyPr wrap="square">
            <a:spAutoFit/>
          </a:bodyPr>
          <a:lstStyle/>
          <a:p>
            <a:r>
              <a:rPr lang="ja-JP" altLang="en-US"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総務省</a:t>
            </a:r>
            <a:endParaRPr lang="en-US" altLang="ja-JP"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r>
              <a:rPr lang="en-US" altLang="ja-JP"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10</a:t>
            </a:r>
            <a:r>
              <a:rPr lang="ja-JP" altLang="en-US" sz="2954"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代</a:t>
            </a:r>
            <a:r>
              <a:rPr lang="ja-JP" altLang="en-US" sz="1846"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のコミュニケーション時間</a:t>
            </a:r>
            <a:endParaRPr lang="en-US" altLang="ja-JP" sz="1846"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19" name="正方形/長方形 18"/>
          <p:cNvSpPr/>
          <p:nvPr/>
        </p:nvSpPr>
        <p:spPr>
          <a:xfrm>
            <a:off x="4355664" y="1539478"/>
            <a:ext cx="1723821" cy="319639"/>
          </a:xfrm>
          <a:prstGeom prst="rect">
            <a:avLst/>
          </a:prstGeom>
          <a:ln w="38100">
            <a:solidFill>
              <a:srgbClr val="DB41BA"/>
            </a:solidFill>
          </a:ln>
        </p:spPr>
        <p:txBody>
          <a:bodyPr wrap="square">
            <a:spAutoFit/>
          </a:bodyPr>
          <a:lstStyle/>
          <a:p>
            <a:pPr algn="ctr">
              <a:tabLst>
                <a:tab pos="79133" algn="l"/>
              </a:tabLs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固定通話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0.3</a:t>
            </a:r>
            <a:r>
              <a:rPr lang="zh-TW" altLang="en-US" sz="1108" dirty="0">
                <a:latin typeface="Meiryo UI" panose="020B0604030504040204" pitchFamily="50" charset="-128"/>
                <a:ea typeface="Meiryo UI" panose="020B0604030504040204" pitchFamily="50" charset="-128"/>
                <a:cs typeface="Meiryo UI" panose="020B0604030504040204" pitchFamily="50" charset="-128"/>
              </a:rPr>
              <a:t>分</a:t>
            </a:r>
            <a:r>
              <a:rPr lang="zh-TW" altLang="en-US" sz="1477"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77" dirty="0">
              <a:solidFill>
                <a:srgbClr val="0466F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V="1">
            <a:off x="4081065" y="3670511"/>
            <a:ext cx="413562" cy="638603"/>
          </a:xfrm>
          <a:prstGeom prst="line">
            <a:avLst/>
          </a:prstGeom>
          <a:ln w="12700">
            <a:solidFill>
              <a:srgbClr val="0DC0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042798" y="1850601"/>
            <a:ext cx="24058" cy="121807"/>
          </a:xfrm>
          <a:prstGeom prst="line">
            <a:avLst/>
          </a:prstGeom>
          <a:ln w="12700">
            <a:solidFill>
              <a:srgbClr val="DB41B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6115918" y="1706945"/>
            <a:ext cx="177110" cy="2873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0"/>
          </p:nvPr>
        </p:nvSpPr>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7</a:t>
            </a:fld>
            <a:endParaRPr kumimoji="1" lang="ko-KR" altLang="en-US" sz="900" dirty="0">
              <a:solidFill>
                <a:prstClr val="black">
                  <a:lumMod val="65000"/>
                  <a:lumOff val="35000"/>
                </a:prstClr>
              </a:solidFill>
              <a:latin typeface="Arial" charset="0"/>
              <a:ea typeface="Arial" charset="0"/>
              <a:cs typeface="Arial" charset="0"/>
            </a:endParaRPr>
          </a:p>
        </p:txBody>
      </p:sp>
      <p:sp>
        <p:nvSpPr>
          <p:cNvPr id="4" name="角丸四角形吹き出し 3"/>
          <p:cNvSpPr/>
          <p:nvPr/>
        </p:nvSpPr>
        <p:spPr>
          <a:xfrm>
            <a:off x="5436096" y="260648"/>
            <a:ext cx="3240360" cy="709489"/>
          </a:xfrm>
          <a:prstGeom prst="wedgeRoundRectCallout">
            <a:avLst>
              <a:gd name="adj1" fmla="val -27283"/>
              <a:gd name="adj2" fmla="val 9564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P-B" panose="02020700000000000000" pitchFamily="18" charset="-128"/>
                <a:ea typeface="UD デジタル 教科書体 NP-B" panose="02020700000000000000" pitchFamily="18" charset="-128"/>
              </a:rPr>
              <a:t>電話から</a:t>
            </a:r>
            <a:r>
              <a:rPr kumimoji="1" lang="en-US" altLang="ja-JP" sz="2400" dirty="0" smtClean="0">
                <a:solidFill>
                  <a:schemeClr val="tx1"/>
                </a:solidFill>
                <a:latin typeface="UD デジタル 教科書体 NP-B" panose="02020700000000000000" pitchFamily="18" charset="-128"/>
                <a:ea typeface="UD デジタル 教科書体 NP-B" panose="02020700000000000000" pitchFamily="18" charset="-128"/>
              </a:rPr>
              <a:t>SNS</a:t>
            </a:r>
            <a:r>
              <a:rPr kumimoji="1" lang="ja-JP" altLang="en-US" sz="2400" dirty="0" smtClean="0">
                <a:solidFill>
                  <a:schemeClr val="tx1"/>
                </a:solidFill>
                <a:latin typeface="UD デジタル 教科書体 NP-B" panose="02020700000000000000" pitchFamily="18" charset="-128"/>
                <a:ea typeface="UD デジタル 教科書体 NP-B" panose="02020700000000000000" pitchFamily="18" charset="-128"/>
              </a:rPr>
              <a:t>へ</a:t>
            </a:r>
            <a:endParaRPr kumimoji="1" lang="ja-JP" altLang="en-US" sz="24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6561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640074" y="1236457"/>
            <a:ext cx="7943730" cy="4451933"/>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66154" tIns="166154" rIns="166154" bIns="166154" rtlCol="0" anchor="ctr"/>
          <a:lstStyle/>
          <a:p>
            <a:pPr algn="ctr">
              <a:buClr>
                <a:schemeClr val="bg1"/>
              </a:buClr>
            </a:pPr>
            <a:endParaRPr lang="ja-JP" altLang="en-US" sz="1662" dirty="0">
              <a:solidFill>
                <a:schemeClr val="tx1">
                  <a:lumMod val="65000"/>
                  <a:lumOff val="35000"/>
                </a:schemeClr>
              </a:solidFill>
              <a:latin typeface="メイリオ" charset="-128"/>
              <a:ea typeface="メイリオ" charset="-128"/>
              <a:cs typeface="Arial" charset="0"/>
            </a:endParaRPr>
          </a:p>
        </p:txBody>
      </p:sp>
      <p:sp>
        <p:nvSpPr>
          <p:cNvPr id="6" name="スライド番号プレースホルダー 1"/>
          <p:cNvSpPr txBox="1">
            <a:spLocks/>
          </p:cNvSpPr>
          <p:nvPr/>
        </p:nvSpPr>
        <p:spPr>
          <a:xfrm>
            <a:off x="2591441" y="6478437"/>
            <a:ext cx="337525" cy="117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1C1F-411B-1E40-9D51-5ECAFA9B8807}" type="slidenum">
              <a:rPr lang="ko-KR" altLang="en-US" sz="831">
                <a:latin typeface="Meiryo UI" panose="020B0604030504040204" pitchFamily="50" charset="-128"/>
                <a:ea typeface="Arial" charset="0"/>
                <a:cs typeface="Meiryo UI" panose="020B0604030504040204" pitchFamily="50" charset="-128"/>
              </a:rPr>
              <a:pPr/>
              <a:t>8</a:t>
            </a:fld>
            <a:endParaRPr lang="ko-KR" altLang="en-US" sz="831" dirty="0">
              <a:latin typeface="Meiryo UI" panose="020B0604030504040204" pitchFamily="50" charset="-128"/>
              <a:ea typeface="Arial" charset="0"/>
              <a:cs typeface="Meiryo UI" panose="020B0604030504040204" pitchFamily="50" charset="-128"/>
            </a:endParaRPr>
          </a:p>
        </p:txBody>
      </p:sp>
      <p:graphicFrame>
        <p:nvGraphicFramePr>
          <p:cNvPr id="7" name="グラフ 6"/>
          <p:cNvGraphicFramePr>
            <a:graphicFrameLocks/>
          </p:cNvGraphicFramePr>
          <p:nvPr>
            <p:extLst/>
          </p:nvPr>
        </p:nvGraphicFramePr>
        <p:xfrm>
          <a:off x="628645" y="1308822"/>
          <a:ext cx="7955159" cy="4307203"/>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6310068" y="1545894"/>
            <a:ext cx="1531188" cy="319639"/>
          </a:xfrm>
          <a:prstGeom prst="rect">
            <a:avLst/>
          </a:prstGeom>
          <a:ln w="38100">
            <a:solidFill>
              <a:srgbClr val="FF0000"/>
            </a:solidFill>
          </a:ln>
        </p:spPr>
        <p:txBody>
          <a:bodyPr wrap="none">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携帯通話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7.4</a:t>
            </a:r>
            <a:r>
              <a:rPr lang="zh-TW"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ja-JP" altLang="en-US" sz="1477" dirty="0">
              <a:solidFill>
                <a:srgbClr val="0466F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6499599" y="1858405"/>
            <a:ext cx="139850" cy="2421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086672" y="3702048"/>
            <a:ext cx="2194832" cy="319639"/>
          </a:xfrm>
          <a:prstGeom prst="rect">
            <a:avLst/>
          </a:prstGeom>
          <a:solidFill>
            <a:schemeClr val="bg1"/>
          </a:solidFill>
          <a:ln w="38100">
            <a:solidFill>
              <a:srgbClr val="3DB994"/>
            </a:solidFill>
          </a:ln>
        </p:spPr>
        <p:txBody>
          <a:bodyPr wrap="none">
            <a:spAutoFit/>
          </a:bodyPr>
          <a:lstStyle/>
          <a:p>
            <a:pPr algn="ctr"/>
            <a:r>
              <a:rPr lang="en-US" altLang="ja-JP" sz="1477" dirty="0">
                <a:latin typeface="Meiryo UI" panose="020B0604030504040204" pitchFamily="50" charset="-128"/>
                <a:ea typeface="Meiryo UI" panose="020B0604030504040204" pitchFamily="50" charset="-128"/>
                <a:cs typeface="Meiryo UI" panose="020B0604030504040204" pitchFamily="50" charset="-128"/>
              </a:rPr>
              <a:t>SNS(LINE,FB)</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61.4</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229647" y="4645538"/>
            <a:ext cx="1550425" cy="319639"/>
          </a:xfrm>
          <a:prstGeom prst="rect">
            <a:avLst/>
          </a:prstGeom>
          <a:noFill/>
          <a:ln w="38100">
            <a:solidFill>
              <a:srgbClr val="0DC0FF"/>
            </a:solidFill>
          </a:ln>
        </p:spPr>
        <p:txBody>
          <a:bodyPr wrap="none">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ネット電話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975782" y="2672638"/>
            <a:ext cx="1342034" cy="319639"/>
          </a:xfrm>
          <a:prstGeom prst="rect">
            <a:avLst/>
          </a:prstGeom>
          <a:solidFill>
            <a:schemeClr val="bg1"/>
          </a:solidFill>
          <a:ln w="38100">
            <a:solidFill>
              <a:srgbClr val="FFD03B"/>
            </a:solidFill>
          </a:ln>
        </p:spPr>
        <p:txBody>
          <a:bodyPr wrap="none">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メール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34.6</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477"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71945" y="5891870"/>
            <a:ext cx="7590618" cy="419025"/>
          </a:xfrm>
          <a:prstGeom prst="rect">
            <a:avLst/>
          </a:prstGeom>
        </p:spPr>
        <p:txBody>
          <a:bodyPr wrap="square">
            <a:spAutoFit/>
          </a:bodyPr>
          <a:lstStyle/>
          <a:p>
            <a:r>
              <a:rPr lang="ja-JP" altLang="en-US" sz="1108" b="1" dirty="0"/>
              <a:t>総務省</a:t>
            </a:r>
            <a:r>
              <a:rPr lang="ja-JP" altLang="en-US" sz="1108" dirty="0"/>
              <a:t>　</a:t>
            </a:r>
            <a:r>
              <a:rPr lang="ja-JP" altLang="en-US" sz="1015" dirty="0"/>
              <a:t>平成</a:t>
            </a:r>
            <a:r>
              <a:rPr lang="en-US" altLang="ja-JP" sz="1015" dirty="0"/>
              <a:t>29</a:t>
            </a:r>
            <a:r>
              <a:rPr lang="ja-JP" altLang="en-US" sz="1015" dirty="0"/>
              <a:t>年情報通信メディアの利用時間と情報行動に関する調査報告書＜概要＞ </a:t>
            </a:r>
            <a:r>
              <a:rPr lang="en-US" altLang="ja-JP" sz="1015" dirty="0"/>
              <a:t>P10</a:t>
            </a:r>
            <a:r>
              <a:rPr lang="ja-JP" altLang="en-US" sz="1015" dirty="0"/>
              <a:t>　より引用</a:t>
            </a:r>
            <a:endParaRPr lang="en-US" altLang="ja-JP" sz="1015" dirty="0"/>
          </a:p>
          <a:p>
            <a:r>
              <a:rPr lang="en-US" altLang="ja-JP" sz="1015" dirty="0"/>
              <a:t>http://www.soumu.go.jp/main_content/000564529.pdf</a:t>
            </a:r>
            <a:endParaRPr lang="ja-JP" altLang="en-US" sz="1015" dirty="0"/>
          </a:p>
        </p:txBody>
      </p:sp>
      <p:sp>
        <p:nvSpPr>
          <p:cNvPr id="21" name="正方形/長方形 20"/>
          <p:cNvSpPr/>
          <p:nvPr/>
        </p:nvSpPr>
        <p:spPr>
          <a:xfrm>
            <a:off x="4348128" y="1545894"/>
            <a:ext cx="1723821" cy="319639"/>
          </a:xfrm>
          <a:prstGeom prst="rect">
            <a:avLst/>
          </a:prstGeom>
          <a:ln w="38100">
            <a:solidFill>
              <a:srgbClr val="DB41BA"/>
            </a:solidFill>
          </a:ln>
        </p:spPr>
        <p:txBody>
          <a:bodyPr wrap="square">
            <a:spAutoFit/>
          </a:bodyPr>
          <a:lstStyle/>
          <a:p>
            <a:pPr algn="ctr">
              <a:tabLst>
                <a:tab pos="79133" algn="l"/>
              </a:tabLst>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固定通話　</a:t>
            </a:r>
            <a:r>
              <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0.3</a:t>
            </a:r>
            <a:r>
              <a:rPr lang="zh-TW" altLang="en-US" sz="1108" dirty="0">
                <a:latin typeface="Meiryo UI" panose="020B0604030504040204" pitchFamily="50" charset="-128"/>
                <a:ea typeface="Meiryo UI" panose="020B0604030504040204" pitchFamily="50" charset="-128"/>
                <a:cs typeface="Meiryo UI" panose="020B0604030504040204" pitchFamily="50" charset="-128"/>
              </a:rPr>
              <a:t>分</a:t>
            </a:r>
            <a:r>
              <a:rPr lang="zh-TW" altLang="en-US" sz="1477"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77" dirty="0">
              <a:solidFill>
                <a:srgbClr val="0466F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6035920" y="1858405"/>
            <a:ext cx="15386" cy="126459"/>
          </a:xfrm>
          <a:prstGeom prst="line">
            <a:avLst/>
          </a:prstGeom>
          <a:ln w="12700">
            <a:solidFill>
              <a:srgbClr val="DB41BA"/>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V="1">
            <a:off x="4445391" y="4371536"/>
            <a:ext cx="393895" cy="274002"/>
          </a:xfrm>
          <a:prstGeom prst="line">
            <a:avLst/>
          </a:prstGeom>
          <a:ln w="12700">
            <a:solidFill>
              <a:srgbClr val="0DC0FF"/>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0"/>
          </p:nvPr>
        </p:nvSpPr>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8</a:t>
            </a:fld>
            <a:endParaRPr kumimoji="1" lang="ko-KR" altLang="en-US" sz="900" dirty="0">
              <a:solidFill>
                <a:prstClr val="black">
                  <a:lumMod val="65000"/>
                  <a:lumOff val="35000"/>
                </a:prstClr>
              </a:solidFill>
              <a:latin typeface="Arial" charset="0"/>
              <a:ea typeface="Arial" charset="0"/>
              <a:cs typeface="Arial" charset="0"/>
            </a:endParaRPr>
          </a:p>
        </p:txBody>
      </p:sp>
      <p:sp>
        <p:nvSpPr>
          <p:cNvPr id="16" name="正方形/長方形 15"/>
          <p:cNvSpPr/>
          <p:nvPr/>
        </p:nvSpPr>
        <p:spPr>
          <a:xfrm>
            <a:off x="447042" y="307266"/>
            <a:ext cx="5668876" cy="1001556"/>
          </a:xfrm>
          <a:prstGeom prst="rect">
            <a:avLst/>
          </a:prstGeom>
          <a:solidFill>
            <a:schemeClr val="bg1"/>
          </a:solidFill>
          <a:ln>
            <a:noFill/>
          </a:ln>
        </p:spPr>
        <p:txBody>
          <a:bodyPr wrap="square">
            <a:spAutoFit/>
          </a:bodyPr>
          <a:lstStyle/>
          <a:p>
            <a:r>
              <a:rPr lang="ja-JP" altLang="en-US"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総務省</a:t>
            </a:r>
            <a:endParaRPr lang="en-US" altLang="ja-JP"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r>
              <a:rPr lang="en-US" altLang="ja-JP" sz="2954"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20</a:t>
            </a:r>
            <a:r>
              <a:rPr lang="ja-JP" altLang="en-US" sz="2954"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代</a:t>
            </a:r>
            <a:r>
              <a:rPr lang="ja-JP" altLang="en-US" sz="1846"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のコミュニケーション時間</a:t>
            </a:r>
            <a:endParaRPr lang="en-US" altLang="ja-JP" sz="1846"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Tree>
    <p:extLst>
      <p:ext uri="{BB962C8B-B14F-4D97-AF65-F5344CB8AC3E}">
        <p14:creationId xmlns:p14="http://schemas.microsoft.com/office/powerpoint/2010/main" val="256438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41791C1F-411B-1E40-9D51-5ECAFA9B8807}" type="slidenum">
              <a:rPr kumimoji="1" lang="ko-KR" altLang="en-US" sz="900" smtClean="0">
                <a:solidFill>
                  <a:prstClr val="black">
                    <a:lumMod val="65000"/>
                    <a:lumOff val="35000"/>
                  </a:prstClr>
                </a:solidFill>
                <a:latin typeface="Arial" charset="0"/>
                <a:ea typeface="Arial" charset="0"/>
                <a:cs typeface="Arial" charset="0"/>
              </a:rPr>
              <a:pPr/>
              <a:t>9</a:t>
            </a:fld>
            <a:endParaRPr kumimoji="1" lang="ko-KR" altLang="en-US" sz="900" dirty="0">
              <a:solidFill>
                <a:prstClr val="black">
                  <a:lumMod val="65000"/>
                  <a:lumOff val="35000"/>
                </a:prstClr>
              </a:solidFill>
              <a:latin typeface="Arial" charset="0"/>
              <a:ea typeface="Arial" charset="0"/>
              <a:cs typeface="Arial" charset="0"/>
            </a:endParaRPr>
          </a:p>
        </p:txBody>
      </p:sp>
      <p:pic>
        <p:nvPicPr>
          <p:cNvPr id="3" name="図 2"/>
          <p:cNvPicPr>
            <a:picLocks noChangeAspect="1"/>
          </p:cNvPicPr>
          <p:nvPr/>
        </p:nvPicPr>
        <p:blipFill rotWithShape="1">
          <a:blip r:embed="rId2"/>
          <a:srcRect l="22692" t="32589" r="13657" b="20268"/>
          <a:stretch/>
        </p:blipFill>
        <p:spPr>
          <a:xfrm>
            <a:off x="253243" y="2142307"/>
            <a:ext cx="8564185" cy="3566161"/>
          </a:xfrm>
          <a:prstGeom prst="rect">
            <a:avLst/>
          </a:prstGeom>
          <a:ln>
            <a:solidFill>
              <a:schemeClr val="tx2"/>
            </a:solidFill>
          </a:ln>
        </p:spPr>
      </p:pic>
      <p:sp>
        <p:nvSpPr>
          <p:cNvPr id="4" name="正方形/長方形 3"/>
          <p:cNvSpPr/>
          <p:nvPr/>
        </p:nvSpPr>
        <p:spPr>
          <a:xfrm>
            <a:off x="658698" y="579511"/>
            <a:ext cx="6750566" cy="1077218"/>
          </a:xfrm>
          <a:prstGeom prst="rect">
            <a:avLst/>
          </a:prstGeom>
        </p:spPr>
        <p:txBody>
          <a:bodyPr wrap="none">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小平市役所</a:t>
            </a:r>
            <a:r>
              <a:rPr lang="ja-JP" altLang="en-US"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アプリ</a:t>
            </a:r>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は</a:t>
            </a:r>
            <a:r>
              <a:rPr lang="ja-JP" altLang="en-US"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a:t>
            </a:r>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高コストだが</a:t>
            </a:r>
            <a:endParaRPr lang="en-US" altLang="ja-JP"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あまり使われていない①</a:t>
            </a:r>
            <a:endParaRPr lang="en-US" altLang="ja-JP" sz="3200" dirty="0">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cxnSp>
        <p:nvCxnSpPr>
          <p:cNvPr id="6" name="直線矢印コネクタ 5"/>
          <p:cNvCxnSpPr/>
          <p:nvPr/>
        </p:nvCxnSpPr>
        <p:spPr>
          <a:xfrm flipH="1" flipV="1">
            <a:off x="809898" y="4791439"/>
            <a:ext cx="326570" cy="1240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809898" y="6150363"/>
            <a:ext cx="800219" cy="461665"/>
          </a:xfrm>
          <a:prstGeom prst="rect">
            <a:avLst/>
          </a:prstGeom>
        </p:spPr>
        <p:txBody>
          <a:bodyPr wrap="none">
            <a:spAutoFit/>
          </a:bodyPr>
          <a:lstStyle/>
          <a:p>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５７</a:t>
            </a:r>
            <a:endParaRPr lang="ja-JP" altLang="en-US" sz="2400" dirty="0">
              <a:solidFill>
                <a:srgbClr val="FF0000"/>
              </a:solidFill>
            </a:endParaRPr>
          </a:p>
        </p:txBody>
      </p:sp>
    </p:spTree>
    <p:extLst>
      <p:ext uri="{BB962C8B-B14F-4D97-AF65-F5344CB8AC3E}">
        <p14:creationId xmlns:p14="http://schemas.microsoft.com/office/powerpoint/2010/main" val="18503063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TotalTime>
  <Words>1815</Words>
  <Application>Microsoft Office PowerPoint</Application>
  <PresentationFormat>画面に合わせる (4:3)</PresentationFormat>
  <Paragraphs>276</Paragraphs>
  <Slides>35</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-apple-system</vt:lpstr>
      <vt:lpstr>맑은 고딕</vt:lpstr>
      <vt:lpstr>Meiryo UI</vt:lpstr>
      <vt:lpstr>UD デジタル 教科書体 NP-B</vt:lpstr>
      <vt:lpstr>Meiryo</vt:lpstr>
      <vt:lpstr>Meiryo</vt:lpstr>
      <vt:lpstr>游ゴシック</vt:lpstr>
      <vt:lpstr>游ゴシック Light</vt:lpstr>
      <vt:lpstr>Arial</vt:lpstr>
      <vt:lpstr>Calibri</vt:lpstr>
      <vt:lpstr>Calibri Light</vt:lpstr>
      <vt:lpstr>Office テーマ</vt:lpstr>
      <vt:lpstr>PowerPoint プレゼンテーション</vt:lpstr>
      <vt:lpstr>講師プロフィール</vt:lpstr>
      <vt:lpstr>これまでの小平市ICTの課題</vt:lpstr>
      <vt:lpstr>まずは小平市ホームページをデータ解析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2020年小平市ICTの改善案</vt:lpstr>
      <vt:lpstr>自治体ＡＩの最新改善ポイント① 「プログラミング言語」から「EXCEL」へ</vt:lpstr>
      <vt:lpstr>自治体ＡＩの改善ポイント② 「１種類回答」から「４種類回答」へ</vt:lpstr>
      <vt:lpstr>自治体ＡＩの改善ポイント③ 「自由記入」に「選択型メニュー」を追加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AIの時代はどうなる</vt:lpstr>
      <vt:lpstr>AI時代－自治体は２極化</vt:lpstr>
      <vt:lpstr>時間別・住民のＡＩ窓口への 問い合わせニーズ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Murai Muneaki</dc:creator>
  <cp:lastModifiedBy>Murai Muneaki</cp:lastModifiedBy>
  <cp:revision>53</cp:revision>
  <cp:lastPrinted>2019-11-27T05:46:13Z</cp:lastPrinted>
  <dcterms:created xsi:type="dcterms:W3CDTF">2019-10-11T23:52:14Z</dcterms:created>
  <dcterms:modified xsi:type="dcterms:W3CDTF">2020-02-02T21:24:57Z</dcterms:modified>
</cp:coreProperties>
</file>