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 id="2147483715" r:id="rId4"/>
    <p:sldMasterId id="2147483732" r:id="rId5"/>
  </p:sldMasterIdLst>
  <p:notesMasterIdLst>
    <p:notesMasterId r:id="rId80"/>
  </p:notesMasterIdLst>
  <p:sldIdLst>
    <p:sldId id="256" r:id="rId6"/>
    <p:sldId id="257" r:id="rId7"/>
    <p:sldId id="259" r:id="rId8"/>
    <p:sldId id="258" r:id="rId9"/>
    <p:sldId id="265" r:id="rId10"/>
    <p:sldId id="266" r:id="rId11"/>
    <p:sldId id="267" r:id="rId12"/>
    <p:sldId id="268" r:id="rId13"/>
    <p:sldId id="269" r:id="rId14"/>
    <p:sldId id="270" r:id="rId15"/>
    <p:sldId id="313" r:id="rId16"/>
    <p:sldId id="296" r:id="rId17"/>
    <p:sldId id="271" r:id="rId18"/>
    <p:sldId id="272" r:id="rId19"/>
    <p:sldId id="264" r:id="rId20"/>
    <p:sldId id="277" r:id="rId21"/>
    <p:sldId id="275" r:id="rId22"/>
    <p:sldId id="281" r:id="rId23"/>
    <p:sldId id="285" r:id="rId24"/>
    <p:sldId id="278" r:id="rId25"/>
    <p:sldId id="284" r:id="rId26"/>
    <p:sldId id="286" r:id="rId27"/>
    <p:sldId id="287" r:id="rId28"/>
    <p:sldId id="604" r:id="rId29"/>
    <p:sldId id="263" r:id="rId30"/>
    <p:sldId id="282" r:id="rId31"/>
    <p:sldId id="280" r:id="rId32"/>
    <p:sldId id="288" r:id="rId33"/>
    <p:sldId id="319" r:id="rId34"/>
    <p:sldId id="337" r:id="rId35"/>
    <p:sldId id="338" r:id="rId36"/>
    <p:sldId id="297" r:id="rId37"/>
    <p:sldId id="290" r:id="rId38"/>
    <p:sldId id="291" r:id="rId39"/>
    <p:sldId id="279" r:id="rId40"/>
    <p:sldId id="318" r:id="rId41"/>
    <p:sldId id="292" r:id="rId42"/>
    <p:sldId id="314" r:id="rId43"/>
    <p:sldId id="315" r:id="rId44"/>
    <p:sldId id="316" r:id="rId45"/>
    <p:sldId id="317" r:id="rId46"/>
    <p:sldId id="262" r:id="rId47"/>
    <p:sldId id="289" r:id="rId48"/>
    <p:sldId id="484" r:id="rId49"/>
    <p:sldId id="492" r:id="rId50"/>
    <p:sldId id="485" r:id="rId51"/>
    <p:sldId id="497" r:id="rId52"/>
    <p:sldId id="498" r:id="rId53"/>
    <p:sldId id="486" r:id="rId54"/>
    <p:sldId id="499" r:id="rId55"/>
    <p:sldId id="495" r:id="rId56"/>
    <p:sldId id="496" r:id="rId57"/>
    <p:sldId id="502" r:id="rId58"/>
    <p:sldId id="503" r:id="rId59"/>
    <p:sldId id="493" r:id="rId60"/>
    <p:sldId id="494" r:id="rId61"/>
    <p:sldId id="261" r:id="rId62"/>
    <p:sldId id="601" r:id="rId63"/>
    <p:sldId id="572" r:id="rId64"/>
    <p:sldId id="573" r:id="rId65"/>
    <p:sldId id="591" r:id="rId66"/>
    <p:sldId id="592" r:id="rId67"/>
    <p:sldId id="569" r:id="rId68"/>
    <p:sldId id="593" r:id="rId69"/>
    <p:sldId id="312" r:id="rId70"/>
    <p:sldId id="594" r:id="rId71"/>
    <p:sldId id="320" r:id="rId72"/>
    <p:sldId id="595" r:id="rId73"/>
    <p:sldId id="596" r:id="rId74"/>
    <p:sldId id="597" r:id="rId75"/>
    <p:sldId id="598" r:id="rId76"/>
    <p:sldId id="602" r:id="rId77"/>
    <p:sldId id="603" r:id="rId78"/>
    <p:sldId id="340"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1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48" autoAdjust="0"/>
    <p:restoredTop sz="94660"/>
  </p:normalViewPr>
  <p:slideViewPr>
    <p:cSldViewPr snapToGrid="0">
      <p:cViewPr varScale="1">
        <p:scale>
          <a:sx n="80" d="100"/>
          <a:sy n="80" d="100"/>
        </p:scale>
        <p:origin x="7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CDC60F-104C-4FFB-AF6C-392779C70E7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52F8B95-3340-4292-AD04-B55001B940C8}">
      <dgm:prSet/>
      <dgm:spPr>
        <a:solidFill>
          <a:schemeClr val="accent1"/>
        </a:solidFill>
      </dgm:spPr>
      <dgm:t>
        <a:bodyPr/>
        <a:lstStyle/>
        <a:p>
          <a:r>
            <a:rPr kumimoji="1" lang="ja-JP" dirty="0"/>
            <a:t>①</a:t>
          </a:r>
          <a:r>
            <a:rPr kumimoji="1" lang="ja-JP" altLang="en-US" dirty="0"/>
            <a:t>　基本戦略　東武トップが実現する</a:t>
          </a:r>
          <a:r>
            <a:rPr kumimoji="1" lang="en-US" altLang="ja-JP" dirty="0"/>
            <a:t>DX </a:t>
          </a:r>
          <a:r>
            <a:rPr kumimoji="1" lang="ja-JP" altLang="en-US" dirty="0"/>
            <a:t>「</a:t>
          </a:r>
          <a:r>
            <a:rPr kumimoji="1" lang="en-US" altLang="ja-JP" dirty="0"/>
            <a:t>S-D</a:t>
          </a:r>
          <a:r>
            <a:rPr kumimoji="1" lang="ja-JP" altLang="en-US" dirty="0"/>
            <a:t>Ｘ」</a:t>
          </a:r>
          <a:endParaRPr lang="en-US" dirty="0"/>
        </a:p>
      </dgm:t>
    </dgm:pt>
    <dgm:pt modelId="{6660BD46-CB67-4DEB-BEED-0C4232D2058B}" type="parTrans" cxnId="{9456CB0E-D840-4687-B013-6476EC2CDDA5}">
      <dgm:prSet/>
      <dgm:spPr/>
      <dgm:t>
        <a:bodyPr/>
        <a:lstStyle/>
        <a:p>
          <a:endParaRPr lang="en-US"/>
        </a:p>
      </dgm:t>
    </dgm:pt>
    <dgm:pt modelId="{89CCE3A6-1AF0-4969-82DE-7F5511052D1B}" type="sibTrans" cxnId="{9456CB0E-D840-4687-B013-6476EC2CDDA5}">
      <dgm:prSet/>
      <dgm:spPr/>
      <dgm:t>
        <a:bodyPr/>
        <a:lstStyle/>
        <a:p>
          <a:endParaRPr lang="en-US"/>
        </a:p>
      </dgm:t>
    </dgm:pt>
    <dgm:pt modelId="{1DE3AF98-CFF1-47CB-AF14-5D03488EE5B1}">
      <dgm:prSet/>
      <dgm:spPr>
        <a:solidFill>
          <a:schemeClr val="accent1"/>
        </a:solidFill>
      </dgm:spPr>
      <dgm:t>
        <a:bodyPr/>
        <a:lstStyle/>
        <a:p>
          <a:r>
            <a:rPr kumimoji="1" lang="ja-JP" dirty="0"/>
            <a:t>②</a:t>
          </a:r>
          <a:r>
            <a:rPr kumimoji="1" lang="ja-JP" altLang="en-US" dirty="0"/>
            <a:t>　基本体制　東武デジタル経済圏</a:t>
          </a:r>
          <a:endParaRPr lang="en-US" dirty="0"/>
        </a:p>
      </dgm:t>
    </dgm:pt>
    <dgm:pt modelId="{BDD6A5FE-D2B0-4A54-B99F-86E608D1398F}" type="parTrans" cxnId="{8DFE7E56-BFC0-4F95-ABF5-F14AF28860B3}">
      <dgm:prSet/>
      <dgm:spPr/>
      <dgm:t>
        <a:bodyPr/>
        <a:lstStyle/>
        <a:p>
          <a:endParaRPr lang="en-US"/>
        </a:p>
      </dgm:t>
    </dgm:pt>
    <dgm:pt modelId="{246DF2EF-D54E-4DDE-BFD4-EC01E0A5EAD5}" type="sibTrans" cxnId="{8DFE7E56-BFC0-4F95-ABF5-F14AF28860B3}">
      <dgm:prSet/>
      <dgm:spPr/>
      <dgm:t>
        <a:bodyPr/>
        <a:lstStyle/>
        <a:p>
          <a:endParaRPr lang="en-US"/>
        </a:p>
      </dgm:t>
    </dgm:pt>
    <dgm:pt modelId="{24E000E5-82DC-433E-AF29-2C1D792CB802}">
      <dgm:prSet/>
      <dgm:spPr>
        <a:solidFill>
          <a:schemeClr val="accent1"/>
        </a:solidFill>
      </dgm:spPr>
      <dgm:t>
        <a:bodyPr/>
        <a:lstStyle/>
        <a:p>
          <a:r>
            <a:rPr kumimoji="1" lang="ja-JP" dirty="0"/>
            <a:t>③</a:t>
          </a:r>
          <a:r>
            <a:rPr kumimoji="1" lang="ja-JP" altLang="en-US" dirty="0"/>
            <a:t>　ビジョン</a:t>
          </a:r>
          <a:r>
            <a:rPr kumimoji="1" lang="ja-JP" altLang="en-US" b="1" dirty="0"/>
            <a:t>　データに基づく顧客主義</a:t>
          </a:r>
        </a:p>
      </dgm:t>
    </dgm:pt>
    <dgm:pt modelId="{B3B4299B-201A-4D56-887A-5D8BB502E7F3}" type="parTrans" cxnId="{E6CEF6D6-5D6C-4755-90C1-B9C851DF9458}">
      <dgm:prSet/>
      <dgm:spPr/>
      <dgm:t>
        <a:bodyPr/>
        <a:lstStyle/>
        <a:p>
          <a:endParaRPr lang="en-US"/>
        </a:p>
      </dgm:t>
    </dgm:pt>
    <dgm:pt modelId="{340170ED-55FD-450E-8081-AC76B2E58FEA}" type="sibTrans" cxnId="{E6CEF6D6-5D6C-4755-90C1-B9C851DF9458}">
      <dgm:prSet/>
      <dgm:spPr/>
      <dgm:t>
        <a:bodyPr/>
        <a:lstStyle/>
        <a:p>
          <a:endParaRPr lang="en-US"/>
        </a:p>
      </dgm:t>
    </dgm:pt>
    <dgm:pt modelId="{F214C5EB-0BCE-4853-91C4-2520A297EF08}">
      <dgm:prSet/>
      <dgm:spPr>
        <a:solidFill>
          <a:schemeClr val="accent1"/>
        </a:solidFill>
      </dgm:spPr>
      <dgm:t>
        <a:bodyPr/>
        <a:lstStyle/>
        <a:p>
          <a:r>
            <a:rPr kumimoji="1" lang="ja-JP" dirty="0"/>
            <a:t>④</a:t>
          </a:r>
          <a:r>
            <a:rPr kumimoji="1" lang="ja-JP" altLang="en-US" dirty="0"/>
            <a:t>　具体的な行動　東武の年内「</a:t>
          </a:r>
          <a:r>
            <a:rPr kumimoji="1" lang="en-US" altLang="ja-JP" dirty="0"/>
            <a:t>S-DX</a:t>
          </a:r>
          <a:r>
            <a:rPr kumimoji="1" lang="ja-JP" altLang="en-US" dirty="0"/>
            <a:t>」行動案</a:t>
          </a:r>
          <a:endParaRPr lang="en-US" dirty="0"/>
        </a:p>
      </dgm:t>
    </dgm:pt>
    <dgm:pt modelId="{5EFA6725-CFC7-424F-B267-38607FCDE949}" type="parTrans" cxnId="{BB9692AD-A5B1-46CC-A059-C6BA917C8F9C}">
      <dgm:prSet/>
      <dgm:spPr/>
      <dgm:t>
        <a:bodyPr/>
        <a:lstStyle/>
        <a:p>
          <a:endParaRPr lang="en-US"/>
        </a:p>
      </dgm:t>
    </dgm:pt>
    <dgm:pt modelId="{E7910D82-5641-48FA-A11D-976A155C0277}" type="sibTrans" cxnId="{BB9692AD-A5B1-46CC-A059-C6BA917C8F9C}">
      <dgm:prSet/>
      <dgm:spPr/>
      <dgm:t>
        <a:bodyPr/>
        <a:lstStyle/>
        <a:p>
          <a:endParaRPr lang="en-US"/>
        </a:p>
      </dgm:t>
    </dgm:pt>
    <dgm:pt modelId="{63DFE4AD-B8B0-4F3B-B0F8-69E4581130EF}">
      <dgm:prSet/>
      <dgm:spPr>
        <a:solidFill>
          <a:schemeClr val="accent1"/>
        </a:solidFill>
      </dgm:spPr>
      <dgm:t>
        <a:bodyPr/>
        <a:lstStyle/>
        <a:p>
          <a:r>
            <a:rPr kumimoji="1" lang="ja-JP" dirty="0"/>
            <a:t>⑤</a:t>
          </a:r>
          <a:r>
            <a:rPr kumimoji="1" lang="ja-JP" altLang="en-US" dirty="0"/>
            <a:t>　今後の展開　さあ、さらなる飛躍へ</a:t>
          </a:r>
          <a:endParaRPr lang="en-US" dirty="0"/>
        </a:p>
      </dgm:t>
    </dgm:pt>
    <dgm:pt modelId="{1FB45533-392C-4B4B-9E81-9111DBC3C007}" type="parTrans" cxnId="{D5ECDF58-D6F5-4134-B92E-E30DAFF2330D}">
      <dgm:prSet/>
      <dgm:spPr/>
      <dgm:t>
        <a:bodyPr/>
        <a:lstStyle/>
        <a:p>
          <a:endParaRPr lang="en-US"/>
        </a:p>
      </dgm:t>
    </dgm:pt>
    <dgm:pt modelId="{1B279C7C-B241-4D8A-9F98-03C38D0D5D40}" type="sibTrans" cxnId="{D5ECDF58-D6F5-4134-B92E-E30DAFF2330D}">
      <dgm:prSet/>
      <dgm:spPr/>
      <dgm:t>
        <a:bodyPr/>
        <a:lstStyle/>
        <a:p>
          <a:endParaRPr lang="en-US"/>
        </a:p>
      </dgm:t>
    </dgm:pt>
    <dgm:pt modelId="{CBCCAF68-55E2-4198-A78A-8E156D8998B6}" type="pres">
      <dgm:prSet presAssocID="{35CDC60F-104C-4FFB-AF6C-392779C70E7D}" presName="linear" presStyleCnt="0">
        <dgm:presLayoutVars>
          <dgm:animLvl val="lvl"/>
          <dgm:resizeHandles val="exact"/>
        </dgm:presLayoutVars>
      </dgm:prSet>
      <dgm:spPr/>
    </dgm:pt>
    <dgm:pt modelId="{D0B580F5-BB80-4BE3-B584-622BC9BDECB9}" type="pres">
      <dgm:prSet presAssocID="{752F8B95-3340-4292-AD04-B55001B940C8}" presName="parentText" presStyleLbl="node1" presStyleIdx="0" presStyleCnt="5">
        <dgm:presLayoutVars>
          <dgm:chMax val="0"/>
          <dgm:bulletEnabled val="1"/>
        </dgm:presLayoutVars>
      </dgm:prSet>
      <dgm:spPr/>
    </dgm:pt>
    <dgm:pt modelId="{3A7098A9-9A13-4A16-8C92-06162C81606E}" type="pres">
      <dgm:prSet presAssocID="{89CCE3A6-1AF0-4969-82DE-7F5511052D1B}" presName="spacer" presStyleCnt="0"/>
      <dgm:spPr/>
    </dgm:pt>
    <dgm:pt modelId="{C0FDEFDF-C69D-4913-8738-674E0AE20C20}" type="pres">
      <dgm:prSet presAssocID="{1DE3AF98-CFF1-47CB-AF14-5D03488EE5B1}" presName="parentText" presStyleLbl="node1" presStyleIdx="1" presStyleCnt="5">
        <dgm:presLayoutVars>
          <dgm:chMax val="0"/>
          <dgm:bulletEnabled val="1"/>
        </dgm:presLayoutVars>
      </dgm:prSet>
      <dgm:spPr/>
    </dgm:pt>
    <dgm:pt modelId="{B2BAF974-81C7-4900-8EBC-D97732A886B2}" type="pres">
      <dgm:prSet presAssocID="{246DF2EF-D54E-4DDE-BFD4-EC01E0A5EAD5}" presName="spacer" presStyleCnt="0"/>
      <dgm:spPr/>
    </dgm:pt>
    <dgm:pt modelId="{5BED7D93-BFDA-4DAB-8AD3-B7AA9FD630AC}" type="pres">
      <dgm:prSet presAssocID="{24E000E5-82DC-433E-AF29-2C1D792CB802}" presName="parentText" presStyleLbl="node1" presStyleIdx="2" presStyleCnt="5" custLinFactNeighborX="304">
        <dgm:presLayoutVars>
          <dgm:chMax val="0"/>
          <dgm:bulletEnabled val="1"/>
        </dgm:presLayoutVars>
      </dgm:prSet>
      <dgm:spPr/>
    </dgm:pt>
    <dgm:pt modelId="{F2F47B3B-DCD0-4BFD-9A1B-A88E48119D3E}" type="pres">
      <dgm:prSet presAssocID="{340170ED-55FD-450E-8081-AC76B2E58FEA}" presName="spacer" presStyleCnt="0"/>
      <dgm:spPr/>
    </dgm:pt>
    <dgm:pt modelId="{CC7AF7E8-D425-4EF0-93D4-C1A8416646B5}" type="pres">
      <dgm:prSet presAssocID="{F214C5EB-0BCE-4853-91C4-2520A297EF08}" presName="parentText" presStyleLbl="node1" presStyleIdx="3" presStyleCnt="5">
        <dgm:presLayoutVars>
          <dgm:chMax val="0"/>
          <dgm:bulletEnabled val="1"/>
        </dgm:presLayoutVars>
      </dgm:prSet>
      <dgm:spPr/>
    </dgm:pt>
    <dgm:pt modelId="{F453A3EE-B015-42DB-9704-2211B550D622}" type="pres">
      <dgm:prSet presAssocID="{E7910D82-5641-48FA-A11D-976A155C0277}" presName="spacer" presStyleCnt="0"/>
      <dgm:spPr/>
    </dgm:pt>
    <dgm:pt modelId="{89E75A66-7646-494E-A8F0-66C226D43888}" type="pres">
      <dgm:prSet presAssocID="{63DFE4AD-B8B0-4F3B-B0F8-69E4581130EF}" presName="parentText" presStyleLbl="node1" presStyleIdx="4" presStyleCnt="5">
        <dgm:presLayoutVars>
          <dgm:chMax val="0"/>
          <dgm:bulletEnabled val="1"/>
        </dgm:presLayoutVars>
      </dgm:prSet>
      <dgm:spPr/>
    </dgm:pt>
  </dgm:ptLst>
  <dgm:cxnLst>
    <dgm:cxn modelId="{9456CB0E-D840-4687-B013-6476EC2CDDA5}" srcId="{35CDC60F-104C-4FFB-AF6C-392779C70E7D}" destId="{752F8B95-3340-4292-AD04-B55001B940C8}" srcOrd="0" destOrd="0" parTransId="{6660BD46-CB67-4DEB-BEED-0C4232D2058B}" sibTransId="{89CCE3A6-1AF0-4969-82DE-7F5511052D1B}"/>
    <dgm:cxn modelId="{14B46A28-9B4B-4590-9FCE-E1873DE3B076}" type="presOf" srcId="{35CDC60F-104C-4FFB-AF6C-392779C70E7D}" destId="{CBCCAF68-55E2-4198-A78A-8E156D8998B6}" srcOrd="0" destOrd="0" presId="urn:microsoft.com/office/officeart/2005/8/layout/vList2"/>
    <dgm:cxn modelId="{8244B62F-581B-4AC6-A206-64BA82E10941}" type="presOf" srcId="{24E000E5-82DC-433E-AF29-2C1D792CB802}" destId="{5BED7D93-BFDA-4DAB-8AD3-B7AA9FD630AC}" srcOrd="0" destOrd="0" presId="urn:microsoft.com/office/officeart/2005/8/layout/vList2"/>
    <dgm:cxn modelId="{807D915E-1147-4F25-A9C0-4473186ED3B5}" type="presOf" srcId="{752F8B95-3340-4292-AD04-B55001B940C8}" destId="{D0B580F5-BB80-4BE3-B584-622BC9BDECB9}" srcOrd="0" destOrd="0" presId="urn:microsoft.com/office/officeart/2005/8/layout/vList2"/>
    <dgm:cxn modelId="{BA327864-C5AB-4F2D-B041-20C985BFF0B7}" type="presOf" srcId="{1DE3AF98-CFF1-47CB-AF14-5D03488EE5B1}" destId="{C0FDEFDF-C69D-4913-8738-674E0AE20C20}" srcOrd="0" destOrd="0" presId="urn:microsoft.com/office/officeart/2005/8/layout/vList2"/>
    <dgm:cxn modelId="{8DFE7E56-BFC0-4F95-ABF5-F14AF28860B3}" srcId="{35CDC60F-104C-4FFB-AF6C-392779C70E7D}" destId="{1DE3AF98-CFF1-47CB-AF14-5D03488EE5B1}" srcOrd="1" destOrd="0" parTransId="{BDD6A5FE-D2B0-4A54-B99F-86E608D1398F}" sibTransId="{246DF2EF-D54E-4DDE-BFD4-EC01E0A5EAD5}"/>
    <dgm:cxn modelId="{D5ECDF58-D6F5-4134-B92E-E30DAFF2330D}" srcId="{35CDC60F-104C-4FFB-AF6C-392779C70E7D}" destId="{63DFE4AD-B8B0-4F3B-B0F8-69E4581130EF}" srcOrd="4" destOrd="0" parTransId="{1FB45533-392C-4B4B-9E81-9111DBC3C007}" sibTransId="{1B279C7C-B241-4D8A-9F98-03C38D0D5D40}"/>
    <dgm:cxn modelId="{4A596A9E-6580-4AE8-A848-8C8E70072906}" type="presOf" srcId="{63DFE4AD-B8B0-4F3B-B0F8-69E4581130EF}" destId="{89E75A66-7646-494E-A8F0-66C226D43888}" srcOrd="0" destOrd="0" presId="urn:microsoft.com/office/officeart/2005/8/layout/vList2"/>
    <dgm:cxn modelId="{BB9692AD-A5B1-46CC-A059-C6BA917C8F9C}" srcId="{35CDC60F-104C-4FFB-AF6C-392779C70E7D}" destId="{F214C5EB-0BCE-4853-91C4-2520A297EF08}" srcOrd="3" destOrd="0" parTransId="{5EFA6725-CFC7-424F-B267-38607FCDE949}" sibTransId="{E7910D82-5641-48FA-A11D-976A155C0277}"/>
    <dgm:cxn modelId="{E6CEF6D6-5D6C-4755-90C1-B9C851DF9458}" srcId="{35CDC60F-104C-4FFB-AF6C-392779C70E7D}" destId="{24E000E5-82DC-433E-AF29-2C1D792CB802}" srcOrd="2" destOrd="0" parTransId="{B3B4299B-201A-4D56-887A-5D8BB502E7F3}" sibTransId="{340170ED-55FD-450E-8081-AC76B2E58FEA}"/>
    <dgm:cxn modelId="{795518EB-228D-4A60-9D1D-D3A5CF104642}" type="presOf" srcId="{F214C5EB-0BCE-4853-91C4-2520A297EF08}" destId="{CC7AF7E8-D425-4EF0-93D4-C1A8416646B5}" srcOrd="0" destOrd="0" presId="urn:microsoft.com/office/officeart/2005/8/layout/vList2"/>
    <dgm:cxn modelId="{77183723-639F-4247-9385-37826392D1E1}" type="presParOf" srcId="{CBCCAF68-55E2-4198-A78A-8E156D8998B6}" destId="{D0B580F5-BB80-4BE3-B584-622BC9BDECB9}" srcOrd="0" destOrd="0" presId="urn:microsoft.com/office/officeart/2005/8/layout/vList2"/>
    <dgm:cxn modelId="{D7D1DD8A-446C-412D-8DD1-D64E822361EC}" type="presParOf" srcId="{CBCCAF68-55E2-4198-A78A-8E156D8998B6}" destId="{3A7098A9-9A13-4A16-8C92-06162C81606E}" srcOrd="1" destOrd="0" presId="urn:microsoft.com/office/officeart/2005/8/layout/vList2"/>
    <dgm:cxn modelId="{ACBB2120-1230-419B-8E62-C1F593A6A628}" type="presParOf" srcId="{CBCCAF68-55E2-4198-A78A-8E156D8998B6}" destId="{C0FDEFDF-C69D-4913-8738-674E0AE20C20}" srcOrd="2" destOrd="0" presId="urn:microsoft.com/office/officeart/2005/8/layout/vList2"/>
    <dgm:cxn modelId="{3044306C-F007-4A70-A97D-1FC7AE26C32D}" type="presParOf" srcId="{CBCCAF68-55E2-4198-A78A-8E156D8998B6}" destId="{B2BAF974-81C7-4900-8EBC-D97732A886B2}" srcOrd="3" destOrd="0" presId="urn:microsoft.com/office/officeart/2005/8/layout/vList2"/>
    <dgm:cxn modelId="{C5883088-3CD5-4733-BD08-308BD1140E5E}" type="presParOf" srcId="{CBCCAF68-55E2-4198-A78A-8E156D8998B6}" destId="{5BED7D93-BFDA-4DAB-8AD3-B7AA9FD630AC}" srcOrd="4" destOrd="0" presId="urn:microsoft.com/office/officeart/2005/8/layout/vList2"/>
    <dgm:cxn modelId="{189B8958-AD17-47A2-BD45-09AF9D7C210D}" type="presParOf" srcId="{CBCCAF68-55E2-4198-A78A-8E156D8998B6}" destId="{F2F47B3B-DCD0-4BFD-9A1B-A88E48119D3E}" srcOrd="5" destOrd="0" presId="urn:microsoft.com/office/officeart/2005/8/layout/vList2"/>
    <dgm:cxn modelId="{757A7FF4-BBB0-4281-8B69-1A2DAF41902E}" type="presParOf" srcId="{CBCCAF68-55E2-4198-A78A-8E156D8998B6}" destId="{CC7AF7E8-D425-4EF0-93D4-C1A8416646B5}" srcOrd="6" destOrd="0" presId="urn:microsoft.com/office/officeart/2005/8/layout/vList2"/>
    <dgm:cxn modelId="{AF1D163F-CFB4-40B0-B521-385D5ED18A40}" type="presParOf" srcId="{CBCCAF68-55E2-4198-A78A-8E156D8998B6}" destId="{F453A3EE-B015-42DB-9704-2211B550D622}" srcOrd="7" destOrd="0" presId="urn:microsoft.com/office/officeart/2005/8/layout/vList2"/>
    <dgm:cxn modelId="{DAFA29C3-DE41-425A-976F-29A12EB40BF1}" type="presParOf" srcId="{CBCCAF68-55E2-4198-A78A-8E156D8998B6}" destId="{89E75A66-7646-494E-A8F0-66C226D4388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580F5-BB80-4BE3-B584-622BC9BDECB9}">
      <dsp:nvSpPr>
        <dsp:cNvPr id="0" name=""/>
        <dsp:cNvSpPr/>
      </dsp:nvSpPr>
      <dsp:spPr>
        <a:xfrm>
          <a:off x="0" y="527400"/>
          <a:ext cx="7844658" cy="729495"/>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sz="2900" kern="1200" dirty="0"/>
            <a:t>①</a:t>
          </a:r>
          <a:r>
            <a:rPr kumimoji="1" lang="ja-JP" altLang="en-US" sz="2900" kern="1200" dirty="0"/>
            <a:t>　基本戦略　東武トップが実現する</a:t>
          </a:r>
          <a:r>
            <a:rPr kumimoji="1" lang="en-US" altLang="ja-JP" sz="2900" kern="1200" dirty="0"/>
            <a:t>DX </a:t>
          </a:r>
          <a:r>
            <a:rPr kumimoji="1" lang="ja-JP" altLang="en-US" sz="2900" kern="1200" dirty="0"/>
            <a:t>「</a:t>
          </a:r>
          <a:r>
            <a:rPr kumimoji="1" lang="en-US" altLang="ja-JP" sz="2900" kern="1200" dirty="0"/>
            <a:t>S-D</a:t>
          </a:r>
          <a:r>
            <a:rPr kumimoji="1" lang="ja-JP" altLang="en-US" sz="2900" kern="1200" dirty="0"/>
            <a:t>Ｘ」</a:t>
          </a:r>
          <a:endParaRPr lang="en-US" sz="2900" kern="1200" dirty="0"/>
        </a:p>
      </dsp:txBody>
      <dsp:txXfrm>
        <a:off x="35611" y="563011"/>
        <a:ext cx="7773436" cy="658273"/>
      </dsp:txXfrm>
    </dsp:sp>
    <dsp:sp modelId="{C0FDEFDF-C69D-4913-8738-674E0AE20C20}">
      <dsp:nvSpPr>
        <dsp:cNvPr id="0" name=""/>
        <dsp:cNvSpPr/>
      </dsp:nvSpPr>
      <dsp:spPr>
        <a:xfrm>
          <a:off x="0" y="1340415"/>
          <a:ext cx="7844658" cy="729495"/>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sz="2900" kern="1200" dirty="0"/>
            <a:t>②</a:t>
          </a:r>
          <a:r>
            <a:rPr kumimoji="1" lang="ja-JP" altLang="en-US" sz="2900" kern="1200" dirty="0"/>
            <a:t>　基本体制　東武デジタル経済圏</a:t>
          </a:r>
          <a:endParaRPr lang="en-US" sz="2900" kern="1200" dirty="0"/>
        </a:p>
      </dsp:txBody>
      <dsp:txXfrm>
        <a:off x="35611" y="1376026"/>
        <a:ext cx="7773436" cy="658273"/>
      </dsp:txXfrm>
    </dsp:sp>
    <dsp:sp modelId="{5BED7D93-BFDA-4DAB-8AD3-B7AA9FD630AC}">
      <dsp:nvSpPr>
        <dsp:cNvPr id="0" name=""/>
        <dsp:cNvSpPr/>
      </dsp:nvSpPr>
      <dsp:spPr>
        <a:xfrm>
          <a:off x="0" y="2153430"/>
          <a:ext cx="7844658" cy="729495"/>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altLang="en-US" sz="2900" kern="1200" dirty="0"/>
            <a:t>③　ビジョン</a:t>
          </a:r>
          <a:r>
            <a:rPr kumimoji="1" lang="ja-JP" altLang="en-US" sz="2900" b="1" kern="1200" dirty="0"/>
            <a:t>　データに基づく顧客主義</a:t>
          </a:r>
        </a:p>
      </dsp:txBody>
      <dsp:txXfrm>
        <a:off x="35611" y="2189041"/>
        <a:ext cx="7773436" cy="658273"/>
      </dsp:txXfrm>
    </dsp:sp>
    <dsp:sp modelId="{CC7AF7E8-D425-4EF0-93D4-C1A8416646B5}">
      <dsp:nvSpPr>
        <dsp:cNvPr id="0" name=""/>
        <dsp:cNvSpPr/>
      </dsp:nvSpPr>
      <dsp:spPr>
        <a:xfrm>
          <a:off x="0" y="2966446"/>
          <a:ext cx="7844658" cy="729495"/>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sz="2900" kern="1200" dirty="0"/>
            <a:t>④</a:t>
          </a:r>
          <a:r>
            <a:rPr kumimoji="1" lang="ja-JP" altLang="en-US" sz="2900" kern="1200" dirty="0"/>
            <a:t>　具体的な行動　東武の年内「</a:t>
          </a:r>
          <a:r>
            <a:rPr kumimoji="1" lang="en-US" altLang="ja-JP" sz="2900" kern="1200" dirty="0"/>
            <a:t>S-DX</a:t>
          </a:r>
          <a:r>
            <a:rPr kumimoji="1" lang="ja-JP" altLang="en-US" sz="2900" kern="1200" dirty="0"/>
            <a:t>」行動案</a:t>
          </a:r>
          <a:endParaRPr lang="en-US" sz="2900" kern="1200" dirty="0"/>
        </a:p>
      </dsp:txBody>
      <dsp:txXfrm>
        <a:off x="35611" y="3002057"/>
        <a:ext cx="7773436" cy="658273"/>
      </dsp:txXfrm>
    </dsp:sp>
    <dsp:sp modelId="{89E75A66-7646-494E-A8F0-66C226D43888}">
      <dsp:nvSpPr>
        <dsp:cNvPr id="0" name=""/>
        <dsp:cNvSpPr/>
      </dsp:nvSpPr>
      <dsp:spPr>
        <a:xfrm>
          <a:off x="0" y="3779461"/>
          <a:ext cx="7844658" cy="729495"/>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sz="2900" kern="1200" dirty="0"/>
            <a:t>⑤</a:t>
          </a:r>
          <a:r>
            <a:rPr kumimoji="1" lang="ja-JP" altLang="en-US" sz="2900" kern="1200" dirty="0"/>
            <a:t>　今後の展開　さあ、さらなる飛躍へ</a:t>
          </a:r>
          <a:endParaRPr lang="en-US" sz="2900" kern="1200" dirty="0"/>
        </a:p>
      </dsp:txBody>
      <dsp:txXfrm>
        <a:off x="35611" y="3815072"/>
        <a:ext cx="7773436" cy="6582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FCFC1-E1F3-44F1-8D1A-F250FD727168}" type="datetimeFigureOut">
              <a:rPr kumimoji="1" lang="ja-JP" altLang="en-US" smtClean="0"/>
              <a:t>2021/10/4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FA524-FAE2-4C26-AB44-B750F6B5F64E}" type="slidenum">
              <a:rPr kumimoji="1" lang="ja-JP" altLang="en-US" smtClean="0"/>
              <a:t>‹#›</a:t>
            </a:fld>
            <a:endParaRPr kumimoji="1" lang="ja-JP" altLang="en-US"/>
          </a:p>
        </p:txBody>
      </p:sp>
    </p:spTree>
    <p:extLst>
      <p:ext uri="{BB962C8B-B14F-4D97-AF65-F5344CB8AC3E}">
        <p14:creationId xmlns:p14="http://schemas.microsoft.com/office/powerpoint/2010/main" val="17619436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63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400186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3269922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ne logo(white) w/o page num">
    <p:bg>
      <p:bgPr>
        <a:solidFill>
          <a:schemeClr val="bg1"/>
        </a:solidFill>
        <a:effectLst/>
      </p:bgPr>
    </p:bg>
    <p:spTree>
      <p:nvGrpSpPr>
        <p:cNvPr id="1" name=""/>
        <p:cNvGrpSpPr/>
        <p:nvPr/>
      </p:nvGrpSpPr>
      <p:grpSpPr>
        <a:xfrm>
          <a:off x="0" y="0"/>
          <a:ext cx="0" cy="0"/>
          <a:chOff x="0" y="0"/>
          <a:chExt cx="0" cy="0"/>
        </a:xfrm>
      </p:grpSpPr>
      <p:pic>
        <p:nvPicPr>
          <p:cNvPr id="2" name="그림 40">
            <a:extLst>
              <a:ext uri="{FF2B5EF4-FFF2-40B4-BE49-F238E27FC236}">
                <a16:creationId xmlns:a16="http://schemas.microsoft.com/office/drawing/2014/main" id="{24466B89-BC0E-584A-A290-9E0913F70014}"/>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339127" y="6330600"/>
            <a:ext cx="322180" cy="119385"/>
          </a:xfrm>
          <a:prstGeom prst="rect">
            <a:avLst/>
          </a:prstGeom>
        </p:spPr>
      </p:pic>
    </p:spTree>
    <p:extLst>
      <p:ext uri="{BB962C8B-B14F-4D97-AF65-F5344CB8AC3E}">
        <p14:creationId xmlns:p14="http://schemas.microsoft.com/office/powerpoint/2010/main" val="3126428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7" name="슬라이드 번호 개체 틀 4"/>
          <p:cNvSpPr>
            <a:spLocks noGrp="1"/>
          </p:cNvSpPr>
          <p:nvPr>
            <p:ph type="sldNum" sz="quarter" idx="4"/>
          </p:nvPr>
        </p:nvSpPr>
        <p:spPr>
          <a:xfrm>
            <a:off x="265332" y="6509632"/>
            <a:ext cx="396123" cy="127044"/>
          </a:xfrm>
          <a:prstGeom prst="rect">
            <a:avLst/>
          </a:prstGeom>
          <a:noFill/>
        </p:spPr>
        <p:txBody>
          <a:bodyPr lIns="0" tIns="0" rIns="0" bIns="0"/>
          <a:lstStyle>
            <a:lvl1pPr>
              <a:defRPr>
                <a:solidFill>
                  <a:srgbClr val="D8D8D8"/>
                </a:solidFill>
              </a:defRPr>
            </a:lvl1pPr>
          </a:lstStyle>
          <a:p>
            <a:fld id="{41791C1F-411B-1E40-9D51-5ECAFA9B8807}" type="slidenum">
              <a:rPr kumimoji="1" lang="ko-KR" altLang="en-US" sz="831" smtClean="0">
                <a:latin typeface="Arial" charset="0"/>
                <a:ea typeface="Arial" charset="0"/>
                <a:cs typeface="Arial" charset="0"/>
              </a:rPr>
              <a:pPr/>
              <a:t>‹#›</a:t>
            </a:fld>
            <a:endParaRPr kumimoji="1" lang="ko-KR" altLang="en-US" sz="831" dirty="0">
              <a:latin typeface="Arial" charset="0"/>
              <a:ea typeface="Arial" charset="0"/>
              <a:cs typeface="Arial" charset="0"/>
            </a:endParaRPr>
          </a:p>
        </p:txBody>
      </p:sp>
      <p:sp>
        <p:nvSpPr>
          <p:cNvPr id="3" name="슬라이드 번호 개체 틀 2"/>
          <p:cNvSpPr txBox="1">
            <a:spLocks/>
          </p:cNvSpPr>
          <p:nvPr userDrawn="1"/>
        </p:nvSpPr>
        <p:spPr>
          <a:xfrm>
            <a:off x="6553200" y="6356352"/>
            <a:ext cx="2133600" cy="365125"/>
          </a:xfrm>
          <a:prstGeom prst="rect">
            <a:avLst/>
          </a:prstGeom>
        </p:spPr>
        <p:txBody>
          <a:bodyPr vert="horz" lIns="84406" tIns="42203" rIns="84406" bIns="4220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1791C1F-411B-1E40-9D51-5ECAFA9B8807}" type="slidenum">
              <a:rPr lang="ko-KR" altLang="en-US" sz="831" smtClean="0">
                <a:solidFill>
                  <a:prstClr val="black">
                    <a:lumMod val="65000"/>
                    <a:lumOff val="35000"/>
                  </a:prstClr>
                </a:solidFill>
                <a:latin typeface="Arial" charset="0"/>
                <a:ea typeface="Arial" charset="0"/>
                <a:cs typeface="Arial" charset="0"/>
              </a:rPr>
              <a:pPr/>
              <a:t>‹#›</a:t>
            </a:fld>
            <a:endParaRPr lang="ko-KR" altLang="en-US" sz="831" dirty="0">
              <a:solidFill>
                <a:prstClr val="black">
                  <a:lumMod val="65000"/>
                  <a:lumOff val="35000"/>
                </a:prstClr>
              </a:solidFill>
              <a:latin typeface="Arial" charset="0"/>
              <a:ea typeface="Arial" charset="0"/>
              <a:cs typeface="Arial" charset="0"/>
            </a:endParaRPr>
          </a:p>
        </p:txBody>
      </p:sp>
    </p:spTree>
    <p:extLst>
      <p:ext uri="{BB962C8B-B14F-4D97-AF65-F5344CB8AC3E}">
        <p14:creationId xmlns:p14="http://schemas.microsoft.com/office/powerpoint/2010/main" val="3510517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750930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221381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2499532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183972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2885788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2263245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1009707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2730379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2105722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791298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1377027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28F988-90EA-4AF2-B65A-836E4BDAE4D8}"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1122797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03307561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40352175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13847342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44932149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86940552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021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21412392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59317348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90766012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58244122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7919288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33723382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blank page">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7681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ine logo w/o page nu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301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ne logo(white) w/o page nu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41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3" name="슬라이드 번호 개체 틀 2"/>
          <p:cNvSpPr>
            <a:spLocks noGrp="1"/>
          </p:cNvSpPr>
          <p:nvPr>
            <p:ph type="sldNum" sz="quarter" idx="10"/>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07161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4021559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基本スライド">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i="0" spc="0"/>
            </a:lvl1pPr>
          </a:lstStyle>
          <a:p>
            <a:r>
              <a:rPr kumimoji="1" lang="ja-JP" altLang="en-US"/>
              <a:t>マスタ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lvl1pPr>
              <a:defRPr b="1" i="0"/>
            </a:lvl1pPr>
          </a:lstStyle>
          <a:p>
            <a:fld id="{CE6A2B22-FBE6-4360-BB9D-4A43BE0059B8}" type="slidenum">
              <a:rPr lang="ja-JP" altLang="en-US" smtClean="0"/>
              <a:pPr/>
              <a:t>‹#›</a:t>
            </a:fld>
            <a:endParaRPr lang="ja-JP" altLang="en-US" dirty="0"/>
          </a:p>
        </p:txBody>
      </p:sp>
      <p:sp>
        <p:nvSpPr>
          <p:cNvPr id="4" name="テキスト プレースホルダ 4"/>
          <p:cNvSpPr>
            <a:spLocks noGrp="1"/>
          </p:cNvSpPr>
          <p:nvPr>
            <p:ph type="body" sz="quarter" idx="11"/>
          </p:nvPr>
        </p:nvSpPr>
        <p:spPr>
          <a:xfrm>
            <a:off x="915866" y="908050"/>
            <a:ext cx="7310769" cy="1441450"/>
          </a:xfrm>
          <a:prstGeom prst="rect">
            <a:avLst/>
          </a:prstGeom>
        </p:spPr>
        <p:txBody>
          <a:bodyPr/>
          <a:lstStyle>
            <a:lvl1pPr marL="0" indent="0">
              <a:lnSpc>
                <a:spcPct val="120000"/>
              </a:lnSpc>
              <a:buFontTx/>
              <a:buNone/>
              <a:defRPr sz="1800" b="1" i="0">
                <a:latin typeface="Meiryo Bold"/>
                <a:ea typeface="+mn-ea"/>
              </a:defRPr>
            </a:lvl1pPr>
            <a:lvl2pPr marL="0" indent="0">
              <a:lnSpc>
                <a:spcPct val="120000"/>
              </a:lnSpc>
              <a:buFontTx/>
              <a:buNone/>
              <a:defRPr sz="900">
                <a:latin typeface="+mn-ea"/>
                <a:ea typeface="+mn-ea"/>
              </a:defRPr>
            </a:lvl2pPr>
            <a:lvl3pPr>
              <a:lnSpc>
                <a:spcPct val="120000"/>
              </a:lnSpc>
              <a:buFontTx/>
              <a:buNone/>
              <a:defRPr sz="825">
                <a:latin typeface="+mn-ea"/>
                <a:ea typeface="+mn-ea"/>
              </a:defRPr>
            </a:lvl3pPr>
            <a:lvl4pPr>
              <a:lnSpc>
                <a:spcPct val="120000"/>
              </a:lnSpc>
              <a:buFontTx/>
              <a:buNone/>
              <a:defRPr sz="788">
                <a:latin typeface="+mn-ea"/>
                <a:ea typeface="+mn-ea"/>
              </a:defRPr>
            </a:lvl4pPr>
            <a:lvl5pPr>
              <a:lnSpc>
                <a:spcPct val="120000"/>
              </a:lnSpc>
              <a:buFontTx/>
              <a:buNone/>
              <a:defRPr sz="788">
                <a:latin typeface="+mn-ea"/>
                <a:ea typeface="+mn-ea"/>
              </a:defRPr>
            </a:lvl5pPr>
          </a:lstStyle>
          <a:p>
            <a:pPr lvl="0"/>
            <a:r>
              <a:rPr kumimoji="1" lang="ja-JP" altLang="en-US"/>
              <a:t>マスタ テキストの書式設定</a:t>
            </a:r>
          </a:p>
        </p:txBody>
      </p:sp>
    </p:spTree>
    <p:extLst>
      <p:ext uri="{BB962C8B-B14F-4D97-AF65-F5344CB8AC3E}">
        <p14:creationId xmlns:p14="http://schemas.microsoft.com/office/powerpoint/2010/main" val="1966936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16389784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49463452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09197488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5438191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8829414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68069936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87103781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82984064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401983847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679069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06708989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4094705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line logo w/o page num">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642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5503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ne logo(white) w/o page nu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444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3" name="슬라이드 번호 개체 틀 2"/>
          <p:cNvSpPr>
            <a:spLocks noGrp="1"/>
          </p:cNvSpPr>
          <p:nvPr>
            <p:ph type="sldNum" sz="quarter" idx="10"/>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85446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基本スライド">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i="0" spc="0"/>
            </a:lvl1pPr>
          </a:lstStyle>
          <a:p>
            <a:r>
              <a:rPr kumimoji="1" lang="ja-JP" altLang="en-US"/>
              <a:t>マスタ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lvl1pPr>
              <a:defRPr b="1" i="0"/>
            </a:lvl1pPr>
          </a:lstStyle>
          <a:p>
            <a:fld id="{CE6A2B22-FBE6-4360-BB9D-4A43BE0059B8}" type="slidenum">
              <a:rPr lang="ja-JP" altLang="en-US" smtClean="0"/>
              <a:pPr/>
              <a:t>‹#›</a:t>
            </a:fld>
            <a:endParaRPr lang="ja-JP" altLang="en-US" dirty="0"/>
          </a:p>
        </p:txBody>
      </p:sp>
      <p:sp>
        <p:nvSpPr>
          <p:cNvPr id="4" name="テキスト プレースホルダ 4"/>
          <p:cNvSpPr>
            <a:spLocks noGrp="1"/>
          </p:cNvSpPr>
          <p:nvPr>
            <p:ph type="body" sz="quarter" idx="11"/>
          </p:nvPr>
        </p:nvSpPr>
        <p:spPr>
          <a:xfrm>
            <a:off x="915866" y="908050"/>
            <a:ext cx="7310769" cy="1441450"/>
          </a:xfrm>
          <a:prstGeom prst="rect">
            <a:avLst/>
          </a:prstGeom>
        </p:spPr>
        <p:txBody>
          <a:bodyPr/>
          <a:lstStyle>
            <a:lvl1pPr marL="0" indent="0">
              <a:lnSpc>
                <a:spcPct val="120000"/>
              </a:lnSpc>
              <a:buFontTx/>
              <a:buNone/>
              <a:defRPr sz="1800" b="1" i="0">
                <a:latin typeface="Meiryo Bold"/>
                <a:ea typeface="+mn-ea"/>
              </a:defRPr>
            </a:lvl1pPr>
            <a:lvl2pPr marL="0" indent="0">
              <a:lnSpc>
                <a:spcPct val="120000"/>
              </a:lnSpc>
              <a:buFontTx/>
              <a:buNone/>
              <a:defRPr sz="900">
                <a:latin typeface="+mn-ea"/>
                <a:ea typeface="+mn-ea"/>
              </a:defRPr>
            </a:lvl2pPr>
            <a:lvl3pPr>
              <a:lnSpc>
                <a:spcPct val="120000"/>
              </a:lnSpc>
              <a:buFontTx/>
              <a:buNone/>
              <a:defRPr sz="825">
                <a:latin typeface="+mn-ea"/>
                <a:ea typeface="+mn-ea"/>
              </a:defRPr>
            </a:lvl3pPr>
            <a:lvl4pPr>
              <a:lnSpc>
                <a:spcPct val="120000"/>
              </a:lnSpc>
              <a:buFontTx/>
              <a:buNone/>
              <a:defRPr sz="787">
                <a:latin typeface="+mn-ea"/>
                <a:ea typeface="+mn-ea"/>
              </a:defRPr>
            </a:lvl4pPr>
            <a:lvl5pPr>
              <a:lnSpc>
                <a:spcPct val="120000"/>
              </a:lnSpc>
              <a:buFontTx/>
              <a:buNone/>
              <a:defRPr sz="787">
                <a:latin typeface="+mn-ea"/>
                <a:ea typeface="+mn-ea"/>
              </a:defRPr>
            </a:lvl5pPr>
          </a:lstStyle>
          <a:p>
            <a:pPr lvl="0"/>
            <a:r>
              <a:rPr kumimoji="1" lang="ja-JP" altLang="en-US"/>
              <a:t>マスタ テキストの書式設定</a:t>
            </a:r>
          </a:p>
        </p:txBody>
      </p:sp>
    </p:spTree>
    <p:extLst>
      <p:ext uri="{BB962C8B-B14F-4D97-AF65-F5344CB8AC3E}">
        <p14:creationId xmlns:p14="http://schemas.microsoft.com/office/powerpoint/2010/main" val="706717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450788520"/>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892946308"/>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51823223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1071943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28045210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4108559713"/>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15692533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522908522"/>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72540475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74550567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2959701317"/>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48738052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ine logo w/o page nu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442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69341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14198771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ne logo(white) w/o page nu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552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3" name="슬라이드 번호 개체 틀 2"/>
          <p:cNvSpPr>
            <a:spLocks noGrp="1"/>
          </p:cNvSpPr>
          <p:nvPr>
            <p:ph type="sldNum" sz="quarter" idx="10"/>
          </p:nvPr>
        </p:nvSpPr>
        <p:spPr/>
        <p:txBody>
          <a:body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897489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基本スライド">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i="0" spc="0"/>
            </a:lvl1pPr>
          </a:lstStyle>
          <a:p>
            <a:r>
              <a:rPr kumimoji="1" lang="ja-JP" altLang="en-US"/>
              <a:t>マスタ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lvl1pPr>
              <a:defRPr b="1" i="0"/>
            </a:lvl1pPr>
          </a:lstStyle>
          <a:p>
            <a:fld id="{CE6A2B22-FBE6-4360-BB9D-4A43BE0059B8}" type="slidenum">
              <a:rPr lang="ja-JP" altLang="en-US" smtClean="0"/>
              <a:pPr/>
              <a:t>‹#›</a:t>
            </a:fld>
            <a:endParaRPr lang="ja-JP" altLang="en-US" dirty="0"/>
          </a:p>
        </p:txBody>
      </p:sp>
      <p:sp>
        <p:nvSpPr>
          <p:cNvPr id="4" name="テキスト プレースホルダ 4"/>
          <p:cNvSpPr>
            <a:spLocks noGrp="1"/>
          </p:cNvSpPr>
          <p:nvPr>
            <p:ph type="body" sz="quarter" idx="11"/>
          </p:nvPr>
        </p:nvSpPr>
        <p:spPr>
          <a:xfrm>
            <a:off x="915866" y="908050"/>
            <a:ext cx="7310769" cy="1441450"/>
          </a:xfrm>
          <a:prstGeom prst="rect">
            <a:avLst/>
          </a:prstGeom>
        </p:spPr>
        <p:txBody>
          <a:bodyPr/>
          <a:lstStyle>
            <a:lvl1pPr marL="0" indent="0">
              <a:lnSpc>
                <a:spcPct val="120000"/>
              </a:lnSpc>
              <a:buFontTx/>
              <a:buNone/>
              <a:defRPr sz="1800" b="1" i="0">
                <a:latin typeface="Meiryo Bold"/>
                <a:ea typeface="+mn-ea"/>
              </a:defRPr>
            </a:lvl1pPr>
            <a:lvl2pPr marL="0" indent="0">
              <a:lnSpc>
                <a:spcPct val="120000"/>
              </a:lnSpc>
              <a:buFontTx/>
              <a:buNone/>
              <a:defRPr sz="900">
                <a:latin typeface="+mn-ea"/>
                <a:ea typeface="+mn-ea"/>
              </a:defRPr>
            </a:lvl2pPr>
            <a:lvl3pPr>
              <a:lnSpc>
                <a:spcPct val="120000"/>
              </a:lnSpc>
              <a:buFontTx/>
              <a:buNone/>
              <a:defRPr sz="825">
                <a:latin typeface="+mn-ea"/>
                <a:ea typeface="+mn-ea"/>
              </a:defRPr>
            </a:lvl3pPr>
            <a:lvl4pPr>
              <a:lnSpc>
                <a:spcPct val="120000"/>
              </a:lnSpc>
              <a:buFontTx/>
              <a:buNone/>
              <a:defRPr sz="787">
                <a:latin typeface="+mn-ea"/>
                <a:ea typeface="+mn-ea"/>
              </a:defRPr>
            </a:lvl4pPr>
            <a:lvl5pPr>
              <a:lnSpc>
                <a:spcPct val="120000"/>
              </a:lnSpc>
              <a:buFontTx/>
              <a:buNone/>
              <a:defRPr sz="787">
                <a:latin typeface="+mn-ea"/>
                <a:ea typeface="+mn-ea"/>
              </a:defRPr>
            </a:lvl5pPr>
          </a:lstStyle>
          <a:p>
            <a:pPr lvl="0"/>
            <a:r>
              <a:rPr kumimoji="1" lang="ja-JP" altLang="en-US"/>
              <a:t>マスタ テキストの書式設定</a:t>
            </a:r>
          </a:p>
        </p:txBody>
      </p:sp>
    </p:spTree>
    <p:extLst>
      <p:ext uri="{BB962C8B-B14F-4D97-AF65-F5344CB8AC3E}">
        <p14:creationId xmlns:p14="http://schemas.microsoft.com/office/powerpoint/2010/main" val="113746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6D0A41D-2435-4EFB-AF49-1700756C3CD3}" type="datetimeFigureOut">
              <a:rPr kumimoji="1" lang="ja-JP" altLang="en-US" smtClean="0"/>
              <a:t>2021/10/4</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391367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D0A41D-2435-4EFB-AF49-1700756C3CD3}" type="datetimeFigureOut">
              <a:rPr kumimoji="1" lang="ja-JP" altLang="en-US" smtClean="0"/>
              <a:t>2021/10/4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43279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6D0A41D-2435-4EFB-AF49-1700756C3CD3}" type="datetimeFigureOut">
              <a:rPr kumimoji="1" lang="ja-JP" altLang="en-US" smtClean="0"/>
              <a:t>2021/10/4</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DBB91D5-FC29-4384-AD87-5D7071ABE1E2}" type="slidenum">
              <a:rPr kumimoji="1" lang="ja-JP" altLang="en-US" smtClean="0"/>
              <a:t>‹#›</a:t>
            </a:fld>
            <a:endParaRPr kumimoji="1"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697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749" r:id="rId13"/>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5528F988-90EA-4AF2-B65A-836E4BDAE4D8}" type="datetimeFigureOut">
              <a:rPr kumimoji="1" lang="ja-JP" altLang="en-US" smtClean="0"/>
              <a:t>2021/10/4</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581ABCCF-93D2-4939-B26C-66039BC41366}" type="slidenum">
              <a:rPr kumimoji="1" lang="ja-JP" altLang="en-US" smtClean="0"/>
              <a:t>‹#›</a:t>
            </a:fld>
            <a:endParaRPr kumimoji="1" lang="ja-JP" altLang="en-US"/>
          </a:p>
        </p:txBody>
      </p:sp>
    </p:spTree>
    <p:extLst>
      <p:ext uri="{BB962C8B-B14F-4D97-AF65-F5344CB8AC3E}">
        <p14:creationId xmlns:p14="http://schemas.microsoft.com/office/powerpoint/2010/main" val="35963942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10/4/2021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32653189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29">
          <p15:clr>
            <a:srgbClr val="F26B43"/>
          </p15:clr>
        </p15:guide>
        <p15:guide id="2" pos="551">
          <p15:clr>
            <a:srgbClr val="F26B43"/>
          </p15:clr>
        </p15:guide>
        <p15:guide id="3" pos="3840">
          <p15:clr>
            <a:srgbClr val="F26B43"/>
          </p15:clr>
        </p15:guide>
        <p15:guide id="4" orient="horz" pos="3861">
          <p15:clr>
            <a:srgbClr val="F26B43"/>
          </p15:clr>
        </p15:guide>
        <p15:guide id="5" orient="horz" pos="45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C764DE79-268F-4C1A-8933-263129D2AF90}" type="datetimeFigureOut">
              <a:rPr lang="en-US" smtClean="0"/>
              <a:t>10/4/2021</a:t>
            </a:fld>
            <a:endParaRPr lang="en-US" dirty="0"/>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06770250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p:hf hdr="0" ft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92">
          <p15:clr>
            <a:srgbClr val="F26B43"/>
          </p15:clr>
        </p15:guide>
        <p15:guide id="2" pos="448">
          <p15:clr>
            <a:srgbClr val="F26B43"/>
          </p15:clr>
        </p15:guide>
        <p15:guide id="3" pos="3120">
          <p15:clr>
            <a:srgbClr val="F26B43"/>
          </p15:clr>
        </p15:guide>
        <p15:guide id="4" orient="horz" pos="3861">
          <p15:clr>
            <a:srgbClr val="F26B43"/>
          </p15:clr>
        </p15:guide>
        <p15:guide id="5" orient="horz" pos="45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C764DE79-268F-4C1A-8933-263129D2AF90}" type="datetimeFigureOut">
              <a:rPr lang="en-US" smtClean="0"/>
              <a:t>10/4/2021</a:t>
            </a:fld>
            <a:endParaRPr lang="en-US" dirty="0"/>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41791C1F-411B-1E40-9D51-5ECAFA9B8807}" type="slidenum">
              <a:rPr kumimoji="1" lang="ko-KR" altLang="en-US" sz="675" smtClean="0">
                <a:latin typeface="Arial" charset="0"/>
                <a:ea typeface="Arial" charset="0"/>
                <a:cs typeface="Arial" charset="0"/>
              </a:rPr>
              <a:pPr/>
              <a:t>‹#›</a:t>
            </a:fld>
            <a:endParaRPr kumimoji="1" lang="ko-KR" altLang="en-US" sz="675" dirty="0">
              <a:latin typeface="Arial" charset="0"/>
              <a:ea typeface="Arial" charset="0"/>
              <a:cs typeface="Arial" charset="0"/>
            </a:endParaRPr>
          </a:p>
        </p:txBody>
      </p:sp>
    </p:spTree>
    <p:extLst>
      <p:ext uri="{BB962C8B-B14F-4D97-AF65-F5344CB8AC3E}">
        <p14:creationId xmlns:p14="http://schemas.microsoft.com/office/powerpoint/2010/main" val="14546148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hf hdr="0" ft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92">
          <p15:clr>
            <a:srgbClr val="F26B43"/>
          </p15:clr>
        </p15:guide>
        <p15:guide id="2" pos="448">
          <p15:clr>
            <a:srgbClr val="F26B43"/>
          </p15:clr>
        </p15:guide>
        <p15:guide id="3" pos="3120">
          <p15:clr>
            <a:srgbClr val="F26B43"/>
          </p15:clr>
        </p15:guide>
        <p15:guide id="4" orient="horz" pos="3861">
          <p15:clr>
            <a:srgbClr val="F26B43"/>
          </p15:clr>
        </p15:guide>
        <p15:guide id="5" orient="horz" pos="45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oumu.go.jp/iicp/research/results/media_usage-time.htm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52.xml"/><Relationship Id="rId5" Type="http://schemas.openxmlformats.org/officeDocument/2006/relationships/image" Target="../media/image37.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52.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52.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49.jp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68.xml"/><Relationship Id="rId5" Type="http://schemas.openxmlformats.org/officeDocument/2006/relationships/image" Target="../media/image53.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5.jpg"/><Relationship Id="rId4" Type="http://schemas.openxmlformats.org/officeDocument/2006/relationships/image" Target="../media/image64.jp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hyperlink" Target="http://nav.cx/HnpPyN" TargetMode="External"/><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nav.cx/HnpPyN" TargetMode="External"/><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1F0"/>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115B242-55B1-4E63-9B09-CD4EC2BD4E7E}"/>
              </a:ext>
            </a:extLst>
          </p:cNvPr>
          <p:cNvSpPr/>
          <p:nvPr/>
        </p:nvSpPr>
        <p:spPr>
          <a:xfrm>
            <a:off x="746457" y="492449"/>
            <a:ext cx="7980070" cy="1938992"/>
          </a:xfrm>
          <a:prstGeom prst="rect">
            <a:avLst/>
          </a:prstGeom>
          <a:noFill/>
        </p:spPr>
        <p:txBody>
          <a:bodyPr wrap="none" lIns="91440" tIns="45720" rIns="91440" bIns="45720">
            <a:spAutoFit/>
          </a:bodyPr>
          <a:lstStyle/>
          <a:p>
            <a:pPr algn="ctr"/>
            <a:r>
              <a:rPr lang="ja-JP" altLang="ja-JP" sz="60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東武</a:t>
            </a:r>
            <a:r>
              <a:rPr lang="en-US" altLang="ja-JP" sz="60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DX</a:t>
            </a:r>
            <a:r>
              <a:rPr lang="ja-JP" altLang="ja-JP" sz="60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エージェンシー</a:t>
            </a:r>
            <a:br>
              <a:rPr lang="en-US" altLang="ja-JP" sz="60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ja-JP" sz="60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戦略</a:t>
            </a:r>
            <a:r>
              <a:rPr lang="en-US" altLang="ja-JP" sz="60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 2022</a:t>
            </a:r>
            <a:r>
              <a:rPr lang="ja-JP" altLang="en-US" sz="60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36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（案</a:t>
            </a:r>
            <a:r>
              <a:rPr lang="ja-JP" altLang="en-US" sz="36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ja-JP" sz="3600" b="1" kern="100" cap="none" spc="0" dirty="0">
                <a:ln w="0"/>
                <a:solidFill>
                  <a:schemeClr val="tx1">
                    <a:lumMod val="95000"/>
                    <a:lumOff val="5000"/>
                  </a:schemeClr>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en-US" sz="6000" b="1" cap="none" spc="0" dirty="0">
              <a:ln w="0"/>
              <a:solidFill>
                <a:schemeClr val="tx1">
                  <a:lumMod val="95000"/>
                  <a:lumOff val="5000"/>
                </a:schemeClr>
              </a:solidFill>
              <a:effectLst>
                <a:outerShdw blurRad="38100" dist="25400" dir="5400000" algn="ctr" rotWithShape="0">
                  <a:srgbClr val="6E747A">
                    <a:alpha val="43000"/>
                  </a:srgbClr>
                </a:outerShdw>
              </a:effectLst>
            </a:endParaRPr>
          </a:p>
        </p:txBody>
      </p:sp>
      <p:pic>
        <p:nvPicPr>
          <p:cNvPr id="16" name="図 15" descr="アプリケーション&#10;&#10;自動的に生成された説明">
            <a:extLst>
              <a:ext uri="{FF2B5EF4-FFF2-40B4-BE49-F238E27FC236}">
                <a16:creationId xmlns:a16="http://schemas.microsoft.com/office/drawing/2014/main" id="{CED7D520-B8B9-463E-9367-81E2F5FE9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130" y="2709582"/>
            <a:ext cx="2266377" cy="2987899"/>
          </a:xfrm>
          <a:prstGeom prst="rect">
            <a:avLst/>
          </a:prstGeom>
        </p:spPr>
      </p:pic>
      <p:sp>
        <p:nvSpPr>
          <p:cNvPr id="3" name="字幕 2">
            <a:extLst>
              <a:ext uri="{FF2B5EF4-FFF2-40B4-BE49-F238E27FC236}">
                <a16:creationId xmlns:a16="http://schemas.microsoft.com/office/drawing/2014/main" id="{165B5AC6-9FF2-46A7-8225-BF6B62BF2FB2}"/>
              </a:ext>
            </a:extLst>
          </p:cNvPr>
          <p:cNvSpPr>
            <a:spLocks noGrp="1"/>
          </p:cNvSpPr>
          <p:nvPr>
            <p:ph type="subTitle" idx="1"/>
          </p:nvPr>
        </p:nvSpPr>
        <p:spPr>
          <a:xfrm>
            <a:off x="581965" y="4822463"/>
            <a:ext cx="8144562" cy="1988265"/>
          </a:xfrm>
        </p:spPr>
        <p:txBody>
          <a:bodyPr>
            <a:normAutofit/>
          </a:bodyPr>
          <a:lstStyle/>
          <a:p>
            <a:r>
              <a:rPr lang="ja-JP" altLang="ja-JP" sz="4000" b="1" kern="100"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000" b="1" kern="100"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S-DX</a:t>
            </a:r>
            <a:r>
              <a:rPr lang="ja-JP" altLang="ja-JP" sz="4000" b="1" kern="100"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」と「東武デジタル経済圏」</a:t>
            </a:r>
            <a:endParaRPr lang="en-US" altLang="ja-JP" sz="4000" b="1" kern="100"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ja-JP" sz="4000" b="1" kern="100"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で、さらなる飛躍！</a:t>
            </a:r>
          </a:p>
        </p:txBody>
      </p:sp>
    </p:spTree>
    <p:extLst>
      <p:ext uri="{BB962C8B-B14F-4D97-AF65-F5344CB8AC3E}">
        <p14:creationId xmlns:p14="http://schemas.microsoft.com/office/powerpoint/2010/main" val="172855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fontScale="90000"/>
          </a:bodyPr>
          <a:lstStyle/>
          <a:p>
            <a:r>
              <a:rPr kumimoji="1" lang="ja-JP" altLang="en-US" dirty="0">
                <a:latin typeface="BIZ UDPゴシック" panose="020B0400000000000000" pitchFamily="50" charset="-128"/>
                <a:ea typeface="BIZ UDPゴシック" panose="020B0400000000000000" pitchFamily="50" charset="-128"/>
              </a:rPr>
              <a:t>東武が実現してきた</a:t>
            </a:r>
            <a:br>
              <a:rPr kumimoji="1" lang="ja-JP" altLang="en-US"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７つのＳが付くＤＸ＝</a:t>
            </a:r>
            <a:r>
              <a:rPr kumimoji="1" lang="ja-JP" altLang="en-US" dirty="0">
                <a:solidFill>
                  <a:srgbClr val="FF0000"/>
                </a:solidFill>
                <a:latin typeface="BIZ UDPゴシック" panose="020B0400000000000000" pitchFamily="50" charset="-128"/>
                <a:ea typeface="BIZ UDPゴシック" panose="020B0400000000000000" pitchFamily="50" charset="-128"/>
              </a:rPr>
              <a:t>「</a:t>
            </a:r>
            <a:r>
              <a:rPr kumimoji="1" lang="en-US" altLang="ja-JP" dirty="0">
                <a:solidFill>
                  <a:srgbClr val="FF0000"/>
                </a:solidFill>
                <a:latin typeface="BIZ UDPゴシック" panose="020B0400000000000000" pitchFamily="50" charset="-128"/>
                <a:ea typeface="BIZ UDPゴシック" panose="020B0400000000000000" pitchFamily="50" charset="-128"/>
              </a:rPr>
              <a:t>S-DX</a:t>
            </a:r>
            <a:r>
              <a:rPr kumimoji="1" lang="ja-JP" altLang="en-US" dirty="0">
                <a:solidFill>
                  <a:srgbClr val="FF0000"/>
                </a:solidFill>
                <a:latin typeface="BIZ UDPゴシック" panose="020B0400000000000000" pitchFamily="50" charset="-128"/>
                <a:ea typeface="BIZ UDPゴシック" panose="020B0400000000000000" pitchFamily="50" charset="-128"/>
              </a:rPr>
              <a:t>」</a:t>
            </a: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822959" y="1845734"/>
            <a:ext cx="7669034" cy="4023360"/>
          </a:xfrm>
        </p:spPr>
        <p:txBody>
          <a:bodyPr>
            <a:normAutofit fontScale="92500" lnSpcReduction="10000"/>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東武トップが実現してきた</a:t>
            </a:r>
            <a:r>
              <a:rPr kumimoji="1" lang="en-US" altLang="ja-JP" sz="2400" dirty="0">
                <a:latin typeface="BIZ UDPゴシック" panose="020B0400000000000000" pitchFamily="50" charset="-128"/>
                <a:ea typeface="BIZ UDPゴシック" panose="020B0400000000000000" pitchFamily="50" charset="-128"/>
              </a:rPr>
              <a:t>DX</a:t>
            </a:r>
            <a:r>
              <a:rPr kumimoji="1" lang="ja-JP" altLang="en-US" sz="2400" dirty="0">
                <a:latin typeface="BIZ UDPゴシック" panose="020B0400000000000000" pitchFamily="50" charset="-128"/>
                <a:ea typeface="BIZ UDPゴシック" panose="020B0400000000000000" pitchFamily="50" charset="-128"/>
              </a:rPr>
              <a:t>の特徴</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martphone</a:t>
            </a:r>
            <a:r>
              <a:rPr kumimoji="1" lang="ja-JP" altLang="en-US" sz="2400" dirty="0">
                <a:latin typeface="BIZ UDPゴシック" panose="020B0400000000000000" pitchFamily="50" charset="-128"/>
                <a:ea typeface="BIZ UDPゴシック" panose="020B0400000000000000" pitchFamily="50" charset="-128"/>
              </a:rPr>
              <a:t>　 スマートフォンで</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NS</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	SNS</a:t>
            </a:r>
            <a:r>
              <a:rPr kumimoji="1" lang="ja-JP" altLang="en-US" sz="2400" dirty="0">
                <a:latin typeface="BIZ UDPゴシック" panose="020B0400000000000000" pitchFamily="50" charset="-128"/>
                <a:ea typeface="BIZ UDPゴシック" panose="020B0400000000000000" pitchFamily="50" charset="-128"/>
              </a:rPr>
              <a:t>を使って</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imple</a:t>
            </a:r>
            <a:r>
              <a:rPr kumimoji="1" lang="ja-JP" altLang="en-US" sz="2400" dirty="0">
                <a:latin typeface="BIZ UDPゴシック" panose="020B0400000000000000" pitchFamily="50" charset="-128"/>
                <a:ea typeface="BIZ UDPゴシック" panose="020B0400000000000000" pitchFamily="50" charset="-128"/>
              </a:rPr>
              <a:t>　    シンプルな運用</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lim</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スリムなコスト</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mall business</a:t>
            </a:r>
            <a:r>
              <a:rPr kumimoji="1" lang="ja-JP" altLang="en-US" sz="2400" dirty="0">
                <a:latin typeface="BIZ UDPゴシック" panose="020B0400000000000000" pitchFamily="50" charset="-128"/>
                <a:ea typeface="BIZ UDPゴシック" panose="020B0400000000000000" pitchFamily="50" charset="-128"/>
              </a:rPr>
              <a:t>　中小企業でも</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mall government</a:t>
            </a:r>
            <a:r>
              <a:rPr kumimoji="1" lang="ja-JP" altLang="en-US" sz="2400" dirty="0">
                <a:latin typeface="BIZ UDPゴシック" panose="020B0400000000000000" pitchFamily="50" charset="-128"/>
                <a:ea typeface="BIZ UDPゴシック" panose="020B0400000000000000" pitchFamily="50" charset="-128"/>
              </a:rPr>
              <a:t>　小規模な地方自治体でも</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urely </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たしかに実行できる内容</a:t>
            </a:r>
          </a:p>
          <a:p>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3219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txBox="1">
            <a:spLocks/>
          </p:cNvSpPr>
          <p:nvPr/>
        </p:nvSpPr>
        <p:spPr>
          <a:xfrm>
            <a:off x="6939864" y="5628988"/>
            <a:ext cx="2057400" cy="273844"/>
          </a:xfrm>
          <a:prstGeom prst="rect">
            <a:avLst/>
          </a:prstGeom>
        </p:spPr>
        <p:txBody>
          <a:bodyPr vert="horz" lIns="68580" tIns="34290" rIns="68580" bIns="3429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41791C1F-411B-1E40-9D51-5ECAFA9B8807}" type="slidenum">
              <a:rPr kumimoji="1" lang="ko-KR" altLang="en-US" sz="675">
                <a:latin typeface="Arial" charset="0"/>
                <a:ea typeface="Arial" charset="0"/>
                <a:cs typeface="Arial" charset="0"/>
              </a:rPr>
              <a:pPr/>
              <a:t>11</a:t>
            </a:fld>
            <a:endParaRPr kumimoji="1" lang="ko-KR" altLang="en-US" sz="675" dirty="0">
              <a:latin typeface="Arial" charset="0"/>
              <a:ea typeface="Arial" charset="0"/>
              <a:cs typeface="Arial" charset="0"/>
            </a:endParaRPr>
          </a:p>
        </p:txBody>
      </p:sp>
      <p:pic>
        <p:nvPicPr>
          <p:cNvPr id="9" name="図 8"/>
          <p:cNvPicPr>
            <a:picLocks noChangeAspect="1"/>
          </p:cNvPicPr>
          <p:nvPr/>
        </p:nvPicPr>
        <p:blipFill rotWithShape="1">
          <a:blip r:embed="rId2"/>
          <a:srcRect l="1371" b="20862"/>
          <a:stretch/>
        </p:blipFill>
        <p:spPr>
          <a:xfrm>
            <a:off x="2258451" y="1882025"/>
            <a:ext cx="5025272" cy="2586185"/>
          </a:xfrm>
          <a:prstGeom prst="rect">
            <a:avLst/>
          </a:prstGeom>
        </p:spPr>
      </p:pic>
      <p:pic>
        <p:nvPicPr>
          <p:cNvPr id="10" name="Picture 2" descr="立ってスマホを使う人のイラスト（女子学生・笑顔）"/>
          <p:cNvPicPr>
            <a:picLocks noChangeAspect="1" noChangeArrowheads="1"/>
          </p:cNvPicPr>
          <p:nvPr/>
        </p:nvPicPr>
        <p:blipFill rotWithShape="1">
          <a:blip r:embed="rId3">
            <a:extLst>
              <a:ext uri="{28A0092B-C50C-407E-A947-70E740481C1C}">
                <a14:useLocalDpi xmlns:a14="http://schemas.microsoft.com/office/drawing/2010/main" val="0"/>
              </a:ext>
            </a:extLst>
          </a:blip>
          <a:srcRect r="7926" b="33967"/>
          <a:stretch/>
        </p:blipFill>
        <p:spPr bwMode="auto">
          <a:xfrm>
            <a:off x="6408204" y="4429147"/>
            <a:ext cx="1678292" cy="17194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パソコン嫌いの高齢者のイラスト"/>
          <p:cNvPicPr>
            <a:picLocks noChangeAspect="1" noChangeArrowheads="1"/>
          </p:cNvPicPr>
          <p:nvPr/>
        </p:nvPicPr>
        <p:blipFill rotWithShape="1">
          <a:blip r:embed="rId4">
            <a:extLst>
              <a:ext uri="{28A0092B-C50C-407E-A947-70E740481C1C}">
                <a14:useLocalDpi xmlns:a14="http://schemas.microsoft.com/office/drawing/2010/main" val="0"/>
              </a:ext>
            </a:extLst>
          </a:blip>
          <a:srcRect r="44449" b="15580"/>
          <a:stretch/>
        </p:blipFill>
        <p:spPr bwMode="auto">
          <a:xfrm>
            <a:off x="1143000" y="4280767"/>
            <a:ext cx="1401488" cy="1890210"/>
          </a:xfrm>
          <a:prstGeom prst="rect">
            <a:avLst/>
          </a:prstGeom>
          <a:noFill/>
          <a:extLst>
            <a:ext uri="{909E8E84-426E-40DD-AFC4-6F175D3DCCD1}">
              <a14:hiddenFill xmlns:a14="http://schemas.microsoft.com/office/drawing/2010/main">
                <a:solidFill>
                  <a:srgbClr val="FFFFFF"/>
                </a:solidFill>
              </a14:hiddenFill>
            </a:ext>
          </a:extLst>
        </p:spPr>
      </p:pic>
      <p:sp>
        <p:nvSpPr>
          <p:cNvPr id="14" name="角丸四角形吹き出し 13"/>
          <p:cNvSpPr/>
          <p:nvPr/>
        </p:nvSpPr>
        <p:spPr>
          <a:xfrm>
            <a:off x="2674802" y="4841324"/>
            <a:ext cx="1890210" cy="962601"/>
          </a:xfrm>
          <a:prstGeom prst="wedgeRoundRectCallout">
            <a:avLst>
              <a:gd name="adj1" fmla="val -61190"/>
              <a:gd name="adj2" fmla="val 69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kern="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昔から「電話」は、</a:t>
            </a:r>
            <a:endParaRPr lang="en-US" altLang="ja-JP" sz="1350" kern="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350" kern="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使われていたんだ</a:t>
            </a:r>
            <a:endParaRPr lang="en-US" altLang="ja-JP" sz="1350" kern="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5" name="角丸四角形吹き出し 14"/>
          <p:cNvSpPr/>
          <p:nvPr/>
        </p:nvSpPr>
        <p:spPr>
          <a:xfrm>
            <a:off x="4695327" y="4812899"/>
            <a:ext cx="1890210" cy="991026"/>
          </a:xfrm>
          <a:prstGeom prst="wedgeRoundRectCallout">
            <a:avLst>
              <a:gd name="adj1" fmla="val 58405"/>
              <a:gd name="adj2" fmla="val -1731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kern="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まだ「電話」なんて</a:t>
            </a:r>
            <a:endParaRPr lang="en-US" altLang="ja-JP" sz="1350" kern="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350" kern="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存在しているの？</a:t>
            </a:r>
            <a:endParaRPr kumimoji="1" lang="ja-JP" altLang="en-US" sz="1350" dirty="0">
              <a:solidFill>
                <a:schemeClr val="tx1"/>
              </a:solidFill>
            </a:endParaRPr>
          </a:p>
        </p:txBody>
      </p:sp>
      <p:sp>
        <p:nvSpPr>
          <p:cNvPr id="16" name="正方形/長方形 15"/>
          <p:cNvSpPr/>
          <p:nvPr/>
        </p:nvSpPr>
        <p:spPr>
          <a:xfrm>
            <a:off x="2674802" y="4468210"/>
            <a:ext cx="4120055" cy="311624"/>
          </a:xfrm>
          <a:prstGeom prst="rect">
            <a:avLst/>
          </a:prstGeom>
        </p:spPr>
        <p:txBody>
          <a:bodyPr wrap="square">
            <a:spAutoFit/>
          </a:bodyPr>
          <a:lstStyle/>
          <a:p>
            <a:r>
              <a:rPr lang="ja-JP" altLang="en-US" sz="750" b="1" dirty="0">
                <a:latin typeface="UD デジタル 教科書体 NK-R" panose="02020400000000000000" pitchFamily="18" charset="-128"/>
                <a:ea typeface="UD デジタル 教科書体 NK-R" panose="02020400000000000000" pitchFamily="18" charset="-128"/>
              </a:rPr>
              <a:t>総務省</a:t>
            </a:r>
            <a:r>
              <a:rPr lang="ja-JP" altLang="en-US" sz="750" dirty="0">
                <a:latin typeface="UD デジタル 教科書体 NK-R" panose="02020400000000000000" pitchFamily="18" charset="-128"/>
                <a:ea typeface="UD デジタル 教科書体 NK-R" panose="02020400000000000000" pitchFamily="18" charset="-128"/>
              </a:rPr>
              <a:t>　</a:t>
            </a:r>
            <a:r>
              <a:rPr lang="ja-JP" altLang="en-US" sz="675" dirty="0">
                <a:latin typeface="UD デジタル 教科書体 NK-R" panose="02020400000000000000" pitchFamily="18" charset="-128"/>
                <a:ea typeface="UD デジタル 教科書体 NK-R" panose="02020400000000000000" pitchFamily="18" charset="-128"/>
              </a:rPr>
              <a:t>平成</a:t>
            </a:r>
            <a:r>
              <a:rPr lang="en-US" altLang="ja-JP" sz="675" dirty="0">
                <a:latin typeface="UD デジタル 教科書体 NK-R" panose="02020400000000000000" pitchFamily="18" charset="-128"/>
                <a:ea typeface="UD デジタル 教科書体 NK-R" panose="02020400000000000000" pitchFamily="18" charset="-128"/>
              </a:rPr>
              <a:t>29</a:t>
            </a:r>
            <a:r>
              <a:rPr lang="ja-JP" altLang="en-US" sz="675" dirty="0">
                <a:latin typeface="UD デジタル 教科書体 NK-R" panose="02020400000000000000" pitchFamily="18" charset="-128"/>
                <a:ea typeface="UD デジタル 教科書体 NK-R" panose="02020400000000000000" pitchFamily="18" charset="-128"/>
              </a:rPr>
              <a:t>年情報通信メディアの利用時間と情報行動に関する調査報告書＜概要＞ </a:t>
            </a:r>
            <a:r>
              <a:rPr lang="en-US" altLang="ja-JP" sz="675" dirty="0">
                <a:latin typeface="UD デジタル 教科書体 NK-R" panose="02020400000000000000" pitchFamily="18" charset="-128"/>
                <a:ea typeface="UD デジタル 教科書体 NK-R" panose="02020400000000000000" pitchFamily="18" charset="-128"/>
              </a:rPr>
              <a:t>P15</a:t>
            </a:r>
            <a:r>
              <a:rPr lang="ja-JP" altLang="en-US" sz="675" dirty="0">
                <a:latin typeface="UD デジタル 教科書体 NK-R" panose="02020400000000000000" pitchFamily="18" charset="-128"/>
                <a:ea typeface="UD デジタル 教科書体 NK-R" panose="02020400000000000000" pitchFamily="18" charset="-128"/>
              </a:rPr>
              <a:t>　より引用</a:t>
            </a:r>
            <a:endParaRPr lang="en-US" altLang="ja-JP" sz="675" dirty="0">
              <a:latin typeface="UD デジタル 教科書体 NK-R" panose="02020400000000000000" pitchFamily="18" charset="-128"/>
              <a:ea typeface="UD デジタル 教科書体 NK-R" panose="02020400000000000000" pitchFamily="18" charset="-128"/>
            </a:endParaRPr>
          </a:p>
          <a:p>
            <a:r>
              <a:rPr lang="en-US" altLang="ja-JP" sz="675" dirty="0">
                <a:latin typeface="UD デジタル 教科書体 NK-R" panose="02020400000000000000" pitchFamily="18" charset="-128"/>
                <a:ea typeface="UD デジタル 教科書体 NK-R" panose="02020400000000000000" pitchFamily="18" charset="-128"/>
              </a:rPr>
              <a:t>http://www.soumu.go.jp/main_content/000564529.pdf</a:t>
            </a:r>
            <a:endParaRPr lang="ja-JP" altLang="en-US" sz="675" dirty="0">
              <a:latin typeface="UD デジタル 教科書体 NK-R" panose="02020400000000000000" pitchFamily="18" charset="-128"/>
              <a:ea typeface="UD デジタル 教科書体 NK-R" panose="02020400000000000000" pitchFamily="18" charset="-128"/>
            </a:endParaRPr>
          </a:p>
        </p:txBody>
      </p:sp>
      <p:sp>
        <p:nvSpPr>
          <p:cNvPr id="11" name="タイトル 1">
            <a:extLst>
              <a:ext uri="{FF2B5EF4-FFF2-40B4-BE49-F238E27FC236}">
                <a16:creationId xmlns:a16="http://schemas.microsoft.com/office/drawing/2014/main" id="{DF2E5EE1-53FA-45D2-A129-2E02388071B1}"/>
              </a:ext>
            </a:extLst>
          </p:cNvPr>
          <p:cNvSpPr txBox="1">
            <a:spLocks/>
          </p:cNvSpPr>
          <p:nvPr/>
        </p:nvSpPr>
        <p:spPr>
          <a:xfrm>
            <a:off x="923427" y="560448"/>
            <a:ext cx="7543800" cy="1719468"/>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4000" dirty="0">
                <a:latin typeface="BIZ UDPゴシック" panose="020B0400000000000000" pitchFamily="50" charset="-128"/>
                <a:ea typeface="BIZ UDPゴシック" panose="020B0400000000000000" pitchFamily="50" charset="-128"/>
              </a:rPr>
              <a:t>若い世代は電話を使わない</a:t>
            </a:r>
            <a:endParaRPr lang="en-US" altLang="ja-JP" sz="4000" dirty="0">
              <a:latin typeface="BIZ UDPゴシック" panose="020B0400000000000000" pitchFamily="50" charset="-128"/>
              <a:ea typeface="BIZ UDPゴシック" panose="020B0400000000000000" pitchFamily="50" charset="-128"/>
            </a:endParaRPr>
          </a:p>
          <a:p>
            <a:pPr algn="ctr"/>
            <a:r>
              <a:rPr lang="ja-JP" altLang="en-US" sz="4000" dirty="0">
                <a:latin typeface="BIZ UDPゴシック" panose="020B0400000000000000" pitchFamily="50" charset="-128"/>
                <a:ea typeface="BIZ UDPゴシック" panose="020B0400000000000000" pitchFamily="50" charset="-128"/>
              </a:rPr>
              <a:t>「電話」から「</a:t>
            </a:r>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」へ</a:t>
            </a:r>
          </a:p>
        </p:txBody>
      </p:sp>
    </p:spTree>
    <p:extLst>
      <p:ext uri="{BB962C8B-B14F-4D97-AF65-F5344CB8AC3E}">
        <p14:creationId xmlns:p14="http://schemas.microsoft.com/office/powerpoint/2010/main" val="2053688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latin typeface="BIZ UDPゴシック" panose="020B0400000000000000" pitchFamily="50" charset="-128"/>
                <a:ea typeface="BIZ UDPゴシック" panose="020B0400000000000000" pitchFamily="50" charset="-128"/>
              </a:rPr>
              <a:t>ネットも「</a:t>
            </a:r>
            <a:r>
              <a:rPr lang="en-US" altLang="ja-JP" dirty="0">
                <a:latin typeface="BIZ UDPゴシック" panose="020B0400000000000000" pitchFamily="50" charset="-128"/>
                <a:ea typeface="BIZ UDPゴシック" panose="020B0400000000000000" pitchFamily="50" charset="-128"/>
              </a:rPr>
              <a:t>HP</a:t>
            </a:r>
            <a:r>
              <a:rPr lang="ja-JP" altLang="en-US" dirty="0">
                <a:latin typeface="BIZ UDPゴシック" panose="020B0400000000000000" pitchFamily="50" charset="-128"/>
                <a:ea typeface="BIZ UDPゴシック" panose="020B0400000000000000" pitchFamily="50" charset="-128"/>
              </a:rPr>
              <a:t>から</a:t>
            </a:r>
            <a:r>
              <a:rPr lang="en-US" altLang="ja-JP" dirty="0">
                <a:latin typeface="BIZ UDPゴシック" panose="020B0400000000000000" pitchFamily="50" charset="-128"/>
                <a:ea typeface="BIZ UDPゴシック" panose="020B0400000000000000" pitchFamily="50" charset="-128"/>
              </a:rPr>
              <a:t>SNS</a:t>
            </a:r>
            <a:r>
              <a:rPr lang="ja-JP" altLang="en-US" dirty="0">
                <a:latin typeface="BIZ UDPゴシック" panose="020B0400000000000000" pitchFamily="50" charset="-128"/>
                <a:ea typeface="BIZ UDPゴシック" panose="020B0400000000000000" pitchFamily="50" charset="-128"/>
              </a:rPr>
              <a:t>へ」</a:t>
            </a:r>
            <a:endParaRPr kumimoji="1" lang="ja-JP" altLang="en-US" dirty="0">
              <a:latin typeface="BIZ UDPゴシック" panose="020B0400000000000000" pitchFamily="50" charset="-128"/>
              <a:ea typeface="BIZ UDPゴシック" panose="020B0400000000000000" pitchFamily="50" charset="-128"/>
            </a:endParaRPr>
          </a:p>
        </p:txBody>
      </p:sp>
      <p:sp>
        <p:nvSpPr>
          <p:cNvPr id="16" name="テキスト ボックス 8">
            <a:extLst>
              <a:ext uri="{FF2B5EF4-FFF2-40B4-BE49-F238E27FC236}">
                <a16:creationId xmlns:a16="http://schemas.microsoft.com/office/drawing/2014/main" id="{8623ECBF-F804-9142-A009-A7975FE79CA9}"/>
              </a:ext>
            </a:extLst>
          </p:cNvPr>
          <p:cNvSpPr txBox="1"/>
          <p:nvPr/>
        </p:nvSpPr>
        <p:spPr>
          <a:xfrm>
            <a:off x="3027942" y="2020695"/>
            <a:ext cx="4621525" cy="328130"/>
          </a:xfrm>
          <a:prstGeom prst="rect">
            <a:avLst/>
          </a:prstGeom>
          <a:noFill/>
        </p:spPr>
        <p:txBody>
          <a:bodyPr wrap="square" lIns="0" tIns="20250" rIns="0" bIns="0" rtlCol="0" anchor="t">
            <a:noAutofit/>
          </a:bodyPr>
          <a:lstStyle/>
          <a:p>
            <a:endParaRPr lang="ja-JP" altLang="en-US" sz="1125" b="1" dirty="0">
              <a:latin typeface="Meiryo" panose="020B0604030504040204" pitchFamily="34" charset="-128"/>
              <a:ea typeface="Meiryo" panose="020B0604030504040204" pitchFamily="34" charset="-128"/>
              <a:cs typeface="Arial" panose="020B0604020202020204" pitchFamily="34" charset="0"/>
            </a:endParaRPr>
          </a:p>
        </p:txBody>
      </p:sp>
      <p:sp>
        <p:nvSpPr>
          <p:cNvPr id="17" name="正方形/長方形 16"/>
          <p:cNvSpPr/>
          <p:nvPr/>
        </p:nvSpPr>
        <p:spPr>
          <a:xfrm>
            <a:off x="1466485" y="5380565"/>
            <a:ext cx="7938772" cy="484748"/>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参考：</a:t>
            </a:r>
            <a:r>
              <a:rPr lang="ja-JP" altLang="en-US" sz="1350" b="1" dirty="0">
                <a:latin typeface="メイリオ" panose="020B0604030504040204" pitchFamily="50" charset="-128"/>
                <a:ea typeface="メイリオ" panose="020B0604030504040204" pitchFamily="50" charset="-128"/>
              </a:rPr>
              <a:t>総務省</a:t>
            </a:r>
            <a:r>
              <a:rPr lang="ja-JP" altLang="en-US" sz="1200" dirty="0">
                <a:latin typeface="メイリオ" panose="020B0604030504040204" pitchFamily="50" charset="-128"/>
                <a:ea typeface="メイリオ" panose="020B0604030504040204" pitchFamily="50" charset="-128"/>
              </a:rPr>
              <a:t>「情報通信メディアの利用時間と情報行動に関する調査</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平成</a:t>
            </a:r>
            <a:r>
              <a:rPr lang="en-US" altLang="ja-JP" sz="1200" dirty="0">
                <a:latin typeface="メイリオ" panose="020B0604030504040204" pitchFamily="50" charset="-128"/>
                <a:ea typeface="メイリオ" panose="020B0604030504040204" pitchFamily="50" charset="-128"/>
              </a:rPr>
              <a:t>26</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hlinkClick r:id="rId2"/>
              </a:rPr>
              <a:t>https://www.soumu.go.jp/iicp/research/results/media_usage-time.html</a:t>
            </a:r>
            <a:endParaRPr lang="ja-JP" altLang="en-US" sz="1200"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1613442" y="2031483"/>
            <a:ext cx="877163" cy="369332"/>
          </a:xfrm>
          <a:prstGeom prst="rect">
            <a:avLst/>
          </a:prstGeom>
          <a:solidFill>
            <a:srgbClr val="FFFF00"/>
          </a:solidFill>
        </p:spPr>
        <p:txBody>
          <a:bodyPr wrap="none">
            <a:spAutoFit/>
          </a:bodyPr>
          <a:lstStyle/>
          <a:p>
            <a:r>
              <a:rPr lang="ja-JP" altLang="en-US" b="1" dirty="0">
                <a:latin typeface="Meiryo" panose="020B0604030504040204" pitchFamily="34" charset="-128"/>
                <a:ea typeface="Meiryo" panose="020B0604030504040204" pitchFamily="34" charset="-128"/>
                <a:cs typeface="Arial" charset="0"/>
              </a:rPr>
              <a:t>全世代</a:t>
            </a:r>
            <a:endParaRPr lang="ja-JP" altLang="en-US" b="1" dirty="0">
              <a:latin typeface="Meiryo" panose="020B0604030504040204" pitchFamily="34" charset="-128"/>
              <a:ea typeface="Meiryo" panose="020B0604030504040204" pitchFamily="34" charset="-128"/>
              <a:cs typeface="Arial" panose="020B0604020202020204" pitchFamily="34" charset="0"/>
            </a:endParaRPr>
          </a:p>
        </p:txBody>
      </p:sp>
      <p:pic>
        <p:nvPicPr>
          <p:cNvPr id="19" name="図 18"/>
          <p:cNvPicPr>
            <a:picLocks noChangeAspect="1"/>
          </p:cNvPicPr>
          <p:nvPr/>
        </p:nvPicPr>
        <p:blipFill>
          <a:blip r:embed="rId3"/>
          <a:stretch>
            <a:fillRect/>
          </a:stretch>
        </p:blipFill>
        <p:spPr>
          <a:xfrm>
            <a:off x="4768853" y="2685588"/>
            <a:ext cx="2880614" cy="2486371"/>
          </a:xfrm>
          <a:prstGeom prst="rect">
            <a:avLst/>
          </a:prstGeom>
          <a:ln>
            <a:solidFill>
              <a:schemeClr val="tx1"/>
            </a:solidFill>
          </a:ln>
        </p:spPr>
      </p:pic>
      <p:pic>
        <p:nvPicPr>
          <p:cNvPr id="20" name="図 19"/>
          <p:cNvPicPr>
            <a:picLocks noChangeAspect="1"/>
          </p:cNvPicPr>
          <p:nvPr/>
        </p:nvPicPr>
        <p:blipFill>
          <a:blip r:embed="rId4"/>
          <a:stretch>
            <a:fillRect/>
          </a:stretch>
        </p:blipFill>
        <p:spPr>
          <a:xfrm>
            <a:off x="1507643" y="2711178"/>
            <a:ext cx="2885885" cy="2486371"/>
          </a:xfrm>
          <a:prstGeom prst="rect">
            <a:avLst/>
          </a:prstGeom>
          <a:ln>
            <a:solidFill>
              <a:schemeClr val="tx1"/>
            </a:solidFill>
          </a:ln>
        </p:spPr>
      </p:pic>
      <p:sp>
        <p:nvSpPr>
          <p:cNvPr id="21" name="テキスト ボックス 20">
            <a:extLst>
              <a:ext uri="{FF2B5EF4-FFF2-40B4-BE49-F238E27FC236}">
                <a16:creationId xmlns:a16="http://schemas.microsoft.com/office/drawing/2014/main" id="{8623ECBF-F804-9142-A009-A7975FE79CA9}"/>
              </a:ext>
            </a:extLst>
          </p:cNvPr>
          <p:cNvSpPr txBox="1"/>
          <p:nvPr/>
        </p:nvSpPr>
        <p:spPr>
          <a:xfrm>
            <a:off x="1741211" y="2772179"/>
            <a:ext cx="2685498" cy="284483"/>
          </a:xfrm>
          <a:prstGeom prst="rect">
            <a:avLst/>
          </a:prstGeom>
          <a:noFill/>
        </p:spPr>
        <p:txBody>
          <a:bodyPr wrap="square" lIns="0" tIns="20250" rIns="0" bIns="0" rtlCol="0" anchor="t">
            <a:noAutofit/>
          </a:bodyPr>
          <a:lstStyle/>
          <a:p>
            <a:r>
              <a:rPr lang="ja-JP" altLang="en-US" sz="1013" dirty="0">
                <a:latin typeface="Meiryo" panose="020B0604030504040204" pitchFamily="34" charset="-128"/>
                <a:ea typeface="Meiryo" panose="020B0604030504040204" pitchFamily="34" charset="-128"/>
                <a:cs typeface="Arial" panose="020B0604020202020204" pitchFamily="34" charset="0"/>
              </a:rPr>
              <a:t>ネット利用 </a:t>
            </a:r>
            <a:r>
              <a:rPr lang="ja-JP" altLang="en-US" sz="1013" dirty="0">
                <a:latin typeface="メイリオ" panose="020B0604030504040204" pitchFamily="50" charset="-128"/>
                <a:ea typeface="メイリオ" panose="020B0604030504040204" pitchFamily="50" charset="-128"/>
                <a:cs typeface="Arial" panose="020B0604020202020204" pitchFamily="34" charset="0"/>
              </a:rPr>
              <a:t>項目</a:t>
            </a:r>
            <a:r>
              <a:rPr lang="ja-JP" altLang="en-US" sz="1013" dirty="0">
                <a:latin typeface="Meiryo" panose="020B0604030504040204" pitchFamily="34" charset="-128"/>
                <a:ea typeface="Meiryo" panose="020B0604030504040204" pitchFamily="34" charset="-128"/>
                <a:cs typeface="Arial" panose="020B0604020202020204" pitchFamily="34" charset="0"/>
              </a:rPr>
              <a:t>別利用時間</a:t>
            </a:r>
            <a:r>
              <a:rPr lang="en-US" altLang="ja-JP" sz="1013" dirty="0">
                <a:latin typeface="Meiryo" panose="020B0604030504040204" pitchFamily="34" charset="-128"/>
                <a:ea typeface="Meiryo" panose="020B0604030504040204" pitchFamily="34" charset="-128"/>
                <a:cs typeface="Arial" panose="020B0604020202020204" pitchFamily="34" charset="0"/>
              </a:rPr>
              <a:t>(</a:t>
            </a:r>
            <a:r>
              <a:rPr lang="ja-JP" altLang="en-US" sz="1013" b="1" dirty="0">
                <a:latin typeface="Meiryo" panose="020B0604030504040204" pitchFamily="34" charset="-128"/>
                <a:ea typeface="Meiryo" panose="020B0604030504040204" pitchFamily="34" charset="-128"/>
                <a:cs typeface="Arial" panose="020B0604020202020204" pitchFamily="34" charset="0"/>
              </a:rPr>
              <a:t>全年代</a:t>
            </a:r>
            <a:r>
              <a:rPr lang="ja-JP" altLang="en-US" sz="1013" dirty="0">
                <a:latin typeface="Meiryo" panose="020B0604030504040204" pitchFamily="34" charset="-128"/>
                <a:ea typeface="Meiryo" panose="020B0604030504040204" pitchFamily="34" charset="-128"/>
                <a:cs typeface="Arial" panose="020B0604020202020204" pitchFamily="34" charset="0"/>
              </a:rPr>
              <a:t>・</a:t>
            </a:r>
            <a:r>
              <a:rPr lang="ja-JP" altLang="en-US" sz="1013" b="1" dirty="0">
                <a:latin typeface="Meiryo" panose="020B0604030504040204" pitchFamily="34" charset="-128"/>
                <a:ea typeface="Meiryo" panose="020B0604030504040204" pitchFamily="34" charset="-128"/>
                <a:cs typeface="Arial" panose="020B0604020202020204" pitchFamily="34" charset="0"/>
              </a:rPr>
              <a:t>平日</a:t>
            </a:r>
            <a:r>
              <a:rPr lang="en-US" altLang="ja-JP" sz="1013" dirty="0">
                <a:latin typeface="Meiryo" panose="020B0604030504040204" pitchFamily="34" charset="-128"/>
                <a:ea typeface="Meiryo" panose="020B0604030504040204" pitchFamily="34" charset="-128"/>
                <a:cs typeface="Arial" panose="020B0604020202020204" pitchFamily="34" charset="0"/>
              </a:rPr>
              <a:t>)</a:t>
            </a:r>
            <a:endParaRPr lang="ja-JP" altLang="en-US" sz="1013" dirty="0">
              <a:latin typeface="Meiryo" panose="020B0604030504040204" pitchFamily="34" charset="-128"/>
              <a:ea typeface="Meiryo" panose="020B0604030504040204" pitchFamily="34" charset="-128"/>
              <a:cs typeface="Arial" panose="020B0604020202020204" pitchFamily="34" charset="0"/>
            </a:endParaRPr>
          </a:p>
        </p:txBody>
      </p:sp>
      <p:sp>
        <p:nvSpPr>
          <p:cNvPr id="22" name="フリーフォーム 21"/>
          <p:cNvSpPr/>
          <p:nvPr/>
        </p:nvSpPr>
        <p:spPr>
          <a:xfrm>
            <a:off x="1501661" y="4585431"/>
            <a:ext cx="2891867" cy="93762"/>
          </a:xfrm>
          <a:custGeom>
            <a:avLst/>
            <a:gdLst>
              <a:gd name="connsiteX0" fmla="*/ 117308 w 7428419"/>
              <a:gd name="connsiteY0" fmla="*/ 560 h 333227"/>
              <a:gd name="connsiteX1" fmla="*/ 625643 w 7428419"/>
              <a:gd name="connsiteY1" fmla="*/ 53257 h 333227"/>
              <a:gd name="connsiteX2" fmla="*/ 625643 w 7428419"/>
              <a:gd name="connsiteY2" fmla="*/ 54925 h 333227"/>
              <a:gd name="connsiteX3" fmla="*/ 645886 w 7428419"/>
              <a:gd name="connsiteY3" fmla="*/ 40236 h 333227"/>
              <a:gd name="connsiteX4" fmla="*/ 1232426 w 7428419"/>
              <a:gd name="connsiteY4" fmla="*/ 68611 h 333227"/>
              <a:gd name="connsiteX5" fmla="*/ 1232426 w 7428419"/>
              <a:gd name="connsiteY5" fmla="*/ 66623 h 333227"/>
              <a:gd name="connsiteX6" fmla="*/ 1858069 w 7428419"/>
              <a:gd name="connsiteY6" fmla="*/ 66623 h 333227"/>
              <a:gd name="connsiteX7" fmla="*/ 1858069 w 7428419"/>
              <a:gd name="connsiteY7" fmla="*/ 70514 h 333227"/>
              <a:gd name="connsiteX8" fmla="*/ 1915193 w 7428419"/>
              <a:gd name="connsiteY8" fmla="*/ 33306 h 333227"/>
              <a:gd name="connsiteX9" fmla="*/ 1973846 w 7428419"/>
              <a:gd name="connsiteY9" fmla="*/ 18814 h 333227"/>
              <a:gd name="connsiteX10" fmla="*/ 2482181 w 7428419"/>
              <a:gd name="connsiteY10" fmla="*/ 71511 h 333227"/>
              <a:gd name="connsiteX11" fmla="*/ 2482181 w 7428419"/>
              <a:gd name="connsiteY11" fmla="*/ 73179 h 333227"/>
              <a:gd name="connsiteX12" fmla="*/ 2502424 w 7428419"/>
              <a:gd name="connsiteY12" fmla="*/ 58490 h 333227"/>
              <a:gd name="connsiteX13" fmla="*/ 3088964 w 7428419"/>
              <a:gd name="connsiteY13" fmla="*/ 86865 h 333227"/>
              <a:gd name="connsiteX14" fmla="*/ 3088964 w 7428419"/>
              <a:gd name="connsiteY14" fmla="*/ 84877 h 333227"/>
              <a:gd name="connsiteX15" fmla="*/ 3714607 w 7428419"/>
              <a:gd name="connsiteY15" fmla="*/ 84877 h 333227"/>
              <a:gd name="connsiteX16" fmla="*/ 3714607 w 7428419"/>
              <a:gd name="connsiteY16" fmla="*/ 85212 h 333227"/>
              <a:gd name="connsiteX17" fmla="*/ 3770936 w 7428419"/>
              <a:gd name="connsiteY17" fmla="*/ 48522 h 333227"/>
              <a:gd name="connsiteX18" fmla="*/ 3829589 w 7428419"/>
              <a:gd name="connsiteY18" fmla="*/ 34030 h 333227"/>
              <a:gd name="connsiteX19" fmla="*/ 4337924 w 7428419"/>
              <a:gd name="connsiteY19" fmla="*/ 86727 h 333227"/>
              <a:gd name="connsiteX20" fmla="*/ 4337924 w 7428419"/>
              <a:gd name="connsiteY20" fmla="*/ 88395 h 333227"/>
              <a:gd name="connsiteX21" fmla="*/ 4358167 w 7428419"/>
              <a:gd name="connsiteY21" fmla="*/ 73706 h 333227"/>
              <a:gd name="connsiteX22" fmla="*/ 4944707 w 7428419"/>
              <a:gd name="connsiteY22" fmla="*/ 102081 h 333227"/>
              <a:gd name="connsiteX23" fmla="*/ 4944707 w 7428419"/>
              <a:gd name="connsiteY23" fmla="*/ 100093 h 333227"/>
              <a:gd name="connsiteX24" fmla="*/ 5570350 w 7428419"/>
              <a:gd name="connsiteY24" fmla="*/ 100093 h 333227"/>
              <a:gd name="connsiteX25" fmla="*/ 5570350 w 7428419"/>
              <a:gd name="connsiteY25" fmla="*/ 98581 h 333227"/>
              <a:gd name="connsiteX26" fmla="*/ 5687658 w 7428419"/>
              <a:gd name="connsiteY26" fmla="*/ 45884 h 333227"/>
              <a:gd name="connsiteX27" fmla="*/ 6195993 w 7428419"/>
              <a:gd name="connsiteY27" fmla="*/ 98581 h 333227"/>
              <a:gd name="connsiteX28" fmla="*/ 6195993 w 7428419"/>
              <a:gd name="connsiteY28" fmla="*/ 100249 h 333227"/>
              <a:gd name="connsiteX29" fmla="*/ 6216236 w 7428419"/>
              <a:gd name="connsiteY29" fmla="*/ 85560 h 333227"/>
              <a:gd name="connsiteX30" fmla="*/ 6802776 w 7428419"/>
              <a:gd name="connsiteY30" fmla="*/ 113935 h 333227"/>
              <a:gd name="connsiteX31" fmla="*/ 6802776 w 7428419"/>
              <a:gd name="connsiteY31" fmla="*/ 111947 h 333227"/>
              <a:gd name="connsiteX32" fmla="*/ 7428419 w 7428419"/>
              <a:gd name="connsiteY32" fmla="*/ 111947 h 333227"/>
              <a:gd name="connsiteX33" fmla="*/ 7428419 w 7428419"/>
              <a:gd name="connsiteY33" fmla="*/ 277984 h 333227"/>
              <a:gd name="connsiteX34" fmla="*/ 6802776 w 7428419"/>
              <a:gd name="connsiteY34" fmla="*/ 277984 h 333227"/>
              <a:gd name="connsiteX35" fmla="*/ 6802776 w 7428419"/>
              <a:gd name="connsiteY35" fmla="*/ 279972 h 333227"/>
              <a:gd name="connsiteX36" fmla="*/ 6177133 w 7428419"/>
              <a:gd name="connsiteY36" fmla="*/ 279972 h 333227"/>
              <a:gd name="connsiteX37" fmla="*/ 6177133 w 7428419"/>
              <a:gd name="connsiteY37" fmla="*/ 278304 h 333227"/>
              <a:gd name="connsiteX38" fmla="*/ 6156891 w 7428419"/>
              <a:gd name="connsiteY38" fmla="*/ 292993 h 333227"/>
              <a:gd name="connsiteX39" fmla="*/ 5570350 w 7428419"/>
              <a:gd name="connsiteY39" fmla="*/ 264618 h 333227"/>
              <a:gd name="connsiteX40" fmla="*/ 5570350 w 7428419"/>
              <a:gd name="connsiteY40" fmla="*/ 266130 h 333227"/>
              <a:gd name="connsiteX41" fmla="*/ 4944707 w 7428419"/>
              <a:gd name="connsiteY41" fmla="*/ 266130 h 333227"/>
              <a:gd name="connsiteX42" fmla="*/ 4944707 w 7428419"/>
              <a:gd name="connsiteY42" fmla="*/ 268118 h 333227"/>
              <a:gd name="connsiteX43" fmla="*/ 4319064 w 7428419"/>
              <a:gd name="connsiteY43" fmla="*/ 268118 h 333227"/>
              <a:gd name="connsiteX44" fmla="*/ 4319064 w 7428419"/>
              <a:gd name="connsiteY44" fmla="*/ 266450 h 333227"/>
              <a:gd name="connsiteX45" fmla="*/ 4298822 w 7428419"/>
              <a:gd name="connsiteY45" fmla="*/ 281139 h 333227"/>
              <a:gd name="connsiteX46" fmla="*/ 3712281 w 7428419"/>
              <a:gd name="connsiteY46" fmla="*/ 252764 h 333227"/>
              <a:gd name="connsiteX47" fmla="*/ 3712281 w 7428419"/>
              <a:gd name="connsiteY47" fmla="*/ 252602 h 333227"/>
              <a:gd name="connsiteX48" fmla="*/ 3675504 w 7428419"/>
              <a:gd name="connsiteY48" fmla="*/ 279289 h 333227"/>
              <a:gd name="connsiteX49" fmla="*/ 3088964 w 7428419"/>
              <a:gd name="connsiteY49" fmla="*/ 250914 h 333227"/>
              <a:gd name="connsiteX50" fmla="*/ 3088964 w 7428419"/>
              <a:gd name="connsiteY50" fmla="*/ 252902 h 333227"/>
              <a:gd name="connsiteX51" fmla="*/ 2463321 w 7428419"/>
              <a:gd name="connsiteY51" fmla="*/ 252902 h 333227"/>
              <a:gd name="connsiteX52" fmla="*/ 2463321 w 7428419"/>
              <a:gd name="connsiteY52" fmla="*/ 251234 h 333227"/>
              <a:gd name="connsiteX53" fmla="*/ 2443079 w 7428419"/>
              <a:gd name="connsiteY53" fmla="*/ 265923 h 333227"/>
              <a:gd name="connsiteX54" fmla="*/ 1856538 w 7428419"/>
              <a:gd name="connsiteY54" fmla="*/ 237548 h 333227"/>
              <a:gd name="connsiteX55" fmla="*/ 1856538 w 7428419"/>
              <a:gd name="connsiteY55" fmla="*/ 233771 h 333227"/>
              <a:gd name="connsiteX56" fmla="*/ 1818967 w 7428419"/>
              <a:gd name="connsiteY56" fmla="*/ 261035 h 333227"/>
              <a:gd name="connsiteX57" fmla="*/ 1232426 w 7428419"/>
              <a:gd name="connsiteY57" fmla="*/ 232660 h 333227"/>
              <a:gd name="connsiteX58" fmla="*/ 1232426 w 7428419"/>
              <a:gd name="connsiteY58" fmla="*/ 234648 h 333227"/>
              <a:gd name="connsiteX59" fmla="*/ 606783 w 7428419"/>
              <a:gd name="connsiteY59" fmla="*/ 234648 h 333227"/>
              <a:gd name="connsiteX60" fmla="*/ 606783 w 7428419"/>
              <a:gd name="connsiteY60" fmla="*/ 232980 h 333227"/>
              <a:gd name="connsiteX61" fmla="*/ 586541 w 7428419"/>
              <a:gd name="connsiteY61" fmla="*/ 247669 h 333227"/>
              <a:gd name="connsiteX62" fmla="*/ 0 w 7428419"/>
              <a:gd name="connsiteY62" fmla="*/ 219294 h 333227"/>
              <a:gd name="connsiteX63" fmla="*/ 0 w 7428419"/>
              <a:gd name="connsiteY63" fmla="*/ 53257 h 333227"/>
              <a:gd name="connsiteX64" fmla="*/ 117308 w 7428419"/>
              <a:gd name="connsiteY64" fmla="*/ 560 h 3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428419" h="333227">
                <a:moveTo>
                  <a:pt x="117308" y="560"/>
                </a:moveTo>
                <a:cubicBezTo>
                  <a:pt x="286753" y="-12321"/>
                  <a:pt x="456198" y="203151"/>
                  <a:pt x="625643" y="53257"/>
                </a:cubicBezTo>
                <a:lnTo>
                  <a:pt x="625643" y="54925"/>
                </a:lnTo>
                <a:lnTo>
                  <a:pt x="645886" y="40236"/>
                </a:lnTo>
                <a:cubicBezTo>
                  <a:pt x="841400" y="-71914"/>
                  <a:pt x="1036913" y="241566"/>
                  <a:pt x="1232426" y="68611"/>
                </a:cubicBezTo>
                <a:lnTo>
                  <a:pt x="1232426" y="66623"/>
                </a:lnTo>
                <a:cubicBezTo>
                  <a:pt x="1440974" y="-117861"/>
                  <a:pt x="1649521" y="251108"/>
                  <a:pt x="1858069" y="66623"/>
                </a:cubicBezTo>
                <a:lnTo>
                  <a:pt x="1858069" y="70514"/>
                </a:lnTo>
                <a:lnTo>
                  <a:pt x="1915193" y="33306"/>
                </a:lnTo>
                <a:cubicBezTo>
                  <a:pt x="1934744" y="24827"/>
                  <a:pt x="1954295" y="20301"/>
                  <a:pt x="1973846" y="18814"/>
                </a:cubicBezTo>
                <a:cubicBezTo>
                  <a:pt x="2143291" y="5933"/>
                  <a:pt x="2312736" y="221405"/>
                  <a:pt x="2482181" y="71511"/>
                </a:cubicBezTo>
                <a:lnTo>
                  <a:pt x="2482181" y="73179"/>
                </a:lnTo>
                <a:lnTo>
                  <a:pt x="2502424" y="58490"/>
                </a:lnTo>
                <a:cubicBezTo>
                  <a:pt x="2697938" y="-53660"/>
                  <a:pt x="2893451" y="259820"/>
                  <a:pt x="3088964" y="86865"/>
                </a:cubicBezTo>
                <a:lnTo>
                  <a:pt x="3088964" y="84877"/>
                </a:lnTo>
                <a:cubicBezTo>
                  <a:pt x="3297512" y="-99607"/>
                  <a:pt x="3506059" y="269362"/>
                  <a:pt x="3714607" y="84877"/>
                </a:cubicBezTo>
                <a:lnTo>
                  <a:pt x="3714607" y="85212"/>
                </a:lnTo>
                <a:lnTo>
                  <a:pt x="3770936" y="48522"/>
                </a:lnTo>
                <a:cubicBezTo>
                  <a:pt x="3790487" y="40043"/>
                  <a:pt x="3810038" y="35517"/>
                  <a:pt x="3829589" y="34030"/>
                </a:cubicBezTo>
                <a:cubicBezTo>
                  <a:pt x="3999034" y="21149"/>
                  <a:pt x="4168479" y="236621"/>
                  <a:pt x="4337924" y="86727"/>
                </a:cubicBezTo>
                <a:lnTo>
                  <a:pt x="4337924" y="88395"/>
                </a:lnTo>
                <a:lnTo>
                  <a:pt x="4358167" y="73706"/>
                </a:lnTo>
                <a:cubicBezTo>
                  <a:pt x="4553681" y="-38444"/>
                  <a:pt x="4749194" y="275036"/>
                  <a:pt x="4944707" y="102081"/>
                </a:cubicBezTo>
                <a:lnTo>
                  <a:pt x="4944707" y="100093"/>
                </a:lnTo>
                <a:cubicBezTo>
                  <a:pt x="5153255" y="-84391"/>
                  <a:pt x="5361802" y="284578"/>
                  <a:pt x="5570350" y="100093"/>
                </a:cubicBezTo>
                <a:lnTo>
                  <a:pt x="5570350" y="98581"/>
                </a:lnTo>
                <a:cubicBezTo>
                  <a:pt x="5609453" y="63990"/>
                  <a:pt x="5648556" y="48857"/>
                  <a:pt x="5687658" y="45884"/>
                </a:cubicBezTo>
                <a:cubicBezTo>
                  <a:pt x="5857103" y="33003"/>
                  <a:pt x="6026548" y="248475"/>
                  <a:pt x="6195993" y="98581"/>
                </a:cubicBezTo>
                <a:lnTo>
                  <a:pt x="6195993" y="100249"/>
                </a:lnTo>
                <a:lnTo>
                  <a:pt x="6216236" y="85560"/>
                </a:lnTo>
                <a:cubicBezTo>
                  <a:pt x="6411750" y="-26590"/>
                  <a:pt x="6607263" y="286890"/>
                  <a:pt x="6802776" y="113935"/>
                </a:cubicBezTo>
                <a:lnTo>
                  <a:pt x="6802776" y="111947"/>
                </a:lnTo>
                <a:cubicBezTo>
                  <a:pt x="7011324" y="-72537"/>
                  <a:pt x="7219871" y="296432"/>
                  <a:pt x="7428419" y="111947"/>
                </a:cubicBezTo>
                <a:lnTo>
                  <a:pt x="7428419" y="277984"/>
                </a:lnTo>
                <a:cubicBezTo>
                  <a:pt x="7219871" y="462468"/>
                  <a:pt x="7011324" y="93499"/>
                  <a:pt x="6802776" y="277984"/>
                </a:cubicBezTo>
                <a:lnTo>
                  <a:pt x="6802776" y="279972"/>
                </a:lnTo>
                <a:cubicBezTo>
                  <a:pt x="6594228" y="464456"/>
                  <a:pt x="6385681" y="95487"/>
                  <a:pt x="6177133" y="279972"/>
                </a:cubicBezTo>
                <a:lnTo>
                  <a:pt x="6177133" y="278304"/>
                </a:lnTo>
                <a:lnTo>
                  <a:pt x="6156891" y="292993"/>
                </a:lnTo>
                <a:cubicBezTo>
                  <a:pt x="5961377" y="405143"/>
                  <a:pt x="5765864" y="91663"/>
                  <a:pt x="5570350" y="264618"/>
                </a:cubicBezTo>
                <a:lnTo>
                  <a:pt x="5570350" y="266130"/>
                </a:lnTo>
                <a:cubicBezTo>
                  <a:pt x="5361802" y="450614"/>
                  <a:pt x="5153255" y="81645"/>
                  <a:pt x="4944707" y="266130"/>
                </a:cubicBezTo>
                <a:lnTo>
                  <a:pt x="4944707" y="268118"/>
                </a:lnTo>
                <a:cubicBezTo>
                  <a:pt x="4736159" y="452602"/>
                  <a:pt x="4527612" y="83633"/>
                  <a:pt x="4319064" y="268118"/>
                </a:cubicBezTo>
                <a:lnTo>
                  <a:pt x="4319064" y="266450"/>
                </a:lnTo>
                <a:lnTo>
                  <a:pt x="4298822" y="281139"/>
                </a:lnTo>
                <a:cubicBezTo>
                  <a:pt x="4103308" y="393289"/>
                  <a:pt x="3907795" y="79809"/>
                  <a:pt x="3712281" y="252764"/>
                </a:cubicBezTo>
                <a:lnTo>
                  <a:pt x="3712281" y="252602"/>
                </a:lnTo>
                <a:lnTo>
                  <a:pt x="3675504" y="279289"/>
                </a:lnTo>
                <a:cubicBezTo>
                  <a:pt x="3479991" y="391439"/>
                  <a:pt x="3284478" y="77959"/>
                  <a:pt x="3088964" y="250914"/>
                </a:cubicBezTo>
                <a:lnTo>
                  <a:pt x="3088964" y="252902"/>
                </a:lnTo>
                <a:cubicBezTo>
                  <a:pt x="2880416" y="437386"/>
                  <a:pt x="2671869" y="68417"/>
                  <a:pt x="2463321" y="252902"/>
                </a:cubicBezTo>
                <a:lnTo>
                  <a:pt x="2463321" y="251234"/>
                </a:lnTo>
                <a:lnTo>
                  <a:pt x="2443079" y="265923"/>
                </a:lnTo>
                <a:cubicBezTo>
                  <a:pt x="2247565" y="378073"/>
                  <a:pt x="2052052" y="64593"/>
                  <a:pt x="1856538" y="237548"/>
                </a:cubicBezTo>
                <a:lnTo>
                  <a:pt x="1856538" y="233771"/>
                </a:lnTo>
                <a:lnTo>
                  <a:pt x="1818967" y="261035"/>
                </a:lnTo>
                <a:cubicBezTo>
                  <a:pt x="1623453" y="373185"/>
                  <a:pt x="1427940" y="59705"/>
                  <a:pt x="1232426" y="232660"/>
                </a:cubicBezTo>
                <a:lnTo>
                  <a:pt x="1232426" y="234648"/>
                </a:lnTo>
                <a:cubicBezTo>
                  <a:pt x="1023878" y="419132"/>
                  <a:pt x="815331" y="50163"/>
                  <a:pt x="606783" y="234648"/>
                </a:cubicBezTo>
                <a:lnTo>
                  <a:pt x="606783" y="232980"/>
                </a:lnTo>
                <a:lnTo>
                  <a:pt x="586541" y="247669"/>
                </a:lnTo>
                <a:cubicBezTo>
                  <a:pt x="391027" y="359819"/>
                  <a:pt x="195514" y="46339"/>
                  <a:pt x="0" y="219294"/>
                </a:cubicBezTo>
                <a:lnTo>
                  <a:pt x="0" y="53257"/>
                </a:lnTo>
                <a:cubicBezTo>
                  <a:pt x="39103" y="18666"/>
                  <a:pt x="78206" y="3533"/>
                  <a:pt x="117308" y="56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3" name="テキスト ボックス 22"/>
          <p:cNvSpPr txBox="1"/>
          <p:nvPr/>
        </p:nvSpPr>
        <p:spPr>
          <a:xfrm>
            <a:off x="1474462" y="2883538"/>
            <a:ext cx="325730" cy="196208"/>
          </a:xfrm>
          <a:prstGeom prst="rect">
            <a:avLst/>
          </a:prstGeom>
          <a:noFill/>
        </p:spPr>
        <p:txBody>
          <a:bodyPr wrap="none" rtlCol="0">
            <a:spAutoFit/>
          </a:bodyPr>
          <a:lstStyle/>
          <a:p>
            <a:r>
              <a:rPr lang="en-US" altLang="ja-JP" sz="675" b="1" dirty="0"/>
              <a:t>(</a:t>
            </a:r>
            <a:r>
              <a:rPr lang="ja-JP" altLang="en-US" sz="675" b="1" dirty="0"/>
              <a:t>分</a:t>
            </a:r>
            <a:r>
              <a:rPr lang="en-US" altLang="ja-JP" sz="675" b="1" dirty="0"/>
              <a:t>)</a:t>
            </a:r>
            <a:endParaRPr lang="ja-JP" altLang="en-US" sz="675" b="1" dirty="0"/>
          </a:p>
        </p:txBody>
      </p:sp>
      <p:sp>
        <p:nvSpPr>
          <p:cNvPr id="24" name="円形吹き出し 23"/>
          <p:cNvSpPr/>
          <p:nvPr/>
        </p:nvSpPr>
        <p:spPr>
          <a:xfrm>
            <a:off x="2233749" y="3095119"/>
            <a:ext cx="1008984" cy="252284"/>
          </a:xfrm>
          <a:prstGeom prst="wedgeEllipseCallout">
            <a:avLst>
              <a:gd name="adj1" fmla="val 3850"/>
              <a:gd name="adj2" fmla="val 148620"/>
            </a:avLst>
          </a:prstGeom>
          <a:solidFill>
            <a:srgbClr val="F39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88" b="1" dirty="0"/>
              <a:t>SNS</a:t>
            </a:r>
            <a:r>
              <a:rPr lang="ja-JP" altLang="en-US" sz="788" b="1" dirty="0"/>
              <a:t>が逆転</a:t>
            </a:r>
          </a:p>
        </p:txBody>
      </p:sp>
      <p:sp>
        <p:nvSpPr>
          <p:cNvPr id="25" name="フリーフォーム 24"/>
          <p:cNvSpPr/>
          <p:nvPr/>
        </p:nvSpPr>
        <p:spPr>
          <a:xfrm>
            <a:off x="4815663" y="4585431"/>
            <a:ext cx="2773098" cy="89912"/>
          </a:xfrm>
          <a:custGeom>
            <a:avLst/>
            <a:gdLst>
              <a:gd name="connsiteX0" fmla="*/ 117308 w 7428419"/>
              <a:gd name="connsiteY0" fmla="*/ 560 h 333227"/>
              <a:gd name="connsiteX1" fmla="*/ 625643 w 7428419"/>
              <a:gd name="connsiteY1" fmla="*/ 53257 h 333227"/>
              <a:gd name="connsiteX2" fmla="*/ 625643 w 7428419"/>
              <a:gd name="connsiteY2" fmla="*/ 54925 h 333227"/>
              <a:gd name="connsiteX3" fmla="*/ 645886 w 7428419"/>
              <a:gd name="connsiteY3" fmla="*/ 40236 h 333227"/>
              <a:gd name="connsiteX4" fmla="*/ 1232426 w 7428419"/>
              <a:gd name="connsiteY4" fmla="*/ 68611 h 333227"/>
              <a:gd name="connsiteX5" fmla="*/ 1232426 w 7428419"/>
              <a:gd name="connsiteY5" fmla="*/ 66623 h 333227"/>
              <a:gd name="connsiteX6" fmla="*/ 1858069 w 7428419"/>
              <a:gd name="connsiteY6" fmla="*/ 66623 h 333227"/>
              <a:gd name="connsiteX7" fmla="*/ 1858069 w 7428419"/>
              <a:gd name="connsiteY7" fmla="*/ 70514 h 333227"/>
              <a:gd name="connsiteX8" fmla="*/ 1915193 w 7428419"/>
              <a:gd name="connsiteY8" fmla="*/ 33306 h 333227"/>
              <a:gd name="connsiteX9" fmla="*/ 1973846 w 7428419"/>
              <a:gd name="connsiteY9" fmla="*/ 18814 h 333227"/>
              <a:gd name="connsiteX10" fmla="*/ 2482181 w 7428419"/>
              <a:gd name="connsiteY10" fmla="*/ 71511 h 333227"/>
              <a:gd name="connsiteX11" fmla="*/ 2482181 w 7428419"/>
              <a:gd name="connsiteY11" fmla="*/ 73179 h 333227"/>
              <a:gd name="connsiteX12" fmla="*/ 2502424 w 7428419"/>
              <a:gd name="connsiteY12" fmla="*/ 58490 h 333227"/>
              <a:gd name="connsiteX13" fmla="*/ 3088964 w 7428419"/>
              <a:gd name="connsiteY13" fmla="*/ 86865 h 333227"/>
              <a:gd name="connsiteX14" fmla="*/ 3088964 w 7428419"/>
              <a:gd name="connsiteY14" fmla="*/ 84877 h 333227"/>
              <a:gd name="connsiteX15" fmla="*/ 3714607 w 7428419"/>
              <a:gd name="connsiteY15" fmla="*/ 84877 h 333227"/>
              <a:gd name="connsiteX16" fmla="*/ 3714607 w 7428419"/>
              <a:gd name="connsiteY16" fmla="*/ 85212 h 333227"/>
              <a:gd name="connsiteX17" fmla="*/ 3770936 w 7428419"/>
              <a:gd name="connsiteY17" fmla="*/ 48522 h 333227"/>
              <a:gd name="connsiteX18" fmla="*/ 3829589 w 7428419"/>
              <a:gd name="connsiteY18" fmla="*/ 34030 h 333227"/>
              <a:gd name="connsiteX19" fmla="*/ 4337924 w 7428419"/>
              <a:gd name="connsiteY19" fmla="*/ 86727 h 333227"/>
              <a:gd name="connsiteX20" fmla="*/ 4337924 w 7428419"/>
              <a:gd name="connsiteY20" fmla="*/ 88395 h 333227"/>
              <a:gd name="connsiteX21" fmla="*/ 4358167 w 7428419"/>
              <a:gd name="connsiteY21" fmla="*/ 73706 h 333227"/>
              <a:gd name="connsiteX22" fmla="*/ 4944707 w 7428419"/>
              <a:gd name="connsiteY22" fmla="*/ 102081 h 333227"/>
              <a:gd name="connsiteX23" fmla="*/ 4944707 w 7428419"/>
              <a:gd name="connsiteY23" fmla="*/ 100093 h 333227"/>
              <a:gd name="connsiteX24" fmla="*/ 5570350 w 7428419"/>
              <a:gd name="connsiteY24" fmla="*/ 100093 h 333227"/>
              <a:gd name="connsiteX25" fmla="*/ 5570350 w 7428419"/>
              <a:gd name="connsiteY25" fmla="*/ 98581 h 333227"/>
              <a:gd name="connsiteX26" fmla="*/ 5687658 w 7428419"/>
              <a:gd name="connsiteY26" fmla="*/ 45884 h 333227"/>
              <a:gd name="connsiteX27" fmla="*/ 6195993 w 7428419"/>
              <a:gd name="connsiteY27" fmla="*/ 98581 h 333227"/>
              <a:gd name="connsiteX28" fmla="*/ 6195993 w 7428419"/>
              <a:gd name="connsiteY28" fmla="*/ 100249 h 333227"/>
              <a:gd name="connsiteX29" fmla="*/ 6216236 w 7428419"/>
              <a:gd name="connsiteY29" fmla="*/ 85560 h 333227"/>
              <a:gd name="connsiteX30" fmla="*/ 6802776 w 7428419"/>
              <a:gd name="connsiteY30" fmla="*/ 113935 h 333227"/>
              <a:gd name="connsiteX31" fmla="*/ 6802776 w 7428419"/>
              <a:gd name="connsiteY31" fmla="*/ 111947 h 333227"/>
              <a:gd name="connsiteX32" fmla="*/ 7428419 w 7428419"/>
              <a:gd name="connsiteY32" fmla="*/ 111947 h 333227"/>
              <a:gd name="connsiteX33" fmla="*/ 7428419 w 7428419"/>
              <a:gd name="connsiteY33" fmla="*/ 277984 h 333227"/>
              <a:gd name="connsiteX34" fmla="*/ 6802776 w 7428419"/>
              <a:gd name="connsiteY34" fmla="*/ 277984 h 333227"/>
              <a:gd name="connsiteX35" fmla="*/ 6802776 w 7428419"/>
              <a:gd name="connsiteY35" fmla="*/ 279972 h 333227"/>
              <a:gd name="connsiteX36" fmla="*/ 6177133 w 7428419"/>
              <a:gd name="connsiteY36" fmla="*/ 279972 h 333227"/>
              <a:gd name="connsiteX37" fmla="*/ 6177133 w 7428419"/>
              <a:gd name="connsiteY37" fmla="*/ 278304 h 333227"/>
              <a:gd name="connsiteX38" fmla="*/ 6156891 w 7428419"/>
              <a:gd name="connsiteY38" fmla="*/ 292993 h 333227"/>
              <a:gd name="connsiteX39" fmla="*/ 5570350 w 7428419"/>
              <a:gd name="connsiteY39" fmla="*/ 264618 h 333227"/>
              <a:gd name="connsiteX40" fmla="*/ 5570350 w 7428419"/>
              <a:gd name="connsiteY40" fmla="*/ 266130 h 333227"/>
              <a:gd name="connsiteX41" fmla="*/ 4944707 w 7428419"/>
              <a:gd name="connsiteY41" fmla="*/ 266130 h 333227"/>
              <a:gd name="connsiteX42" fmla="*/ 4944707 w 7428419"/>
              <a:gd name="connsiteY42" fmla="*/ 268118 h 333227"/>
              <a:gd name="connsiteX43" fmla="*/ 4319064 w 7428419"/>
              <a:gd name="connsiteY43" fmla="*/ 268118 h 333227"/>
              <a:gd name="connsiteX44" fmla="*/ 4319064 w 7428419"/>
              <a:gd name="connsiteY44" fmla="*/ 266450 h 333227"/>
              <a:gd name="connsiteX45" fmla="*/ 4298822 w 7428419"/>
              <a:gd name="connsiteY45" fmla="*/ 281139 h 333227"/>
              <a:gd name="connsiteX46" fmla="*/ 3712281 w 7428419"/>
              <a:gd name="connsiteY46" fmla="*/ 252764 h 333227"/>
              <a:gd name="connsiteX47" fmla="*/ 3712281 w 7428419"/>
              <a:gd name="connsiteY47" fmla="*/ 252602 h 333227"/>
              <a:gd name="connsiteX48" fmla="*/ 3675504 w 7428419"/>
              <a:gd name="connsiteY48" fmla="*/ 279289 h 333227"/>
              <a:gd name="connsiteX49" fmla="*/ 3088964 w 7428419"/>
              <a:gd name="connsiteY49" fmla="*/ 250914 h 333227"/>
              <a:gd name="connsiteX50" fmla="*/ 3088964 w 7428419"/>
              <a:gd name="connsiteY50" fmla="*/ 252902 h 333227"/>
              <a:gd name="connsiteX51" fmla="*/ 2463321 w 7428419"/>
              <a:gd name="connsiteY51" fmla="*/ 252902 h 333227"/>
              <a:gd name="connsiteX52" fmla="*/ 2463321 w 7428419"/>
              <a:gd name="connsiteY52" fmla="*/ 251234 h 333227"/>
              <a:gd name="connsiteX53" fmla="*/ 2443079 w 7428419"/>
              <a:gd name="connsiteY53" fmla="*/ 265923 h 333227"/>
              <a:gd name="connsiteX54" fmla="*/ 1856538 w 7428419"/>
              <a:gd name="connsiteY54" fmla="*/ 237548 h 333227"/>
              <a:gd name="connsiteX55" fmla="*/ 1856538 w 7428419"/>
              <a:gd name="connsiteY55" fmla="*/ 233771 h 333227"/>
              <a:gd name="connsiteX56" fmla="*/ 1818967 w 7428419"/>
              <a:gd name="connsiteY56" fmla="*/ 261035 h 333227"/>
              <a:gd name="connsiteX57" fmla="*/ 1232426 w 7428419"/>
              <a:gd name="connsiteY57" fmla="*/ 232660 h 333227"/>
              <a:gd name="connsiteX58" fmla="*/ 1232426 w 7428419"/>
              <a:gd name="connsiteY58" fmla="*/ 234648 h 333227"/>
              <a:gd name="connsiteX59" fmla="*/ 606783 w 7428419"/>
              <a:gd name="connsiteY59" fmla="*/ 234648 h 333227"/>
              <a:gd name="connsiteX60" fmla="*/ 606783 w 7428419"/>
              <a:gd name="connsiteY60" fmla="*/ 232980 h 333227"/>
              <a:gd name="connsiteX61" fmla="*/ 586541 w 7428419"/>
              <a:gd name="connsiteY61" fmla="*/ 247669 h 333227"/>
              <a:gd name="connsiteX62" fmla="*/ 0 w 7428419"/>
              <a:gd name="connsiteY62" fmla="*/ 219294 h 333227"/>
              <a:gd name="connsiteX63" fmla="*/ 0 w 7428419"/>
              <a:gd name="connsiteY63" fmla="*/ 53257 h 333227"/>
              <a:gd name="connsiteX64" fmla="*/ 117308 w 7428419"/>
              <a:gd name="connsiteY64" fmla="*/ 560 h 3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428419" h="333227">
                <a:moveTo>
                  <a:pt x="117308" y="560"/>
                </a:moveTo>
                <a:cubicBezTo>
                  <a:pt x="286753" y="-12321"/>
                  <a:pt x="456198" y="203151"/>
                  <a:pt x="625643" y="53257"/>
                </a:cubicBezTo>
                <a:lnTo>
                  <a:pt x="625643" y="54925"/>
                </a:lnTo>
                <a:lnTo>
                  <a:pt x="645886" y="40236"/>
                </a:lnTo>
                <a:cubicBezTo>
                  <a:pt x="841400" y="-71914"/>
                  <a:pt x="1036913" y="241566"/>
                  <a:pt x="1232426" y="68611"/>
                </a:cubicBezTo>
                <a:lnTo>
                  <a:pt x="1232426" y="66623"/>
                </a:lnTo>
                <a:cubicBezTo>
                  <a:pt x="1440974" y="-117861"/>
                  <a:pt x="1649521" y="251108"/>
                  <a:pt x="1858069" y="66623"/>
                </a:cubicBezTo>
                <a:lnTo>
                  <a:pt x="1858069" y="70514"/>
                </a:lnTo>
                <a:lnTo>
                  <a:pt x="1915193" y="33306"/>
                </a:lnTo>
                <a:cubicBezTo>
                  <a:pt x="1934744" y="24827"/>
                  <a:pt x="1954295" y="20301"/>
                  <a:pt x="1973846" y="18814"/>
                </a:cubicBezTo>
                <a:cubicBezTo>
                  <a:pt x="2143291" y="5933"/>
                  <a:pt x="2312736" y="221405"/>
                  <a:pt x="2482181" y="71511"/>
                </a:cubicBezTo>
                <a:lnTo>
                  <a:pt x="2482181" y="73179"/>
                </a:lnTo>
                <a:lnTo>
                  <a:pt x="2502424" y="58490"/>
                </a:lnTo>
                <a:cubicBezTo>
                  <a:pt x="2697938" y="-53660"/>
                  <a:pt x="2893451" y="259820"/>
                  <a:pt x="3088964" y="86865"/>
                </a:cubicBezTo>
                <a:lnTo>
                  <a:pt x="3088964" y="84877"/>
                </a:lnTo>
                <a:cubicBezTo>
                  <a:pt x="3297512" y="-99607"/>
                  <a:pt x="3506059" y="269362"/>
                  <a:pt x="3714607" y="84877"/>
                </a:cubicBezTo>
                <a:lnTo>
                  <a:pt x="3714607" y="85212"/>
                </a:lnTo>
                <a:lnTo>
                  <a:pt x="3770936" y="48522"/>
                </a:lnTo>
                <a:cubicBezTo>
                  <a:pt x="3790487" y="40043"/>
                  <a:pt x="3810038" y="35517"/>
                  <a:pt x="3829589" y="34030"/>
                </a:cubicBezTo>
                <a:cubicBezTo>
                  <a:pt x="3999034" y="21149"/>
                  <a:pt x="4168479" y="236621"/>
                  <a:pt x="4337924" y="86727"/>
                </a:cubicBezTo>
                <a:lnTo>
                  <a:pt x="4337924" y="88395"/>
                </a:lnTo>
                <a:lnTo>
                  <a:pt x="4358167" y="73706"/>
                </a:lnTo>
                <a:cubicBezTo>
                  <a:pt x="4553681" y="-38444"/>
                  <a:pt x="4749194" y="275036"/>
                  <a:pt x="4944707" y="102081"/>
                </a:cubicBezTo>
                <a:lnTo>
                  <a:pt x="4944707" y="100093"/>
                </a:lnTo>
                <a:cubicBezTo>
                  <a:pt x="5153255" y="-84391"/>
                  <a:pt x="5361802" y="284578"/>
                  <a:pt x="5570350" y="100093"/>
                </a:cubicBezTo>
                <a:lnTo>
                  <a:pt x="5570350" y="98581"/>
                </a:lnTo>
                <a:cubicBezTo>
                  <a:pt x="5609453" y="63990"/>
                  <a:pt x="5648556" y="48857"/>
                  <a:pt x="5687658" y="45884"/>
                </a:cubicBezTo>
                <a:cubicBezTo>
                  <a:pt x="5857103" y="33003"/>
                  <a:pt x="6026548" y="248475"/>
                  <a:pt x="6195993" y="98581"/>
                </a:cubicBezTo>
                <a:lnTo>
                  <a:pt x="6195993" y="100249"/>
                </a:lnTo>
                <a:lnTo>
                  <a:pt x="6216236" y="85560"/>
                </a:lnTo>
                <a:cubicBezTo>
                  <a:pt x="6411750" y="-26590"/>
                  <a:pt x="6607263" y="286890"/>
                  <a:pt x="6802776" y="113935"/>
                </a:cubicBezTo>
                <a:lnTo>
                  <a:pt x="6802776" y="111947"/>
                </a:lnTo>
                <a:cubicBezTo>
                  <a:pt x="7011324" y="-72537"/>
                  <a:pt x="7219871" y="296432"/>
                  <a:pt x="7428419" y="111947"/>
                </a:cubicBezTo>
                <a:lnTo>
                  <a:pt x="7428419" y="277984"/>
                </a:lnTo>
                <a:cubicBezTo>
                  <a:pt x="7219871" y="462468"/>
                  <a:pt x="7011324" y="93499"/>
                  <a:pt x="6802776" y="277984"/>
                </a:cubicBezTo>
                <a:lnTo>
                  <a:pt x="6802776" y="279972"/>
                </a:lnTo>
                <a:cubicBezTo>
                  <a:pt x="6594228" y="464456"/>
                  <a:pt x="6385681" y="95487"/>
                  <a:pt x="6177133" y="279972"/>
                </a:cubicBezTo>
                <a:lnTo>
                  <a:pt x="6177133" y="278304"/>
                </a:lnTo>
                <a:lnTo>
                  <a:pt x="6156891" y="292993"/>
                </a:lnTo>
                <a:cubicBezTo>
                  <a:pt x="5961377" y="405143"/>
                  <a:pt x="5765864" y="91663"/>
                  <a:pt x="5570350" y="264618"/>
                </a:cubicBezTo>
                <a:lnTo>
                  <a:pt x="5570350" y="266130"/>
                </a:lnTo>
                <a:cubicBezTo>
                  <a:pt x="5361802" y="450614"/>
                  <a:pt x="5153255" y="81645"/>
                  <a:pt x="4944707" y="266130"/>
                </a:cubicBezTo>
                <a:lnTo>
                  <a:pt x="4944707" y="268118"/>
                </a:lnTo>
                <a:cubicBezTo>
                  <a:pt x="4736159" y="452602"/>
                  <a:pt x="4527612" y="83633"/>
                  <a:pt x="4319064" y="268118"/>
                </a:cubicBezTo>
                <a:lnTo>
                  <a:pt x="4319064" y="266450"/>
                </a:lnTo>
                <a:lnTo>
                  <a:pt x="4298822" y="281139"/>
                </a:lnTo>
                <a:cubicBezTo>
                  <a:pt x="4103308" y="393289"/>
                  <a:pt x="3907795" y="79809"/>
                  <a:pt x="3712281" y="252764"/>
                </a:cubicBezTo>
                <a:lnTo>
                  <a:pt x="3712281" y="252602"/>
                </a:lnTo>
                <a:lnTo>
                  <a:pt x="3675504" y="279289"/>
                </a:lnTo>
                <a:cubicBezTo>
                  <a:pt x="3479991" y="391439"/>
                  <a:pt x="3284478" y="77959"/>
                  <a:pt x="3088964" y="250914"/>
                </a:cubicBezTo>
                <a:lnTo>
                  <a:pt x="3088964" y="252902"/>
                </a:lnTo>
                <a:cubicBezTo>
                  <a:pt x="2880416" y="437386"/>
                  <a:pt x="2671869" y="68417"/>
                  <a:pt x="2463321" y="252902"/>
                </a:cubicBezTo>
                <a:lnTo>
                  <a:pt x="2463321" y="251234"/>
                </a:lnTo>
                <a:lnTo>
                  <a:pt x="2443079" y="265923"/>
                </a:lnTo>
                <a:cubicBezTo>
                  <a:pt x="2247565" y="378073"/>
                  <a:pt x="2052052" y="64593"/>
                  <a:pt x="1856538" y="237548"/>
                </a:cubicBezTo>
                <a:lnTo>
                  <a:pt x="1856538" y="233771"/>
                </a:lnTo>
                <a:lnTo>
                  <a:pt x="1818967" y="261035"/>
                </a:lnTo>
                <a:cubicBezTo>
                  <a:pt x="1623453" y="373185"/>
                  <a:pt x="1427940" y="59705"/>
                  <a:pt x="1232426" y="232660"/>
                </a:cubicBezTo>
                <a:lnTo>
                  <a:pt x="1232426" y="234648"/>
                </a:lnTo>
                <a:cubicBezTo>
                  <a:pt x="1023878" y="419132"/>
                  <a:pt x="815331" y="50163"/>
                  <a:pt x="606783" y="234648"/>
                </a:cubicBezTo>
                <a:lnTo>
                  <a:pt x="606783" y="232980"/>
                </a:lnTo>
                <a:lnTo>
                  <a:pt x="586541" y="247669"/>
                </a:lnTo>
                <a:cubicBezTo>
                  <a:pt x="391027" y="359819"/>
                  <a:pt x="195514" y="46339"/>
                  <a:pt x="0" y="219294"/>
                </a:cubicBezTo>
                <a:lnTo>
                  <a:pt x="0" y="53257"/>
                </a:lnTo>
                <a:cubicBezTo>
                  <a:pt x="39103" y="18666"/>
                  <a:pt x="78206" y="3533"/>
                  <a:pt x="117308" y="56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6" name="テキスト ボックス 25"/>
          <p:cNvSpPr txBox="1"/>
          <p:nvPr/>
        </p:nvSpPr>
        <p:spPr>
          <a:xfrm>
            <a:off x="4761177" y="2894737"/>
            <a:ext cx="325730" cy="196208"/>
          </a:xfrm>
          <a:prstGeom prst="rect">
            <a:avLst/>
          </a:prstGeom>
          <a:noFill/>
        </p:spPr>
        <p:txBody>
          <a:bodyPr wrap="none" rtlCol="0">
            <a:spAutoFit/>
          </a:bodyPr>
          <a:lstStyle/>
          <a:p>
            <a:r>
              <a:rPr lang="en-US" altLang="ja-JP" sz="675" b="1" dirty="0"/>
              <a:t>(</a:t>
            </a:r>
            <a:r>
              <a:rPr lang="ja-JP" altLang="en-US" sz="675" b="1" dirty="0"/>
              <a:t>分</a:t>
            </a:r>
            <a:r>
              <a:rPr lang="en-US" altLang="ja-JP" sz="675" b="1" dirty="0"/>
              <a:t>)</a:t>
            </a:r>
            <a:endParaRPr lang="ja-JP" altLang="en-US" sz="675" b="1" dirty="0"/>
          </a:p>
        </p:txBody>
      </p:sp>
      <p:sp>
        <p:nvSpPr>
          <p:cNvPr id="27" name="円形吹き出し 26"/>
          <p:cNvSpPr/>
          <p:nvPr/>
        </p:nvSpPr>
        <p:spPr>
          <a:xfrm>
            <a:off x="5891917" y="3130389"/>
            <a:ext cx="1018148" cy="193407"/>
          </a:xfrm>
          <a:prstGeom prst="wedgeEllipseCallout">
            <a:avLst>
              <a:gd name="adj1" fmla="val 37890"/>
              <a:gd name="adj2" fmla="val 89430"/>
            </a:avLst>
          </a:prstGeom>
          <a:solidFill>
            <a:srgbClr val="F39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88" b="1" dirty="0"/>
              <a:t>差が広がる</a:t>
            </a:r>
          </a:p>
        </p:txBody>
      </p:sp>
      <p:sp>
        <p:nvSpPr>
          <p:cNvPr id="28" name="テキスト ボックス 27">
            <a:extLst>
              <a:ext uri="{FF2B5EF4-FFF2-40B4-BE49-F238E27FC236}">
                <a16:creationId xmlns:a16="http://schemas.microsoft.com/office/drawing/2014/main" id="{8623ECBF-F804-9142-A009-A7975FE79CA9}"/>
              </a:ext>
            </a:extLst>
          </p:cNvPr>
          <p:cNvSpPr txBox="1"/>
          <p:nvPr/>
        </p:nvSpPr>
        <p:spPr>
          <a:xfrm>
            <a:off x="4900158" y="2739780"/>
            <a:ext cx="2688604" cy="193406"/>
          </a:xfrm>
          <a:prstGeom prst="rect">
            <a:avLst/>
          </a:prstGeom>
          <a:noFill/>
        </p:spPr>
        <p:txBody>
          <a:bodyPr wrap="square" lIns="0" tIns="20250" rIns="0" bIns="0" rtlCol="0" anchor="t">
            <a:noAutofit/>
          </a:bodyPr>
          <a:lstStyle/>
          <a:p>
            <a:r>
              <a:rPr lang="ja-JP" altLang="en-US" sz="1013" dirty="0">
                <a:latin typeface="Meiryo" panose="020B0604030504040204" pitchFamily="34" charset="-128"/>
                <a:ea typeface="Meiryo" panose="020B0604030504040204" pitchFamily="34" charset="-128"/>
                <a:cs typeface="Arial" panose="020B0604020202020204" pitchFamily="34" charset="0"/>
              </a:rPr>
              <a:t>ネット利用 </a:t>
            </a:r>
            <a:r>
              <a:rPr lang="ja-JP" altLang="en-US" sz="1013" dirty="0">
                <a:latin typeface="メイリオ" panose="020B0604030504040204" pitchFamily="50" charset="-128"/>
                <a:ea typeface="メイリオ" panose="020B0604030504040204" pitchFamily="50" charset="-128"/>
                <a:cs typeface="Arial" panose="020B0604020202020204" pitchFamily="34" charset="0"/>
              </a:rPr>
              <a:t>項目</a:t>
            </a:r>
            <a:r>
              <a:rPr lang="ja-JP" altLang="en-US" sz="1013" dirty="0">
                <a:latin typeface="Meiryo" panose="020B0604030504040204" pitchFamily="34" charset="-128"/>
                <a:ea typeface="Meiryo" panose="020B0604030504040204" pitchFamily="34" charset="-128"/>
                <a:cs typeface="Arial" panose="020B0604020202020204" pitchFamily="34" charset="0"/>
              </a:rPr>
              <a:t>別利用時間</a:t>
            </a:r>
            <a:r>
              <a:rPr lang="en-US" altLang="ja-JP" sz="1013" dirty="0">
                <a:latin typeface="Meiryo" panose="020B0604030504040204" pitchFamily="34" charset="-128"/>
                <a:ea typeface="Meiryo" panose="020B0604030504040204" pitchFamily="34" charset="-128"/>
                <a:cs typeface="Arial" panose="020B0604020202020204" pitchFamily="34" charset="0"/>
              </a:rPr>
              <a:t>(</a:t>
            </a:r>
            <a:r>
              <a:rPr lang="ja-JP" altLang="en-US" sz="1013" b="1" dirty="0">
                <a:latin typeface="Meiryo" panose="020B0604030504040204" pitchFamily="34" charset="-128"/>
                <a:ea typeface="Meiryo" panose="020B0604030504040204" pitchFamily="34" charset="-128"/>
                <a:cs typeface="Arial" panose="020B0604020202020204" pitchFamily="34" charset="0"/>
              </a:rPr>
              <a:t>全年代</a:t>
            </a:r>
            <a:r>
              <a:rPr lang="ja-JP" altLang="en-US" sz="1013" dirty="0">
                <a:latin typeface="Meiryo" panose="020B0604030504040204" pitchFamily="34" charset="-128"/>
                <a:ea typeface="Meiryo" panose="020B0604030504040204" pitchFamily="34" charset="-128"/>
                <a:cs typeface="Arial" panose="020B0604020202020204" pitchFamily="34" charset="0"/>
              </a:rPr>
              <a:t>・</a:t>
            </a:r>
            <a:r>
              <a:rPr lang="ja-JP" altLang="en-US" sz="1013" b="1" dirty="0">
                <a:latin typeface="Meiryo" panose="020B0604030504040204" pitchFamily="34" charset="-128"/>
                <a:ea typeface="Meiryo" panose="020B0604030504040204" pitchFamily="34" charset="-128"/>
                <a:cs typeface="Arial" panose="020B0604020202020204" pitchFamily="34" charset="0"/>
              </a:rPr>
              <a:t>休日</a:t>
            </a:r>
            <a:r>
              <a:rPr lang="en-US" altLang="ja-JP" sz="1013" dirty="0">
                <a:latin typeface="Meiryo" panose="020B0604030504040204" pitchFamily="34" charset="-128"/>
                <a:ea typeface="Meiryo" panose="020B0604030504040204" pitchFamily="34" charset="-128"/>
                <a:cs typeface="Arial" panose="020B0604020202020204" pitchFamily="34" charset="0"/>
              </a:rPr>
              <a:t>)</a:t>
            </a:r>
            <a:endParaRPr lang="ja-JP" altLang="en-US" sz="1013" dirty="0">
              <a:latin typeface="Meiryo" panose="020B0604030504040204" pitchFamily="34" charset="-128"/>
              <a:ea typeface="Meiryo" panose="020B0604030504040204" pitchFamily="34" charset="-128"/>
              <a:cs typeface="Arial" panose="020B0604020202020204" pitchFamily="34" charset="0"/>
            </a:endParaRPr>
          </a:p>
        </p:txBody>
      </p:sp>
      <p:sp>
        <p:nvSpPr>
          <p:cNvPr id="42" name="テキスト ボックス 8">
            <a:extLst>
              <a:ext uri="{FF2B5EF4-FFF2-40B4-BE49-F238E27FC236}">
                <a16:creationId xmlns:a16="http://schemas.microsoft.com/office/drawing/2014/main" id="{8623ECBF-F804-9142-A009-A7975FE79CA9}"/>
              </a:ext>
            </a:extLst>
          </p:cNvPr>
          <p:cNvSpPr txBox="1"/>
          <p:nvPr/>
        </p:nvSpPr>
        <p:spPr>
          <a:xfrm>
            <a:off x="2798714" y="2056204"/>
            <a:ext cx="5137151" cy="310700"/>
          </a:xfrm>
          <a:prstGeom prst="rect">
            <a:avLst/>
          </a:prstGeom>
          <a:noFill/>
        </p:spPr>
        <p:txBody>
          <a:bodyPr wrap="square" lIns="0" tIns="27000" rIns="0" bIns="0" rtlCol="0" anchor="t">
            <a:noAutofit/>
          </a:bodyPr>
          <a:lstStyle/>
          <a:p>
            <a:r>
              <a:rPr lang="ja-JP" altLang="en-US" sz="1050" dirty="0">
                <a:latin typeface="Meiryo" panose="020B0604030504040204" pitchFamily="34" charset="-128"/>
                <a:ea typeface="Meiryo" panose="020B0604030504040204" pitchFamily="34" charset="-128"/>
                <a:cs typeface="Arial" panose="020B0604020202020204" pitchFamily="34" charset="0"/>
              </a:rPr>
              <a:t>ネット利用の時間は、毎年ホームページより</a:t>
            </a:r>
            <a:r>
              <a:rPr lang="en-US" altLang="ja-JP" sz="1050" b="1" dirty="0">
                <a:solidFill>
                  <a:srgbClr val="FF0000"/>
                </a:solidFill>
                <a:latin typeface="Meiryo" panose="020B0604030504040204" pitchFamily="34" charset="-128"/>
                <a:ea typeface="Meiryo" panose="020B0604030504040204" pitchFamily="34" charset="-128"/>
                <a:cs typeface="Arial" panose="020B0604020202020204" pitchFamily="34" charset="0"/>
              </a:rPr>
              <a:t>SNS</a:t>
            </a:r>
            <a:r>
              <a:rPr lang="ja-JP" altLang="en-US" sz="1050" b="1" dirty="0">
                <a:solidFill>
                  <a:srgbClr val="FF0000"/>
                </a:solidFill>
                <a:latin typeface="Meiryo" panose="020B0604030504040204" pitchFamily="34" charset="-128"/>
                <a:ea typeface="Meiryo" panose="020B0604030504040204" pitchFamily="34" charset="-128"/>
                <a:cs typeface="Arial" panose="020B0604020202020204" pitchFamily="34" charset="0"/>
              </a:rPr>
              <a:t>の利用時間が増加</a:t>
            </a:r>
            <a:r>
              <a:rPr lang="ja-JP" altLang="en-US" sz="1050" dirty="0">
                <a:latin typeface="Meiryo" panose="020B0604030504040204" pitchFamily="34" charset="-128"/>
                <a:ea typeface="Meiryo" panose="020B0604030504040204" pitchFamily="34" charset="-128"/>
                <a:cs typeface="Arial" panose="020B0604020202020204" pitchFamily="34" charset="0"/>
              </a:rPr>
              <a:t>している</a:t>
            </a:r>
            <a:r>
              <a:rPr lang="ja-JP" altLang="en-US" sz="1050" b="1" dirty="0">
                <a:latin typeface="Meiryo" panose="020B0604030504040204" pitchFamily="34" charset="-128"/>
                <a:ea typeface="Meiryo" panose="020B0604030504040204" pitchFamily="34" charset="-128"/>
                <a:cs typeface="Arial" panose="020B0604020202020204" pitchFamily="34" charset="0"/>
              </a:rPr>
              <a:t>。</a:t>
            </a:r>
            <a:endParaRPr lang="en-US" altLang="ja-JP" sz="1050" b="1" dirty="0">
              <a:latin typeface="Meiryo" panose="020B0604030504040204" pitchFamily="34" charset="-128"/>
              <a:ea typeface="Meiryo" panose="020B0604030504040204" pitchFamily="34" charset="-128"/>
              <a:cs typeface="Arial" panose="020B0604020202020204" pitchFamily="34" charset="0"/>
            </a:endParaRPr>
          </a:p>
          <a:p>
            <a:r>
              <a:rPr lang="ja-JP" altLang="en-US" sz="1050" dirty="0">
                <a:latin typeface="Meiryo" panose="020B0604030504040204" pitchFamily="34" charset="-128"/>
                <a:ea typeface="Meiryo" panose="020B0604030504040204" pitchFamily="34" charset="-128"/>
                <a:cs typeface="Arial" panose="020B0604020202020204" pitchFamily="34" charset="0"/>
              </a:rPr>
              <a:t>若者に限らず</a:t>
            </a:r>
            <a:r>
              <a:rPr lang="ja-JP" altLang="en-US" sz="1050" b="1" dirty="0">
                <a:latin typeface="Meiryo" panose="020B0604030504040204" pitchFamily="34" charset="-128"/>
                <a:ea typeface="Meiryo" panose="020B0604030504040204" pitchFamily="34" charset="-128"/>
                <a:cs typeface="Arial" panose="020B0604020202020204" pitchFamily="34" charset="0"/>
              </a:rPr>
              <a:t>全年代に当てはまる事象</a:t>
            </a:r>
            <a:r>
              <a:rPr lang="ja-JP" altLang="en-US" sz="1050" dirty="0">
                <a:latin typeface="Meiryo" panose="020B0604030504040204" pitchFamily="34" charset="-128"/>
                <a:ea typeface="Meiryo" panose="020B0604030504040204" pitchFamily="34" charset="-128"/>
                <a:cs typeface="Arial" panose="020B0604020202020204" pitchFamily="34" charset="0"/>
              </a:rPr>
              <a:t>であり、今後</a:t>
            </a:r>
            <a:r>
              <a:rPr lang="ja-JP" altLang="en-US" sz="1050" b="1" dirty="0">
                <a:solidFill>
                  <a:srgbClr val="FF0000"/>
                </a:solidFill>
                <a:latin typeface="Meiryo" panose="020B0604030504040204" pitchFamily="34" charset="-128"/>
                <a:ea typeface="Meiryo" panose="020B0604030504040204" pitchFamily="34" charset="-128"/>
                <a:cs typeface="Arial" panose="020B0604020202020204" pitchFamily="34" charset="0"/>
              </a:rPr>
              <a:t>更に利用時間の差が開く</a:t>
            </a:r>
            <a:r>
              <a:rPr lang="ja-JP" altLang="en-US" sz="1050" dirty="0">
                <a:latin typeface="Meiryo" panose="020B0604030504040204" pitchFamily="34" charset="-128"/>
                <a:ea typeface="Meiryo" panose="020B0604030504040204" pitchFamily="34" charset="-128"/>
                <a:cs typeface="Arial" panose="020B0604020202020204" pitchFamily="34" charset="0"/>
              </a:rPr>
              <a:t>と推測。</a:t>
            </a:r>
            <a:endParaRPr lang="en-US" altLang="ja-JP" sz="1050" dirty="0">
              <a:latin typeface="Meiryo" panose="020B0604030504040204" pitchFamily="34" charset="-128"/>
              <a:ea typeface="Meiryo" panose="020B0604030504040204" pitchFamily="34" charset="-128"/>
              <a:cs typeface="Arial" panose="020B0604020202020204" pitchFamily="34" charset="0"/>
            </a:endParaRPr>
          </a:p>
          <a:p>
            <a:endParaRPr lang="ja-JP" altLang="en-US" sz="1050" b="1" dirty="0">
              <a:latin typeface="Meiryo" panose="020B0604030504040204" pitchFamily="34" charset="-128"/>
              <a:ea typeface="Meiryo" panose="020B0604030504040204" pitchFamily="34" charset="-128"/>
              <a:cs typeface="Arial" panose="020B0604020202020204" pitchFamily="34" charset="0"/>
            </a:endParaRPr>
          </a:p>
        </p:txBody>
      </p:sp>
    </p:spTree>
    <p:extLst>
      <p:ext uri="{BB962C8B-B14F-4D97-AF65-F5344CB8AC3E}">
        <p14:creationId xmlns:p14="http://schemas.microsoft.com/office/powerpoint/2010/main" val="1956446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sz="4000" dirty="0">
                <a:solidFill>
                  <a:schemeClr val="tx1"/>
                </a:solidFill>
                <a:latin typeface="BIZ UDPゴシック" panose="020B0400000000000000" pitchFamily="50" charset="-128"/>
                <a:ea typeface="BIZ UDPゴシック" panose="020B0400000000000000" pitchFamily="50" charset="-128"/>
              </a:rPr>
              <a:t>最先端よりも「現実に役立つ」へ</a:t>
            </a:r>
            <a:endParaRPr kumimoji="1" lang="ja-JP" altLang="en-US" sz="4000" dirty="0">
              <a:solidFill>
                <a:schemeClr val="tx1"/>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822960" y="2020663"/>
            <a:ext cx="7669034" cy="2424116"/>
          </a:xfrm>
          <a:solidFill>
            <a:schemeClr val="accent1">
              <a:lumMod val="20000"/>
              <a:lumOff val="80000"/>
            </a:schemeClr>
          </a:solidFill>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中小企業・地方自治体の「現実」とは？</a:t>
            </a:r>
          </a:p>
          <a:p>
            <a:r>
              <a:rPr lang="ja-JP" altLang="en-US" dirty="0">
                <a:latin typeface="BIZ UDPゴシック" panose="020B0400000000000000" pitchFamily="50" charset="-128"/>
                <a:ea typeface="BIZ UDPゴシック" panose="020B0400000000000000" pitchFamily="50" charset="-128"/>
              </a:rPr>
              <a:t>①</a:t>
            </a:r>
            <a:r>
              <a:rPr kumimoji="1" lang="en-US" altLang="ja-JP" dirty="0">
                <a:latin typeface="BIZ UDPゴシック" panose="020B0400000000000000" pitchFamily="50" charset="-128"/>
                <a:ea typeface="BIZ UDPゴシック" panose="020B0400000000000000" pitchFamily="50" charset="-128"/>
              </a:rPr>
              <a:t>AI</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IOT</a:t>
            </a:r>
            <a:r>
              <a:rPr lang="ja-JP" altLang="en-US" dirty="0">
                <a:latin typeface="BIZ UDPゴシック" panose="020B0400000000000000" pitchFamily="50" charset="-128"/>
                <a:ea typeface="BIZ UDPゴシック" panose="020B0400000000000000" pitchFamily="50" charset="-128"/>
              </a:rPr>
              <a:t>、ＪＰＫＩなどの超最先端</a:t>
            </a:r>
            <a:r>
              <a:rPr kumimoji="1" lang="ja-JP" altLang="en-US" dirty="0">
                <a:latin typeface="BIZ UDPゴシック" panose="020B0400000000000000" pitchFamily="50" charset="-128"/>
                <a:ea typeface="BIZ UDPゴシック" panose="020B0400000000000000" pitchFamily="50" charset="-128"/>
              </a:rPr>
              <a:t>技術はハイスペックすぎる</a:t>
            </a:r>
          </a:p>
          <a:p>
            <a:r>
              <a:rPr lang="ja-JP" altLang="en-US" dirty="0">
                <a:latin typeface="BIZ UDPゴシック" panose="020B0400000000000000" pitchFamily="50" charset="-128"/>
                <a:ea typeface="BIZ UDPゴシック" panose="020B0400000000000000" pitchFamily="50" charset="-128"/>
              </a:rPr>
              <a:t>②その</a:t>
            </a:r>
            <a:r>
              <a:rPr lang="en-US" altLang="ja-JP" dirty="0">
                <a:latin typeface="BIZ UDPゴシック" panose="020B0400000000000000" pitchFamily="50" charset="-128"/>
                <a:ea typeface="BIZ UDPゴシック" panose="020B0400000000000000" pitchFamily="50" charset="-128"/>
              </a:rPr>
              <a:t>DX</a:t>
            </a:r>
            <a:r>
              <a:rPr lang="ja-JP" altLang="en-US" dirty="0">
                <a:latin typeface="BIZ UDPゴシック" panose="020B0400000000000000" pitchFamily="50" charset="-128"/>
                <a:ea typeface="BIZ UDPゴシック" panose="020B0400000000000000" pitchFamily="50" charset="-128"/>
              </a:rPr>
              <a:t>のための</a:t>
            </a:r>
            <a:r>
              <a:rPr kumimoji="1" lang="ja-JP" altLang="en-US" dirty="0">
                <a:latin typeface="BIZ UDPゴシック" panose="020B0400000000000000" pitchFamily="50" charset="-128"/>
                <a:ea typeface="BIZ UDPゴシック" panose="020B0400000000000000" pitchFamily="50" charset="-128"/>
              </a:rPr>
              <a:t>巨額の投資費用を用意できない</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③ユーザーは、電話や</a:t>
            </a:r>
            <a:r>
              <a:rPr lang="en-US" altLang="ja-JP" dirty="0">
                <a:latin typeface="BIZ UDPゴシック" panose="020B0400000000000000" pitchFamily="50" charset="-128"/>
                <a:ea typeface="BIZ UDPゴシック" panose="020B0400000000000000" pitchFamily="50" charset="-128"/>
              </a:rPr>
              <a:t>HP</a:t>
            </a:r>
            <a:r>
              <a:rPr lang="ja-JP" altLang="en-US" dirty="0">
                <a:latin typeface="BIZ UDPゴシック" panose="020B0400000000000000" pitchFamily="50" charset="-128"/>
                <a:ea typeface="BIZ UDPゴシック" panose="020B0400000000000000" pitchFamily="50" charset="-128"/>
              </a:rPr>
              <a:t>でなく</a:t>
            </a:r>
            <a:r>
              <a:rPr lang="en-US" altLang="ja-JP" dirty="0">
                <a:latin typeface="BIZ UDPゴシック" panose="020B0400000000000000" pitchFamily="50" charset="-128"/>
                <a:ea typeface="BIZ UDPゴシック" panose="020B0400000000000000" pitchFamily="50" charset="-128"/>
              </a:rPr>
              <a:t>SNS</a:t>
            </a:r>
            <a:r>
              <a:rPr lang="ja-JP" altLang="en-US" dirty="0">
                <a:latin typeface="BIZ UDPゴシック" panose="020B0400000000000000" pitchFamily="50" charset="-128"/>
                <a:ea typeface="BIZ UDPゴシック" panose="020B0400000000000000" pitchFamily="50" charset="-128"/>
              </a:rPr>
              <a:t>を使っている</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④ユーザー</a:t>
            </a:r>
            <a:r>
              <a:rPr kumimoji="1" lang="ja-JP" altLang="en-US" dirty="0">
                <a:latin typeface="BIZ UDPゴシック" panose="020B0400000000000000" pitchFamily="50" charset="-128"/>
                <a:ea typeface="BIZ UDPゴシック" panose="020B0400000000000000" pitchFamily="50" charset="-128"/>
              </a:rPr>
              <a:t>は、実際には難しい操作ができない</a:t>
            </a:r>
          </a:p>
        </p:txBody>
      </p:sp>
      <p:sp>
        <p:nvSpPr>
          <p:cNvPr id="5" name="テキスト ボックス 4">
            <a:extLst>
              <a:ext uri="{FF2B5EF4-FFF2-40B4-BE49-F238E27FC236}">
                <a16:creationId xmlns:a16="http://schemas.microsoft.com/office/drawing/2014/main" id="{FC83BCA7-8C02-4156-9224-B1D28B49C016}"/>
              </a:ext>
            </a:extLst>
          </p:cNvPr>
          <p:cNvSpPr txBox="1"/>
          <p:nvPr/>
        </p:nvSpPr>
        <p:spPr>
          <a:xfrm>
            <a:off x="999876" y="4776947"/>
            <a:ext cx="7366884" cy="1077218"/>
          </a:xfrm>
          <a:prstGeom prst="rect">
            <a:avLst/>
          </a:prstGeom>
          <a:noFill/>
        </p:spPr>
        <p:txBody>
          <a:bodyPr wrap="square">
            <a:spAutoFit/>
          </a:bodyPr>
          <a:lstStyle/>
          <a:p>
            <a:r>
              <a:rPr kumimoji="1" lang="ja-JP" altLang="en-US" sz="3200" dirty="0">
                <a:latin typeface="BIZ UDPゴシック" panose="020B0400000000000000" pitchFamily="50" charset="-128"/>
                <a:ea typeface="BIZ UDPゴシック" panose="020B0400000000000000" pitchFamily="50" charset="-128"/>
              </a:rPr>
              <a:t>中小企業、地方自治体を</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確実に前進させるのは　</a:t>
            </a:r>
            <a:r>
              <a:rPr kumimoji="1" lang="ja-JP" altLang="en-US" sz="3200" dirty="0">
                <a:solidFill>
                  <a:srgbClr val="0070C0"/>
                </a:solidFill>
                <a:latin typeface="BIZ UDPゴシック" panose="020B0400000000000000" pitchFamily="50" charset="-128"/>
                <a:ea typeface="BIZ UDPゴシック" panose="020B0400000000000000" pitchFamily="50" charset="-128"/>
              </a:rPr>
              <a:t>東武 </a:t>
            </a:r>
            <a:r>
              <a:rPr kumimoji="1" lang="en-US" altLang="ja-JP" sz="3200" dirty="0">
                <a:solidFill>
                  <a:srgbClr val="0070C0"/>
                </a:solidFill>
                <a:latin typeface="BIZ UDPゴシック" panose="020B0400000000000000" pitchFamily="50" charset="-128"/>
                <a:ea typeface="BIZ UDPゴシック" panose="020B0400000000000000" pitchFamily="50" charset="-128"/>
              </a:rPr>
              <a:t>S-DX</a:t>
            </a:r>
            <a:r>
              <a:rPr kumimoji="1" lang="ja-JP" altLang="en-US" sz="3200" dirty="0">
                <a:solidFill>
                  <a:srgbClr val="0070C0"/>
                </a:solidFill>
                <a:latin typeface="BIZ UDPゴシック" panose="020B0400000000000000" pitchFamily="50" charset="-128"/>
                <a:ea typeface="BIZ UDPゴシック" panose="020B0400000000000000" pitchFamily="50" charset="-128"/>
              </a:rPr>
              <a:t>　</a:t>
            </a:r>
            <a:endParaRPr kumimoji="1" lang="en-US" altLang="ja-JP" sz="32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932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latin typeface="BIZ UDPゴシック" panose="020B0400000000000000" pitchFamily="50" charset="-128"/>
                <a:ea typeface="BIZ UDPゴシック" panose="020B0400000000000000" pitchFamily="50" charset="-128"/>
              </a:rPr>
              <a:t>結論</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822959" y="1845734"/>
            <a:ext cx="7669034" cy="4023360"/>
          </a:xfrm>
        </p:spPr>
        <p:txBody>
          <a:bodyPr>
            <a:normAutofit fontScale="92500" lnSpcReduction="20000"/>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3000" dirty="0">
                <a:latin typeface="BIZ UDPゴシック" panose="020B0400000000000000" pitchFamily="50" charset="-128"/>
                <a:ea typeface="BIZ UDPゴシック" panose="020B0400000000000000" pitchFamily="50" charset="-128"/>
              </a:rPr>
              <a:t>これまでの「東武 </a:t>
            </a:r>
            <a:r>
              <a:rPr lang="en-US" altLang="ja-JP" sz="3000" dirty="0">
                <a:latin typeface="BIZ UDPゴシック" panose="020B0400000000000000" pitchFamily="50" charset="-128"/>
                <a:ea typeface="BIZ UDPゴシック" panose="020B0400000000000000" pitchFamily="50" charset="-128"/>
              </a:rPr>
              <a:t>S-DX</a:t>
            </a:r>
            <a:r>
              <a:rPr lang="ja-JP" altLang="en-US" sz="3000" dirty="0">
                <a:latin typeface="BIZ UDPゴシック" panose="020B0400000000000000" pitchFamily="50" charset="-128"/>
                <a:ea typeface="BIZ UDPゴシック" panose="020B0400000000000000" pitchFamily="50" charset="-128"/>
              </a:rPr>
              <a:t>」の</a:t>
            </a:r>
            <a:endParaRPr lang="en-US" altLang="ja-JP" sz="3000" dirty="0">
              <a:latin typeface="BIZ UDPゴシック" panose="020B0400000000000000" pitchFamily="50" charset="-128"/>
              <a:ea typeface="BIZ UDPゴシック" panose="020B0400000000000000" pitchFamily="50" charset="-128"/>
            </a:endParaRPr>
          </a:p>
          <a:p>
            <a:r>
              <a:rPr lang="ja-JP" altLang="en-US" sz="3000" dirty="0">
                <a:latin typeface="BIZ UDPゴシック" panose="020B0400000000000000" pitchFamily="50" charset="-128"/>
                <a:ea typeface="BIZ UDPゴシック" panose="020B0400000000000000" pitchFamily="50" charset="-128"/>
              </a:rPr>
              <a:t>イノベーションを、さらに磨きながら</a:t>
            </a:r>
            <a:endParaRPr lang="en-US" altLang="ja-JP" sz="3000" dirty="0">
              <a:latin typeface="BIZ UDPゴシック" panose="020B0400000000000000" pitchFamily="50" charset="-128"/>
              <a:ea typeface="BIZ UDPゴシック" panose="020B0400000000000000" pitchFamily="50" charset="-128"/>
            </a:endParaRPr>
          </a:p>
          <a:p>
            <a:r>
              <a:rPr lang="ja-JP" altLang="en-US" sz="3000" dirty="0">
                <a:latin typeface="BIZ UDPゴシック" panose="020B0400000000000000" pitchFamily="50" charset="-128"/>
                <a:ea typeface="BIZ UDPゴシック" panose="020B0400000000000000" pitchFamily="50" charset="-128"/>
              </a:rPr>
              <a:t>　全国自治体、全国中小企業に展開する！</a:t>
            </a:r>
            <a:endParaRPr lang="en-US" altLang="ja-JP" sz="30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・スマホのシンプルで</a:t>
            </a:r>
            <a:r>
              <a:rPr kumimoji="1" lang="ja-JP" altLang="en-US" sz="2400" dirty="0">
                <a:latin typeface="BIZ UDPゴシック" panose="020B0400000000000000" pitchFamily="50" charset="-128"/>
                <a:ea typeface="BIZ UDPゴシック" panose="020B0400000000000000" pitchFamily="50" charset="-128"/>
              </a:rPr>
              <a:t>簡易操作</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・スリムな</a:t>
            </a:r>
            <a:r>
              <a:rPr kumimoji="1" lang="ja-JP" altLang="en-US" sz="2400" dirty="0">
                <a:latin typeface="BIZ UDPゴシック" panose="020B0400000000000000" pitchFamily="50" charset="-128"/>
                <a:ea typeface="BIZ UDPゴシック" panose="020B0400000000000000" pitchFamily="50" charset="-128"/>
              </a:rPr>
              <a:t>低コスト</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a:t>
            </a:r>
            <a:r>
              <a:rPr kumimoji="1" lang="en-US" altLang="ja-JP" sz="2400" dirty="0">
                <a:latin typeface="BIZ UDPゴシック" panose="020B0400000000000000" pitchFamily="50" charset="-128"/>
                <a:ea typeface="BIZ UDPゴシック" panose="020B0400000000000000" pitchFamily="50" charset="-128"/>
              </a:rPr>
              <a:t>SNS</a:t>
            </a:r>
            <a:r>
              <a:rPr lang="ja-JP" altLang="en-US" sz="2400" dirty="0">
                <a:latin typeface="BIZ UDPゴシック" panose="020B0400000000000000" pitchFamily="50" charset="-128"/>
                <a:ea typeface="BIZ UDPゴシック" panose="020B0400000000000000" pitchFamily="50" charset="-128"/>
              </a:rPr>
              <a:t>の</a:t>
            </a:r>
            <a:r>
              <a:rPr kumimoji="1" lang="ja-JP" altLang="en-US" sz="2400" dirty="0">
                <a:latin typeface="BIZ UDPゴシック" panose="020B0400000000000000" pitchFamily="50" charset="-128"/>
                <a:ea typeface="BIZ UDPゴシック" panose="020B0400000000000000" pitchFamily="50" charset="-128"/>
              </a:rPr>
              <a:t>顧客データを使う</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・確かな実現</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8419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D5317-E621-4C5C-BF1B-2A271D219080}"/>
              </a:ext>
            </a:extLst>
          </p:cNvPr>
          <p:cNvSpPr>
            <a:spLocks noGrp="1"/>
          </p:cNvSpPr>
          <p:nvPr>
            <p:ph type="title"/>
          </p:nvPr>
        </p:nvSpPr>
        <p:spPr/>
        <p:txBody>
          <a:bodyPr>
            <a:normAutofit/>
          </a:bodyPr>
          <a:lstStyle/>
          <a:p>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第２章　基本体制</a:t>
            </a:r>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800" kern="100" dirty="0">
                <a:solidFill>
                  <a:srgbClr val="0070C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東武デジタル経済圏</a:t>
            </a:r>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全国支店の営業力　</a:t>
            </a:r>
            <a:br>
              <a:rPr lang="en-US" altLang="ja-JP"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パートナー企業の技術力</a:t>
            </a:r>
            <a:br>
              <a:rPr lang="en-US" altLang="ja-JP"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S-DX</a:t>
            </a:r>
            <a:r>
              <a:rPr lang="ja-JP" altLang="en-US"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」を実現する！</a:t>
            </a:r>
            <a:endParaRPr kumimoji="1" lang="ja-JP" altLang="en-US" sz="28700" dirty="0">
              <a:latin typeface="BIZ UDPゴシック" panose="020B0400000000000000" pitchFamily="50" charset="-128"/>
              <a:ea typeface="BIZ UDPゴシック" panose="020B0400000000000000" pitchFamily="50" charset="-128"/>
            </a:endParaRPr>
          </a:p>
        </p:txBody>
      </p:sp>
      <p:pic>
        <p:nvPicPr>
          <p:cNvPr id="5" name="図 4" descr="挿絵 が含まれている画像&#10;&#10;自動的に生成された説明">
            <a:extLst>
              <a:ext uri="{FF2B5EF4-FFF2-40B4-BE49-F238E27FC236}">
                <a16:creationId xmlns:a16="http://schemas.microsoft.com/office/drawing/2014/main" id="{A385F4CF-455D-41E4-8210-CAD104EE1C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200" b="93200" l="10000" r="95000">
                        <a14:foregroundMark x1="55000" y1="93200" x2="60500" y2="85600"/>
                        <a14:foregroundMark x1="95000" y1="66800" x2="88500" y2="67200"/>
                        <a14:foregroundMark x1="70500" y1="8000" x2="62500" y2="11200"/>
                        <a14:foregroundMark x1="70500" y1="5200" x2="70500" y2="5200"/>
                        <a14:foregroundMark x1="68500" y1="8400" x2="71000" y2="5600"/>
                      </a14:backgroundRemoval>
                    </a14:imgEffect>
                  </a14:imgLayer>
                </a14:imgProps>
              </a:ext>
              <a:ext uri="{28A0092B-C50C-407E-A947-70E740481C1C}">
                <a14:useLocalDpi xmlns:a14="http://schemas.microsoft.com/office/drawing/2010/main" val="0"/>
              </a:ext>
            </a:extLst>
          </a:blip>
          <a:stretch>
            <a:fillRect/>
          </a:stretch>
        </p:blipFill>
        <p:spPr>
          <a:xfrm>
            <a:off x="6823324" y="4106241"/>
            <a:ext cx="2201407" cy="2751759"/>
          </a:xfrm>
          <a:prstGeom prst="rect">
            <a:avLst/>
          </a:prstGeom>
        </p:spPr>
      </p:pic>
    </p:spTree>
    <p:extLst>
      <p:ext uri="{BB962C8B-B14F-4D97-AF65-F5344CB8AC3E}">
        <p14:creationId xmlns:p14="http://schemas.microsoft.com/office/powerpoint/2010/main" val="4175212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東武</a:t>
            </a:r>
            <a:r>
              <a:rPr lang="ja-JP" altLang="en-US" dirty="0">
                <a:solidFill>
                  <a:schemeClr val="tx1"/>
                </a:solidFill>
                <a:latin typeface="BIZ UDPゴシック" panose="020B0400000000000000" pitchFamily="50" charset="-128"/>
                <a:ea typeface="BIZ UDPゴシック" panose="020B0400000000000000" pitchFamily="50" charset="-128"/>
              </a:rPr>
              <a:t>デジタル経済圏</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・スマホの</a:t>
            </a:r>
            <a:r>
              <a:rPr lang="en-US" altLang="ja-JP" sz="2400" dirty="0">
                <a:latin typeface="BIZ UDPゴシック" panose="020B0400000000000000" pitchFamily="50" charset="-128"/>
                <a:ea typeface="BIZ UDPゴシック" panose="020B0400000000000000" pitchFamily="50" charset="-128"/>
              </a:rPr>
              <a:t>SNS</a:t>
            </a:r>
            <a:r>
              <a:rPr lang="ja-JP" altLang="en-US" sz="2400" dirty="0">
                <a:latin typeface="BIZ UDPゴシック" panose="020B0400000000000000" pitchFamily="50" charset="-128"/>
                <a:ea typeface="BIZ UDPゴシック" panose="020B0400000000000000" pitchFamily="50" charset="-128"/>
              </a:rPr>
              <a:t>系</a:t>
            </a: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・スリムなコスト</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・シンプルなユーザー操作</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の</a:t>
            </a:r>
            <a:r>
              <a:rPr lang="en-US" altLang="ja-JP" sz="2400" dirty="0">
                <a:latin typeface="BIZ UDPゴシック" panose="020B0400000000000000" pitchFamily="50" charset="-128"/>
                <a:ea typeface="BIZ UDPゴシック" panose="020B0400000000000000" pitchFamily="50" charset="-128"/>
              </a:rPr>
              <a:t>IT</a:t>
            </a:r>
            <a:r>
              <a:rPr kumimoji="1" lang="ja-JP" altLang="en-US" sz="2400" dirty="0">
                <a:latin typeface="BIZ UDPゴシック" panose="020B0400000000000000" pitchFamily="50" charset="-128"/>
                <a:ea typeface="BIZ UDPゴシック" panose="020B0400000000000000" pitchFamily="50" charset="-128"/>
              </a:rPr>
              <a:t>ベンダーを中心にパートナーにして</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全国の支店の営業力・サポート力で事業を展開</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0789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四角形: 角を丸くする 82">
            <a:extLst>
              <a:ext uri="{FF2B5EF4-FFF2-40B4-BE49-F238E27FC236}">
                <a16:creationId xmlns:a16="http://schemas.microsoft.com/office/drawing/2014/main" id="{473F735A-AD09-4798-B483-D3498EC4491D}"/>
              </a:ext>
            </a:extLst>
          </p:cNvPr>
          <p:cNvSpPr/>
          <p:nvPr/>
        </p:nvSpPr>
        <p:spPr>
          <a:xfrm>
            <a:off x="7113010" y="4002594"/>
            <a:ext cx="1894805" cy="109471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82" name="四角形: 角を丸くする 81">
            <a:extLst>
              <a:ext uri="{FF2B5EF4-FFF2-40B4-BE49-F238E27FC236}">
                <a16:creationId xmlns:a16="http://schemas.microsoft.com/office/drawing/2014/main" id="{00FAA895-1A88-4B14-8D9F-79E0FF26F5C1}"/>
              </a:ext>
            </a:extLst>
          </p:cNvPr>
          <p:cNvSpPr/>
          <p:nvPr/>
        </p:nvSpPr>
        <p:spPr>
          <a:xfrm>
            <a:off x="7106434" y="2277554"/>
            <a:ext cx="1894805" cy="147340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81" name="四角形: 角を丸くする 80">
            <a:extLst>
              <a:ext uri="{FF2B5EF4-FFF2-40B4-BE49-F238E27FC236}">
                <a16:creationId xmlns:a16="http://schemas.microsoft.com/office/drawing/2014/main" id="{83D53591-6D46-41AC-B33F-BDC20E0F04CE}"/>
              </a:ext>
            </a:extLst>
          </p:cNvPr>
          <p:cNvSpPr/>
          <p:nvPr/>
        </p:nvSpPr>
        <p:spPr>
          <a:xfrm>
            <a:off x="7129912" y="756139"/>
            <a:ext cx="1894805" cy="129258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80" name="四角形: 角を丸くする 79">
            <a:extLst>
              <a:ext uri="{FF2B5EF4-FFF2-40B4-BE49-F238E27FC236}">
                <a16:creationId xmlns:a16="http://schemas.microsoft.com/office/drawing/2014/main" id="{B1770F1B-FB3E-45AE-8BF1-FD3622CD279C}"/>
              </a:ext>
            </a:extLst>
          </p:cNvPr>
          <p:cNvSpPr/>
          <p:nvPr/>
        </p:nvSpPr>
        <p:spPr>
          <a:xfrm>
            <a:off x="7081665" y="5325902"/>
            <a:ext cx="1894805" cy="109471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2" name="タイトル 1">
            <a:extLst>
              <a:ext uri="{FF2B5EF4-FFF2-40B4-BE49-F238E27FC236}">
                <a16:creationId xmlns:a16="http://schemas.microsoft.com/office/drawing/2014/main" id="{F7C84723-9222-4808-8078-3B28655A685E}"/>
              </a:ext>
            </a:extLst>
          </p:cNvPr>
          <p:cNvSpPr>
            <a:spLocks noGrp="1"/>
          </p:cNvSpPr>
          <p:nvPr>
            <p:ph type="ctrTitle"/>
          </p:nvPr>
        </p:nvSpPr>
        <p:spPr>
          <a:xfrm>
            <a:off x="506650" y="680379"/>
            <a:ext cx="2206868" cy="378069"/>
          </a:xfrm>
          <a:solidFill>
            <a:schemeClr val="bg1"/>
          </a:solidFill>
        </p:spPr>
        <p:txBody>
          <a:bodyPr>
            <a:noAutofit/>
          </a:bodyPr>
          <a:lstStyle/>
          <a:p>
            <a:r>
              <a:rPr lang="ja-JP" altLang="en-US" sz="1846" b="1" dirty="0">
                <a:solidFill>
                  <a:srgbClr val="FF0000"/>
                </a:solidFill>
                <a:latin typeface="BIZ UDPゴシック" panose="020B0400000000000000" pitchFamily="50" charset="-128"/>
                <a:ea typeface="BIZ UDPゴシック" panose="020B0400000000000000" pitchFamily="50" charset="-128"/>
              </a:rPr>
              <a:t>営業・企画・受発注</a:t>
            </a:r>
          </a:p>
        </p:txBody>
      </p:sp>
      <p:pic>
        <p:nvPicPr>
          <p:cNvPr id="1026" name="Picture 2" descr="東武トップツアーズ」4月誕生へ、ロゴ決定、組織や商品改正も | 観光 ...">
            <a:extLst>
              <a:ext uri="{FF2B5EF4-FFF2-40B4-BE49-F238E27FC236}">
                <a16:creationId xmlns:a16="http://schemas.microsoft.com/office/drawing/2014/main" id="{CDB3D8CC-1397-4486-80AB-8B3F89DCB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50" b="28864"/>
          <a:stretch/>
        </p:blipFill>
        <p:spPr bwMode="auto">
          <a:xfrm>
            <a:off x="2747587" y="513548"/>
            <a:ext cx="2927838" cy="786914"/>
          </a:xfrm>
          <a:prstGeom prst="rect">
            <a:avLst/>
          </a:prstGeom>
          <a:noFill/>
          <a:ln w="15875">
            <a:noFill/>
          </a:ln>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AE5A4F6A-74C1-4CAA-AFFD-02F2512A2B92}"/>
              </a:ext>
            </a:extLst>
          </p:cNvPr>
          <p:cNvSpPr/>
          <p:nvPr/>
        </p:nvSpPr>
        <p:spPr>
          <a:xfrm>
            <a:off x="356042" y="1574455"/>
            <a:ext cx="6180994" cy="263150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5" name="タイトル 1">
            <a:extLst>
              <a:ext uri="{FF2B5EF4-FFF2-40B4-BE49-F238E27FC236}">
                <a16:creationId xmlns:a16="http://schemas.microsoft.com/office/drawing/2014/main" id="{D83738D7-BA9C-459D-9901-4B7C64EBCF5F}"/>
              </a:ext>
            </a:extLst>
          </p:cNvPr>
          <p:cNvSpPr txBox="1">
            <a:spLocks/>
          </p:cNvSpPr>
          <p:nvPr/>
        </p:nvSpPr>
        <p:spPr>
          <a:xfrm>
            <a:off x="459250" y="1722228"/>
            <a:ext cx="1512277" cy="378069"/>
          </a:xfrm>
          <a:prstGeom prst="rect">
            <a:avLst/>
          </a:prstGeom>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en-US" altLang="ja-JP" sz="1846" b="1" dirty="0">
                <a:solidFill>
                  <a:srgbClr val="FF0000"/>
                </a:solidFill>
                <a:latin typeface="BIZ UDPゴシック" panose="020B0400000000000000" pitchFamily="50" charset="-128"/>
                <a:ea typeface="BIZ UDPゴシック" panose="020B0400000000000000" pitchFamily="50" charset="-128"/>
              </a:rPr>
              <a:t>LINE API</a:t>
            </a:r>
          </a:p>
        </p:txBody>
      </p:sp>
      <p:sp>
        <p:nvSpPr>
          <p:cNvPr id="8" name="四角形: 角を丸くする 7">
            <a:extLst>
              <a:ext uri="{FF2B5EF4-FFF2-40B4-BE49-F238E27FC236}">
                <a16:creationId xmlns:a16="http://schemas.microsoft.com/office/drawing/2014/main" id="{1F02544B-3D54-4005-A345-45E6C4358222}"/>
              </a:ext>
            </a:extLst>
          </p:cNvPr>
          <p:cNvSpPr/>
          <p:nvPr/>
        </p:nvSpPr>
        <p:spPr>
          <a:xfrm>
            <a:off x="316522" y="4519250"/>
            <a:ext cx="6180994" cy="191672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9" name="タイトル 1">
            <a:extLst>
              <a:ext uri="{FF2B5EF4-FFF2-40B4-BE49-F238E27FC236}">
                <a16:creationId xmlns:a16="http://schemas.microsoft.com/office/drawing/2014/main" id="{1AE6A572-B0CF-475A-8D96-4A55BBE1F2C4}"/>
              </a:ext>
            </a:extLst>
          </p:cNvPr>
          <p:cNvSpPr txBox="1">
            <a:spLocks/>
          </p:cNvSpPr>
          <p:nvPr/>
        </p:nvSpPr>
        <p:spPr>
          <a:xfrm>
            <a:off x="413238" y="4563202"/>
            <a:ext cx="1512277" cy="378069"/>
          </a:xfrm>
          <a:prstGeom prst="rect">
            <a:avLst/>
          </a:prstGeom>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ja-JP" altLang="en-US" sz="1846" b="1" dirty="0">
                <a:solidFill>
                  <a:srgbClr val="FF0000"/>
                </a:solidFill>
                <a:latin typeface="BIZ UDPゴシック" panose="020B0400000000000000" pitchFamily="50" charset="-128"/>
                <a:ea typeface="BIZ UDPゴシック" panose="020B0400000000000000" pitchFamily="50" charset="-128"/>
              </a:rPr>
              <a:t>拡張</a:t>
            </a:r>
            <a:r>
              <a:rPr lang="en-US" altLang="ja-JP" sz="1846" b="1" dirty="0">
                <a:solidFill>
                  <a:srgbClr val="FF0000"/>
                </a:solidFill>
                <a:latin typeface="BIZ UDPゴシック" panose="020B0400000000000000" pitchFamily="50" charset="-128"/>
                <a:ea typeface="BIZ UDPゴシック" panose="020B0400000000000000" pitchFamily="50" charset="-128"/>
              </a:rPr>
              <a:t>PWA</a:t>
            </a:r>
          </a:p>
        </p:txBody>
      </p:sp>
      <p:pic>
        <p:nvPicPr>
          <p:cNvPr id="1028" name="Picture 4" descr="Liny（リニー）の特徴・評判・口コミ・料金を徹底解説！ - 起業ログ">
            <a:extLst>
              <a:ext uri="{FF2B5EF4-FFF2-40B4-BE49-F238E27FC236}">
                <a16:creationId xmlns:a16="http://schemas.microsoft.com/office/drawing/2014/main" id="{66723098-7AA1-48DE-96D8-47F7E4A50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519" y="2575184"/>
            <a:ext cx="1398366" cy="1288073"/>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FB8E8BDD-5E35-4C63-B29D-9F76AC30A963}"/>
              </a:ext>
            </a:extLst>
          </p:cNvPr>
          <p:cNvPicPr>
            <a:picLocks noChangeAspect="1"/>
          </p:cNvPicPr>
          <p:nvPr/>
        </p:nvPicPr>
        <p:blipFill>
          <a:blip r:embed="rId4"/>
          <a:stretch>
            <a:fillRect/>
          </a:stretch>
        </p:blipFill>
        <p:spPr>
          <a:xfrm>
            <a:off x="4693171" y="2526639"/>
            <a:ext cx="1373944" cy="1288073"/>
          </a:xfrm>
          <a:prstGeom prst="rect">
            <a:avLst/>
          </a:prstGeom>
        </p:spPr>
      </p:pic>
      <p:pic>
        <p:nvPicPr>
          <p:cNvPr id="12" name="図 11" descr="ロゴ, 会社名&#10;&#10;自動的に生成された説明">
            <a:extLst>
              <a:ext uri="{FF2B5EF4-FFF2-40B4-BE49-F238E27FC236}">
                <a16:creationId xmlns:a16="http://schemas.microsoft.com/office/drawing/2014/main" id="{00AEAA86-A80B-45A4-AF28-10C6232EC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19" y="2591849"/>
            <a:ext cx="1373944" cy="1292250"/>
          </a:xfrm>
          <a:prstGeom prst="rect">
            <a:avLst/>
          </a:prstGeom>
        </p:spPr>
      </p:pic>
      <p:pic>
        <p:nvPicPr>
          <p:cNvPr id="14" name="図 13" descr="ロゴ, 会社名&#10;&#10;自動的に生成された説明">
            <a:extLst>
              <a:ext uri="{FF2B5EF4-FFF2-40B4-BE49-F238E27FC236}">
                <a16:creationId xmlns:a16="http://schemas.microsoft.com/office/drawing/2014/main" id="{E6C682AD-F16B-4F85-AB29-B6813387D484}"/>
              </a:ext>
            </a:extLst>
          </p:cNvPr>
          <p:cNvPicPr>
            <a:picLocks noChangeAspect="1"/>
          </p:cNvPicPr>
          <p:nvPr/>
        </p:nvPicPr>
        <p:blipFill rotWithShape="1">
          <a:blip r:embed="rId6">
            <a:extLst>
              <a:ext uri="{28A0092B-C50C-407E-A947-70E740481C1C}">
                <a14:useLocalDpi xmlns:a14="http://schemas.microsoft.com/office/drawing/2010/main" val="0"/>
              </a:ext>
            </a:extLst>
          </a:blip>
          <a:srcRect l="-3299" t="21454" r="-6008" b="22230"/>
          <a:stretch/>
        </p:blipFill>
        <p:spPr>
          <a:xfrm>
            <a:off x="4593240" y="5143493"/>
            <a:ext cx="1521690" cy="646246"/>
          </a:xfrm>
          <a:prstGeom prst="rect">
            <a:avLst/>
          </a:prstGeom>
        </p:spPr>
      </p:pic>
      <p:pic>
        <p:nvPicPr>
          <p:cNvPr id="1030" name="Picture 6" descr="体験記】ノーコードの代名詞Bubbleは、じっくり作りこめる「本格派 ...">
            <a:extLst>
              <a:ext uri="{FF2B5EF4-FFF2-40B4-BE49-F238E27FC236}">
                <a16:creationId xmlns:a16="http://schemas.microsoft.com/office/drawing/2014/main" id="{D3F56F2E-6F07-4B87-BF58-27CBE9A291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207" y="5064362"/>
            <a:ext cx="1438042" cy="808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ideを使ってみた 〜概要編〜 | 経営管理deプログラミング">
            <a:extLst>
              <a:ext uri="{FF2B5EF4-FFF2-40B4-BE49-F238E27FC236}">
                <a16:creationId xmlns:a16="http://schemas.microsoft.com/office/drawing/2014/main" id="{5AF48974-3422-4BA9-9260-65EB081C4D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023" y="5143493"/>
            <a:ext cx="1529862" cy="65460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線コネクタ 15">
            <a:extLst>
              <a:ext uri="{FF2B5EF4-FFF2-40B4-BE49-F238E27FC236}">
                <a16:creationId xmlns:a16="http://schemas.microsoft.com/office/drawing/2014/main" id="{D6510277-FD10-477E-BB5E-89A935508ECC}"/>
              </a:ext>
            </a:extLst>
          </p:cNvPr>
          <p:cNvCxnSpPr>
            <a:cxnSpLocks/>
            <a:stCxn id="95" idx="2"/>
          </p:cNvCxnSpPr>
          <p:nvPr/>
        </p:nvCxnSpPr>
        <p:spPr>
          <a:xfrm flipH="1">
            <a:off x="1371336" y="1372233"/>
            <a:ext cx="1725827" cy="1321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AF556E5-9A62-4968-A376-7C6D091DFAC4}"/>
              </a:ext>
            </a:extLst>
          </p:cNvPr>
          <p:cNvCxnSpPr>
            <a:cxnSpLocks/>
            <a:stCxn id="95" idx="2"/>
            <a:endCxn id="10" idx="0"/>
          </p:cNvCxnSpPr>
          <p:nvPr/>
        </p:nvCxnSpPr>
        <p:spPr>
          <a:xfrm>
            <a:off x="3097163" y="1372233"/>
            <a:ext cx="2282980" cy="11544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E81FB76-AC17-491F-9C56-4F3C3B62D43C}"/>
              </a:ext>
            </a:extLst>
          </p:cNvPr>
          <p:cNvCxnSpPr>
            <a:cxnSpLocks/>
            <a:stCxn id="95" idx="2"/>
            <a:endCxn id="1028" idx="0"/>
          </p:cNvCxnSpPr>
          <p:nvPr/>
        </p:nvCxnSpPr>
        <p:spPr>
          <a:xfrm>
            <a:off x="3097163" y="1372234"/>
            <a:ext cx="315539" cy="12029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9173D4A-44C3-4432-BBAD-BB980CAF65C2}"/>
              </a:ext>
            </a:extLst>
          </p:cNvPr>
          <p:cNvCxnSpPr>
            <a:cxnSpLocks/>
          </p:cNvCxnSpPr>
          <p:nvPr/>
        </p:nvCxnSpPr>
        <p:spPr>
          <a:xfrm flipH="1">
            <a:off x="1534194" y="3928061"/>
            <a:ext cx="1869033" cy="1148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6EB3266-C827-43AF-94CA-41257B9AA1D7}"/>
              </a:ext>
            </a:extLst>
          </p:cNvPr>
          <p:cNvCxnSpPr>
            <a:cxnSpLocks/>
          </p:cNvCxnSpPr>
          <p:nvPr/>
        </p:nvCxnSpPr>
        <p:spPr>
          <a:xfrm>
            <a:off x="3389330" y="3928060"/>
            <a:ext cx="13897" cy="11316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904DC25-5398-4081-AAA2-7A6BFA33F219}"/>
              </a:ext>
            </a:extLst>
          </p:cNvPr>
          <p:cNvCxnSpPr>
            <a:cxnSpLocks/>
          </p:cNvCxnSpPr>
          <p:nvPr/>
        </p:nvCxnSpPr>
        <p:spPr>
          <a:xfrm>
            <a:off x="3381307" y="3942951"/>
            <a:ext cx="2066124" cy="11686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30526662-429A-4029-9921-E00435E57256}"/>
              </a:ext>
            </a:extLst>
          </p:cNvPr>
          <p:cNvCxnSpPr>
            <a:cxnSpLocks/>
          </p:cNvCxnSpPr>
          <p:nvPr/>
        </p:nvCxnSpPr>
        <p:spPr>
          <a:xfrm flipH="1">
            <a:off x="1714502" y="3872976"/>
            <a:ext cx="3667917" cy="122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E8670EC-0221-4A01-93D1-ABC793965E3C}"/>
              </a:ext>
            </a:extLst>
          </p:cNvPr>
          <p:cNvCxnSpPr>
            <a:cxnSpLocks/>
          </p:cNvCxnSpPr>
          <p:nvPr/>
        </p:nvCxnSpPr>
        <p:spPr>
          <a:xfrm flipH="1">
            <a:off x="3552094" y="3872976"/>
            <a:ext cx="1869845" cy="1159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D0F1D2D6-CADA-44C5-80A8-8803AC7204D8}"/>
              </a:ext>
            </a:extLst>
          </p:cNvPr>
          <p:cNvCxnSpPr>
            <a:cxnSpLocks/>
          </p:cNvCxnSpPr>
          <p:nvPr/>
        </p:nvCxnSpPr>
        <p:spPr>
          <a:xfrm>
            <a:off x="5421939" y="3863257"/>
            <a:ext cx="200499" cy="1270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タイトル 1">
            <a:extLst>
              <a:ext uri="{FF2B5EF4-FFF2-40B4-BE49-F238E27FC236}">
                <a16:creationId xmlns:a16="http://schemas.microsoft.com/office/drawing/2014/main" id="{A1AF9481-3A4E-4DC6-9608-7A3EFA8BA0CB}"/>
              </a:ext>
            </a:extLst>
          </p:cNvPr>
          <p:cNvSpPr txBox="1">
            <a:spLocks/>
          </p:cNvSpPr>
          <p:nvPr/>
        </p:nvSpPr>
        <p:spPr>
          <a:xfrm>
            <a:off x="2366134" y="2366117"/>
            <a:ext cx="2321967"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ja-JP" altLang="en-US" sz="1662" dirty="0">
                <a:solidFill>
                  <a:prstClr val="black"/>
                </a:solidFill>
                <a:latin typeface="BIZ UDPゴシック" panose="020B0400000000000000" pitchFamily="50" charset="-128"/>
                <a:ea typeface="BIZ UDPゴシック" panose="020B0400000000000000" pitchFamily="50" charset="-128"/>
              </a:rPr>
              <a:t>ソーシャルデータバンク、アロー、</a:t>
            </a:r>
            <a:r>
              <a:rPr lang="en-US" altLang="ja-JP" sz="1662" dirty="0">
                <a:solidFill>
                  <a:prstClr val="black"/>
                </a:solidFill>
                <a:latin typeface="BIZ UDPゴシック" panose="020B0400000000000000" pitchFamily="50" charset="-128"/>
                <a:ea typeface="BIZ UDPゴシック" panose="020B0400000000000000" pitchFamily="50" charset="-128"/>
              </a:rPr>
              <a:t>IRIS</a:t>
            </a:r>
            <a:endParaRPr lang="ja-JP" altLang="en-US" sz="1662" dirty="0">
              <a:solidFill>
                <a:prstClr val="black"/>
              </a:solidFill>
              <a:latin typeface="BIZ UDPゴシック" panose="020B0400000000000000" pitchFamily="50" charset="-128"/>
              <a:ea typeface="BIZ UDPゴシック" panose="020B0400000000000000" pitchFamily="50" charset="-128"/>
            </a:endParaRPr>
          </a:p>
        </p:txBody>
      </p:sp>
      <p:sp>
        <p:nvSpPr>
          <p:cNvPr id="65" name="タイトル 1">
            <a:extLst>
              <a:ext uri="{FF2B5EF4-FFF2-40B4-BE49-F238E27FC236}">
                <a16:creationId xmlns:a16="http://schemas.microsoft.com/office/drawing/2014/main" id="{83ADC59C-864B-4AAD-B815-619B96F19942}"/>
              </a:ext>
            </a:extLst>
          </p:cNvPr>
          <p:cNvSpPr txBox="1">
            <a:spLocks/>
          </p:cNvSpPr>
          <p:nvPr/>
        </p:nvSpPr>
        <p:spPr>
          <a:xfrm>
            <a:off x="4272202" y="2171054"/>
            <a:ext cx="2321967"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ja-JP" altLang="en-US" sz="1662" dirty="0">
                <a:solidFill>
                  <a:prstClr val="black"/>
                </a:solidFill>
                <a:latin typeface="BIZ UDPゴシック" panose="020B0400000000000000" pitchFamily="50" charset="-128"/>
                <a:ea typeface="BIZ UDPゴシック" panose="020B0400000000000000" pitchFamily="50" charset="-128"/>
              </a:rPr>
              <a:t>ケルベロス</a:t>
            </a:r>
          </a:p>
        </p:txBody>
      </p:sp>
      <p:sp>
        <p:nvSpPr>
          <p:cNvPr id="66" name="タイトル 1">
            <a:extLst>
              <a:ext uri="{FF2B5EF4-FFF2-40B4-BE49-F238E27FC236}">
                <a16:creationId xmlns:a16="http://schemas.microsoft.com/office/drawing/2014/main" id="{FC507ADC-67C3-49CB-AA65-35EF6D5A7828}"/>
              </a:ext>
            </a:extLst>
          </p:cNvPr>
          <p:cNvSpPr txBox="1">
            <a:spLocks/>
          </p:cNvSpPr>
          <p:nvPr/>
        </p:nvSpPr>
        <p:spPr>
          <a:xfrm>
            <a:off x="423225" y="2162244"/>
            <a:ext cx="1991296"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ja-JP" altLang="en-US" sz="1662" dirty="0">
                <a:solidFill>
                  <a:prstClr val="black"/>
                </a:solidFill>
                <a:latin typeface="BIZ UDPゴシック" panose="020B0400000000000000" pitchFamily="50" charset="-128"/>
                <a:ea typeface="BIZ UDPゴシック" panose="020B0400000000000000" pitchFamily="50" charset="-128"/>
              </a:rPr>
              <a:t>コネクタージャパン</a:t>
            </a:r>
          </a:p>
        </p:txBody>
      </p:sp>
      <p:sp>
        <p:nvSpPr>
          <p:cNvPr id="67" name="タイトル 1">
            <a:extLst>
              <a:ext uri="{FF2B5EF4-FFF2-40B4-BE49-F238E27FC236}">
                <a16:creationId xmlns:a16="http://schemas.microsoft.com/office/drawing/2014/main" id="{450F2741-BB11-426A-9F92-2ABA4DCF2C2E}"/>
              </a:ext>
            </a:extLst>
          </p:cNvPr>
          <p:cNvSpPr txBox="1">
            <a:spLocks/>
          </p:cNvSpPr>
          <p:nvPr/>
        </p:nvSpPr>
        <p:spPr>
          <a:xfrm>
            <a:off x="146743" y="5890761"/>
            <a:ext cx="2321967"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ja-JP" altLang="en-US" sz="1662" dirty="0">
                <a:solidFill>
                  <a:prstClr val="black"/>
                </a:solidFill>
                <a:latin typeface="BIZ UDPゴシック" panose="020B0400000000000000" pitchFamily="50" charset="-128"/>
                <a:ea typeface="BIZ UDPゴシック" panose="020B0400000000000000" pitchFamily="50" charset="-128"/>
              </a:rPr>
              <a:t>グライド</a:t>
            </a:r>
          </a:p>
        </p:txBody>
      </p:sp>
      <p:sp>
        <p:nvSpPr>
          <p:cNvPr id="68" name="タイトル 1">
            <a:extLst>
              <a:ext uri="{FF2B5EF4-FFF2-40B4-BE49-F238E27FC236}">
                <a16:creationId xmlns:a16="http://schemas.microsoft.com/office/drawing/2014/main" id="{06593934-3B0D-4C2E-AFAD-FD6141A66247}"/>
              </a:ext>
            </a:extLst>
          </p:cNvPr>
          <p:cNvSpPr txBox="1">
            <a:spLocks/>
          </p:cNvSpPr>
          <p:nvPr/>
        </p:nvSpPr>
        <p:spPr>
          <a:xfrm>
            <a:off x="2228346" y="5867771"/>
            <a:ext cx="2321967"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en-US" altLang="ja-JP" sz="1662" dirty="0">
                <a:solidFill>
                  <a:prstClr val="black"/>
                </a:solidFill>
                <a:latin typeface="BIZ UDPゴシック" panose="020B0400000000000000" pitchFamily="50" charset="-128"/>
                <a:ea typeface="BIZ UDPゴシック" panose="020B0400000000000000" pitchFamily="50" charset="-128"/>
              </a:rPr>
              <a:t>KIYONO</a:t>
            </a:r>
            <a:endParaRPr lang="ja-JP" altLang="en-US" sz="1662" dirty="0">
              <a:solidFill>
                <a:prstClr val="black"/>
              </a:solidFill>
              <a:latin typeface="BIZ UDPゴシック" panose="020B0400000000000000" pitchFamily="50" charset="-128"/>
              <a:ea typeface="BIZ UDPゴシック" panose="020B0400000000000000" pitchFamily="50" charset="-128"/>
            </a:endParaRPr>
          </a:p>
        </p:txBody>
      </p:sp>
      <p:sp>
        <p:nvSpPr>
          <p:cNvPr id="69" name="タイトル 1">
            <a:extLst>
              <a:ext uri="{FF2B5EF4-FFF2-40B4-BE49-F238E27FC236}">
                <a16:creationId xmlns:a16="http://schemas.microsoft.com/office/drawing/2014/main" id="{770F5FAE-6202-46A1-B131-F85F62391BE3}"/>
              </a:ext>
            </a:extLst>
          </p:cNvPr>
          <p:cNvSpPr txBox="1">
            <a:spLocks/>
          </p:cNvSpPr>
          <p:nvPr/>
        </p:nvSpPr>
        <p:spPr>
          <a:xfrm>
            <a:off x="4215069" y="5886426"/>
            <a:ext cx="2321967"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en-US" altLang="ja-JP" sz="1662" dirty="0">
                <a:solidFill>
                  <a:prstClr val="black"/>
                </a:solidFill>
                <a:latin typeface="BIZ UDPゴシック" panose="020B0400000000000000" pitchFamily="50" charset="-128"/>
                <a:ea typeface="BIZ UDPゴシック" panose="020B0400000000000000" pitchFamily="50" charset="-128"/>
              </a:rPr>
              <a:t>NOCODEJAPAN</a:t>
            </a:r>
          </a:p>
        </p:txBody>
      </p:sp>
      <p:sp>
        <p:nvSpPr>
          <p:cNvPr id="72" name="タイトル 1">
            <a:extLst>
              <a:ext uri="{FF2B5EF4-FFF2-40B4-BE49-F238E27FC236}">
                <a16:creationId xmlns:a16="http://schemas.microsoft.com/office/drawing/2014/main" id="{74A9BB38-9985-4AAF-A1D8-B346E2FAD292}"/>
              </a:ext>
            </a:extLst>
          </p:cNvPr>
          <p:cNvSpPr txBox="1">
            <a:spLocks/>
          </p:cNvSpPr>
          <p:nvPr/>
        </p:nvSpPr>
        <p:spPr>
          <a:xfrm>
            <a:off x="7152097" y="2868386"/>
            <a:ext cx="1894805" cy="378069"/>
          </a:xfrm>
          <a:prstGeom prst="rect">
            <a:avLst/>
          </a:prstGeom>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44083"/>
            <a:r>
              <a:rPr lang="en-US" altLang="ja-JP" sz="1846" b="1" dirty="0">
                <a:solidFill>
                  <a:srgbClr val="FF0000"/>
                </a:solidFill>
                <a:latin typeface="BIZ UDPゴシック" panose="020B0400000000000000" pitchFamily="50" charset="-128"/>
                <a:ea typeface="BIZ UDPゴシック" panose="020B0400000000000000" pitchFamily="50" charset="-128"/>
              </a:rPr>
              <a:t>LINE</a:t>
            </a:r>
            <a:r>
              <a:rPr lang="ja-JP" altLang="en-US" sz="1846" b="1" dirty="0">
                <a:solidFill>
                  <a:srgbClr val="FF0000"/>
                </a:solidFill>
                <a:latin typeface="BIZ UDPゴシック" panose="020B0400000000000000" pitchFamily="50" charset="-128"/>
                <a:ea typeface="BIZ UDPゴシック" panose="020B0400000000000000" pitchFamily="50" charset="-128"/>
              </a:rPr>
              <a:t>広告</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a:p>
            <a:pPr algn="l" defTabSz="844083"/>
            <a:r>
              <a:rPr lang="en-US" altLang="ja-JP" sz="1846" b="1" dirty="0">
                <a:solidFill>
                  <a:srgbClr val="FF0000"/>
                </a:solidFill>
                <a:latin typeface="BIZ UDPゴシック" panose="020B0400000000000000" pitchFamily="50" charset="-128"/>
                <a:ea typeface="BIZ UDPゴシック" panose="020B0400000000000000" pitchFamily="50" charset="-128"/>
              </a:rPr>
              <a:t>LINE</a:t>
            </a:r>
            <a:r>
              <a:rPr lang="ja-JP" altLang="en-US" sz="1846" b="1" dirty="0">
                <a:solidFill>
                  <a:srgbClr val="FF0000"/>
                </a:solidFill>
                <a:latin typeface="BIZ UDPゴシック" panose="020B0400000000000000" pitchFamily="50" charset="-128"/>
                <a:ea typeface="BIZ UDPゴシック" panose="020B0400000000000000" pitchFamily="50" charset="-128"/>
              </a:rPr>
              <a:t>スタンプ</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a:p>
            <a:pPr algn="l" defTabSz="844083"/>
            <a:r>
              <a:rPr lang="en-US" altLang="ja-JP" sz="1846" b="1" dirty="0">
                <a:solidFill>
                  <a:srgbClr val="FF0000"/>
                </a:solidFill>
                <a:latin typeface="BIZ UDPゴシック" panose="020B0400000000000000" pitchFamily="50" charset="-128"/>
                <a:ea typeface="BIZ UDPゴシック" panose="020B0400000000000000" pitchFamily="50" charset="-128"/>
              </a:rPr>
              <a:t>HP</a:t>
            </a:r>
            <a:r>
              <a:rPr lang="ja-JP" altLang="en-US" sz="1846" b="1" dirty="0">
                <a:solidFill>
                  <a:srgbClr val="FF0000"/>
                </a:solidFill>
                <a:latin typeface="BIZ UDPゴシック" panose="020B0400000000000000" pitchFamily="50" charset="-128"/>
                <a:ea typeface="BIZ UDPゴシック" panose="020B0400000000000000" pitchFamily="50" charset="-128"/>
              </a:rPr>
              <a:t>作成</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p:txBody>
      </p:sp>
      <p:sp>
        <p:nvSpPr>
          <p:cNvPr id="73" name="タイトル 1">
            <a:extLst>
              <a:ext uri="{FF2B5EF4-FFF2-40B4-BE49-F238E27FC236}">
                <a16:creationId xmlns:a16="http://schemas.microsoft.com/office/drawing/2014/main" id="{561E439B-CE64-44A9-93EE-8754A946C887}"/>
              </a:ext>
            </a:extLst>
          </p:cNvPr>
          <p:cNvSpPr txBox="1">
            <a:spLocks/>
          </p:cNvSpPr>
          <p:nvPr/>
        </p:nvSpPr>
        <p:spPr>
          <a:xfrm>
            <a:off x="7139239" y="3246456"/>
            <a:ext cx="1991296"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en-US" altLang="ja-JP" sz="1662" dirty="0">
                <a:solidFill>
                  <a:prstClr val="black"/>
                </a:solidFill>
                <a:latin typeface="BIZ UDPゴシック" panose="020B0400000000000000" pitchFamily="50" charset="-128"/>
                <a:ea typeface="BIZ UDPゴシック" panose="020B0400000000000000" pitchFamily="50" charset="-128"/>
              </a:rPr>
              <a:t>NANNARU</a:t>
            </a:r>
            <a:endParaRPr lang="ja-JP" altLang="en-US" sz="1662" dirty="0">
              <a:solidFill>
                <a:prstClr val="black"/>
              </a:solidFill>
              <a:latin typeface="BIZ UDPゴシック" panose="020B0400000000000000" pitchFamily="50" charset="-128"/>
              <a:ea typeface="BIZ UDPゴシック" panose="020B0400000000000000" pitchFamily="50" charset="-128"/>
            </a:endParaRPr>
          </a:p>
        </p:txBody>
      </p:sp>
      <p:sp>
        <p:nvSpPr>
          <p:cNvPr id="74" name="タイトル 1">
            <a:extLst>
              <a:ext uri="{FF2B5EF4-FFF2-40B4-BE49-F238E27FC236}">
                <a16:creationId xmlns:a16="http://schemas.microsoft.com/office/drawing/2014/main" id="{D78D8342-1D77-42FE-9EBA-6B1ABECE8EF9}"/>
              </a:ext>
            </a:extLst>
          </p:cNvPr>
          <p:cNvSpPr txBox="1">
            <a:spLocks/>
          </p:cNvSpPr>
          <p:nvPr/>
        </p:nvSpPr>
        <p:spPr>
          <a:xfrm>
            <a:off x="7178159" y="1161559"/>
            <a:ext cx="1978437" cy="378069"/>
          </a:xfrm>
          <a:prstGeom prst="rect">
            <a:avLst/>
          </a:prstGeom>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44083"/>
            <a:r>
              <a:rPr lang="ja-JP" altLang="en-US" sz="1846" b="1" dirty="0">
                <a:solidFill>
                  <a:srgbClr val="FF0000"/>
                </a:solidFill>
                <a:latin typeface="BIZ UDPゴシック" panose="020B0400000000000000" pitchFamily="50" charset="-128"/>
                <a:ea typeface="BIZ UDPゴシック" panose="020B0400000000000000" pitchFamily="50" charset="-128"/>
              </a:rPr>
              <a:t>デジタル</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a:p>
            <a:pPr algn="l" defTabSz="844083"/>
            <a:r>
              <a:rPr lang="ja-JP" altLang="en-US" sz="1846" b="1" dirty="0">
                <a:solidFill>
                  <a:srgbClr val="FF0000"/>
                </a:solidFill>
                <a:latin typeface="BIZ UDPゴシック" panose="020B0400000000000000" pitchFamily="50" charset="-128"/>
                <a:ea typeface="BIZ UDPゴシック" panose="020B0400000000000000" pitchFamily="50" charset="-128"/>
              </a:rPr>
              <a:t>スタンプラリー</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p:txBody>
      </p:sp>
      <p:sp>
        <p:nvSpPr>
          <p:cNvPr id="75" name="タイトル 1">
            <a:extLst>
              <a:ext uri="{FF2B5EF4-FFF2-40B4-BE49-F238E27FC236}">
                <a16:creationId xmlns:a16="http://schemas.microsoft.com/office/drawing/2014/main" id="{03D0E6C2-E274-43C7-8A21-34ED8EE79EE9}"/>
              </a:ext>
            </a:extLst>
          </p:cNvPr>
          <p:cNvSpPr txBox="1">
            <a:spLocks/>
          </p:cNvSpPr>
          <p:nvPr/>
        </p:nvSpPr>
        <p:spPr>
          <a:xfrm>
            <a:off x="7129912" y="1555082"/>
            <a:ext cx="1991296"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ja-JP" altLang="en-US" sz="1662" dirty="0">
                <a:solidFill>
                  <a:prstClr val="black"/>
                </a:solidFill>
                <a:latin typeface="BIZ UDPゴシック" panose="020B0400000000000000" pitchFamily="50" charset="-128"/>
                <a:ea typeface="BIZ UDPゴシック" panose="020B0400000000000000" pitchFamily="50" charset="-128"/>
              </a:rPr>
              <a:t>ボールドライト</a:t>
            </a:r>
          </a:p>
        </p:txBody>
      </p:sp>
      <p:sp>
        <p:nvSpPr>
          <p:cNvPr id="76" name="タイトル 1">
            <a:extLst>
              <a:ext uri="{FF2B5EF4-FFF2-40B4-BE49-F238E27FC236}">
                <a16:creationId xmlns:a16="http://schemas.microsoft.com/office/drawing/2014/main" id="{13330810-A5B1-47D2-9A01-32AAA2BF21AD}"/>
              </a:ext>
            </a:extLst>
          </p:cNvPr>
          <p:cNvSpPr txBox="1">
            <a:spLocks/>
          </p:cNvSpPr>
          <p:nvPr/>
        </p:nvSpPr>
        <p:spPr>
          <a:xfrm>
            <a:off x="7169346" y="5574344"/>
            <a:ext cx="1894805" cy="378069"/>
          </a:xfrm>
          <a:prstGeom prst="rect">
            <a:avLst/>
          </a:prstGeom>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44083"/>
            <a:r>
              <a:rPr lang="ja-JP" altLang="en-US" sz="1846" b="1" dirty="0">
                <a:solidFill>
                  <a:srgbClr val="FF0000"/>
                </a:solidFill>
                <a:latin typeface="BIZ UDPゴシック" panose="020B0400000000000000" pitchFamily="50" charset="-128"/>
                <a:ea typeface="BIZ UDPゴシック" panose="020B0400000000000000" pitchFamily="50" charset="-128"/>
              </a:rPr>
              <a:t>動画作成</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a:p>
            <a:pPr algn="l" defTabSz="844083"/>
            <a:r>
              <a:rPr lang="en-US" altLang="ja-JP" sz="1846" b="1" dirty="0" err="1">
                <a:solidFill>
                  <a:srgbClr val="FF0000"/>
                </a:solidFill>
                <a:latin typeface="BIZ UDPゴシック" panose="020B0400000000000000" pitchFamily="50" charset="-128"/>
                <a:ea typeface="BIZ UDPゴシック" panose="020B0400000000000000" pitchFamily="50" charset="-128"/>
              </a:rPr>
              <a:t>youtube</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p:txBody>
      </p:sp>
      <p:sp>
        <p:nvSpPr>
          <p:cNvPr id="77" name="タイトル 1">
            <a:extLst>
              <a:ext uri="{FF2B5EF4-FFF2-40B4-BE49-F238E27FC236}">
                <a16:creationId xmlns:a16="http://schemas.microsoft.com/office/drawing/2014/main" id="{2A46DE6A-898F-420C-A638-6AA3E8449F6B}"/>
              </a:ext>
            </a:extLst>
          </p:cNvPr>
          <p:cNvSpPr txBox="1">
            <a:spLocks/>
          </p:cNvSpPr>
          <p:nvPr/>
        </p:nvSpPr>
        <p:spPr>
          <a:xfrm>
            <a:off x="7081665" y="5948940"/>
            <a:ext cx="1991296"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ja-JP" altLang="en-US" sz="1662" dirty="0">
                <a:solidFill>
                  <a:prstClr val="black"/>
                </a:solidFill>
                <a:latin typeface="BIZ UDPゴシック" panose="020B0400000000000000" pitchFamily="50" charset="-128"/>
                <a:ea typeface="BIZ UDPゴシック" panose="020B0400000000000000" pitchFamily="50" charset="-128"/>
              </a:rPr>
              <a:t>自社</a:t>
            </a:r>
          </a:p>
        </p:txBody>
      </p:sp>
      <p:sp>
        <p:nvSpPr>
          <p:cNvPr id="78" name="タイトル 1">
            <a:extLst>
              <a:ext uri="{FF2B5EF4-FFF2-40B4-BE49-F238E27FC236}">
                <a16:creationId xmlns:a16="http://schemas.microsoft.com/office/drawing/2014/main" id="{DB837A26-F800-4513-8282-DE99961F57AC}"/>
              </a:ext>
            </a:extLst>
          </p:cNvPr>
          <p:cNvSpPr txBox="1">
            <a:spLocks/>
          </p:cNvSpPr>
          <p:nvPr/>
        </p:nvSpPr>
        <p:spPr>
          <a:xfrm>
            <a:off x="7169347" y="4148666"/>
            <a:ext cx="1894805" cy="378069"/>
          </a:xfrm>
          <a:prstGeom prst="rect">
            <a:avLst/>
          </a:prstGeom>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44083"/>
            <a:r>
              <a:rPr lang="ja-JP" altLang="en-US" sz="1846" b="1" dirty="0">
                <a:solidFill>
                  <a:srgbClr val="FF0000"/>
                </a:solidFill>
                <a:latin typeface="BIZ UDPゴシック" panose="020B0400000000000000" pitchFamily="50" charset="-128"/>
                <a:ea typeface="BIZ UDPゴシック" panose="020B0400000000000000" pitchFamily="50" charset="-128"/>
              </a:rPr>
              <a:t>インスタグラム</a:t>
            </a:r>
            <a:endParaRPr lang="en-US" altLang="ja-JP" sz="1846" b="1" dirty="0">
              <a:solidFill>
                <a:srgbClr val="FF0000"/>
              </a:solidFill>
              <a:latin typeface="BIZ UDPゴシック" panose="020B0400000000000000" pitchFamily="50" charset="-128"/>
              <a:ea typeface="BIZ UDPゴシック" panose="020B0400000000000000" pitchFamily="50" charset="-128"/>
            </a:endParaRPr>
          </a:p>
        </p:txBody>
      </p:sp>
      <p:sp>
        <p:nvSpPr>
          <p:cNvPr id="79" name="タイトル 1">
            <a:extLst>
              <a:ext uri="{FF2B5EF4-FFF2-40B4-BE49-F238E27FC236}">
                <a16:creationId xmlns:a16="http://schemas.microsoft.com/office/drawing/2014/main" id="{F2775FA2-CAA9-47D9-943B-F54DF6310E21}"/>
              </a:ext>
            </a:extLst>
          </p:cNvPr>
          <p:cNvSpPr txBox="1">
            <a:spLocks/>
          </p:cNvSpPr>
          <p:nvPr/>
        </p:nvSpPr>
        <p:spPr>
          <a:xfrm>
            <a:off x="7081666" y="4567549"/>
            <a:ext cx="1991296" cy="378069"/>
          </a:xfrm>
          <a:prstGeom prst="rect">
            <a:avLst/>
          </a:prstGeom>
          <a:no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44083"/>
            <a:r>
              <a:rPr lang="en-US" altLang="ja-JP" sz="1662" dirty="0">
                <a:solidFill>
                  <a:prstClr val="black"/>
                </a:solidFill>
                <a:latin typeface="BIZ UDPゴシック" panose="020B0400000000000000" pitchFamily="50" charset="-128"/>
                <a:ea typeface="BIZ UDPゴシック" panose="020B0400000000000000" pitchFamily="50" charset="-128"/>
              </a:rPr>
              <a:t>Monita</a:t>
            </a:r>
            <a:endParaRPr lang="ja-JP" altLang="en-US" sz="1662" dirty="0">
              <a:solidFill>
                <a:prstClr val="black"/>
              </a:solidFill>
              <a:latin typeface="BIZ UDPゴシック" panose="020B0400000000000000" pitchFamily="50" charset="-128"/>
              <a:ea typeface="BIZ UDPゴシック" panose="020B0400000000000000" pitchFamily="50" charset="-128"/>
            </a:endParaRPr>
          </a:p>
        </p:txBody>
      </p:sp>
      <p:cxnSp>
        <p:nvCxnSpPr>
          <p:cNvPr id="84" name="直線コネクタ 83">
            <a:extLst>
              <a:ext uri="{FF2B5EF4-FFF2-40B4-BE49-F238E27FC236}">
                <a16:creationId xmlns:a16="http://schemas.microsoft.com/office/drawing/2014/main" id="{33182C02-D9F1-42EF-A697-713FE96E7C32}"/>
              </a:ext>
            </a:extLst>
          </p:cNvPr>
          <p:cNvCxnSpPr>
            <a:cxnSpLocks/>
            <a:stCxn id="95" idx="3"/>
            <a:endCxn id="81" idx="1"/>
          </p:cNvCxnSpPr>
          <p:nvPr/>
        </p:nvCxnSpPr>
        <p:spPr>
          <a:xfrm>
            <a:off x="5838285" y="908790"/>
            <a:ext cx="1291627" cy="4936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817D0BE6-8E06-4CEB-9FAF-1B0D249BE9C4}"/>
              </a:ext>
            </a:extLst>
          </p:cNvPr>
          <p:cNvCxnSpPr>
            <a:cxnSpLocks/>
            <a:stCxn id="95" idx="3"/>
            <a:endCxn id="82" idx="1"/>
          </p:cNvCxnSpPr>
          <p:nvPr/>
        </p:nvCxnSpPr>
        <p:spPr>
          <a:xfrm>
            <a:off x="5838285" y="908790"/>
            <a:ext cx="1268150" cy="21054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12AA7A82-BEDC-4C5B-AED8-3F949E10C3C6}"/>
              </a:ext>
            </a:extLst>
          </p:cNvPr>
          <p:cNvCxnSpPr>
            <a:cxnSpLocks/>
            <a:stCxn id="95" idx="3"/>
          </p:cNvCxnSpPr>
          <p:nvPr/>
        </p:nvCxnSpPr>
        <p:spPr>
          <a:xfrm>
            <a:off x="5838285" y="908790"/>
            <a:ext cx="1259340" cy="36179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四角形: 角を丸くする 94">
            <a:extLst>
              <a:ext uri="{FF2B5EF4-FFF2-40B4-BE49-F238E27FC236}">
                <a16:creationId xmlns:a16="http://schemas.microsoft.com/office/drawing/2014/main" id="{21B7AEDC-86FE-4E64-BBB9-26EF107BF6A0}"/>
              </a:ext>
            </a:extLst>
          </p:cNvPr>
          <p:cNvSpPr/>
          <p:nvPr/>
        </p:nvSpPr>
        <p:spPr>
          <a:xfrm>
            <a:off x="356042" y="445346"/>
            <a:ext cx="5482243" cy="92688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67694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東武の現場営業力</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IT</a:t>
            </a:r>
            <a:r>
              <a:rPr kumimoji="1" lang="ja-JP" altLang="en-US" sz="2400" dirty="0">
                <a:latin typeface="BIZ UDPゴシック" panose="020B0400000000000000" pitchFamily="50" charset="-128"/>
                <a:ea typeface="BIZ UDPゴシック" panose="020B0400000000000000" pitchFamily="50" charset="-128"/>
              </a:rPr>
              <a:t>ベンダーは東京本社しか持っていない</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・オンラインだけでは信頼は深まらないので、高額な発注は難しい</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・自治体は地元支店の存在を条件にするケースもある</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東武の全国支店の強力な営業力・サポート力</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後</a:t>
            </a:r>
            <a:r>
              <a:rPr lang="ja-JP" altLang="en-US" sz="2400" dirty="0">
                <a:latin typeface="BIZ UDPゴシック" panose="020B0400000000000000" pitchFamily="50" charset="-128"/>
                <a:ea typeface="BIZ UDPゴシック" panose="020B0400000000000000" pitchFamily="50" charset="-128"/>
              </a:rPr>
              <a:t>から述べる「顧客抱え込み戦略」を現場で実行！</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6499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en-US" altLang="ja-JP" dirty="0">
                <a:latin typeface="BIZ UDPゴシック" panose="020B0400000000000000" pitchFamily="50" charset="-128"/>
                <a:ea typeface="BIZ UDPゴシック" panose="020B0400000000000000" pitchFamily="50" charset="-128"/>
              </a:rPr>
              <a:t>S-DX</a:t>
            </a:r>
            <a:r>
              <a:rPr kumimoji="1" lang="ja-JP" altLang="en-US" dirty="0">
                <a:latin typeface="BIZ UDPゴシック" panose="020B0400000000000000" pitchFamily="50" charset="-128"/>
                <a:ea typeface="BIZ UDPゴシック" panose="020B0400000000000000" pitchFamily="50" charset="-128"/>
              </a:rPr>
              <a:t>の武器は「データ」</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fontScale="92500" lnSpcReduction="10000"/>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どの業種でも</a:t>
            </a:r>
            <a:r>
              <a:rPr lang="ja-JP" altLang="en-US" sz="2600" dirty="0">
                <a:solidFill>
                  <a:srgbClr val="FF0000"/>
                </a:solidFill>
                <a:latin typeface="BIZ UDPゴシック" panose="020B0400000000000000" pitchFamily="50" charset="-128"/>
                <a:ea typeface="BIZ UDPゴシック" panose="020B0400000000000000" pitchFamily="50" charset="-128"/>
              </a:rPr>
              <a:t>「経験」</a:t>
            </a:r>
            <a:r>
              <a:rPr lang="ja-JP" altLang="en-US" sz="2600" dirty="0">
                <a:latin typeface="BIZ UDPゴシック" panose="020B0400000000000000" pitchFamily="50" charset="-128"/>
                <a:ea typeface="BIZ UDPゴシック" panose="020B0400000000000000" pitchFamily="50" charset="-128"/>
              </a:rPr>
              <a:t>は個々のお客さまの方が優位。</a:t>
            </a:r>
            <a:endParaRPr lang="en-US" altLang="ja-JP" sz="2600"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だから、経験ではなく、</a:t>
            </a:r>
            <a:r>
              <a:rPr lang="ja-JP" altLang="en-US" sz="2600" dirty="0">
                <a:solidFill>
                  <a:srgbClr val="FF0000"/>
                </a:solidFill>
                <a:latin typeface="BIZ UDPゴシック" panose="020B0400000000000000" pitchFamily="50" charset="-128"/>
                <a:ea typeface="BIZ UDPゴシック" panose="020B0400000000000000" pitchFamily="50" charset="-128"/>
              </a:rPr>
              <a:t>「データ」</a:t>
            </a:r>
            <a:r>
              <a:rPr lang="ja-JP" altLang="en-US" sz="2600" dirty="0">
                <a:latin typeface="BIZ UDPゴシック" panose="020B0400000000000000" pitchFamily="50" charset="-128"/>
                <a:ea typeface="BIZ UDPゴシック" panose="020B0400000000000000" pitchFamily="50" charset="-128"/>
              </a:rPr>
              <a:t>を数値で出して、</a:t>
            </a:r>
            <a:endParaRPr lang="en-US" altLang="ja-JP" sz="2600"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データに基づくロジックと技術で信頼を得る。</a:t>
            </a:r>
          </a:p>
          <a:p>
            <a:endParaRPr kumimoji="1" lang="en-US" altLang="ja-JP" sz="2400" dirty="0">
              <a:latin typeface="BIZ UDPゴシック" panose="020B0400000000000000" pitchFamily="50" charset="-128"/>
              <a:ea typeface="BIZ UDPゴシック" panose="020B0400000000000000" pitchFamily="50" charset="-128"/>
            </a:endParaRPr>
          </a:p>
          <a:p>
            <a:r>
              <a:rPr lang="en-US" altLang="ja-JP" sz="2400" dirty="0" err="1">
                <a:latin typeface="BIZ UDPゴシック" panose="020B0400000000000000" pitchFamily="50" charset="-128"/>
                <a:ea typeface="BIZ UDPゴシック" panose="020B0400000000000000" pitchFamily="50" charset="-128"/>
              </a:rPr>
              <a:t>SimilarWEB</a:t>
            </a:r>
            <a:r>
              <a:rPr lang="ja-JP" altLang="en-US" sz="2400" dirty="0">
                <a:latin typeface="BIZ UDPゴシック" panose="020B0400000000000000" pitchFamily="50" charset="-128"/>
                <a:ea typeface="BIZ UDPゴシック" panose="020B0400000000000000" pitchFamily="50" charset="-128"/>
              </a:rPr>
              <a:t>などの</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データ解析ツールを活用</a:t>
            </a: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特に、競合他社のデータ</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でコンサル</a:t>
            </a:r>
            <a:r>
              <a:rPr lang="ja-JP" altLang="en-US" sz="2400" dirty="0">
                <a:latin typeface="BIZ UDPゴシック" panose="020B0400000000000000" pitchFamily="50" charset="-128"/>
                <a:ea typeface="BIZ UDPゴシック" panose="020B0400000000000000" pitchFamily="50" charset="-128"/>
              </a:rPr>
              <a:t>すれば効果的</a:t>
            </a:r>
            <a:endParaRPr kumimoji="1" lang="en-US" altLang="ja-JP" sz="2400"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FCD699CD-C635-49DB-BF7E-F89538DDF08C}"/>
              </a:ext>
            </a:extLst>
          </p:cNvPr>
          <p:cNvPicPr>
            <a:picLocks noChangeAspect="1"/>
          </p:cNvPicPr>
          <p:nvPr/>
        </p:nvPicPr>
        <p:blipFill>
          <a:blip r:embed="rId2"/>
          <a:stretch>
            <a:fillRect/>
          </a:stretch>
        </p:blipFill>
        <p:spPr>
          <a:xfrm>
            <a:off x="5701086" y="3936927"/>
            <a:ext cx="2790908" cy="1932168"/>
          </a:xfrm>
          <a:prstGeom prst="rect">
            <a:avLst/>
          </a:prstGeom>
          <a:ln>
            <a:solidFill>
              <a:schemeClr val="tx1"/>
            </a:solidFill>
          </a:ln>
        </p:spPr>
      </p:pic>
    </p:spTree>
    <p:extLst>
      <p:ext uri="{BB962C8B-B14F-4D97-AF65-F5344CB8AC3E}">
        <p14:creationId xmlns:p14="http://schemas.microsoft.com/office/powerpoint/2010/main" val="101116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FBB93-361E-49BA-B4F5-72CE4E0890F3}"/>
              </a:ext>
            </a:extLst>
          </p:cNvPr>
          <p:cNvSpPr>
            <a:spLocks noGrp="1"/>
          </p:cNvSpPr>
          <p:nvPr>
            <p:ph type="title"/>
          </p:nvPr>
        </p:nvSpPr>
        <p:spPr>
          <a:xfrm>
            <a:off x="532738" y="390409"/>
            <a:ext cx="7844657" cy="699715"/>
          </a:xfrm>
        </p:spPr>
        <p:txBody>
          <a:bodyPr>
            <a:normAutofit/>
          </a:bodyPr>
          <a:lstStyle/>
          <a:p>
            <a:r>
              <a:rPr lang="ja-JP" altLang="ja-JP" sz="3600" kern="100" dirty="0">
                <a:solidFill>
                  <a:schemeClr val="tx1">
                    <a:lumMod val="95000"/>
                    <a:lumOff val="5000"/>
                  </a:schemeClr>
                </a:solidFill>
                <a:latin typeface="BIZ UDPゴシック" panose="020B0400000000000000" pitchFamily="50" charset="-128"/>
                <a:ea typeface="BIZ UDPゴシック" panose="020B0400000000000000" pitchFamily="50" charset="-128"/>
                <a:cs typeface="Times New Roman" panose="02020603050405020304" pitchFamily="18" charset="0"/>
              </a:rPr>
              <a:t>東武</a:t>
            </a:r>
            <a:r>
              <a:rPr lang="en-US" altLang="ja-JP" sz="3600" kern="100" dirty="0">
                <a:solidFill>
                  <a:schemeClr val="tx1">
                    <a:lumMod val="95000"/>
                    <a:lumOff val="5000"/>
                  </a:schemeClr>
                </a:solidFill>
                <a:latin typeface="BIZ UDPゴシック" panose="020B0400000000000000" pitchFamily="50" charset="-128"/>
                <a:ea typeface="BIZ UDPゴシック" panose="020B0400000000000000" pitchFamily="50" charset="-128"/>
                <a:cs typeface="Times New Roman" panose="02020603050405020304" pitchFamily="18" charset="0"/>
              </a:rPr>
              <a:t>DX</a:t>
            </a:r>
            <a:r>
              <a:rPr lang="ja-JP" altLang="ja-JP" sz="3600" kern="100" dirty="0">
                <a:solidFill>
                  <a:schemeClr val="tx1">
                    <a:lumMod val="95000"/>
                    <a:lumOff val="5000"/>
                  </a:schemeClr>
                </a:solidFill>
                <a:latin typeface="BIZ UDPゴシック" panose="020B0400000000000000" pitchFamily="50" charset="-128"/>
                <a:ea typeface="BIZ UDPゴシック" panose="020B0400000000000000" pitchFamily="50" charset="-128"/>
                <a:cs typeface="Times New Roman" panose="02020603050405020304" pitchFamily="18" charset="0"/>
              </a:rPr>
              <a:t>エージェンシー戦略</a:t>
            </a:r>
            <a:r>
              <a:rPr lang="en-US" altLang="ja-JP" sz="3600" kern="100" dirty="0">
                <a:solidFill>
                  <a:schemeClr val="tx1">
                    <a:lumMod val="95000"/>
                    <a:lumOff val="5000"/>
                  </a:schemeClr>
                </a:solidFill>
                <a:latin typeface="BIZ UDPゴシック" panose="020B0400000000000000" pitchFamily="50" charset="-128"/>
                <a:ea typeface="BIZ UDPゴシック" panose="020B0400000000000000" pitchFamily="50" charset="-128"/>
                <a:cs typeface="Times New Roman" panose="02020603050405020304" pitchFamily="18" charset="0"/>
              </a:rPr>
              <a:t> 2022</a:t>
            </a:r>
            <a:r>
              <a:rPr lang="ja-JP" altLang="ja-JP" sz="2000" kern="100" dirty="0">
                <a:solidFill>
                  <a:schemeClr val="tx1">
                    <a:lumMod val="95000"/>
                    <a:lumOff val="5000"/>
                  </a:schemeClr>
                </a:solidFill>
                <a:latin typeface="BIZ UDPゴシック" panose="020B0400000000000000" pitchFamily="50" charset="-128"/>
                <a:ea typeface="BIZ UDPゴシック" panose="020B0400000000000000" pitchFamily="50" charset="-128"/>
                <a:cs typeface="Times New Roman" panose="02020603050405020304" pitchFamily="18" charset="0"/>
              </a:rPr>
              <a:t>（案</a:t>
            </a:r>
            <a:r>
              <a:rPr lang="ja-JP" altLang="en-US" sz="2000" kern="100" dirty="0">
                <a:solidFill>
                  <a:schemeClr val="tx1">
                    <a:lumMod val="95000"/>
                    <a:lumOff val="5000"/>
                  </a:schemeClr>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ja-JP" sz="2000" kern="100" dirty="0">
                <a:solidFill>
                  <a:schemeClr val="tx1">
                    <a:lumMod val="95000"/>
                    <a:lumOff val="5000"/>
                  </a:schemeClr>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ja-JP" altLang="en-US" sz="2800" dirty="0">
              <a:solidFill>
                <a:schemeClr val="tx1">
                  <a:lumMod val="95000"/>
                  <a:lumOff val="5000"/>
                </a:schemeClr>
              </a:solidFill>
              <a:latin typeface="BIZ UDPゴシック" panose="020B0400000000000000" pitchFamily="50" charset="-128"/>
              <a:ea typeface="BIZ UDPゴシック" panose="020B0400000000000000" pitchFamily="50" charset="-128"/>
            </a:endParaRPr>
          </a:p>
        </p:txBody>
      </p:sp>
      <p:graphicFrame>
        <p:nvGraphicFramePr>
          <p:cNvPr id="16" name="コンテンツ プレースホルダー 2">
            <a:extLst>
              <a:ext uri="{FF2B5EF4-FFF2-40B4-BE49-F238E27FC236}">
                <a16:creationId xmlns:a16="http://schemas.microsoft.com/office/drawing/2014/main" id="{8E6C3093-113A-4F1B-9C75-C1C9F27CD093}"/>
              </a:ext>
            </a:extLst>
          </p:cNvPr>
          <p:cNvGraphicFramePr>
            <a:graphicFrameLocks noGrp="1"/>
          </p:cNvGraphicFramePr>
          <p:nvPr>
            <p:ph idx="1"/>
            <p:extLst>
              <p:ext uri="{D42A27DB-BD31-4B8C-83A1-F6EECF244321}">
                <p14:modId xmlns:p14="http://schemas.microsoft.com/office/powerpoint/2010/main" val="2945072401"/>
              </p:ext>
            </p:extLst>
          </p:nvPr>
        </p:nvGraphicFramePr>
        <p:xfrm>
          <a:off x="766605" y="1017766"/>
          <a:ext cx="7844658" cy="5036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599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en-US" altLang="ja-JP" dirty="0">
                <a:latin typeface="BIZ UDPゴシック" panose="020B0400000000000000" pitchFamily="50" charset="-128"/>
                <a:ea typeface="BIZ UDPゴシック" panose="020B0400000000000000" pitchFamily="50" charset="-128"/>
              </a:rPr>
              <a:t>S-DX</a:t>
            </a:r>
            <a:r>
              <a:rPr kumimoji="1" lang="ja-JP" altLang="en-US" dirty="0">
                <a:latin typeface="BIZ UDPゴシック" panose="020B0400000000000000" pitchFamily="50" charset="-128"/>
                <a:ea typeface="BIZ UDPゴシック" panose="020B0400000000000000" pitchFamily="50" charset="-128"/>
              </a:rPr>
              <a:t>導入の手段</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5092811"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基本的にクライアントはイメージがわいていない。</a:t>
            </a:r>
            <a:endParaRPr lang="en-US" altLang="ja-JP" sz="2600"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他社事例か簡易デモを見せて、意見をもらう。</a:t>
            </a:r>
            <a:endParaRPr lang="en-US" altLang="ja-JP" sz="2600" dirty="0">
              <a:latin typeface="BIZ UDPゴシック" panose="020B0400000000000000" pitchFamily="50" charset="-128"/>
              <a:ea typeface="BIZ UDPゴシック" panose="020B0400000000000000" pitchFamily="50" charset="-128"/>
            </a:endParaRPr>
          </a:p>
          <a:p>
            <a:r>
              <a:rPr lang="en-US" altLang="ja-JP" sz="2600" dirty="0">
                <a:latin typeface="BIZ UDPゴシック" panose="020B0400000000000000" pitchFamily="50" charset="-128"/>
                <a:ea typeface="BIZ UDPゴシック" panose="020B0400000000000000" pitchFamily="50" charset="-128"/>
              </a:rPr>
              <a:t>PDCA</a:t>
            </a:r>
            <a:r>
              <a:rPr lang="ja-JP" altLang="en-US" sz="2600" dirty="0">
                <a:latin typeface="BIZ UDPゴシック" panose="020B0400000000000000" pitchFamily="50" charset="-128"/>
                <a:ea typeface="BIZ UDPゴシック" panose="020B0400000000000000" pitchFamily="50" charset="-128"/>
              </a:rPr>
              <a:t>を何度もまわす事だけが唯一の導入方法。</a:t>
            </a:r>
            <a:endParaRPr kumimoji="1" lang="en-US" altLang="ja-JP" sz="2400" dirty="0">
              <a:latin typeface="BIZ UDPゴシック" panose="020B0400000000000000" pitchFamily="50" charset="-128"/>
              <a:ea typeface="BIZ UDPゴシック" panose="020B0400000000000000" pitchFamily="50" charset="-128"/>
            </a:endParaRPr>
          </a:p>
        </p:txBody>
      </p:sp>
      <p:pic>
        <p:nvPicPr>
          <p:cNvPr id="5" name="그림 62">
            <a:extLst>
              <a:ext uri="{FF2B5EF4-FFF2-40B4-BE49-F238E27FC236}">
                <a16:creationId xmlns:a16="http://schemas.microsoft.com/office/drawing/2014/main" id="{B84AF945-4412-4B44-9158-65D92276DB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270172" y="1506736"/>
            <a:ext cx="2457178" cy="4705232"/>
          </a:xfrm>
          <a:prstGeom prst="rect">
            <a:avLst/>
          </a:prstGeom>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D5FC0265-171E-47DC-A918-D87878E91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39" r="-1403" b="8889"/>
          <a:stretch/>
        </p:blipFill>
        <p:spPr>
          <a:xfrm>
            <a:off x="6443733" y="2307891"/>
            <a:ext cx="2147915" cy="3934319"/>
          </a:xfrm>
          <a:prstGeom prst="rect">
            <a:avLst/>
          </a:prstGeom>
        </p:spPr>
      </p:pic>
    </p:spTree>
    <p:extLst>
      <p:ext uri="{BB962C8B-B14F-4D97-AF65-F5344CB8AC3E}">
        <p14:creationId xmlns:p14="http://schemas.microsoft.com/office/powerpoint/2010/main" val="2584330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latin typeface="BIZ UDPゴシック" panose="020B0400000000000000" pitchFamily="50" charset="-128"/>
                <a:ea typeface="BIZ UDPゴシック" panose="020B0400000000000000" pitchFamily="50" charset="-128"/>
              </a:rPr>
              <a:t>顧客の囲いこみ戦略</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63302" y="1481890"/>
            <a:ext cx="7891550"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en-US" altLang="ja-JP" sz="2600" dirty="0">
                <a:latin typeface="BIZ UDPゴシック" panose="020B0400000000000000" pitchFamily="50" charset="-128"/>
                <a:ea typeface="BIZ UDPゴシック" panose="020B0400000000000000" pitchFamily="50" charset="-128"/>
              </a:rPr>
              <a:t>LINE</a:t>
            </a:r>
            <a:r>
              <a:rPr kumimoji="1" lang="ja-JP" altLang="en-US" sz="2600" dirty="0">
                <a:latin typeface="BIZ UDPゴシック" panose="020B0400000000000000" pitchFamily="50" charset="-128"/>
                <a:ea typeface="BIZ UDPゴシック" panose="020B0400000000000000" pitchFamily="50" charset="-128"/>
              </a:rPr>
              <a:t>の行政</a:t>
            </a:r>
            <a:r>
              <a:rPr kumimoji="1" lang="en-US" altLang="ja-JP" sz="2600" dirty="0">
                <a:latin typeface="BIZ UDPゴシック" panose="020B0400000000000000" pitchFamily="50" charset="-128"/>
                <a:ea typeface="BIZ UDPゴシック" panose="020B0400000000000000" pitchFamily="50" charset="-128"/>
              </a:rPr>
              <a:t>DX</a:t>
            </a:r>
            <a:r>
              <a:rPr kumimoji="1" lang="ja-JP" altLang="en-US" sz="2600" dirty="0">
                <a:latin typeface="BIZ UDPゴシック" panose="020B0400000000000000" pitchFamily="50" charset="-128"/>
                <a:ea typeface="BIZ UDPゴシック" panose="020B0400000000000000" pitchFamily="50" charset="-128"/>
              </a:rPr>
              <a:t>各取り組みの数字</a:t>
            </a:r>
            <a:endParaRPr kumimoji="1" lang="en-US" altLang="ja-JP" sz="2400"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92A48349-083D-4926-8431-CBEB53B67A23}"/>
              </a:ext>
            </a:extLst>
          </p:cNvPr>
          <p:cNvSpPr/>
          <p:nvPr/>
        </p:nvSpPr>
        <p:spPr>
          <a:xfrm>
            <a:off x="946806" y="2932647"/>
            <a:ext cx="804107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LINE</a:t>
            </a: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公式アカウント　地方公共団体プラン　</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１</a:t>
            </a:r>
            <a:r>
              <a:rPr kumimoji="1" lang="en-US" altLang="ja-JP"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00</a:t>
            </a:r>
            <a:r>
              <a:rPr kumimoji="1" lang="ja-JP" altLang="en-US"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件</a:t>
            </a:r>
            <a:r>
              <a:rPr kumimoji="1" lang="ja-JP" altLang="en-US" sz="16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超</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６０</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スマートシティ推進パートナープログラム　  </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400</a:t>
            </a: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件</a:t>
            </a:r>
            <a:r>
              <a:rPr kumimoji="1" lang="ja-JP" altLang="en-US" sz="14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超</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(23%)</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新型コロナワクチン接種予約　　　　　　　 　　 </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５</a:t>
            </a:r>
            <a:r>
              <a:rPr kumimoji="1" lang="en-US" altLang="ja-JP" sz="2000" b="1" i="0" u="none" strike="noStrike" kern="1200" cap="none" spc="0" normalizeH="0" baseline="0" noProof="0" dirty="0">
                <a:ln>
                  <a:noFill/>
                </a:ln>
                <a:solidFill>
                  <a:srgbClr val="00B900"/>
                </a:solidFill>
                <a:effectLst/>
                <a:uLnTx/>
                <a:uFillTx/>
                <a:latin typeface="BIZ UDPゴシック" panose="020B0400000000000000" pitchFamily="50" charset="-128"/>
                <a:ea typeface="BIZ UDPゴシック" panose="020B0400000000000000" pitchFamily="50" charset="-128"/>
                <a:cs typeface="+mn-cs"/>
              </a:rPr>
              <a:t>0</a:t>
            </a: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件</a:t>
            </a:r>
            <a:r>
              <a:rPr kumimoji="1" lang="ja-JP" altLang="en-US" sz="14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超</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２５</a:t>
            </a:r>
            <a:r>
              <a:rPr kumimoji="1" lang="en-US" altLang="ja-JP"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2000" b="1" i="0" u="none" strike="noStrike" kern="1200" cap="none" spc="0" normalizeH="0" baseline="0" noProof="0" dirty="0">
              <a:ln>
                <a:noFill/>
              </a:ln>
              <a:solidFill>
                <a:srgbClr val="E7E6E6">
                  <a:lumMod val="25000"/>
                </a:srgbClr>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D8D70FFA-F7F9-4CF6-93D3-AFD263185401}"/>
              </a:ext>
            </a:extLst>
          </p:cNvPr>
          <p:cNvSpPr txBox="1"/>
          <p:nvPr/>
        </p:nvSpPr>
        <p:spPr>
          <a:xfrm>
            <a:off x="4759858" y="2512524"/>
            <a:ext cx="3940644" cy="184459"/>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12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（）内の割合は、全体</a:t>
            </a:r>
            <a:r>
              <a:rPr kumimoji="1" lang="en-US" altLang="ja-JP" sz="12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1,788</a:t>
            </a:r>
            <a:r>
              <a:rPr kumimoji="1" lang="ja-JP" altLang="en-US" sz="12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件に対する進捗率</a:t>
            </a:r>
          </a:p>
        </p:txBody>
      </p:sp>
    </p:spTree>
    <p:extLst>
      <p:ext uri="{BB962C8B-B14F-4D97-AF65-F5344CB8AC3E}">
        <p14:creationId xmlns:p14="http://schemas.microsoft.com/office/powerpoint/2010/main" val="339066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latin typeface="BIZ UDPゴシック" panose="020B0400000000000000" pitchFamily="50" charset="-128"/>
                <a:ea typeface="BIZ UDPゴシック" panose="020B0400000000000000" pitchFamily="50" charset="-128"/>
              </a:rPr>
              <a:t>顧客の囲いこみ戦略</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305684"/>
          </a:xfrm>
        </p:spPr>
        <p:txBody>
          <a:bodyPr>
            <a:normAutofit/>
          </a:bodyPr>
          <a:lstStyle/>
          <a:p>
            <a:pPr marL="0" indent="0">
              <a:buNone/>
            </a:pPr>
            <a:r>
              <a:rPr kumimoji="1" lang="ja-JP" altLang="en-US" sz="3200" dirty="0">
                <a:solidFill>
                  <a:srgbClr val="FF0000"/>
                </a:solidFill>
                <a:latin typeface="BIZ UDPゴシック" panose="020B0400000000000000" pitchFamily="50" charset="-128"/>
                <a:ea typeface="BIZ UDPゴシック" panose="020B0400000000000000" pitchFamily="50" charset="-128"/>
              </a:rPr>
              <a:t>完璧さより、まず踏み出す</a:t>
            </a:r>
            <a:endParaRPr kumimoji="1" lang="en-US" altLang="ja-JP" sz="3200" dirty="0">
              <a:solidFill>
                <a:srgbClr val="FF0000"/>
              </a:solidFill>
              <a:latin typeface="BIZ UDPゴシック" panose="020B0400000000000000" pitchFamily="50" charset="-128"/>
              <a:ea typeface="BIZ UDPゴシック" panose="020B0400000000000000" pitchFamily="50" charset="-128"/>
            </a:endParaRPr>
          </a:p>
          <a:p>
            <a:pPr marL="0" indent="0">
              <a:buNone/>
            </a:pP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「全てを揃えてから」</a:t>
            </a:r>
            <a:r>
              <a:rPr lang="en-US" altLang="ja-JP" sz="2400" dirty="0">
                <a:latin typeface="BIZ UDPゴシック" panose="020B0400000000000000" pitchFamily="50" charset="-128"/>
                <a:ea typeface="BIZ UDPゴシック" panose="020B0400000000000000" pitchFamily="50" charset="-128"/>
              </a:rPr>
              <a:t>×</a:t>
            </a:r>
          </a:p>
          <a:p>
            <a:pPr marL="0" indent="0">
              <a:buNone/>
            </a:pPr>
            <a:r>
              <a:rPr lang="ja-JP" altLang="en-US" sz="2400" dirty="0">
                <a:latin typeface="BIZ UDPゴシック" panose="020B0400000000000000" pitchFamily="50" charset="-128"/>
                <a:ea typeface="BIZ UDPゴシック" panose="020B0400000000000000" pitchFamily="50" charset="-128"/>
              </a:rPr>
              <a:t>「最小単位ができたら世に出す」 〇</a:t>
            </a:r>
            <a:endParaRPr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誰よりも早く失敗し、早く改善し続けること。 </a:t>
            </a:r>
            <a:endParaRPr lang="en-US" altLang="ja-JP" sz="2400" dirty="0">
              <a:latin typeface="BIZ UDPゴシック" panose="020B0400000000000000" pitchFamily="50" charset="-128"/>
              <a:ea typeface="BIZ UDPゴシック" panose="020B0400000000000000" pitchFamily="50" charset="-128"/>
            </a:endParaRPr>
          </a:p>
          <a:p>
            <a:pPr marL="0" indent="0">
              <a:buNone/>
            </a:pP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800" dirty="0">
                <a:latin typeface="BIZ UDPゴシック" panose="020B0400000000000000" pitchFamily="50" charset="-128"/>
                <a:ea typeface="BIZ UDPゴシック" panose="020B0400000000000000" pitchFamily="50" charset="-128"/>
              </a:rPr>
              <a:t>→</a:t>
            </a:r>
            <a:r>
              <a:rPr lang="ja-JP" altLang="en-US" sz="2800" dirty="0">
                <a:solidFill>
                  <a:srgbClr val="FF0000"/>
                </a:solidFill>
                <a:latin typeface="BIZ UDPゴシック" panose="020B0400000000000000" pitchFamily="50" charset="-128"/>
                <a:ea typeface="BIZ UDPゴシック" panose="020B0400000000000000" pitchFamily="50" charset="-128"/>
              </a:rPr>
              <a:t>いち早く面</a:t>
            </a:r>
            <a:r>
              <a:rPr lang="en-US" altLang="ja-JP" sz="2800" dirty="0">
                <a:solidFill>
                  <a:srgbClr val="FF0000"/>
                </a:solidFill>
                <a:latin typeface="BIZ UDPゴシック" panose="020B0400000000000000" pitchFamily="50" charset="-128"/>
                <a:ea typeface="BIZ UDPゴシック" panose="020B0400000000000000" pitchFamily="50" charset="-128"/>
              </a:rPr>
              <a:t>(</a:t>
            </a:r>
            <a:r>
              <a:rPr lang="ja-JP" altLang="en-US" sz="2800" dirty="0">
                <a:solidFill>
                  <a:srgbClr val="FF0000"/>
                </a:solidFill>
                <a:latin typeface="BIZ UDPゴシック" panose="020B0400000000000000" pitchFamily="50" charset="-128"/>
                <a:ea typeface="BIZ UDPゴシック" panose="020B0400000000000000" pitchFamily="50" charset="-128"/>
              </a:rPr>
              <a:t>シェア</a:t>
            </a:r>
            <a:r>
              <a:rPr lang="en-US" altLang="ja-JP" sz="2800" dirty="0">
                <a:solidFill>
                  <a:srgbClr val="FF0000"/>
                </a:solidFill>
                <a:latin typeface="BIZ UDPゴシック" panose="020B0400000000000000" pitchFamily="50" charset="-128"/>
                <a:ea typeface="BIZ UDPゴシック" panose="020B0400000000000000" pitchFamily="50" charset="-128"/>
              </a:rPr>
              <a:t>)</a:t>
            </a:r>
            <a:r>
              <a:rPr lang="ja-JP" altLang="en-US" sz="2800" dirty="0">
                <a:solidFill>
                  <a:srgbClr val="FF0000"/>
                </a:solidFill>
                <a:latin typeface="BIZ UDPゴシック" panose="020B0400000000000000" pitchFamily="50" charset="-128"/>
                <a:ea typeface="BIZ UDPゴシック" panose="020B0400000000000000" pitchFamily="50" charset="-128"/>
              </a:rPr>
              <a:t>を取る</a:t>
            </a:r>
            <a:endParaRPr lang="en-US" altLang="ja-JP" sz="2800" dirty="0">
              <a:solidFill>
                <a:srgbClr val="FF0000"/>
              </a:solid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BCFD8006-C5DD-4554-9FF3-1C789A79CDC5}"/>
              </a:ext>
            </a:extLst>
          </p:cNvPr>
          <p:cNvPicPr>
            <a:picLocks noChangeAspect="1"/>
          </p:cNvPicPr>
          <p:nvPr/>
        </p:nvPicPr>
        <p:blipFill>
          <a:blip r:embed="rId2"/>
          <a:stretch>
            <a:fillRect/>
          </a:stretch>
        </p:blipFill>
        <p:spPr>
          <a:xfrm>
            <a:off x="5898994" y="4504783"/>
            <a:ext cx="2308303" cy="1514538"/>
          </a:xfrm>
          <a:prstGeom prst="rect">
            <a:avLst/>
          </a:prstGeom>
        </p:spPr>
      </p:pic>
    </p:spTree>
    <p:extLst>
      <p:ext uri="{BB962C8B-B14F-4D97-AF65-F5344CB8AC3E}">
        <p14:creationId xmlns:p14="http://schemas.microsoft.com/office/powerpoint/2010/main" val="2096899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latin typeface="BIZ UDPゴシック" panose="020B0400000000000000" pitchFamily="50" charset="-128"/>
                <a:ea typeface="BIZ UDPゴシック" panose="020B0400000000000000" pitchFamily="50" charset="-128"/>
              </a:rPr>
              <a:t>顧客の囲いこみ戦略</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60" y="1845734"/>
            <a:ext cx="7669034" cy="4023360"/>
          </a:xfrm>
        </p:spPr>
        <p:txBody>
          <a:bodyPr>
            <a:normAutofit lnSpcReduction="10000"/>
          </a:bodyPr>
          <a:lstStyle/>
          <a:p>
            <a:pPr marL="0" indent="0">
              <a:buNone/>
            </a:pPr>
            <a:r>
              <a:rPr kumimoji="1" lang="ja-JP" altLang="en-US" sz="3200" dirty="0">
                <a:solidFill>
                  <a:srgbClr val="FF0000"/>
                </a:solidFill>
                <a:latin typeface="BIZ UDPゴシック" panose="020B0400000000000000" pitchFamily="50" charset="-128"/>
                <a:ea typeface="BIZ UDPゴシック" panose="020B0400000000000000" pitchFamily="50" charset="-128"/>
              </a:rPr>
              <a:t>少し努力したら達成できる目標</a:t>
            </a:r>
            <a:r>
              <a:rPr kumimoji="1" lang="ja-JP" altLang="en-US" sz="3200" dirty="0">
                <a:latin typeface="BIZ UDPゴシック" panose="020B0400000000000000" pitchFamily="50" charset="-128"/>
                <a:ea typeface="BIZ UDPゴシック" panose="020B0400000000000000" pitchFamily="50" charset="-128"/>
              </a:rPr>
              <a:t>設定</a:t>
            </a:r>
            <a:endParaRPr kumimoji="1" lang="en-US" altLang="ja-JP" sz="32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例：スマートシティパートナープログラムの目標</a:t>
            </a:r>
            <a:endParaRPr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協定自治体</a:t>
            </a:r>
            <a:r>
              <a:rPr lang="en-US" altLang="ja-JP" sz="2400" dirty="0">
                <a:latin typeface="BIZ UDPゴシック" panose="020B0400000000000000" pitchFamily="50" charset="-128"/>
                <a:ea typeface="BIZ UDPゴシック" panose="020B0400000000000000" pitchFamily="50" charset="-128"/>
              </a:rPr>
              <a:t>(15)</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3</a:t>
            </a:r>
            <a:r>
              <a:rPr lang="ja-JP" altLang="en-US" sz="2400" dirty="0">
                <a:latin typeface="BIZ UDPゴシック" panose="020B0400000000000000" pitchFamily="50" charset="-128"/>
                <a:ea typeface="BIZ UDPゴシック" panose="020B0400000000000000" pitchFamily="50" charset="-128"/>
              </a:rPr>
              <a:t>桁</a:t>
            </a:r>
            <a:r>
              <a:rPr lang="en-US" altLang="ja-JP" sz="2400" dirty="0">
                <a:latin typeface="BIZ UDPゴシック" panose="020B0400000000000000" pitchFamily="50" charset="-128"/>
                <a:ea typeface="BIZ UDPゴシック" panose="020B0400000000000000" pitchFamily="50" charset="-128"/>
              </a:rPr>
              <a:t>(100)</a:t>
            </a:r>
          </a:p>
          <a:p>
            <a:pPr marL="0" indent="0">
              <a:buNone/>
            </a:pPr>
            <a:r>
              <a:rPr lang="ja-JP" altLang="en-US" sz="2400" dirty="0">
                <a:latin typeface="BIZ UDPゴシック" panose="020B0400000000000000" pitchFamily="50" charset="-128"/>
                <a:ea typeface="BIZ UDPゴシック" panose="020B0400000000000000" pitchFamily="50" charset="-128"/>
              </a:rPr>
              <a:t>→空白県解消</a:t>
            </a:r>
            <a:r>
              <a:rPr lang="en-US" altLang="ja-JP" sz="2400" dirty="0">
                <a:latin typeface="BIZ UDPゴシック" panose="020B0400000000000000" pitchFamily="50" charset="-128"/>
                <a:ea typeface="BIZ UDPゴシック" panose="020B0400000000000000" pitchFamily="50" charset="-128"/>
              </a:rPr>
              <a:t>(150)</a:t>
            </a:r>
          </a:p>
          <a:p>
            <a:pPr marL="0" indent="0">
              <a:buNone/>
            </a:pPr>
            <a:r>
              <a:rPr lang="ja-JP" altLang="en-US" sz="2400" dirty="0">
                <a:latin typeface="BIZ UDPゴシック" panose="020B0400000000000000" pitchFamily="50" charset="-128"/>
                <a:ea typeface="BIZ UDPゴシック" panose="020B0400000000000000" pitchFamily="50" charset="-128"/>
              </a:rPr>
              <a:t>→全自治体</a:t>
            </a:r>
            <a:r>
              <a:rPr lang="en-US" altLang="ja-JP" sz="2400" dirty="0">
                <a:latin typeface="BIZ UDPゴシック" panose="020B0400000000000000" pitchFamily="50" charset="-128"/>
                <a:ea typeface="BIZ UDPゴシック" panose="020B0400000000000000" pitchFamily="50" charset="-128"/>
              </a:rPr>
              <a:t>1</a:t>
            </a:r>
            <a:r>
              <a:rPr lang="ja-JP" altLang="en-US" sz="2400" dirty="0">
                <a:latin typeface="BIZ UDPゴシック" panose="020B0400000000000000" pitchFamily="50" charset="-128"/>
                <a:ea typeface="BIZ UDPゴシック" panose="020B0400000000000000" pitchFamily="50" charset="-128"/>
              </a:rPr>
              <a:t>割加入</a:t>
            </a:r>
            <a:r>
              <a:rPr lang="en-US" altLang="ja-JP" sz="2400" dirty="0">
                <a:latin typeface="BIZ UDPゴシック" panose="020B0400000000000000" pitchFamily="50" charset="-128"/>
                <a:ea typeface="BIZ UDPゴシック" panose="020B0400000000000000" pitchFamily="50" charset="-128"/>
              </a:rPr>
              <a:t>(178)</a:t>
            </a:r>
          </a:p>
          <a:p>
            <a:pPr marL="0" indent="0">
              <a:buNone/>
            </a:pPr>
            <a:r>
              <a:rPr lang="ja-JP" altLang="en-US" sz="2400" dirty="0">
                <a:latin typeface="BIZ UDPゴシック" panose="020B0400000000000000" pitchFamily="50" charset="-128"/>
                <a:ea typeface="BIZ UDPゴシック" panose="020B0400000000000000" pitchFamily="50" charset="-128"/>
              </a:rPr>
              <a:t>→全政令市加入</a:t>
            </a:r>
            <a:r>
              <a:rPr lang="en-US" altLang="ja-JP" sz="2400" dirty="0">
                <a:latin typeface="BIZ UDPゴシック" panose="020B0400000000000000" pitchFamily="50" charset="-128"/>
                <a:ea typeface="BIZ UDPゴシック" panose="020B0400000000000000" pitchFamily="50" charset="-128"/>
              </a:rPr>
              <a:t>(230)</a:t>
            </a:r>
          </a:p>
          <a:p>
            <a:pPr marL="0" indent="0">
              <a:buNone/>
            </a:pPr>
            <a:r>
              <a:rPr lang="ja-JP" altLang="en-US" sz="2400" dirty="0">
                <a:latin typeface="BIZ UDPゴシック" panose="020B0400000000000000" pitchFamily="50" charset="-128"/>
                <a:ea typeface="BIZ UDPゴシック" panose="020B0400000000000000" pitchFamily="50" charset="-128"/>
              </a:rPr>
              <a:t>→全自治体</a:t>
            </a:r>
            <a:r>
              <a:rPr lang="en-US" altLang="ja-JP" sz="2400" dirty="0">
                <a:latin typeface="BIZ UDPゴシック" panose="020B0400000000000000" pitchFamily="50" charset="-128"/>
                <a:ea typeface="BIZ UDPゴシック" panose="020B0400000000000000" pitchFamily="50" charset="-128"/>
              </a:rPr>
              <a:t>2</a:t>
            </a:r>
            <a:r>
              <a:rPr lang="ja-JP" altLang="en-US" sz="2400" dirty="0">
                <a:latin typeface="BIZ UDPゴシック" panose="020B0400000000000000" pitchFamily="50" charset="-128"/>
                <a:ea typeface="BIZ UDPゴシック" panose="020B0400000000000000" pitchFamily="50" charset="-128"/>
              </a:rPr>
              <a:t>割加入</a:t>
            </a:r>
            <a:r>
              <a:rPr lang="en-US" altLang="ja-JP" sz="2400" dirty="0">
                <a:latin typeface="BIZ UDPゴシック" panose="020B0400000000000000" pitchFamily="50" charset="-128"/>
                <a:ea typeface="BIZ UDPゴシック" panose="020B0400000000000000" pitchFamily="50" charset="-128"/>
              </a:rPr>
              <a:t>(356)</a:t>
            </a:r>
          </a:p>
          <a:p>
            <a:pPr marL="0" indent="0">
              <a:buNone/>
            </a:pPr>
            <a:r>
              <a:rPr lang="ja-JP" altLang="en-US" sz="2400" dirty="0">
                <a:latin typeface="BIZ UDPゴシック" panose="020B0400000000000000" pitchFamily="50" charset="-128"/>
                <a:ea typeface="BIZ UDPゴシック" panose="020B0400000000000000" pitchFamily="50" charset="-128"/>
              </a:rPr>
              <a:t>→自治体の</a:t>
            </a:r>
            <a:r>
              <a:rPr lang="en-US" altLang="ja-JP" sz="2400" dirty="0">
                <a:latin typeface="BIZ UDPゴシック" panose="020B0400000000000000" pitchFamily="50" charset="-128"/>
                <a:ea typeface="BIZ UDPゴシック" panose="020B0400000000000000" pitchFamily="50" charset="-128"/>
              </a:rPr>
              <a:t>4</a:t>
            </a:r>
            <a:r>
              <a:rPr lang="ja-JP" altLang="en-US" sz="2400" dirty="0">
                <a:latin typeface="BIZ UDPゴシック" panose="020B0400000000000000" pitchFamily="50" charset="-128"/>
                <a:ea typeface="BIZ UDPゴシック" panose="020B0400000000000000" pitchFamily="50" charset="-128"/>
              </a:rPr>
              <a:t>つに</a:t>
            </a:r>
            <a:r>
              <a:rPr lang="en-US" altLang="ja-JP" sz="2400" dirty="0">
                <a:latin typeface="BIZ UDPゴシック" panose="020B0400000000000000" pitchFamily="50" charset="-128"/>
                <a:ea typeface="BIZ UDPゴシック" panose="020B0400000000000000" pitchFamily="50" charset="-128"/>
              </a:rPr>
              <a:t>1</a:t>
            </a:r>
            <a:r>
              <a:rPr lang="ja-JP" altLang="en-US" sz="2400" dirty="0">
                <a:latin typeface="BIZ UDPゴシック" panose="020B0400000000000000" pitchFamily="50" charset="-128"/>
                <a:ea typeface="BIZ UDPゴシック" panose="020B0400000000000000" pitchFamily="50" charset="-128"/>
              </a:rPr>
              <a:t>つが加入</a:t>
            </a:r>
            <a:r>
              <a:rPr lang="en-US" altLang="ja-JP" sz="2400" dirty="0">
                <a:latin typeface="BIZ UDPゴシック" panose="020B0400000000000000" pitchFamily="50" charset="-128"/>
                <a:ea typeface="BIZ UDPゴシック" panose="020B0400000000000000" pitchFamily="50" charset="-128"/>
              </a:rPr>
              <a:t>(445)</a:t>
            </a:r>
          </a:p>
        </p:txBody>
      </p:sp>
    </p:spTree>
    <p:extLst>
      <p:ext uri="{BB962C8B-B14F-4D97-AF65-F5344CB8AC3E}">
        <p14:creationId xmlns:p14="http://schemas.microsoft.com/office/powerpoint/2010/main" val="3720102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latin typeface="BIZ UDPゴシック" panose="020B0400000000000000" pitchFamily="50" charset="-128"/>
                <a:ea typeface="BIZ UDPゴシック" panose="020B0400000000000000" pitchFamily="50" charset="-128"/>
              </a:rPr>
              <a:t>顧客の囲いこみ戦略</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3"/>
            <a:ext cx="7669034" cy="4343193"/>
          </a:xfrm>
        </p:spPr>
        <p:txBody>
          <a:bodyPr>
            <a:normAutofit lnSpcReduction="10000"/>
          </a:bodyPr>
          <a:lstStyle/>
          <a:p>
            <a:pPr marL="0" indent="0">
              <a:buNone/>
            </a:pPr>
            <a:r>
              <a:rPr kumimoji="1" lang="ja-JP" altLang="en-US" sz="1800" dirty="0">
                <a:latin typeface="BIZ UDPゴシック" panose="020B0400000000000000" pitchFamily="50" charset="-128"/>
                <a:ea typeface="BIZ UDPゴシック" panose="020B0400000000000000" pitchFamily="50" charset="-128"/>
              </a:rPr>
              <a:t>東武トップツアーズの行政</a:t>
            </a:r>
            <a:r>
              <a:rPr kumimoji="1" lang="en-US" altLang="ja-JP" sz="1800" dirty="0">
                <a:latin typeface="BIZ UDPゴシック" panose="020B0400000000000000" pitchFamily="50" charset="-128"/>
                <a:ea typeface="BIZ UDPゴシック" panose="020B0400000000000000" pitchFamily="50" charset="-128"/>
              </a:rPr>
              <a:t>DX</a:t>
            </a:r>
            <a:r>
              <a:rPr kumimoji="1" lang="ja-JP" altLang="en-US" sz="1800" dirty="0">
                <a:latin typeface="BIZ UDPゴシック" panose="020B0400000000000000" pitchFamily="50" charset="-128"/>
                <a:ea typeface="BIZ UDPゴシック" panose="020B0400000000000000" pitchFamily="50" charset="-128"/>
              </a:rPr>
              <a:t>戦略</a:t>
            </a:r>
            <a:endParaRPr kumimoji="1" lang="en-US" altLang="ja-JP" sz="1800" dirty="0">
              <a:latin typeface="BIZ UDPゴシック" panose="020B0400000000000000" pitchFamily="50" charset="-128"/>
              <a:ea typeface="BIZ UDPゴシック" panose="020B0400000000000000" pitchFamily="50" charset="-128"/>
            </a:endParaRPr>
          </a:p>
          <a:p>
            <a:pPr marL="0" indent="0">
              <a:buNone/>
            </a:pPr>
            <a:r>
              <a:rPr kumimoji="1" lang="ja-JP" altLang="en-US" sz="2600" dirty="0">
                <a:latin typeface="BIZ UDPゴシック" panose="020B0400000000000000" pitchFamily="50" charset="-128"/>
                <a:ea typeface="BIZ UDPゴシック" panose="020B0400000000000000" pitchFamily="50" charset="-128"/>
              </a:rPr>
              <a:t>まずは</a:t>
            </a:r>
            <a:r>
              <a:rPr kumimoji="1" lang="ja-JP" altLang="en-US" sz="4000" dirty="0">
                <a:solidFill>
                  <a:srgbClr val="FF0000"/>
                </a:solidFill>
                <a:latin typeface="BIZ UDPゴシック" panose="020B0400000000000000" pitchFamily="50" charset="-128"/>
                <a:ea typeface="BIZ UDPゴシック" panose="020B0400000000000000" pitchFamily="50" charset="-128"/>
              </a:rPr>
              <a:t>シェア</a:t>
            </a:r>
            <a:r>
              <a:rPr lang="ja-JP" altLang="en-US" sz="2600" dirty="0">
                <a:latin typeface="BIZ UDPゴシック" panose="020B0400000000000000" pitchFamily="50" charset="-128"/>
                <a:ea typeface="BIZ UDPゴシック" panose="020B0400000000000000" pitchFamily="50" charset="-128"/>
              </a:rPr>
              <a:t>を確保すること</a:t>
            </a:r>
            <a:endParaRPr kumimoji="1" lang="en-US" altLang="ja-JP" sz="2600" dirty="0">
              <a:latin typeface="BIZ UDPゴシック" panose="020B0400000000000000" pitchFamily="50" charset="-128"/>
              <a:ea typeface="BIZ UDPゴシック" panose="020B0400000000000000" pitchFamily="50" charset="-128"/>
            </a:endParaRPr>
          </a:p>
          <a:p>
            <a:pPr marL="0" indent="0">
              <a:buNone/>
            </a:pP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kumimoji="1" lang="ja-JP" altLang="en-US" sz="2400" dirty="0">
                <a:latin typeface="BIZ UDPゴシック" panose="020B0400000000000000" pitchFamily="50" charset="-128"/>
                <a:ea typeface="BIZ UDPゴシック" panose="020B0400000000000000" pitchFamily="50" charset="-128"/>
              </a:rPr>
              <a:t>・</a:t>
            </a:r>
            <a:r>
              <a:rPr kumimoji="1" lang="en-US" altLang="ja-JP" sz="2400" dirty="0">
                <a:latin typeface="BIZ UDPゴシック" panose="020B0400000000000000" pitchFamily="50" charset="-128"/>
                <a:ea typeface="BIZ UDPゴシック" panose="020B0400000000000000" pitchFamily="50" charset="-128"/>
              </a:rPr>
              <a:t>LINE</a:t>
            </a:r>
            <a:r>
              <a:rPr kumimoji="1" lang="ja-JP" altLang="en-US" sz="2400" dirty="0">
                <a:latin typeface="BIZ UDPゴシック" panose="020B0400000000000000" pitchFamily="50" charset="-128"/>
                <a:ea typeface="BIZ UDPゴシック" panose="020B0400000000000000" pitchFamily="50" charset="-128"/>
              </a:rPr>
              <a:t>未開設自治体：約６００</a:t>
            </a: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kumimoji="1" lang="ja-JP" altLang="en-US" sz="2400" dirty="0">
                <a:latin typeface="BIZ UDPゴシック" panose="020B0400000000000000" pitchFamily="50" charset="-128"/>
                <a:ea typeface="BIZ UDPゴシック" panose="020B0400000000000000" pitchFamily="50" charset="-128"/>
              </a:rPr>
              <a:t>・友だち登録</a:t>
            </a:r>
            <a:r>
              <a:rPr kumimoji="1" lang="en-US" altLang="ja-JP" sz="2400" dirty="0">
                <a:latin typeface="BIZ UDPゴシック" panose="020B0400000000000000" pitchFamily="50" charset="-128"/>
                <a:ea typeface="BIZ UDPゴシック" panose="020B0400000000000000" pitchFamily="50" charset="-128"/>
              </a:rPr>
              <a:t>100</a:t>
            </a:r>
            <a:r>
              <a:rPr kumimoji="1" lang="ja-JP" altLang="en-US" sz="2400" dirty="0">
                <a:latin typeface="BIZ UDPゴシック" panose="020B0400000000000000" pitchFamily="50" charset="-128"/>
                <a:ea typeface="BIZ UDPゴシック" panose="020B0400000000000000" pitchFamily="50" charset="-128"/>
              </a:rPr>
              <a:t>未満の自治体：約１５０</a:t>
            </a: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　→</a:t>
            </a:r>
            <a:r>
              <a:rPr lang="ja-JP" altLang="en-US" sz="2400" dirty="0">
                <a:solidFill>
                  <a:srgbClr val="FF0000"/>
                </a:solidFill>
                <a:latin typeface="BIZ UDPゴシック" panose="020B0400000000000000" pitchFamily="50" charset="-128"/>
                <a:ea typeface="BIZ UDPゴシック" panose="020B0400000000000000" pitchFamily="50" charset="-128"/>
              </a:rPr>
              <a:t>安価な運用プランを提案</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None/>
            </a:pP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API</a:t>
            </a:r>
            <a:r>
              <a:rPr lang="ja-JP" altLang="en-US" sz="2400" dirty="0">
                <a:latin typeface="BIZ UDPゴシック" panose="020B0400000000000000" pitchFamily="50" charset="-128"/>
                <a:ea typeface="BIZ UDPゴシック" panose="020B0400000000000000" pitchFamily="50" charset="-128"/>
              </a:rPr>
              <a:t>未連携の自治体：約３００</a:t>
            </a:r>
            <a:endParaRPr lang="en-US" altLang="ja-JP" sz="2400" dirty="0">
              <a:latin typeface="BIZ UDPゴシック" panose="020B0400000000000000" pitchFamily="50" charset="-128"/>
              <a:ea typeface="BIZ UDPゴシック" panose="020B0400000000000000" pitchFamily="50" charset="-128"/>
            </a:endParaRPr>
          </a:p>
          <a:p>
            <a:pPr marL="0" indent="0">
              <a:buNone/>
            </a:pP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LINY</a:t>
            </a:r>
            <a:r>
              <a:rPr kumimoji="1" lang="ja-JP" altLang="en-US" sz="2400" dirty="0">
                <a:solidFill>
                  <a:srgbClr val="FF0000"/>
                </a:solidFill>
                <a:latin typeface="BIZ UDPゴシック" panose="020B0400000000000000" pitchFamily="50" charset="-128"/>
                <a:ea typeface="BIZ UDPゴシック" panose="020B0400000000000000" pitchFamily="50" charset="-128"/>
              </a:rPr>
              <a:t>など現状のソリューションを提案</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3526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D5317-E621-4C5C-BF1B-2A271D219080}"/>
              </a:ext>
            </a:extLst>
          </p:cNvPr>
          <p:cNvSpPr>
            <a:spLocks noGrp="1"/>
          </p:cNvSpPr>
          <p:nvPr>
            <p:ph type="title"/>
          </p:nvPr>
        </p:nvSpPr>
        <p:spPr/>
        <p:txBody>
          <a:bodyPr>
            <a:normAutofit/>
          </a:bodyPr>
          <a:lstStyle/>
          <a:p>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第３章　ビジョン</a:t>
            </a:r>
            <a:br>
              <a:rPr lang="en-US"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デジタルマーケティングの勝ちルール</a:t>
            </a:r>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800" kern="100" dirty="0">
                <a:solidFill>
                  <a:srgbClr val="0070C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「データに基づく顧客主義」</a:t>
            </a:r>
            <a:endParaRPr kumimoji="1" lang="ja-JP" altLang="en-US" sz="28700" dirty="0">
              <a:solidFill>
                <a:srgbClr val="0070C0"/>
              </a:solidFill>
              <a:latin typeface="BIZ UDPゴシック" panose="020B0400000000000000" pitchFamily="50" charset="-128"/>
              <a:ea typeface="BIZ UDPゴシック" panose="020B0400000000000000" pitchFamily="50" charset="-128"/>
            </a:endParaRPr>
          </a:p>
        </p:txBody>
      </p:sp>
      <p:pic>
        <p:nvPicPr>
          <p:cNvPr id="5" name="図 4" descr="挿絵 が含まれている画像&#10;&#10;自動的に生成された説明">
            <a:extLst>
              <a:ext uri="{FF2B5EF4-FFF2-40B4-BE49-F238E27FC236}">
                <a16:creationId xmlns:a16="http://schemas.microsoft.com/office/drawing/2014/main" id="{A385F4CF-455D-41E4-8210-CAD104EE1C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200" b="93200" l="10000" r="95000">
                        <a14:foregroundMark x1="55000" y1="93200" x2="60500" y2="85600"/>
                        <a14:foregroundMark x1="95000" y1="66800" x2="88500" y2="67200"/>
                        <a14:foregroundMark x1="70500" y1="8000" x2="62500" y2="11200"/>
                        <a14:foregroundMark x1="70500" y1="5200" x2="70500" y2="5200"/>
                        <a14:foregroundMark x1="68500" y1="8400" x2="71000" y2="5600"/>
                      </a14:backgroundRemoval>
                    </a14:imgEffect>
                  </a14:imgLayer>
                </a14:imgProps>
              </a:ext>
              <a:ext uri="{28A0092B-C50C-407E-A947-70E740481C1C}">
                <a14:useLocalDpi xmlns:a14="http://schemas.microsoft.com/office/drawing/2010/main" val="0"/>
              </a:ext>
            </a:extLst>
          </a:blip>
          <a:stretch>
            <a:fillRect/>
          </a:stretch>
        </p:blipFill>
        <p:spPr>
          <a:xfrm>
            <a:off x="6823324" y="4106241"/>
            <a:ext cx="2201407" cy="2751759"/>
          </a:xfrm>
          <a:prstGeom prst="rect">
            <a:avLst/>
          </a:prstGeom>
        </p:spPr>
      </p:pic>
    </p:spTree>
    <p:extLst>
      <p:ext uri="{BB962C8B-B14F-4D97-AF65-F5344CB8AC3E}">
        <p14:creationId xmlns:p14="http://schemas.microsoft.com/office/powerpoint/2010/main" val="308515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latin typeface="BIZ UDPゴシック" panose="020B0400000000000000" pitchFamily="50" charset="-128"/>
                <a:ea typeface="BIZ UDPゴシック" panose="020B0400000000000000" pitchFamily="50" charset="-128"/>
              </a:rPr>
              <a:t>顧客データ　</a:t>
            </a:r>
            <a:r>
              <a:rPr lang="en-US" altLang="ja-JP" dirty="0">
                <a:latin typeface="BIZ UDPゴシック" panose="020B0400000000000000" pitchFamily="50" charset="-128"/>
                <a:ea typeface="BIZ UDPゴシック" panose="020B0400000000000000" pitchFamily="50" charset="-128"/>
              </a:rPr>
              <a:t>5</a:t>
            </a:r>
            <a:r>
              <a:rPr lang="ja-JP" altLang="en-US" dirty="0">
                <a:latin typeface="BIZ UDPゴシック" panose="020B0400000000000000" pitchFamily="50" charset="-128"/>
                <a:ea typeface="BIZ UDPゴシック" panose="020B0400000000000000" pitchFamily="50" charset="-128"/>
              </a:rPr>
              <a:t>つの階段</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60" y="1575390"/>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デジタル社会の顧客データ</a:t>
            </a:r>
            <a:endParaRPr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　　　　　　　　　　　　　　　　　　　→　継続顧客</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　新規顧客</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　潜在顧客　</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　認知　</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ゼロ　</a:t>
            </a:r>
          </a:p>
        </p:txBody>
      </p:sp>
      <p:pic>
        <p:nvPicPr>
          <p:cNvPr id="4098" name="Picture 2" descr="階段をのぼる - 無料ピクトグラム｜白黒イラスト">
            <a:extLst>
              <a:ext uri="{FF2B5EF4-FFF2-40B4-BE49-F238E27FC236}">
                <a16:creationId xmlns:a16="http://schemas.microsoft.com/office/drawing/2014/main" id="{413931BA-6D9E-4A81-81D0-31743EF6F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64429"/>
            <a:ext cx="3991428" cy="299357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7F66314-1D16-4A57-967F-A9588B9B76CC}"/>
              </a:ext>
            </a:extLst>
          </p:cNvPr>
          <p:cNvSpPr txBox="1"/>
          <p:nvPr/>
        </p:nvSpPr>
        <p:spPr>
          <a:xfrm>
            <a:off x="751526" y="2535244"/>
            <a:ext cx="4572000" cy="369332"/>
          </a:xfrm>
          <a:prstGeom prst="rect">
            <a:avLst/>
          </a:prstGeom>
          <a:noFill/>
        </p:spPr>
        <p:txBody>
          <a:bodyPr wrap="square">
            <a:spAutoFit/>
          </a:bodyPr>
          <a:lstStyle/>
          <a:p>
            <a:r>
              <a:rPr lang="ja-JP" altLang="en-US" dirty="0">
                <a:highlight>
                  <a:srgbClr val="FFFF00"/>
                </a:highlight>
              </a:rPr>
              <a:t>この階段を「東武Ｓ</a:t>
            </a:r>
            <a:r>
              <a:rPr lang="en-US" altLang="ja-JP" dirty="0">
                <a:highlight>
                  <a:srgbClr val="FFFF00"/>
                </a:highlight>
              </a:rPr>
              <a:t>-</a:t>
            </a:r>
            <a:r>
              <a:rPr lang="ja-JP" altLang="en-US" dirty="0">
                <a:highlight>
                  <a:srgbClr val="FFFF00"/>
                </a:highlight>
              </a:rPr>
              <a:t>ＤＸ」で上に登っていただく</a:t>
            </a:r>
          </a:p>
        </p:txBody>
      </p:sp>
    </p:spTree>
    <p:extLst>
      <p:ext uri="{BB962C8B-B14F-4D97-AF65-F5344CB8AC3E}">
        <p14:creationId xmlns:p14="http://schemas.microsoft.com/office/powerpoint/2010/main" val="3004508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①	データによる</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　　「ゼロから認知へ」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fontScale="92500" lnSpcReduction="20000"/>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興味のないものは、目に入っても頭に入らない。</a:t>
            </a:r>
          </a:p>
          <a:p>
            <a:r>
              <a:rPr lang="ja-JP" altLang="en-US" sz="2400" dirty="0">
                <a:latin typeface="BIZ UDPゴシック" panose="020B0400000000000000" pitchFamily="50" charset="-128"/>
                <a:ea typeface="BIZ UDPゴシック" panose="020B0400000000000000" pitchFamily="50" charset="-128"/>
              </a:rPr>
              <a:t>興味のない人に出した広告費はムダ！</a:t>
            </a:r>
          </a:p>
          <a:p>
            <a:r>
              <a:rPr lang="ja-JP" altLang="en-US" sz="2400" dirty="0">
                <a:latin typeface="BIZ UDPゴシック" panose="020B0400000000000000" pitchFamily="50" charset="-128"/>
                <a:ea typeface="BIZ UDPゴシック" panose="020B0400000000000000" pitchFamily="50" charset="-128"/>
              </a:rPr>
              <a:t>　例、</a:t>
            </a:r>
          </a:p>
          <a:p>
            <a:r>
              <a:rPr lang="ja-JP" altLang="en-US" sz="2400" dirty="0">
                <a:latin typeface="BIZ UDPゴシック" panose="020B0400000000000000" pitchFamily="50" charset="-128"/>
                <a:ea typeface="BIZ UDPゴシック" panose="020B0400000000000000" pitchFamily="50" charset="-128"/>
              </a:rPr>
              <a:t>女性に男性用革靴、</a:t>
            </a:r>
          </a:p>
          <a:p>
            <a:r>
              <a:rPr lang="ja-JP" altLang="en-US" sz="2400" dirty="0">
                <a:latin typeface="BIZ UDPゴシック" panose="020B0400000000000000" pitchFamily="50" charset="-128"/>
                <a:ea typeface="BIZ UDPゴシック" panose="020B0400000000000000" pitchFamily="50" charset="-128"/>
              </a:rPr>
              <a:t>髪の毛のふさふさな人にアデランス</a:t>
            </a:r>
          </a:p>
          <a:p>
            <a:r>
              <a:rPr lang="ja-JP" altLang="en-US" sz="2400" dirty="0">
                <a:latin typeface="BIZ UDPゴシック" panose="020B0400000000000000" pitchFamily="50" charset="-128"/>
                <a:ea typeface="BIZ UDPゴシック" panose="020B0400000000000000" pitchFamily="50" charset="-128"/>
              </a:rPr>
              <a:t>子どものいない人にアンパンマン</a:t>
            </a:r>
          </a:p>
          <a:p>
            <a:r>
              <a:rPr lang="ja-JP" altLang="en-US" sz="2400" dirty="0">
                <a:latin typeface="BIZ UDPゴシック" panose="020B0400000000000000" pitchFamily="50" charset="-128"/>
                <a:ea typeface="BIZ UDPゴシック" panose="020B0400000000000000" pitchFamily="50" charset="-128"/>
              </a:rPr>
              <a:t>大学生に介護施設</a:t>
            </a:r>
          </a:p>
          <a:p>
            <a:endParaRPr lang="ja-JP" altLang="en-US"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デジタル顧客のデータセグメントが必要。</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28624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①	データによる</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　　「ゼロから認知へ」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検索データを徹底して分析する</a:t>
            </a:r>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SEO</a:t>
            </a:r>
            <a:r>
              <a:rPr lang="ja-JP" altLang="en-US" sz="2400" dirty="0">
                <a:latin typeface="BIZ UDPゴシック" panose="020B0400000000000000" pitchFamily="50" charset="-128"/>
                <a:ea typeface="BIZ UDPゴシック" panose="020B0400000000000000" pitchFamily="50" charset="-128"/>
              </a:rPr>
              <a:t>スコア」を上げる。</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広告なしで検索に引っ掛けると</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コストパフォーマンスが良い。</a:t>
            </a:r>
          </a:p>
          <a:p>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NOTE</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SNS</a:t>
            </a:r>
            <a:r>
              <a:rPr lang="ja-JP" altLang="en-US" sz="2400" dirty="0">
                <a:latin typeface="BIZ UDPゴシック" panose="020B0400000000000000" pitchFamily="50" charset="-128"/>
                <a:ea typeface="BIZ UDPゴシック" panose="020B0400000000000000" pitchFamily="50" charset="-128"/>
              </a:rPr>
              <a:t>、コンテンツ量、</a:t>
            </a:r>
            <a:r>
              <a:rPr lang="en-US" altLang="ja-JP" sz="2400" dirty="0" err="1">
                <a:latin typeface="BIZ UDPゴシック" panose="020B0400000000000000" pitchFamily="50" charset="-128"/>
                <a:ea typeface="BIZ UDPゴシック" panose="020B0400000000000000" pitchFamily="50" charset="-128"/>
              </a:rPr>
              <a:t>youtube</a:t>
            </a:r>
            <a:endParaRPr kumimoji="1" lang="ja-JP" altLang="en-US" sz="240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4469FEF7-69A0-4713-A4F0-874B36FDF27E}"/>
              </a:ext>
            </a:extLst>
          </p:cNvPr>
          <p:cNvPicPr>
            <a:picLocks noChangeAspect="1"/>
          </p:cNvPicPr>
          <p:nvPr/>
        </p:nvPicPr>
        <p:blipFill>
          <a:blip r:embed="rId2"/>
          <a:stretch>
            <a:fillRect/>
          </a:stretch>
        </p:blipFill>
        <p:spPr>
          <a:xfrm>
            <a:off x="5562101" y="2449002"/>
            <a:ext cx="3171530" cy="2445025"/>
          </a:xfrm>
          <a:prstGeom prst="rect">
            <a:avLst/>
          </a:prstGeom>
          <a:ln>
            <a:solidFill>
              <a:schemeClr val="tx1"/>
            </a:solidFill>
          </a:ln>
        </p:spPr>
      </p:pic>
    </p:spTree>
    <p:extLst>
      <p:ext uri="{BB962C8B-B14F-4D97-AF65-F5344CB8AC3E}">
        <p14:creationId xmlns:p14="http://schemas.microsoft.com/office/powerpoint/2010/main" val="3027994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sz="4000" dirty="0">
                <a:latin typeface="BIZ UDPゴシック" panose="020B0400000000000000" pitchFamily="50" charset="-128"/>
                <a:ea typeface="BIZ UDPゴシック" panose="020B0400000000000000" pitchFamily="50" charset="-128"/>
              </a:rPr>
              <a:t>「認知」　競合他社の</a:t>
            </a:r>
            <a:r>
              <a:rPr lang="en-US" altLang="ja-JP" sz="4000" dirty="0">
                <a:latin typeface="BIZ UDPゴシック" panose="020B0400000000000000" pitchFamily="50" charset="-128"/>
                <a:ea typeface="BIZ UDPゴシック" panose="020B0400000000000000" pitchFamily="50" charset="-128"/>
              </a:rPr>
              <a:t>HP</a:t>
            </a:r>
            <a:r>
              <a:rPr lang="ja-JP" altLang="en-US" sz="4000" dirty="0">
                <a:latin typeface="BIZ UDPゴシック" panose="020B0400000000000000" pitchFamily="50" charset="-128"/>
                <a:ea typeface="BIZ UDPゴシック" panose="020B0400000000000000" pitchFamily="50" charset="-128"/>
              </a:rPr>
              <a:t>への</a:t>
            </a:r>
            <a:br>
              <a:rPr lang="en-US" altLang="ja-JP" sz="4000" dirty="0">
                <a:latin typeface="BIZ UDPゴシック" panose="020B0400000000000000" pitchFamily="50" charset="-128"/>
                <a:ea typeface="BIZ UDPゴシック" panose="020B0400000000000000" pitchFamily="50" charset="-128"/>
              </a:rPr>
            </a:br>
            <a:r>
              <a:rPr lang="ja-JP" altLang="en-US" sz="4000" dirty="0">
                <a:latin typeface="BIZ UDPゴシック" panose="020B0400000000000000" pitchFamily="50" charset="-128"/>
                <a:ea typeface="BIZ UDPゴシック" panose="020B0400000000000000" pitchFamily="50" charset="-128"/>
              </a:rPr>
              <a:t>　　　　　アクセスデータ分析と対策①</a:t>
            </a:r>
          </a:p>
        </p:txBody>
      </p:sp>
      <p:pic>
        <p:nvPicPr>
          <p:cNvPr id="5" name="図 4"/>
          <p:cNvPicPr>
            <a:picLocks noChangeAspect="1"/>
          </p:cNvPicPr>
          <p:nvPr/>
        </p:nvPicPr>
        <p:blipFill rotWithShape="1">
          <a:blip r:embed="rId2"/>
          <a:srcRect l="32881" t="37259" r="28736" b="25401"/>
          <a:stretch/>
        </p:blipFill>
        <p:spPr>
          <a:xfrm>
            <a:off x="1661745" y="1926733"/>
            <a:ext cx="5873262" cy="3212372"/>
          </a:xfrm>
          <a:prstGeom prst="rect">
            <a:avLst/>
          </a:prstGeom>
        </p:spPr>
      </p:pic>
      <p:sp>
        <p:nvSpPr>
          <p:cNvPr id="6" name="正方形/長方形 5"/>
          <p:cNvSpPr/>
          <p:nvPr/>
        </p:nvSpPr>
        <p:spPr>
          <a:xfrm>
            <a:off x="1589378" y="5206217"/>
            <a:ext cx="5944256" cy="738664"/>
          </a:xfrm>
          <a:prstGeom prst="rect">
            <a:avLst/>
          </a:prstGeom>
        </p:spPr>
        <p:txBody>
          <a:bodyPr wrap="none">
            <a:spAutoFit/>
          </a:bodyPr>
          <a:lstStyle/>
          <a:p>
            <a:r>
              <a:rPr lang="ja-JP" altLang="en-US" sz="2100" dirty="0"/>
              <a:t>各企業同士が、競合他社のアクセス数を把握して、</a:t>
            </a:r>
            <a:endParaRPr lang="en-US" altLang="ja-JP" sz="2100" dirty="0"/>
          </a:p>
          <a:p>
            <a:r>
              <a:rPr lang="ja-JP" altLang="en-US" sz="2100" dirty="0"/>
              <a:t>競いあっている。</a:t>
            </a:r>
          </a:p>
        </p:txBody>
      </p:sp>
    </p:spTree>
    <p:extLst>
      <p:ext uri="{BB962C8B-B14F-4D97-AF65-F5344CB8AC3E}">
        <p14:creationId xmlns:p14="http://schemas.microsoft.com/office/powerpoint/2010/main" val="70835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D5317-E621-4C5C-BF1B-2A271D219080}"/>
              </a:ext>
            </a:extLst>
          </p:cNvPr>
          <p:cNvSpPr>
            <a:spLocks noGrp="1"/>
          </p:cNvSpPr>
          <p:nvPr>
            <p:ph type="title"/>
          </p:nvPr>
        </p:nvSpPr>
        <p:spPr/>
        <p:txBody>
          <a:bodyPr>
            <a:normAutofit/>
          </a:bodyPr>
          <a:lstStyle/>
          <a:p>
            <a:r>
              <a:rPr lang="ja-JP"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第１章　基本戦略</a:t>
            </a:r>
            <a:br>
              <a:rPr lang="ja-JP"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br>
              <a:rPr lang="en-US"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東武トップが実現する</a:t>
            </a:r>
            <a:r>
              <a:rPr lang="en-US"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DX </a:t>
            </a:r>
            <a:r>
              <a:rPr lang="ja-JP"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S-D</a:t>
            </a:r>
            <a:r>
              <a:rPr lang="ja-JP"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Ｘ」とは何か？</a:t>
            </a:r>
            <a:endParaRPr kumimoji="1" lang="ja-JP" altLang="en-US" sz="28700" dirty="0">
              <a:latin typeface="BIZ UDPゴシック" panose="020B0400000000000000" pitchFamily="50" charset="-128"/>
              <a:ea typeface="BIZ UDPゴシック" panose="020B0400000000000000" pitchFamily="50" charset="-128"/>
            </a:endParaRPr>
          </a:p>
        </p:txBody>
      </p:sp>
      <p:pic>
        <p:nvPicPr>
          <p:cNvPr id="5" name="図 4" descr="挿絵 が含まれている画像&#10;&#10;自動的に生成された説明">
            <a:extLst>
              <a:ext uri="{FF2B5EF4-FFF2-40B4-BE49-F238E27FC236}">
                <a16:creationId xmlns:a16="http://schemas.microsoft.com/office/drawing/2014/main" id="{A385F4CF-455D-41E4-8210-CAD104EE1C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200" b="93200" l="10000" r="95000">
                        <a14:foregroundMark x1="55000" y1="93200" x2="60500" y2="85600"/>
                        <a14:foregroundMark x1="95000" y1="66800" x2="88500" y2="67200"/>
                        <a14:foregroundMark x1="70500" y1="8000" x2="62500" y2="11200"/>
                        <a14:foregroundMark x1="70500" y1="5200" x2="70500" y2="5200"/>
                        <a14:foregroundMark x1="68500" y1="8400" x2="71000" y2="5600"/>
                      </a14:backgroundRemoval>
                    </a14:imgEffect>
                  </a14:imgLayer>
                </a14:imgProps>
              </a:ext>
              <a:ext uri="{28A0092B-C50C-407E-A947-70E740481C1C}">
                <a14:useLocalDpi xmlns:a14="http://schemas.microsoft.com/office/drawing/2010/main" val="0"/>
              </a:ext>
            </a:extLst>
          </a:blip>
          <a:stretch>
            <a:fillRect/>
          </a:stretch>
        </p:blipFill>
        <p:spPr>
          <a:xfrm>
            <a:off x="6823324" y="4106241"/>
            <a:ext cx="2201407" cy="2751759"/>
          </a:xfrm>
          <a:prstGeom prst="rect">
            <a:avLst/>
          </a:prstGeom>
        </p:spPr>
      </p:pic>
    </p:spTree>
    <p:extLst>
      <p:ext uri="{BB962C8B-B14F-4D97-AF65-F5344CB8AC3E}">
        <p14:creationId xmlns:p14="http://schemas.microsoft.com/office/powerpoint/2010/main" val="3878854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282258" y="5501765"/>
            <a:ext cx="6654386" cy="369332"/>
          </a:xfrm>
          <a:prstGeom prst="rect">
            <a:avLst/>
          </a:prstGeom>
        </p:spPr>
        <p:txBody>
          <a:bodyPr wrap="none">
            <a:spAutoFit/>
          </a:bodyPr>
          <a:lstStyle/>
          <a:p>
            <a:r>
              <a:rPr lang="ja-JP" altLang="en-US" dirty="0"/>
              <a:t>競合他社のアクセス者の性別や年齢も把握して戦略を練っている。</a:t>
            </a:r>
          </a:p>
        </p:txBody>
      </p:sp>
      <p:pic>
        <p:nvPicPr>
          <p:cNvPr id="2" name="図 1"/>
          <p:cNvPicPr>
            <a:picLocks noChangeAspect="1"/>
          </p:cNvPicPr>
          <p:nvPr/>
        </p:nvPicPr>
        <p:blipFill rotWithShape="1">
          <a:blip r:embed="rId2"/>
          <a:srcRect l="23615" t="23798" r="11064" b="13702"/>
          <a:stretch/>
        </p:blipFill>
        <p:spPr>
          <a:xfrm>
            <a:off x="1424354" y="1868366"/>
            <a:ext cx="6374423" cy="3429000"/>
          </a:xfrm>
          <a:prstGeom prst="rect">
            <a:avLst/>
          </a:prstGeom>
        </p:spPr>
      </p:pic>
      <p:sp>
        <p:nvSpPr>
          <p:cNvPr id="7" name="タイトル 3">
            <a:extLst>
              <a:ext uri="{FF2B5EF4-FFF2-40B4-BE49-F238E27FC236}">
                <a16:creationId xmlns:a16="http://schemas.microsoft.com/office/drawing/2014/main" id="{EB5EFC18-EAE0-4829-B3A0-6249C0AC013F}"/>
              </a:ext>
            </a:extLst>
          </p:cNvPr>
          <p:cNvSpPr>
            <a:spLocks noGrp="1"/>
          </p:cNvSpPr>
          <p:nvPr>
            <p:ph type="title"/>
          </p:nvPr>
        </p:nvSpPr>
        <p:spPr>
          <a:xfrm>
            <a:off x="822960" y="286604"/>
            <a:ext cx="7543800" cy="1450757"/>
          </a:xfrm>
        </p:spPr>
        <p:txBody>
          <a:bodyPr>
            <a:normAutofit fontScale="90000"/>
          </a:bodyPr>
          <a:lstStyle/>
          <a:p>
            <a:r>
              <a:rPr lang="ja-JP" altLang="en-US" sz="4000" dirty="0">
                <a:latin typeface="BIZ UDPゴシック" panose="020B0400000000000000" pitchFamily="50" charset="-128"/>
                <a:ea typeface="BIZ UDPゴシック" panose="020B0400000000000000" pitchFamily="50" charset="-128"/>
              </a:rPr>
              <a:t>「認知」　競合他社の</a:t>
            </a:r>
            <a:r>
              <a:rPr lang="en-US" altLang="ja-JP" sz="4000" dirty="0">
                <a:latin typeface="BIZ UDPゴシック" panose="020B0400000000000000" pitchFamily="50" charset="-128"/>
                <a:ea typeface="BIZ UDPゴシック" panose="020B0400000000000000" pitchFamily="50" charset="-128"/>
              </a:rPr>
              <a:t>HP</a:t>
            </a:r>
            <a:r>
              <a:rPr lang="ja-JP" altLang="en-US" sz="4000" dirty="0">
                <a:latin typeface="BIZ UDPゴシック" panose="020B0400000000000000" pitchFamily="50" charset="-128"/>
                <a:ea typeface="BIZ UDPゴシック" panose="020B0400000000000000" pitchFamily="50" charset="-128"/>
              </a:rPr>
              <a:t>への</a:t>
            </a:r>
            <a:br>
              <a:rPr lang="en-US" altLang="ja-JP" sz="4000" dirty="0">
                <a:latin typeface="BIZ UDPゴシック" panose="020B0400000000000000" pitchFamily="50" charset="-128"/>
                <a:ea typeface="BIZ UDPゴシック" panose="020B0400000000000000" pitchFamily="50" charset="-128"/>
              </a:rPr>
            </a:br>
            <a:r>
              <a:rPr lang="ja-JP" altLang="en-US" sz="4000" dirty="0">
                <a:latin typeface="BIZ UDPゴシック" panose="020B0400000000000000" pitchFamily="50" charset="-128"/>
                <a:ea typeface="BIZ UDPゴシック" panose="020B0400000000000000" pitchFamily="50" charset="-128"/>
              </a:rPr>
              <a:t>　　　　　アクセスデータ分析と対策②</a:t>
            </a:r>
          </a:p>
        </p:txBody>
      </p:sp>
    </p:spTree>
    <p:extLst>
      <p:ext uri="{BB962C8B-B14F-4D97-AF65-F5344CB8AC3E}">
        <p14:creationId xmlns:p14="http://schemas.microsoft.com/office/powerpoint/2010/main" val="569643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282259" y="5501765"/>
            <a:ext cx="6587637" cy="415498"/>
          </a:xfrm>
          <a:prstGeom prst="rect">
            <a:avLst/>
          </a:prstGeom>
        </p:spPr>
        <p:txBody>
          <a:bodyPr wrap="none">
            <a:spAutoFit/>
          </a:bodyPr>
          <a:lstStyle/>
          <a:p>
            <a:r>
              <a:rPr lang="ja-JP" altLang="en-US" sz="2100" dirty="0"/>
              <a:t>「</a:t>
            </a:r>
            <a:r>
              <a:rPr lang="en-US" altLang="ja-JP" sz="2100" dirty="0"/>
              <a:t>Go</a:t>
            </a:r>
            <a:r>
              <a:rPr lang="ja-JP" altLang="en-US" sz="2100" dirty="0"/>
              <a:t> </a:t>
            </a:r>
            <a:r>
              <a:rPr lang="en-US" altLang="ja-JP" sz="2100" dirty="0"/>
              <a:t>to</a:t>
            </a:r>
            <a:r>
              <a:rPr lang="ja-JP" altLang="en-US" sz="2100" dirty="0"/>
              <a:t> トラベル」と検索した人の数や、その誘導先を分析</a:t>
            </a:r>
          </a:p>
        </p:txBody>
      </p:sp>
      <p:pic>
        <p:nvPicPr>
          <p:cNvPr id="3" name="図 2"/>
          <p:cNvPicPr>
            <a:picLocks noChangeAspect="1"/>
          </p:cNvPicPr>
          <p:nvPr/>
        </p:nvPicPr>
        <p:blipFill rotWithShape="1">
          <a:blip r:embed="rId2"/>
          <a:srcRect l="22790" t="25721" r="9274" b="11779"/>
          <a:stretch/>
        </p:blipFill>
        <p:spPr>
          <a:xfrm>
            <a:off x="1440929" y="1938704"/>
            <a:ext cx="6629400" cy="3429000"/>
          </a:xfrm>
          <a:prstGeom prst="rect">
            <a:avLst/>
          </a:prstGeom>
        </p:spPr>
      </p:pic>
      <p:sp>
        <p:nvSpPr>
          <p:cNvPr id="7" name="タイトル 3">
            <a:extLst>
              <a:ext uri="{FF2B5EF4-FFF2-40B4-BE49-F238E27FC236}">
                <a16:creationId xmlns:a16="http://schemas.microsoft.com/office/drawing/2014/main" id="{FDC11E9C-65E6-4ACB-98C9-7745D59CE7E3}"/>
              </a:ext>
            </a:extLst>
          </p:cNvPr>
          <p:cNvSpPr>
            <a:spLocks noGrp="1"/>
          </p:cNvSpPr>
          <p:nvPr>
            <p:ph type="title"/>
          </p:nvPr>
        </p:nvSpPr>
        <p:spPr>
          <a:xfrm>
            <a:off x="822960" y="286604"/>
            <a:ext cx="7543800" cy="1450757"/>
          </a:xfrm>
        </p:spPr>
        <p:txBody>
          <a:bodyPr>
            <a:normAutofit fontScale="90000"/>
          </a:bodyPr>
          <a:lstStyle/>
          <a:p>
            <a:r>
              <a:rPr lang="ja-JP" altLang="en-US" sz="4000" dirty="0">
                <a:latin typeface="BIZ UDPゴシック" panose="020B0400000000000000" pitchFamily="50" charset="-128"/>
                <a:ea typeface="BIZ UDPゴシック" panose="020B0400000000000000" pitchFamily="50" charset="-128"/>
              </a:rPr>
              <a:t>「認知」　競合他社の</a:t>
            </a:r>
            <a:r>
              <a:rPr lang="en-US" altLang="ja-JP" sz="4000" dirty="0">
                <a:latin typeface="BIZ UDPゴシック" panose="020B0400000000000000" pitchFamily="50" charset="-128"/>
                <a:ea typeface="BIZ UDPゴシック" panose="020B0400000000000000" pitchFamily="50" charset="-128"/>
              </a:rPr>
              <a:t>HP</a:t>
            </a:r>
            <a:r>
              <a:rPr lang="ja-JP" altLang="en-US" sz="4000" dirty="0">
                <a:latin typeface="BIZ UDPゴシック" panose="020B0400000000000000" pitchFamily="50" charset="-128"/>
                <a:ea typeface="BIZ UDPゴシック" panose="020B0400000000000000" pitchFamily="50" charset="-128"/>
              </a:rPr>
              <a:t>への</a:t>
            </a:r>
            <a:br>
              <a:rPr lang="en-US" altLang="ja-JP" sz="4000" dirty="0">
                <a:latin typeface="BIZ UDPゴシック" panose="020B0400000000000000" pitchFamily="50" charset="-128"/>
                <a:ea typeface="BIZ UDPゴシック" panose="020B0400000000000000" pitchFamily="50" charset="-128"/>
              </a:rPr>
            </a:br>
            <a:r>
              <a:rPr lang="ja-JP" altLang="en-US" sz="4000" dirty="0">
                <a:latin typeface="BIZ UDPゴシック" panose="020B0400000000000000" pitchFamily="50" charset="-128"/>
                <a:ea typeface="BIZ UDPゴシック" panose="020B0400000000000000" pitchFamily="50" charset="-128"/>
              </a:rPr>
              <a:t>　　　　　アクセスデータ分析と対策③</a:t>
            </a:r>
          </a:p>
        </p:txBody>
      </p:sp>
    </p:spTree>
    <p:extLst>
      <p:ext uri="{BB962C8B-B14F-4D97-AF65-F5344CB8AC3E}">
        <p14:creationId xmlns:p14="http://schemas.microsoft.com/office/powerpoint/2010/main" val="181983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4400" dirty="0">
                <a:latin typeface="BIZ UDPゴシック" panose="020B0400000000000000" pitchFamily="50" charset="-128"/>
                <a:ea typeface="BIZ UDPゴシック" panose="020B0400000000000000" pitchFamily="50" charset="-128"/>
              </a:rPr>
              <a:t>「認知」　検索上位とフォロワー数</a:t>
            </a:r>
            <a:br>
              <a:rPr lang="en-US" altLang="ja-JP" sz="4400" dirty="0">
                <a:latin typeface="BIZ UDPゴシック" panose="020B0400000000000000" pitchFamily="50" charset="-128"/>
                <a:ea typeface="BIZ UDPゴシック" panose="020B0400000000000000" pitchFamily="50" charset="-128"/>
              </a:rPr>
            </a:br>
            <a:r>
              <a:rPr lang="ja-JP" altLang="en-US" sz="4400" dirty="0">
                <a:latin typeface="BIZ UDPゴシック" panose="020B0400000000000000" pitchFamily="50" charset="-128"/>
                <a:ea typeface="BIZ UDPゴシック" panose="020B0400000000000000" pitchFamily="50" charset="-128"/>
              </a:rPr>
              <a:t>　　　　　　が重要な経営資源</a:t>
            </a:r>
            <a:endParaRPr kumimoji="1" lang="ja-JP" altLang="en-US" sz="44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8" y="2170068"/>
            <a:ext cx="7633742" cy="3487782"/>
          </a:xfrm>
        </p:spPr>
        <p:txBody>
          <a:bodyPr>
            <a:normAutofit fontScale="92500" lnSpcReduction="10000"/>
          </a:bodyPr>
          <a:lstStyle/>
          <a:p>
            <a:pPr marL="0" indent="0">
              <a:buNone/>
            </a:pPr>
            <a:r>
              <a:rPr lang="ja-JP" altLang="en-US" sz="1800" dirty="0"/>
              <a:t>これまでの経営資源</a:t>
            </a:r>
            <a:endParaRPr lang="en-US" altLang="ja-JP" sz="1800" dirty="0"/>
          </a:p>
          <a:p>
            <a:pPr marL="0" indent="0">
              <a:buNone/>
            </a:pPr>
            <a:r>
              <a:rPr lang="ja-JP" altLang="en-US" sz="1800" dirty="0"/>
              <a:t>「土地」</a:t>
            </a:r>
            <a:endParaRPr lang="en-US" altLang="ja-JP" sz="1800" dirty="0"/>
          </a:p>
          <a:p>
            <a:pPr marL="0" indent="0">
              <a:buNone/>
            </a:pPr>
            <a:r>
              <a:rPr lang="ja-JP" altLang="en-US" sz="1800" dirty="0"/>
              <a:t>・人通りの多い一等地に店を構える事が顧客を増やす経営資源</a:t>
            </a:r>
            <a:endParaRPr lang="en-US" altLang="ja-JP" sz="1800" dirty="0"/>
          </a:p>
          <a:p>
            <a:pPr marL="0" indent="0">
              <a:buNone/>
            </a:pPr>
            <a:r>
              <a:rPr lang="ja-JP" altLang="en-US" sz="1800" dirty="0"/>
              <a:t>　　↓</a:t>
            </a:r>
            <a:endParaRPr lang="en-US" altLang="ja-JP" sz="1800" dirty="0"/>
          </a:p>
          <a:p>
            <a:pPr marL="0" indent="0">
              <a:buNone/>
            </a:pPr>
            <a:r>
              <a:rPr lang="ja-JP" altLang="en-US" sz="1800" dirty="0"/>
              <a:t>新しい経営資源</a:t>
            </a:r>
            <a:endParaRPr lang="en-US" altLang="ja-JP" sz="1800" dirty="0"/>
          </a:p>
          <a:p>
            <a:pPr marL="0" indent="0">
              <a:buNone/>
            </a:pPr>
            <a:r>
              <a:rPr lang="ja-JP" altLang="en-US" sz="1800" dirty="0"/>
              <a:t>「ＳＥＯスコア」</a:t>
            </a:r>
            <a:endParaRPr lang="en-US" altLang="ja-JP" sz="1800" dirty="0"/>
          </a:p>
          <a:p>
            <a:pPr marL="0" indent="0">
              <a:buNone/>
            </a:pPr>
            <a:r>
              <a:rPr lang="ja-JP" altLang="en-US" sz="1800" dirty="0"/>
              <a:t>・検索に当たりやすい自社サイト</a:t>
            </a:r>
            <a:endParaRPr lang="en-US" altLang="ja-JP" sz="1800" dirty="0"/>
          </a:p>
          <a:p>
            <a:pPr marL="0" indent="0">
              <a:buNone/>
            </a:pPr>
            <a:r>
              <a:rPr lang="ja-JP" altLang="en-US" sz="1800" dirty="0"/>
              <a:t>「フォロワー」</a:t>
            </a:r>
            <a:endParaRPr lang="en-US" altLang="ja-JP" sz="1800" dirty="0"/>
          </a:p>
          <a:p>
            <a:pPr marL="0" indent="0">
              <a:buNone/>
            </a:pPr>
            <a:r>
              <a:rPr lang="ja-JP" altLang="en-US" sz="1800" dirty="0"/>
              <a:t>・新しく情報を届けられる属性データ付きの顧客のアカウント</a:t>
            </a:r>
            <a:endParaRPr lang="en-US" altLang="ja-JP" sz="1800" dirty="0"/>
          </a:p>
          <a:p>
            <a:pPr marL="0" indent="0">
              <a:buNone/>
            </a:pPr>
            <a:endParaRPr lang="en-US" altLang="ja-JP" sz="1800" dirty="0"/>
          </a:p>
          <a:p>
            <a:pPr marL="0" indent="0">
              <a:buNone/>
            </a:pPr>
            <a:endParaRPr lang="en-US" altLang="ja-JP" sz="1800" dirty="0"/>
          </a:p>
          <a:p>
            <a:pPr marL="0" indent="0">
              <a:buNone/>
            </a:pPr>
            <a:endParaRPr lang="en-US" altLang="ja-JP" dirty="0"/>
          </a:p>
          <a:p>
            <a:pPr marL="0" indent="0">
              <a:buNone/>
            </a:pPr>
            <a:endParaRPr lang="ja-JP" altLang="ja-JP" dirty="0"/>
          </a:p>
          <a:p>
            <a:endParaRPr kumimoji="1" lang="ja-JP" altLang="en-US" dirty="0"/>
          </a:p>
        </p:txBody>
      </p:sp>
    </p:spTree>
    <p:extLst>
      <p:ext uri="{BB962C8B-B14F-4D97-AF65-F5344CB8AC3E}">
        <p14:creationId xmlns:p14="http://schemas.microsoft.com/office/powerpoint/2010/main" val="2875383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②	データによる</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　　「認知から潜在顧客へ」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en-US" altLang="ja-JP" sz="2400" dirty="0">
                <a:solidFill>
                  <a:srgbClr val="0070C0"/>
                </a:solidFill>
                <a:latin typeface="BIZ UDPゴシック" panose="020B0400000000000000" pitchFamily="50" charset="-128"/>
                <a:ea typeface="BIZ UDPゴシック" panose="020B0400000000000000" pitchFamily="50" charset="-128"/>
              </a:rPr>
              <a:t>【</a:t>
            </a:r>
            <a:r>
              <a:rPr lang="ja-JP" altLang="en-US" sz="2400" dirty="0">
                <a:solidFill>
                  <a:srgbClr val="0070C0"/>
                </a:solidFill>
                <a:latin typeface="BIZ UDPゴシック" panose="020B0400000000000000" pitchFamily="50" charset="-128"/>
                <a:ea typeface="BIZ UDPゴシック" panose="020B0400000000000000" pitchFamily="50" charset="-128"/>
              </a:rPr>
              <a:t>敗北</a:t>
            </a:r>
            <a:r>
              <a:rPr kumimoji="1" lang="ja-JP" altLang="en-US" sz="2400" dirty="0">
                <a:solidFill>
                  <a:srgbClr val="0070C0"/>
                </a:solidFill>
                <a:latin typeface="BIZ UDPゴシック" panose="020B0400000000000000" pitchFamily="50" charset="-128"/>
                <a:ea typeface="BIZ UDPゴシック" panose="020B0400000000000000" pitchFamily="50" charset="-128"/>
              </a:rPr>
              <a:t>の法則</a:t>
            </a:r>
            <a:r>
              <a:rPr kumimoji="1" lang="en-US" altLang="ja-JP" sz="2400" dirty="0">
                <a:solidFill>
                  <a:srgbClr val="0070C0"/>
                </a:solidFill>
                <a:latin typeface="BIZ UDPゴシック" panose="020B0400000000000000" pitchFamily="50" charset="-128"/>
                <a:ea typeface="BIZ UDPゴシック" panose="020B0400000000000000" pitchFamily="50" charset="-128"/>
              </a:rPr>
              <a:t>】</a:t>
            </a:r>
          </a:p>
          <a:p>
            <a:r>
              <a:rPr kumimoji="1" lang="ja-JP" altLang="en-US" sz="2400" dirty="0">
                <a:latin typeface="BIZ UDPゴシック" panose="020B0400000000000000" pitchFamily="50" charset="-128"/>
                <a:ea typeface="BIZ UDPゴシック" panose="020B0400000000000000" pitchFamily="50" charset="-128"/>
              </a:rPr>
              <a:t>「１回見て終わり」</a:t>
            </a:r>
          </a:p>
          <a:p>
            <a:r>
              <a:rPr kumimoji="1" lang="ja-JP" altLang="en-US" sz="2400" dirty="0">
                <a:latin typeface="BIZ UDPゴシック" panose="020B0400000000000000" pitchFamily="50" charset="-128"/>
                <a:ea typeface="BIZ UDPゴシック" panose="020B0400000000000000" pitchFamily="50" charset="-128"/>
              </a:rPr>
              <a:t>テレビ</a:t>
            </a:r>
            <a:r>
              <a:rPr kumimoji="1" lang="en-US" altLang="ja-JP" sz="2400" dirty="0">
                <a:latin typeface="BIZ UDPゴシック" panose="020B0400000000000000" pitchFamily="50" charset="-128"/>
                <a:ea typeface="BIZ UDPゴシック" panose="020B0400000000000000" pitchFamily="50" charset="-128"/>
              </a:rPr>
              <a:t>CM</a:t>
            </a:r>
            <a:r>
              <a:rPr kumimoji="1" lang="ja-JP" altLang="en-US" sz="2400" dirty="0">
                <a:latin typeface="BIZ UDPゴシック" panose="020B0400000000000000" pitchFamily="50" charset="-128"/>
                <a:ea typeface="BIZ UDPゴシック" panose="020B0400000000000000" pitchFamily="50" charset="-128"/>
              </a:rPr>
              <a:t>は１回見て終わり</a:t>
            </a:r>
          </a:p>
          <a:p>
            <a:r>
              <a:rPr kumimoji="1" lang="ja-JP" altLang="en-US" sz="2400" dirty="0">
                <a:latin typeface="BIZ UDPゴシック" panose="020B0400000000000000" pitchFamily="50" charset="-128"/>
                <a:ea typeface="BIZ UDPゴシック" panose="020B0400000000000000" pitchFamily="50" charset="-128"/>
              </a:rPr>
              <a:t>新聞広告も１回見て終わり</a:t>
            </a:r>
          </a:p>
          <a:p>
            <a:r>
              <a:rPr kumimoji="1" lang="en-US" altLang="ja-JP" sz="2400" dirty="0">
                <a:latin typeface="BIZ UDPゴシック" panose="020B0400000000000000" pitchFamily="50" charset="-128"/>
                <a:ea typeface="BIZ UDPゴシック" panose="020B0400000000000000" pitchFamily="50" charset="-128"/>
              </a:rPr>
              <a:t>WEB</a:t>
            </a:r>
            <a:r>
              <a:rPr kumimoji="1" lang="ja-JP" altLang="en-US" sz="2400" dirty="0">
                <a:latin typeface="BIZ UDPゴシック" panose="020B0400000000000000" pitchFamily="50" charset="-128"/>
                <a:ea typeface="BIZ UDPゴシック" panose="020B0400000000000000" pitchFamily="50" charset="-128"/>
              </a:rPr>
              <a:t>サイトに来た場合も１回見て終わり</a:t>
            </a:r>
          </a:p>
          <a:p>
            <a:r>
              <a:rPr kumimoji="1" lang="ja-JP" altLang="en-US" sz="2400" dirty="0">
                <a:latin typeface="BIZ UDPゴシック" panose="020B0400000000000000" pitchFamily="50" charset="-128"/>
                <a:ea typeface="BIZ UDPゴシック" panose="020B0400000000000000" pitchFamily="50" charset="-128"/>
              </a:rPr>
              <a:t>　＝これらは認知でおしまい。</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認知だけで</a:t>
            </a:r>
            <a:r>
              <a:rPr kumimoji="1" lang="ja-JP" altLang="en-US" sz="2400" dirty="0">
                <a:solidFill>
                  <a:srgbClr val="0070C0"/>
                </a:solidFill>
                <a:latin typeface="BIZ UDPゴシック" panose="020B0400000000000000" pitchFamily="50" charset="-128"/>
                <a:ea typeface="BIZ UDPゴシック" panose="020B0400000000000000" pitchFamily="50" charset="-128"/>
              </a:rPr>
              <a:t>データ化ができないと負け</a:t>
            </a:r>
            <a:r>
              <a:rPr kumimoji="1" lang="ja-JP" altLang="en-US" sz="2400" dirty="0">
                <a:latin typeface="BIZ UDPゴシック" panose="020B0400000000000000" pitchFamily="50" charset="-128"/>
                <a:ea typeface="BIZ UDPゴシック" panose="020B0400000000000000" pitchFamily="50" charset="-128"/>
              </a:rPr>
              <a:t>が確定</a:t>
            </a:r>
          </a:p>
        </p:txBody>
      </p:sp>
      <p:pic>
        <p:nvPicPr>
          <p:cNvPr id="5122" name="Picture 2" descr="新聞イラスト／無料イラストなら「イラストAC」">
            <a:extLst>
              <a:ext uri="{FF2B5EF4-FFF2-40B4-BE49-F238E27FC236}">
                <a16:creationId xmlns:a16="http://schemas.microsoft.com/office/drawing/2014/main" id="{503C3A43-521B-4FB4-A264-716B2AA94E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2317" r="-5429" b="14350"/>
          <a:stretch/>
        </p:blipFill>
        <p:spPr bwMode="auto">
          <a:xfrm>
            <a:off x="5955881" y="2443843"/>
            <a:ext cx="2832677" cy="197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73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②	データによる</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　　「認知から潜在顧客へ」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60" y="1737361"/>
            <a:ext cx="7669034" cy="4547115"/>
          </a:xfrm>
        </p:spPr>
        <p:txBody>
          <a:bodyPr>
            <a:normAutofit fontScale="92500" lnSpcReduction="10000"/>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en-US" altLang="ja-JP" sz="2400" dirty="0">
                <a:solidFill>
                  <a:srgbClr val="0070C0"/>
                </a:solidFill>
                <a:latin typeface="BIZ UDPゴシック" panose="020B0400000000000000" pitchFamily="50" charset="-128"/>
                <a:ea typeface="BIZ UDPゴシック" panose="020B0400000000000000" pitchFamily="50" charset="-128"/>
              </a:rPr>
              <a:t>【</a:t>
            </a:r>
            <a:r>
              <a:rPr kumimoji="1" lang="ja-JP" altLang="en-US" sz="2400" dirty="0">
                <a:solidFill>
                  <a:srgbClr val="0070C0"/>
                </a:solidFill>
                <a:latin typeface="BIZ UDPゴシック" panose="020B0400000000000000" pitchFamily="50" charset="-128"/>
                <a:ea typeface="BIZ UDPゴシック" panose="020B0400000000000000" pitchFamily="50" charset="-128"/>
              </a:rPr>
              <a:t>勝利の法則</a:t>
            </a:r>
            <a:r>
              <a:rPr kumimoji="1" lang="en-US" altLang="ja-JP" sz="2400" dirty="0">
                <a:solidFill>
                  <a:srgbClr val="0070C0"/>
                </a:solidFill>
                <a:latin typeface="BIZ UDPゴシック" panose="020B0400000000000000" pitchFamily="50" charset="-128"/>
                <a:ea typeface="BIZ UDPゴシック" panose="020B0400000000000000" pitchFamily="50" charset="-128"/>
              </a:rPr>
              <a:t>】</a:t>
            </a:r>
          </a:p>
          <a:p>
            <a:r>
              <a:rPr kumimoji="1" lang="ja-JP" altLang="en-US" sz="2400" dirty="0">
                <a:latin typeface="BIZ UDPゴシック" panose="020B0400000000000000" pitchFamily="50" charset="-128"/>
                <a:ea typeface="BIZ UDPゴシック" panose="020B0400000000000000" pitchFamily="50" charset="-128"/>
              </a:rPr>
              <a:t>来た瞬間に、認知を</a:t>
            </a:r>
            <a:r>
              <a:rPr kumimoji="1" lang="ja-JP" altLang="en-US" sz="2400" dirty="0">
                <a:solidFill>
                  <a:srgbClr val="0070C0"/>
                </a:solidFill>
                <a:latin typeface="BIZ UDPゴシック" panose="020B0400000000000000" pitchFamily="50" charset="-128"/>
                <a:ea typeface="BIZ UDPゴシック" panose="020B0400000000000000" pitchFamily="50" charset="-128"/>
              </a:rPr>
              <a:t>「潜在顧客データ」</a:t>
            </a:r>
            <a:r>
              <a:rPr kumimoji="1" lang="ja-JP" altLang="en-US" sz="2400" dirty="0">
                <a:latin typeface="BIZ UDPゴシック" panose="020B0400000000000000" pitchFamily="50" charset="-128"/>
                <a:ea typeface="BIZ UDPゴシック" panose="020B0400000000000000" pitchFamily="50" charset="-128"/>
              </a:rPr>
              <a:t>に保管する。</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・デジタルの</a:t>
            </a:r>
            <a:r>
              <a:rPr kumimoji="1" lang="en-US" altLang="ja-JP" sz="2400" dirty="0">
                <a:latin typeface="BIZ UDPゴシック" panose="020B0400000000000000" pitchFamily="50" charset="-128"/>
                <a:ea typeface="BIZ UDPゴシック" panose="020B0400000000000000" pitchFamily="50" charset="-128"/>
              </a:rPr>
              <a:t>ID</a:t>
            </a:r>
            <a:r>
              <a:rPr kumimoji="1" lang="ja-JP" altLang="en-US" sz="2400" dirty="0">
                <a:latin typeface="BIZ UDPゴシック" panose="020B0400000000000000" pitchFamily="50" charset="-128"/>
                <a:ea typeface="BIZ UDPゴシック" panose="020B0400000000000000" pitchFamily="50" charset="-128"/>
              </a:rPr>
              <a:t>は中長期だとコスパが良い。</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・郵送用の住所データはコスパが悪い。</a:t>
            </a:r>
          </a:p>
          <a:p>
            <a:pPr marL="0" indent="0">
              <a:buNone/>
            </a:pPr>
            <a:endParaRPr kumimoji="1" lang="ja-JP" altLang="en-US"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ポイント　デジタルは早めに離脱される</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（人間営業＝１０分、デジタル営業＝１分）</a:t>
            </a:r>
          </a:p>
          <a:p>
            <a:pPr marL="0" indent="0">
              <a:buNone/>
            </a:pPr>
            <a:r>
              <a:rPr lang="ja-JP" altLang="en-US" sz="2400" dirty="0">
                <a:latin typeface="BIZ UDPゴシック" panose="020B0400000000000000" pitchFamily="50" charset="-128"/>
                <a:ea typeface="BIZ UDPゴシック" panose="020B0400000000000000" pitchFamily="50" charset="-128"/>
              </a:rPr>
              <a:t>　リスティングごとに</a:t>
            </a:r>
            <a:r>
              <a:rPr kumimoji="1" lang="en-US" altLang="ja-JP" sz="2400" dirty="0">
                <a:latin typeface="BIZ UDPゴシック" panose="020B0400000000000000" pitchFamily="50" charset="-128"/>
                <a:ea typeface="BIZ UDPゴシック" panose="020B0400000000000000" pitchFamily="50" charset="-128"/>
              </a:rPr>
              <a:t>LP</a:t>
            </a:r>
            <a:r>
              <a:rPr kumimoji="1" lang="ja-JP" altLang="en-US" sz="2400" dirty="0">
                <a:latin typeface="BIZ UDPゴシック" panose="020B0400000000000000" pitchFamily="50" charset="-128"/>
                <a:ea typeface="BIZ UDPゴシック" panose="020B0400000000000000" pitchFamily="50" charset="-128"/>
              </a:rPr>
              <a:t>のファーストビューを変えて、そこに</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a:t>
            </a:r>
            <a:r>
              <a:rPr kumimoji="1" lang="en-US" altLang="ja-JP" sz="2400" dirty="0">
                <a:latin typeface="BIZ UDPゴシック" panose="020B0400000000000000" pitchFamily="50" charset="-128"/>
                <a:ea typeface="BIZ UDPゴシック" panose="020B0400000000000000" pitchFamily="50" charset="-128"/>
              </a:rPr>
              <a:t>LINE</a:t>
            </a:r>
            <a:r>
              <a:rPr kumimoji="1" lang="ja-JP" altLang="en-US" sz="2400" dirty="0">
                <a:latin typeface="BIZ UDPゴシック" panose="020B0400000000000000" pitchFamily="50" charset="-128"/>
                <a:ea typeface="BIZ UDPゴシック" panose="020B0400000000000000" pitchFamily="50" charset="-128"/>
              </a:rPr>
              <a:t>友だちボタン」もしくは「メール登録フォーム」が必須</a:t>
            </a:r>
          </a:p>
          <a:p>
            <a:endParaRPr kumimoji="1" lang="en-US" altLang="ja-JP" sz="2400" dirty="0">
              <a:latin typeface="BIZ UDPゴシック" panose="020B0400000000000000" pitchFamily="50" charset="-128"/>
              <a:ea typeface="BIZ UDPゴシック" panose="020B0400000000000000" pitchFamily="50" charset="-128"/>
            </a:endParaRPr>
          </a:p>
          <a:p>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17378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③　データによる</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「潜在顧客から新規顧客へ」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１回目の新規顧客になるための「決済」ハードルは高い</a:t>
            </a:r>
            <a:br>
              <a:rPr lang="en-US" altLang="ja-JP" sz="2400" dirty="0">
                <a:solidFill>
                  <a:srgbClr val="0070C0"/>
                </a:solidFill>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少額か高額かで、決済への戦略は変わる！</a:t>
            </a:r>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少額商品</a:t>
            </a:r>
            <a:r>
              <a:rPr lang="ja-JP" altLang="en-US" sz="2400" dirty="0">
                <a:latin typeface="BIZ UDPゴシック" panose="020B0400000000000000" pitchFamily="50" charset="-128"/>
                <a:ea typeface="BIZ UDPゴシック" panose="020B0400000000000000" pitchFamily="50" charset="-128"/>
              </a:rPr>
              <a:t>・・・データをもとに購入ボタンに誘導。</a:t>
            </a:r>
            <a:br>
              <a:rPr lang="en-US" altLang="ja-JP"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　　　　　　　　　デジタルだけでの完結も多い。</a:t>
            </a:r>
          </a:p>
          <a:p>
            <a:r>
              <a:rPr lang="ja-JP" altLang="en-US" sz="2400" dirty="0">
                <a:solidFill>
                  <a:srgbClr val="0070C0"/>
                </a:solidFill>
                <a:latin typeface="BIZ UDPゴシック" panose="020B0400000000000000" pitchFamily="50" charset="-128"/>
                <a:ea typeface="BIZ UDPゴシック" panose="020B0400000000000000" pitchFamily="50" charset="-128"/>
              </a:rPr>
              <a:t>高額商品</a:t>
            </a:r>
            <a:r>
              <a:rPr lang="ja-JP" altLang="en-US" sz="2400" dirty="0">
                <a:latin typeface="BIZ UDPゴシック" panose="020B0400000000000000" pitchFamily="50" charset="-128"/>
                <a:ea typeface="BIZ UDPゴシック" panose="020B0400000000000000" pitchFamily="50" charset="-128"/>
              </a:rPr>
              <a:t>・・・デジタルだけで買うことはあまりない。潜在顧客に対して、無料セミナーなどを開き、１回目の購入やコンサルを行う。訪問も効果的。</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20251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③　データによる</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「潜在顧客から新規顧客へ」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3"/>
            <a:ext cx="7669034" cy="4292673"/>
          </a:xfrm>
        </p:spPr>
        <p:txBody>
          <a:bodyPr>
            <a:normAutofit/>
          </a:bodyPr>
          <a:lstStyle/>
          <a:p>
            <a:r>
              <a:rPr lang="ja-JP" altLang="en-US" sz="2400" dirty="0">
                <a:solidFill>
                  <a:srgbClr val="0070C0"/>
                </a:solidFill>
                <a:latin typeface="BIZ UDPゴシック" panose="020B0400000000000000" pitchFamily="50" charset="-128"/>
                <a:ea typeface="BIZ UDPゴシック" panose="020B0400000000000000" pitchFamily="50" charset="-128"/>
              </a:rPr>
              <a:t>高額商品・・・</a:t>
            </a:r>
            <a:r>
              <a:rPr lang="ja-JP" altLang="en-US" sz="2800" b="1" dirty="0">
                <a:solidFill>
                  <a:srgbClr val="0070C0"/>
                </a:solidFill>
                <a:latin typeface="BIZ UDPゴシック" panose="020B0400000000000000" pitchFamily="50" charset="-128"/>
                <a:ea typeface="BIZ UDPゴシック" panose="020B0400000000000000" pitchFamily="50" charset="-128"/>
              </a:rPr>
              <a:t>デジタルとリアルの融合</a:t>
            </a:r>
            <a:endParaRPr lang="ja-JP" altLang="en-US" sz="2400" b="1" dirty="0">
              <a:solidFill>
                <a:srgbClr val="0070C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・デジタル接客</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人間関係ができないが、２４時間無休で低コスト。</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個々の顧客最適化を実現</a:t>
            </a:r>
          </a:p>
          <a:p>
            <a:r>
              <a:rPr lang="ja-JP" altLang="en-US" sz="2400" dirty="0">
                <a:latin typeface="BIZ UDPゴシック" panose="020B0400000000000000" pitchFamily="50" charset="-128"/>
                <a:ea typeface="BIZ UDPゴシック" panose="020B0400000000000000" pitchFamily="50" charset="-128"/>
              </a:rPr>
              <a:t>・リアル接客</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高コストで時間限定だが、人間関係ができる。</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自治体などの</a:t>
            </a:r>
            <a:r>
              <a:rPr lang="en-US" altLang="ja-JP" sz="2400" dirty="0">
                <a:latin typeface="BIZ UDPゴシック" panose="020B0400000000000000" pitchFamily="50" charset="-128"/>
                <a:ea typeface="BIZ UDPゴシック" panose="020B0400000000000000" pitchFamily="50" charset="-128"/>
              </a:rPr>
              <a:t>DX</a:t>
            </a:r>
            <a:r>
              <a:rPr lang="ja-JP" altLang="en-US" sz="2400" dirty="0">
                <a:latin typeface="BIZ UDPゴシック" panose="020B0400000000000000" pitchFamily="50" charset="-128"/>
                <a:ea typeface="BIZ UDPゴシック" panose="020B0400000000000000" pitchFamily="50" charset="-128"/>
              </a:rPr>
              <a:t>事業は、地域支店を持ち、</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リアル接客ができる方が有利。</a:t>
            </a:r>
          </a:p>
        </p:txBody>
      </p:sp>
      <p:pic>
        <p:nvPicPr>
          <p:cNvPr id="4" name="図 3" descr="時計 が含まれている画像&#10;&#10;自動的に生成された説明">
            <a:extLst>
              <a:ext uri="{FF2B5EF4-FFF2-40B4-BE49-F238E27FC236}">
                <a16:creationId xmlns:a16="http://schemas.microsoft.com/office/drawing/2014/main" id="{61F686E2-FCB4-4B12-9676-8162240BF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662" y="4889119"/>
            <a:ext cx="1818198" cy="1413365"/>
          </a:xfrm>
          <a:prstGeom prst="rect">
            <a:avLst/>
          </a:prstGeom>
        </p:spPr>
      </p:pic>
    </p:spTree>
    <p:extLst>
      <p:ext uri="{BB962C8B-B14F-4D97-AF65-F5344CB8AC3E}">
        <p14:creationId xmlns:p14="http://schemas.microsoft.com/office/powerpoint/2010/main" val="2410214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latin typeface="BIZ UDPゴシック" panose="020B0400000000000000" pitchFamily="50" charset="-128"/>
                <a:ea typeface="BIZ UDPゴシック" panose="020B0400000000000000" pitchFamily="50" charset="-128"/>
              </a:rPr>
              <a:t>④</a:t>
            </a:r>
            <a:r>
              <a:rPr kumimoji="1" lang="ja-JP" altLang="en-US" dirty="0">
                <a:latin typeface="BIZ UDPゴシック" panose="020B0400000000000000" pitchFamily="50" charset="-128"/>
                <a:ea typeface="BIZ UDPゴシック" panose="020B0400000000000000" pitchFamily="50" charset="-128"/>
              </a:rPr>
              <a:t>　データによる</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「新規顧客から継続顧客へ」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r>
              <a:rPr lang="ja-JP" altLang="en-US" sz="2400" dirty="0">
                <a:solidFill>
                  <a:srgbClr val="0070C0"/>
                </a:solidFill>
                <a:latin typeface="BIZ UDPゴシック" panose="020B0400000000000000" pitchFamily="50" charset="-128"/>
                <a:ea typeface="BIZ UDPゴシック" panose="020B0400000000000000" pitchFamily="50" charset="-128"/>
              </a:rPr>
              <a:t>デジタルマーケティングの基本は継続顧客！</a:t>
            </a:r>
          </a:p>
          <a:p>
            <a:r>
              <a:rPr lang="ja-JP" altLang="en-US" sz="2400" dirty="0">
                <a:solidFill>
                  <a:schemeClr val="tx1"/>
                </a:solidFill>
                <a:latin typeface="BIZ UDPゴシック" panose="020B0400000000000000" pitchFamily="50" charset="-128"/>
                <a:ea typeface="BIZ UDPゴシック" panose="020B0400000000000000" pitchFamily="50" charset="-128"/>
              </a:rPr>
              <a:t>新規よりも継続の方が、コスパが良い。</a:t>
            </a:r>
          </a:p>
          <a:p>
            <a:r>
              <a:rPr lang="ja-JP" altLang="en-US" sz="2400" dirty="0">
                <a:solidFill>
                  <a:schemeClr val="tx1"/>
                </a:solidFill>
                <a:latin typeface="BIZ UDPゴシック" panose="020B0400000000000000" pitchFamily="50" charset="-128"/>
                <a:ea typeface="BIZ UDPゴシック" panose="020B0400000000000000" pitchFamily="50" charset="-128"/>
              </a:rPr>
              <a:t>１回目顧客は信頼関係のためのリアル接客を組み合わせることが重要だったが、２回目はデジタル接客だけで済むこともあり、コストパフォーマンスが良い。</a:t>
            </a:r>
          </a:p>
          <a:p>
            <a:r>
              <a:rPr lang="ja-JP" altLang="en-US" sz="2400" dirty="0">
                <a:solidFill>
                  <a:schemeClr val="tx1"/>
                </a:solidFill>
                <a:latin typeface="BIZ UDPゴシック" panose="020B0400000000000000" pitchFamily="50" charset="-128"/>
                <a:ea typeface="BIZ UDPゴシック" panose="020B0400000000000000" pitchFamily="50" charset="-128"/>
              </a:rPr>
              <a:t>２回目の壁を突破する。２回目の壁を突破すると、３、４とつながりやすい。</a:t>
            </a:r>
          </a:p>
          <a:p>
            <a:r>
              <a:rPr lang="ja-JP" altLang="en-US" sz="2400" dirty="0">
                <a:solidFill>
                  <a:schemeClr val="tx1"/>
                </a:solidFill>
                <a:latin typeface="BIZ UDPゴシック" panose="020B0400000000000000" pitchFamily="50" charset="-128"/>
                <a:ea typeface="BIZ UDPゴシック" panose="020B0400000000000000" pitchFamily="50" charset="-128"/>
              </a:rPr>
              <a:t>継続顧客にして、</a:t>
            </a:r>
            <a:r>
              <a:rPr lang="en-US" altLang="ja-JP" sz="2400" dirty="0">
                <a:solidFill>
                  <a:schemeClr val="tx1"/>
                </a:solidFill>
                <a:latin typeface="BIZ UDPゴシック" panose="020B0400000000000000" pitchFamily="50" charset="-128"/>
                <a:ea typeface="BIZ UDPゴシック" panose="020B0400000000000000" pitchFamily="50" charset="-128"/>
              </a:rPr>
              <a:t>SNS</a:t>
            </a:r>
            <a:r>
              <a:rPr lang="ja-JP" altLang="en-US" sz="2400" dirty="0">
                <a:solidFill>
                  <a:schemeClr val="tx1"/>
                </a:solidFill>
                <a:latin typeface="BIZ UDPゴシック" panose="020B0400000000000000" pitchFamily="50" charset="-128"/>
                <a:ea typeface="BIZ UDPゴシック" panose="020B0400000000000000" pitchFamily="50" charset="-128"/>
              </a:rPr>
              <a:t>投稿などの拡散をしていただく事を目指す。</a:t>
            </a:r>
            <a:r>
              <a:rPr lang="en-US" altLang="ja-JP" sz="2400" dirty="0">
                <a:solidFill>
                  <a:schemeClr val="tx1"/>
                </a:solidFill>
                <a:latin typeface="BIZ UDPゴシック" panose="020B0400000000000000" pitchFamily="50" charset="-128"/>
                <a:ea typeface="BIZ UDPゴシック" panose="020B0400000000000000" pitchFamily="50" charset="-128"/>
              </a:rPr>
              <a:t>CRM</a:t>
            </a:r>
            <a:r>
              <a:rPr lang="ja-JP" altLang="en-US" sz="2400" dirty="0">
                <a:solidFill>
                  <a:schemeClr val="tx1"/>
                </a:solidFill>
                <a:latin typeface="BIZ UDPゴシック" panose="020B0400000000000000" pitchFamily="50" charset="-128"/>
                <a:ea typeface="BIZ UDPゴシック" panose="020B0400000000000000" pitchFamily="50" charset="-128"/>
              </a:rPr>
              <a:t>を使って属性データを持つことが重要。</a:t>
            </a:r>
          </a:p>
        </p:txBody>
      </p:sp>
    </p:spTree>
    <p:extLst>
      <p:ext uri="{BB962C8B-B14F-4D97-AF65-F5344CB8AC3E}">
        <p14:creationId xmlns:p14="http://schemas.microsoft.com/office/powerpoint/2010/main" val="2948435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の顧客データ配信①</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8" y="2263138"/>
            <a:ext cx="7633742" cy="3453495"/>
          </a:xfrm>
        </p:spPr>
        <p:txBody>
          <a:bodyPr>
            <a:normAutofit/>
          </a:bodyPr>
          <a:lstStyle/>
          <a:p>
            <a:pPr marL="0" indent="0">
              <a:buNone/>
            </a:pPr>
            <a:endParaRPr lang="en-US" altLang="ja-JP" sz="2700" dirty="0"/>
          </a:p>
          <a:p>
            <a:pPr marL="0" indent="0">
              <a:buNone/>
            </a:pPr>
            <a:endParaRPr lang="ja-JP" altLang="en-US" sz="2700" dirty="0"/>
          </a:p>
        </p:txBody>
      </p:sp>
      <p:pic>
        <p:nvPicPr>
          <p:cNvPr id="4" name="図 3"/>
          <p:cNvPicPr>
            <a:picLocks noChangeAspect="1"/>
          </p:cNvPicPr>
          <p:nvPr/>
        </p:nvPicPr>
        <p:blipFill rotWithShape="1">
          <a:blip r:embed="rId2"/>
          <a:srcRect l="152" t="13420" r="52149" b="271"/>
          <a:stretch/>
        </p:blipFill>
        <p:spPr>
          <a:xfrm>
            <a:off x="773974" y="1876153"/>
            <a:ext cx="3958046" cy="4026626"/>
          </a:xfrm>
          <a:prstGeom prst="rect">
            <a:avLst/>
          </a:prstGeom>
        </p:spPr>
      </p:pic>
      <p:pic>
        <p:nvPicPr>
          <p:cNvPr id="5" name="図 4"/>
          <p:cNvPicPr>
            <a:picLocks noChangeAspect="1"/>
          </p:cNvPicPr>
          <p:nvPr/>
        </p:nvPicPr>
        <p:blipFill rotWithShape="1">
          <a:blip r:embed="rId2"/>
          <a:srcRect l="60406" t="13490" r="19444" b="271"/>
          <a:stretch/>
        </p:blipFill>
        <p:spPr>
          <a:xfrm>
            <a:off x="4732019" y="1876152"/>
            <a:ext cx="1672046" cy="4023360"/>
          </a:xfrm>
          <a:prstGeom prst="rect">
            <a:avLst/>
          </a:prstGeom>
        </p:spPr>
      </p:pic>
      <p:sp>
        <p:nvSpPr>
          <p:cNvPr id="6" name="角丸四角形吹き出し 5"/>
          <p:cNvSpPr/>
          <p:nvPr/>
        </p:nvSpPr>
        <p:spPr>
          <a:xfrm>
            <a:off x="6526663" y="1883274"/>
            <a:ext cx="2163403" cy="1766162"/>
          </a:xfrm>
          <a:prstGeom prst="wedgeRoundRectCallout">
            <a:avLst>
              <a:gd name="adj1" fmla="val -73587"/>
              <a:gd name="adj2" fmla="val -142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SNS</a:t>
            </a:r>
            <a:r>
              <a:rPr kumimoji="1" lang="ja-JP" altLang="en-US" dirty="0">
                <a:solidFill>
                  <a:schemeClr val="tx1"/>
                </a:solidFill>
              </a:rPr>
              <a:t>は</a:t>
            </a:r>
            <a:endParaRPr kumimoji="1" lang="en-US" altLang="ja-JP" dirty="0">
              <a:solidFill>
                <a:schemeClr val="tx1"/>
              </a:solidFill>
            </a:endParaRPr>
          </a:p>
          <a:p>
            <a:r>
              <a:rPr kumimoji="1" lang="ja-JP" altLang="en-US" dirty="0">
                <a:solidFill>
                  <a:schemeClr val="tx1"/>
                </a:solidFill>
              </a:rPr>
              <a:t>年代別、地域別、性別、購入履歴別</a:t>
            </a:r>
            <a:endParaRPr kumimoji="1" lang="en-US" altLang="ja-JP" dirty="0">
              <a:solidFill>
                <a:schemeClr val="tx1"/>
              </a:solidFill>
            </a:endParaRPr>
          </a:p>
          <a:p>
            <a:r>
              <a:rPr kumimoji="1" lang="ja-JP" altLang="en-US" dirty="0">
                <a:solidFill>
                  <a:schemeClr val="tx1"/>
                </a:solidFill>
              </a:rPr>
              <a:t>登録経路別に</a:t>
            </a:r>
            <a:endParaRPr kumimoji="1" lang="en-US" altLang="ja-JP" dirty="0">
              <a:solidFill>
                <a:schemeClr val="tx1"/>
              </a:solidFill>
            </a:endParaRPr>
          </a:p>
          <a:p>
            <a:r>
              <a:rPr kumimoji="1" lang="ja-JP" altLang="en-US" dirty="0">
                <a:solidFill>
                  <a:schemeClr val="tx1"/>
                </a:solidFill>
              </a:rPr>
              <a:t>内容を分けて配信する</a:t>
            </a:r>
          </a:p>
        </p:txBody>
      </p:sp>
      <p:sp>
        <p:nvSpPr>
          <p:cNvPr id="7" name="正方形/長方形 6"/>
          <p:cNvSpPr/>
          <p:nvPr/>
        </p:nvSpPr>
        <p:spPr>
          <a:xfrm>
            <a:off x="2850969" y="2405198"/>
            <a:ext cx="244929" cy="1273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正方形/長方形 7"/>
          <p:cNvSpPr/>
          <p:nvPr/>
        </p:nvSpPr>
        <p:spPr>
          <a:xfrm>
            <a:off x="2850969" y="2726280"/>
            <a:ext cx="244929" cy="1273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正方形/長方形 8"/>
          <p:cNvSpPr/>
          <p:nvPr/>
        </p:nvSpPr>
        <p:spPr>
          <a:xfrm>
            <a:off x="2712925" y="2108829"/>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正方形/長方形 9"/>
          <p:cNvSpPr/>
          <p:nvPr/>
        </p:nvSpPr>
        <p:spPr>
          <a:xfrm>
            <a:off x="2845628" y="3047362"/>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正方形/長方形 10"/>
          <p:cNvSpPr/>
          <p:nvPr/>
        </p:nvSpPr>
        <p:spPr>
          <a:xfrm>
            <a:off x="2850969" y="3933784"/>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2" name="正方形/長方形 11"/>
          <p:cNvSpPr/>
          <p:nvPr/>
        </p:nvSpPr>
        <p:spPr>
          <a:xfrm>
            <a:off x="2845628" y="3649023"/>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3" name="正方形/長方形 12"/>
          <p:cNvSpPr/>
          <p:nvPr/>
        </p:nvSpPr>
        <p:spPr>
          <a:xfrm>
            <a:off x="2850969" y="3339937"/>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4" name="正方形/長方形 13"/>
          <p:cNvSpPr/>
          <p:nvPr/>
        </p:nvSpPr>
        <p:spPr>
          <a:xfrm>
            <a:off x="2707585" y="4278470"/>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 name="正方形/長方形 14"/>
          <p:cNvSpPr/>
          <p:nvPr/>
        </p:nvSpPr>
        <p:spPr>
          <a:xfrm>
            <a:off x="2850969" y="4575711"/>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6" name="正方形/長方形 15"/>
          <p:cNvSpPr/>
          <p:nvPr/>
        </p:nvSpPr>
        <p:spPr>
          <a:xfrm>
            <a:off x="2850969" y="4868976"/>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7" name="正方形/長方形 16"/>
          <p:cNvSpPr/>
          <p:nvPr/>
        </p:nvSpPr>
        <p:spPr>
          <a:xfrm>
            <a:off x="2845628" y="5186706"/>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 name="正方形/長方形 17"/>
          <p:cNvSpPr/>
          <p:nvPr/>
        </p:nvSpPr>
        <p:spPr>
          <a:xfrm>
            <a:off x="2830491" y="5505582"/>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1267836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の顧客データ配信②</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9" y="1939832"/>
            <a:ext cx="7829685" cy="3453495"/>
          </a:xfrm>
        </p:spPr>
        <p:txBody>
          <a:bodyPr>
            <a:normAutofit/>
          </a:bodyPr>
          <a:lstStyle/>
          <a:p>
            <a:pPr marL="0" indent="0">
              <a:buNone/>
            </a:pPr>
            <a:r>
              <a:rPr lang="ja-JP" altLang="en-US" sz="2700" dirty="0"/>
              <a:t>顧客の</a:t>
            </a:r>
            <a:r>
              <a:rPr lang="en-US" altLang="ja-JP" sz="2700" dirty="0"/>
              <a:t>SNS</a:t>
            </a:r>
            <a:r>
              <a:rPr lang="ja-JP" altLang="en-US" sz="2700" dirty="0"/>
              <a:t>にデータ連携</a:t>
            </a:r>
            <a:endParaRPr lang="en-US" altLang="ja-JP" sz="2700" dirty="0"/>
          </a:p>
          <a:p>
            <a:pPr marL="0" indent="0">
              <a:buNone/>
            </a:pPr>
            <a:r>
              <a:rPr lang="ja-JP" altLang="en-US" sz="2700" dirty="0"/>
              <a:t>「スコア管理」顧客の購入履歴、アクティブ数値</a:t>
            </a:r>
          </a:p>
        </p:txBody>
      </p:sp>
      <p:pic>
        <p:nvPicPr>
          <p:cNvPr id="4" name="図 3"/>
          <p:cNvPicPr>
            <a:picLocks noChangeAspect="1"/>
          </p:cNvPicPr>
          <p:nvPr/>
        </p:nvPicPr>
        <p:blipFill rotWithShape="1">
          <a:blip r:embed="rId2"/>
          <a:srcRect l="16601" t="16339" r="21153" b="53661"/>
          <a:stretch/>
        </p:blipFill>
        <p:spPr>
          <a:xfrm>
            <a:off x="1185454" y="3353070"/>
            <a:ext cx="7167955" cy="1942286"/>
          </a:xfrm>
          <a:prstGeom prst="rect">
            <a:avLst/>
          </a:prstGeom>
          <a:ln>
            <a:solidFill>
              <a:schemeClr val="accent3">
                <a:lumMod val="50000"/>
              </a:schemeClr>
            </a:solidFill>
          </a:ln>
        </p:spPr>
      </p:pic>
      <p:sp>
        <p:nvSpPr>
          <p:cNvPr id="5" name="右矢印 4"/>
          <p:cNvSpPr/>
          <p:nvPr/>
        </p:nvSpPr>
        <p:spPr>
          <a:xfrm rot="8828668">
            <a:off x="7131616" y="3770707"/>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6" name="右矢印 5"/>
          <p:cNvSpPr/>
          <p:nvPr/>
        </p:nvSpPr>
        <p:spPr>
          <a:xfrm rot="12922850">
            <a:off x="7099813" y="5058523"/>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54385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現状分析</a:t>
            </a: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p:txBody>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他の旅行代理店が苦戦する中でも</a:t>
            </a:r>
          </a:p>
          <a:p>
            <a:r>
              <a:rPr kumimoji="1" lang="ja-JP" altLang="en-US" sz="2400" dirty="0">
                <a:latin typeface="BIZ UDPゴシック" panose="020B0400000000000000" pitchFamily="50" charset="-128"/>
                <a:ea typeface="BIZ UDPゴシック" panose="020B0400000000000000" pitchFamily="50" charset="-128"/>
              </a:rPr>
              <a:t>東武トップツアーズは、</a:t>
            </a:r>
          </a:p>
          <a:p>
            <a:r>
              <a:rPr kumimoji="1" lang="ja-JP" altLang="en-US" sz="2400" dirty="0">
                <a:latin typeface="BIZ UDPゴシック" panose="020B0400000000000000" pitchFamily="50" charset="-128"/>
                <a:ea typeface="BIZ UDPゴシック" panose="020B0400000000000000" pitchFamily="50" charset="-128"/>
              </a:rPr>
              <a:t>・支店営業力</a:t>
            </a:r>
          </a:p>
          <a:p>
            <a:r>
              <a:rPr kumimoji="1" lang="ja-JP" altLang="en-US" sz="2400" dirty="0">
                <a:latin typeface="BIZ UDPゴシック" panose="020B0400000000000000" pitchFamily="50" charset="-128"/>
                <a:ea typeface="BIZ UDPゴシック" panose="020B0400000000000000" pitchFamily="50" charset="-128"/>
              </a:rPr>
              <a:t>・デジタル系委託事業</a:t>
            </a:r>
          </a:p>
          <a:p>
            <a:r>
              <a:rPr lang="ja-JP" altLang="en-US" sz="2400" dirty="0">
                <a:latin typeface="BIZ UDPゴシック" panose="020B0400000000000000" pitchFamily="50" charset="-128"/>
                <a:ea typeface="BIZ UDPゴシック" panose="020B0400000000000000" pitchFamily="50" charset="-128"/>
              </a:rPr>
              <a:t>のおかげで</a:t>
            </a:r>
            <a:r>
              <a:rPr kumimoji="1" lang="ja-JP" altLang="en-US" sz="2400" dirty="0">
                <a:latin typeface="BIZ UDPゴシック" panose="020B0400000000000000" pitchFamily="50" charset="-128"/>
                <a:ea typeface="BIZ UDPゴシック" panose="020B0400000000000000" pitchFamily="50" charset="-128"/>
              </a:rPr>
              <a:t>業績好調</a:t>
            </a:r>
          </a:p>
        </p:txBody>
      </p:sp>
      <p:pic>
        <p:nvPicPr>
          <p:cNvPr id="4" name="図 3">
            <a:extLst>
              <a:ext uri="{FF2B5EF4-FFF2-40B4-BE49-F238E27FC236}">
                <a16:creationId xmlns:a16="http://schemas.microsoft.com/office/drawing/2014/main" id="{CD09452D-1506-4527-804B-08E8D696BF33}"/>
              </a:ext>
            </a:extLst>
          </p:cNvPr>
          <p:cNvPicPr>
            <a:picLocks noChangeAspect="1"/>
          </p:cNvPicPr>
          <p:nvPr/>
        </p:nvPicPr>
        <p:blipFill>
          <a:blip r:embed="rId2"/>
          <a:stretch>
            <a:fillRect/>
          </a:stretch>
        </p:blipFill>
        <p:spPr>
          <a:xfrm>
            <a:off x="5463541" y="3757985"/>
            <a:ext cx="2857500" cy="1600200"/>
          </a:xfrm>
          <a:prstGeom prst="rect">
            <a:avLst/>
          </a:prstGeom>
        </p:spPr>
      </p:pic>
    </p:spTree>
    <p:extLst>
      <p:ext uri="{BB962C8B-B14F-4D97-AF65-F5344CB8AC3E}">
        <p14:creationId xmlns:p14="http://schemas.microsoft.com/office/powerpoint/2010/main" val="1880811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の顧客データ配信③</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8" y="1982584"/>
            <a:ext cx="7727261" cy="963239"/>
          </a:xfrm>
        </p:spPr>
        <p:txBody>
          <a:bodyPr>
            <a:normAutofit lnSpcReduction="10000"/>
          </a:bodyPr>
          <a:lstStyle/>
          <a:p>
            <a:pPr marL="0" indent="0">
              <a:buNone/>
            </a:pPr>
            <a:r>
              <a:rPr lang="ja-JP" altLang="en-US" sz="2700" dirty="0"/>
              <a:t>顧客の</a:t>
            </a:r>
            <a:r>
              <a:rPr lang="en-US" altLang="ja-JP" sz="2700" dirty="0"/>
              <a:t>SNS</a:t>
            </a:r>
            <a:r>
              <a:rPr lang="ja-JP" altLang="en-US" sz="2700" dirty="0"/>
              <a:t>にデータ連携</a:t>
            </a:r>
            <a:endParaRPr lang="en-US" altLang="ja-JP" sz="2700" dirty="0"/>
          </a:p>
          <a:p>
            <a:pPr marL="0" indent="0">
              <a:buNone/>
            </a:pPr>
            <a:r>
              <a:rPr lang="ja-JP" altLang="en-US" sz="2700" dirty="0"/>
              <a:t>「エリア管理」イベント案内は地域別に　✖住所</a:t>
            </a:r>
          </a:p>
        </p:txBody>
      </p:sp>
      <p:pic>
        <p:nvPicPr>
          <p:cNvPr id="4" name="図 3"/>
          <p:cNvPicPr>
            <a:picLocks noChangeAspect="1"/>
          </p:cNvPicPr>
          <p:nvPr/>
        </p:nvPicPr>
        <p:blipFill rotWithShape="1">
          <a:blip r:embed="rId2"/>
          <a:srcRect l="16601" t="16339" r="21153" b="53661"/>
          <a:stretch/>
        </p:blipFill>
        <p:spPr>
          <a:xfrm>
            <a:off x="1185454" y="3353070"/>
            <a:ext cx="7167955" cy="1942286"/>
          </a:xfrm>
          <a:prstGeom prst="rect">
            <a:avLst/>
          </a:prstGeom>
          <a:ln>
            <a:solidFill>
              <a:schemeClr val="accent3">
                <a:lumMod val="50000"/>
              </a:schemeClr>
            </a:solidFill>
          </a:ln>
        </p:spPr>
      </p:pic>
      <p:sp>
        <p:nvSpPr>
          <p:cNvPr id="5" name="右矢印 4"/>
          <p:cNvSpPr/>
          <p:nvPr/>
        </p:nvSpPr>
        <p:spPr>
          <a:xfrm rot="12922850">
            <a:off x="7639703" y="4837339"/>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2538413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の顧客データ配信④</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9" y="2263138"/>
            <a:ext cx="3726760" cy="1513661"/>
          </a:xfrm>
        </p:spPr>
        <p:txBody>
          <a:bodyPr>
            <a:normAutofit/>
          </a:bodyPr>
          <a:lstStyle/>
          <a:p>
            <a:pPr marL="0" indent="0">
              <a:buNone/>
            </a:pPr>
            <a:r>
              <a:rPr lang="ja-JP" altLang="en-US" sz="2700" dirty="0"/>
              <a:t>「疑似</a:t>
            </a:r>
            <a:r>
              <a:rPr lang="en-US" altLang="ja-JP" sz="2700" dirty="0"/>
              <a:t>ONE on ONE</a:t>
            </a:r>
            <a:r>
              <a:rPr lang="ja-JP" altLang="en-US" sz="2700" dirty="0"/>
              <a:t>」</a:t>
            </a:r>
            <a:endParaRPr lang="en-US" altLang="ja-JP" sz="2700" dirty="0"/>
          </a:p>
          <a:p>
            <a:pPr marL="0" indent="0">
              <a:buNone/>
            </a:pPr>
            <a:r>
              <a:rPr lang="ja-JP" altLang="en-US" sz="2700" dirty="0"/>
              <a:t>相手の名前を入れるが、属性で一斉配信。</a:t>
            </a:r>
            <a:endParaRPr lang="en-US" altLang="ja-JP" sz="2700" dirty="0"/>
          </a:p>
          <a:p>
            <a:pPr marL="0" indent="0">
              <a:buNone/>
            </a:pPr>
            <a:endParaRPr lang="en-US" altLang="ja-JP" sz="2700" dirty="0"/>
          </a:p>
          <a:p>
            <a:pPr marL="0" indent="0">
              <a:buNone/>
            </a:pPr>
            <a:endParaRPr lang="ja-JP" altLang="en-US" sz="2700" dirty="0"/>
          </a:p>
        </p:txBody>
      </p:sp>
      <p:pic>
        <p:nvPicPr>
          <p:cNvPr id="4" name="図 3"/>
          <p:cNvPicPr>
            <a:picLocks noChangeAspect="1"/>
          </p:cNvPicPr>
          <p:nvPr/>
        </p:nvPicPr>
        <p:blipFill rotWithShape="1">
          <a:blip r:embed="rId2"/>
          <a:srcRect l="33282" t="19223" r="34241" b="17329"/>
          <a:stretch/>
        </p:blipFill>
        <p:spPr>
          <a:xfrm>
            <a:off x="5075959" y="2058776"/>
            <a:ext cx="3330287" cy="3657857"/>
          </a:xfrm>
          <a:prstGeom prst="rect">
            <a:avLst/>
          </a:prstGeom>
        </p:spPr>
      </p:pic>
      <p:sp>
        <p:nvSpPr>
          <p:cNvPr id="5" name="右矢印 4"/>
          <p:cNvSpPr/>
          <p:nvPr/>
        </p:nvSpPr>
        <p:spPr>
          <a:xfrm rot="12922850">
            <a:off x="7639703" y="4837339"/>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3063753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D5317-E621-4C5C-BF1B-2A271D219080}"/>
              </a:ext>
            </a:extLst>
          </p:cNvPr>
          <p:cNvSpPr>
            <a:spLocks noGrp="1"/>
          </p:cNvSpPr>
          <p:nvPr>
            <p:ph type="title"/>
          </p:nvPr>
        </p:nvSpPr>
        <p:spPr/>
        <p:txBody>
          <a:bodyPr>
            <a:normAutofit/>
          </a:bodyPr>
          <a:lstStyle/>
          <a:p>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第４章　具体的な</a:t>
            </a:r>
            <a:r>
              <a:rPr lang="ja-JP" altLang="en-US" sz="4800" kern="100" dirty="0">
                <a:latin typeface="BIZ UDPゴシック" panose="020B0400000000000000" pitchFamily="50" charset="-128"/>
                <a:ea typeface="BIZ UDPゴシック" panose="020B0400000000000000" pitchFamily="50" charset="-128"/>
                <a:cs typeface="Times New Roman" panose="02020603050405020304" pitchFamily="18" charset="0"/>
              </a:rPr>
              <a:t>行動</a:t>
            </a:r>
            <a:br>
              <a:rPr lang="en-US"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東武の年内「</a:t>
            </a:r>
            <a:r>
              <a:rPr lang="en-US"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S-DX</a:t>
            </a:r>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」行動案</a:t>
            </a:r>
          </a:p>
        </p:txBody>
      </p:sp>
      <p:pic>
        <p:nvPicPr>
          <p:cNvPr id="5" name="図 4" descr="挿絵 が含まれている画像&#10;&#10;自動的に生成された説明">
            <a:extLst>
              <a:ext uri="{FF2B5EF4-FFF2-40B4-BE49-F238E27FC236}">
                <a16:creationId xmlns:a16="http://schemas.microsoft.com/office/drawing/2014/main" id="{A385F4CF-455D-41E4-8210-CAD104EE1C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200" b="93200" l="10000" r="95000">
                        <a14:foregroundMark x1="55000" y1="93200" x2="60500" y2="85600"/>
                        <a14:foregroundMark x1="95000" y1="66800" x2="88500" y2="67200"/>
                        <a14:foregroundMark x1="70500" y1="8000" x2="62500" y2="11200"/>
                        <a14:foregroundMark x1="70500" y1="5200" x2="70500" y2="5200"/>
                        <a14:foregroundMark x1="68500" y1="8400" x2="71000" y2="5600"/>
                      </a14:backgroundRemoval>
                    </a14:imgEffect>
                  </a14:imgLayer>
                </a14:imgProps>
              </a:ext>
              <a:ext uri="{28A0092B-C50C-407E-A947-70E740481C1C}">
                <a14:useLocalDpi xmlns:a14="http://schemas.microsoft.com/office/drawing/2010/main" val="0"/>
              </a:ext>
            </a:extLst>
          </a:blip>
          <a:stretch>
            <a:fillRect/>
          </a:stretch>
        </p:blipFill>
        <p:spPr>
          <a:xfrm>
            <a:off x="6823324" y="4106241"/>
            <a:ext cx="2201407" cy="2751759"/>
          </a:xfrm>
          <a:prstGeom prst="rect">
            <a:avLst/>
          </a:prstGeom>
        </p:spPr>
      </p:pic>
    </p:spTree>
    <p:extLst>
      <p:ext uri="{BB962C8B-B14F-4D97-AF65-F5344CB8AC3E}">
        <p14:creationId xmlns:p14="http://schemas.microsoft.com/office/powerpoint/2010/main" val="2495446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a:xfrm>
            <a:off x="822959" y="286604"/>
            <a:ext cx="7812157" cy="1450757"/>
          </a:xfrm>
        </p:spPr>
        <p:txBody>
          <a:bodyPr>
            <a:norm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年内の</a:t>
            </a:r>
            <a:r>
              <a:rPr lang="en-US" altLang="ja-JP" dirty="0">
                <a:solidFill>
                  <a:schemeClr val="tx1"/>
                </a:solidFill>
                <a:latin typeface="BIZ UDPゴシック" panose="020B0400000000000000" pitchFamily="50" charset="-128"/>
                <a:ea typeface="BIZ UDPゴシック" panose="020B0400000000000000" pitchFamily="50" charset="-128"/>
              </a:rPr>
              <a:t>S-DX</a:t>
            </a:r>
            <a:r>
              <a:rPr lang="ja-JP" altLang="en-US" dirty="0">
                <a:solidFill>
                  <a:schemeClr val="tx1"/>
                </a:solidFill>
                <a:latin typeface="BIZ UDPゴシック" panose="020B0400000000000000" pitchFamily="50" charset="-128"/>
                <a:ea typeface="BIZ UDPゴシック" panose="020B0400000000000000" pitchFamily="50" charset="-128"/>
              </a:rPr>
              <a:t>行動案</a:t>
            </a:r>
            <a:r>
              <a:rPr lang="ja-JP" altLang="en-US" sz="3600" dirty="0">
                <a:solidFill>
                  <a:schemeClr val="tx1"/>
                </a:solidFill>
                <a:latin typeface="BIZ UDPゴシック" panose="020B0400000000000000" pitchFamily="50" charset="-128"/>
                <a:ea typeface="BIZ UDPゴシック" panose="020B0400000000000000" pitchFamily="50" charset="-128"/>
              </a:rPr>
              <a:t>（たたき台）</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まずは、すでに東武が受託している自治体の</a:t>
            </a: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・ワクチン</a:t>
            </a:r>
            <a:r>
              <a:rPr kumimoji="1" lang="en-US" altLang="ja-JP" sz="2400" dirty="0">
                <a:latin typeface="BIZ UDPゴシック" panose="020B0400000000000000" pitchFamily="50" charset="-128"/>
                <a:ea typeface="BIZ UDPゴシック" panose="020B0400000000000000" pitchFamily="50" charset="-128"/>
              </a:rPr>
              <a:t>LINE</a:t>
            </a:r>
            <a:r>
              <a:rPr kumimoji="1" lang="ja-JP" altLang="en-US" sz="2400" dirty="0">
                <a:latin typeface="BIZ UDPゴシック" panose="020B0400000000000000" pitchFamily="50" charset="-128"/>
                <a:ea typeface="BIZ UDPゴシック" panose="020B0400000000000000" pitchFamily="50" charset="-128"/>
              </a:rPr>
              <a:t>予約</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a:t>
            </a:r>
            <a:r>
              <a:rPr lang="en-US" altLang="ja-JP" sz="2400" dirty="0" err="1">
                <a:latin typeface="BIZ UDPゴシック" panose="020B0400000000000000" pitchFamily="50" charset="-128"/>
                <a:ea typeface="BIZ UDPゴシック" panose="020B0400000000000000" pitchFamily="50" charset="-128"/>
              </a:rPr>
              <a:t>GotoEAT</a:t>
            </a:r>
            <a:r>
              <a:rPr lang="ja-JP" altLang="en-US" sz="2400" dirty="0">
                <a:latin typeface="BIZ UDPゴシック" panose="020B0400000000000000" pitchFamily="50" charset="-128"/>
                <a:ea typeface="BIZ UDPゴシック" panose="020B0400000000000000" pitchFamily="50" charset="-128"/>
              </a:rPr>
              <a:t>の</a:t>
            </a:r>
            <a:r>
              <a:rPr lang="en-US" altLang="ja-JP" sz="2400" dirty="0">
                <a:latin typeface="BIZ UDPゴシック" panose="020B0400000000000000" pitchFamily="50" charset="-128"/>
                <a:ea typeface="BIZ UDPゴシック" panose="020B0400000000000000" pitchFamily="50" charset="-128"/>
              </a:rPr>
              <a:t>LINE</a:t>
            </a:r>
            <a:r>
              <a:rPr lang="ja-JP" altLang="en-US" sz="2400" dirty="0">
                <a:latin typeface="BIZ UDPゴシック" panose="020B0400000000000000" pitchFamily="50" charset="-128"/>
                <a:ea typeface="BIZ UDPゴシック" panose="020B0400000000000000" pitchFamily="50" charset="-128"/>
              </a:rPr>
              <a:t>決済</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・３２都道府県のパーソナルサポート</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への「機能拡充」の提案を優先に進めるのはどうか？</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04448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62">
            <a:extLst>
              <a:ext uri="{FF2B5EF4-FFF2-40B4-BE49-F238E27FC236}">
                <a16:creationId xmlns:a16="http://schemas.microsoft.com/office/drawing/2014/main" id="{88D4CF9A-AC9A-D44F-84F9-2749A3799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105022" y="551986"/>
            <a:ext cx="2716447" cy="5975576"/>
          </a:xfrm>
          <a:prstGeom prst="rect">
            <a:avLst/>
          </a:prstGeom>
        </p:spPr>
      </p:pic>
      <p:sp>
        <p:nvSpPr>
          <p:cNvPr id="14" name="テキスト ボックス 8">
            <a:extLst>
              <a:ext uri="{FF2B5EF4-FFF2-40B4-BE49-F238E27FC236}">
                <a16:creationId xmlns:a16="http://schemas.microsoft.com/office/drawing/2014/main" id="{14302C21-0E54-784A-9C8F-3F5D18B3839F}"/>
              </a:ext>
            </a:extLst>
          </p:cNvPr>
          <p:cNvSpPr txBox="1"/>
          <p:nvPr/>
        </p:nvSpPr>
        <p:spPr>
          <a:xfrm>
            <a:off x="314304" y="632234"/>
            <a:ext cx="5365813" cy="1139833"/>
          </a:xfrm>
          <a:prstGeom prst="rect">
            <a:avLst/>
          </a:prstGeom>
          <a:noFill/>
        </p:spPr>
        <p:txBody>
          <a:bodyPr wrap="square" lIns="0" tIns="27000" rIns="0" bIns="0" rtlCol="0" anchor="t">
            <a:noAutofit/>
          </a:bodyPr>
          <a:lstStyle/>
          <a:p>
            <a:pPr defTabSz="422041"/>
            <a:r>
              <a:rPr lang="ja-JP" altLang="en-US" sz="6600" b="1" dirty="0">
                <a:solidFill>
                  <a:srgbClr val="5B9BD5">
                    <a:lumMod val="75000"/>
                  </a:srgbClr>
                </a:solidFill>
                <a:latin typeface="メイリオ" panose="020B0604030504040204" pitchFamily="50" charset="-128"/>
                <a:ea typeface="メイリオ" panose="020B0604030504040204" pitchFamily="50" charset="-128"/>
              </a:rPr>
              <a:t>ワクチン予約</a:t>
            </a:r>
            <a:endParaRPr lang="en-US" altLang="ja-JP" sz="6600" b="1" dirty="0">
              <a:solidFill>
                <a:srgbClr val="5B9BD5">
                  <a:lumMod val="75000"/>
                </a:srgbClr>
              </a:solidFill>
              <a:latin typeface="メイリオ" panose="020B0604030504040204" pitchFamily="50" charset="-128"/>
              <a:ea typeface="メイリオ" panose="020B0604030504040204" pitchFamily="50" charset="-128"/>
            </a:endParaRPr>
          </a:p>
          <a:p>
            <a:pPr defTabSz="422041"/>
            <a:r>
              <a:rPr lang="ja-JP" altLang="en-US" sz="6600" b="1" dirty="0">
                <a:solidFill>
                  <a:srgbClr val="5B9BD5">
                    <a:lumMod val="75000"/>
                  </a:srgbClr>
                </a:solidFill>
                <a:latin typeface="メイリオ" panose="020B0604030504040204" pitchFamily="50" charset="-128"/>
                <a:ea typeface="メイリオ" panose="020B0604030504040204" pitchFamily="50" charset="-128"/>
              </a:rPr>
              <a:t>追加機能　</a:t>
            </a:r>
            <a:endParaRPr lang="en-US" altLang="ja-JP" sz="6600" b="1" dirty="0">
              <a:solidFill>
                <a:srgbClr val="5B9BD5">
                  <a:lumMod val="75000"/>
                </a:srgbClr>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22041"/>
            <a:r>
              <a:rPr lang="ja-JP" altLang="en-US" sz="3600" b="1" dirty="0">
                <a:solidFill>
                  <a:prstClr val="black"/>
                </a:solidFill>
                <a:latin typeface="メイリオ" panose="020B0604030504040204" pitchFamily="50" charset="-128"/>
                <a:ea typeface="メイリオ" panose="020B0604030504040204" pitchFamily="50" charset="-128"/>
              </a:rPr>
              <a:t>・接種証アップロード</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22041"/>
            <a:r>
              <a:rPr lang="ja-JP" altLang="en-US" sz="3600" b="1" dirty="0">
                <a:solidFill>
                  <a:prstClr val="black"/>
                </a:solidFill>
                <a:latin typeface="メイリオ" panose="020B0604030504040204" pitchFamily="50" charset="-128"/>
                <a:ea typeface="メイリオ" panose="020B0604030504040204" pitchFamily="50" charset="-128"/>
              </a:rPr>
              <a:t>・飲食店等への掲示機能</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22041"/>
            <a:r>
              <a:rPr lang="ja-JP" altLang="en-US" sz="3600" b="1" dirty="0">
                <a:solidFill>
                  <a:prstClr val="black"/>
                </a:solidFill>
                <a:latin typeface="メイリオ" panose="020B0604030504040204" pitchFamily="50" charset="-128"/>
                <a:ea typeface="メイリオ" panose="020B0604030504040204" pitchFamily="50" charset="-128"/>
              </a:rPr>
              <a:t>・抽選＆電子クーポン</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22041"/>
            <a:r>
              <a:rPr lang="ja-JP" altLang="en-US" sz="3600" b="1" dirty="0">
                <a:solidFill>
                  <a:prstClr val="black"/>
                </a:solidFill>
                <a:latin typeface="メイリオ" panose="020B0604030504040204" pitchFamily="50" charset="-128"/>
                <a:ea typeface="メイリオ" panose="020B0604030504040204" pitchFamily="50" charset="-128"/>
              </a:rPr>
              <a:t>　などの特典機能</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pic>
        <p:nvPicPr>
          <p:cNvPr id="4" name="図 3" descr="文字が書かれている&#10;&#10;中程度の精度で自動的に生成された説明">
            <a:extLst>
              <a:ext uri="{FF2B5EF4-FFF2-40B4-BE49-F238E27FC236}">
                <a16:creationId xmlns:a16="http://schemas.microsoft.com/office/drawing/2014/main" id="{D798F3F4-83C6-42A1-85B8-74C54DF91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72067"/>
            <a:ext cx="1352635" cy="1352635"/>
          </a:xfrm>
          <a:prstGeom prst="rect">
            <a:avLst/>
          </a:prstGeom>
        </p:spPr>
      </p:pic>
      <p:pic>
        <p:nvPicPr>
          <p:cNvPr id="5" name="図 4" descr="グラフィカル ユーザー インターフェイス, Web サイト&#10;&#10;自動的に生成された説明">
            <a:extLst>
              <a:ext uri="{FF2B5EF4-FFF2-40B4-BE49-F238E27FC236}">
                <a16:creationId xmlns:a16="http://schemas.microsoft.com/office/drawing/2014/main" id="{754FB8E8-0415-41A9-9488-36029DB21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022" y="1540156"/>
            <a:ext cx="2319629" cy="5023195"/>
          </a:xfrm>
          <a:prstGeom prst="rect">
            <a:avLst/>
          </a:prstGeom>
        </p:spPr>
      </p:pic>
      <p:pic>
        <p:nvPicPr>
          <p:cNvPr id="2050" name="Picture 2" descr="経営理念 | 会社情報 | 東武トップツアーズ【コーポレートサイト】">
            <a:extLst>
              <a:ext uri="{FF2B5EF4-FFF2-40B4-BE49-F238E27FC236}">
                <a16:creationId xmlns:a16="http://schemas.microsoft.com/office/drawing/2014/main" id="{E72A72E2-E0F7-4ABC-9345-59BF46DCE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04" y="6068019"/>
            <a:ext cx="2490745" cy="31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49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8">
            <a:extLst>
              <a:ext uri="{FF2B5EF4-FFF2-40B4-BE49-F238E27FC236}">
                <a16:creationId xmlns:a16="http://schemas.microsoft.com/office/drawing/2014/main" id="{14302C21-0E54-784A-9C8F-3F5D18B3839F}"/>
              </a:ext>
            </a:extLst>
          </p:cNvPr>
          <p:cNvSpPr txBox="1"/>
          <p:nvPr/>
        </p:nvSpPr>
        <p:spPr>
          <a:xfrm>
            <a:off x="421931" y="649225"/>
            <a:ext cx="3621892" cy="797740"/>
          </a:xfrm>
          <a:prstGeom prst="rect">
            <a:avLst/>
          </a:prstGeom>
          <a:noFill/>
        </p:spPr>
        <p:txBody>
          <a:bodyPr wrap="square" lIns="0" tIns="27000" rIns="0" bIns="0" rtlCol="0" anchor="t">
            <a:noAutofit/>
          </a:bodyPr>
          <a:lstStyle/>
          <a:p>
            <a:pPr defTabSz="422041"/>
            <a:r>
              <a:rPr lang="ja-JP" altLang="en-US" sz="4431" b="1" dirty="0">
                <a:solidFill>
                  <a:srgbClr val="F34235"/>
                </a:solidFill>
                <a:latin typeface="メイリオ" panose="020B0604030504040204" pitchFamily="50" charset="-128"/>
                <a:ea typeface="メイリオ" panose="020B0604030504040204" pitchFamily="50" charset="-128"/>
              </a:rPr>
              <a:t>デモ動画</a:t>
            </a:r>
            <a:endParaRPr lang="en-US" altLang="ja-JP" sz="4431" b="1" dirty="0">
              <a:solidFill>
                <a:srgbClr val="F34235"/>
              </a:solidFill>
              <a:latin typeface="メイリオ" panose="020B0604030504040204" pitchFamily="50" charset="-128"/>
              <a:ea typeface="メイリオ" panose="020B0604030504040204" pitchFamily="50" charset="-128"/>
            </a:endParaRPr>
          </a:p>
          <a:p>
            <a:pPr defTabSz="422041"/>
            <a:r>
              <a:rPr lang="en-US" altLang="ja-JP" sz="4431" b="1" dirty="0" err="1">
                <a:solidFill>
                  <a:srgbClr val="F34235"/>
                </a:solidFill>
                <a:latin typeface="メイリオ" panose="020B0604030504040204" pitchFamily="50" charset="-128"/>
                <a:ea typeface="メイリオ" panose="020B0604030504040204" pitchFamily="50" charset="-128"/>
              </a:rPr>
              <a:t>youtube</a:t>
            </a:r>
            <a:endParaRPr lang="en-US" altLang="ja-JP" sz="4431" b="1" dirty="0">
              <a:solidFill>
                <a:srgbClr val="F34235"/>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FE61C588-4EA6-45F5-B8C4-C494D9135FB3}"/>
              </a:ext>
            </a:extLst>
          </p:cNvPr>
          <p:cNvSpPr txBox="1"/>
          <p:nvPr/>
        </p:nvSpPr>
        <p:spPr>
          <a:xfrm>
            <a:off x="4043823" y="5030371"/>
            <a:ext cx="4822215" cy="923330"/>
          </a:xfrm>
          <a:prstGeom prst="rect">
            <a:avLst/>
          </a:prstGeom>
          <a:noFill/>
        </p:spPr>
        <p:txBody>
          <a:bodyPr wrap="square">
            <a:spAutoFit/>
          </a:bodyPr>
          <a:lstStyle/>
          <a:p>
            <a:pPr defTabSz="422041"/>
            <a:r>
              <a:rPr lang="ja-JP" altLang="en-US" sz="2700" dirty="0">
                <a:solidFill>
                  <a:prstClr val="black"/>
                </a:solidFill>
                <a:latin typeface="Calibri" panose="020F0502020204030204"/>
                <a:ea typeface="游ゴシック" panose="020B0400000000000000" pitchFamily="50" charset="-128"/>
              </a:rPr>
              <a:t>ワクチン予約 追加機能</a:t>
            </a:r>
            <a:r>
              <a:rPr lang="en-US" altLang="ja-JP" sz="2700" dirty="0">
                <a:solidFill>
                  <a:prstClr val="black"/>
                </a:solidFill>
                <a:latin typeface="Calibri" panose="020F0502020204030204"/>
                <a:ea typeface="游ゴシック" panose="020B0400000000000000" pitchFamily="50" charset="-128"/>
              </a:rPr>
              <a:t>https://youtu.be/oixSHIWDJs4</a:t>
            </a:r>
            <a:endParaRPr lang="ja-JP" altLang="en-US" sz="2700" dirty="0">
              <a:solidFill>
                <a:prstClr val="black"/>
              </a:solidFill>
              <a:latin typeface="Calibri" panose="020F0502020204030204"/>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B8070312-FB06-4B27-BBAB-41612C0ECB99}"/>
              </a:ext>
            </a:extLst>
          </p:cNvPr>
          <p:cNvSpPr txBox="1"/>
          <p:nvPr/>
        </p:nvSpPr>
        <p:spPr>
          <a:xfrm>
            <a:off x="421931" y="2614798"/>
            <a:ext cx="3281776" cy="944489"/>
          </a:xfrm>
          <a:prstGeom prst="rect">
            <a:avLst/>
          </a:prstGeom>
          <a:noFill/>
        </p:spPr>
        <p:txBody>
          <a:bodyPr wrap="square">
            <a:spAutoFit/>
          </a:bodyPr>
          <a:lstStyle/>
          <a:p>
            <a:pPr defTabSz="422041"/>
            <a:r>
              <a:rPr lang="ja-JP" altLang="en-US" sz="1846" dirty="0">
                <a:solidFill>
                  <a:prstClr val="black"/>
                </a:solidFill>
                <a:latin typeface="Calibri" panose="020F0502020204030204"/>
                <a:ea typeface="游ゴシック" panose="020B0400000000000000" pitchFamily="50" charset="-128"/>
              </a:rPr>
              <a:t>検索に当たらない限定公開。</a:t>
            </a:r>
            <a:endParaRPr lang="en-US" altLang="ja-JP" sz="1846" dirty="0">
              <a:solidFill>
                <a:prstClr val="black"/>
              </a:solidFill>
              <a:latin typeface="Calibri" panose="020F0502020204030204"/>
              <a:ea typeface="游ゴシック" panose="020B0400000000000000" pitchFamily="50" charset="-128"/>
            </a:endParaRPr>
          </a:p>
          <a:p>
            <a:pPr defTabSz="422041"/>
            <a:r>
              <a:rPr lang="ja-JP" altLang="en-US" sz="1846" dirty="0">
                <a:solidFill>
                  <a:prstClr val="black"/>
                </a:solidFill>
                <a:latin typeface="Calibri" panose="020F0502020204030204"/>
                <a:ea typeface="游ゴシック" panose="020B0400000000000000" pitchFamily="50" charset="-128"/>
              </a:rPr>
              <a:t>下記の </a:t>
            </a:r>
            <a:r>
              <a:rPr lang="en-US" altLang="ja-JP" sz="1846" dirty="0">
                <a:solidFill>
                  <a:prstClr val="black"/>
                </a:solidFill>
                <a:latin typeface="Calibri" panose="020F0502020204030204"/>
                <a:ea typeface="游ゴシック" panose="020B0400000000000000" pitchFamily="50" charset="-128"/>
              </a:rPr>
              <a:t>URL</a:t>
            </a:r>
            <a:r>
              <a:rPr lang="ja-JP" altLang="en-US" sz="1846" dirty="0">
                <a:solidFill>
                  <a:prstClr val="black"/>
                </a:solidFill>
                <a:latin typeface="Calibri" panose="020F0502020204030204"/>
                <a:ea typeface="游ゴシック" panose="020B0400000000000000" pitchFamily="50" charset="-128"/>
              </a:rPr>
              <a:t> もしくは</a:t>
            </a:r>
            <a:endParaRPr lang="en-US" altLang="ja-JP" sz="1846" dirty="0">
              <a:solidFill>
                <a:prstClr val="black"/>
              </a:solidFill>
              <a:latin typeface="Calibri" panose="020F0502020204030204"/>
              <a:ea typeface="游ゴシック" panose="020B0400000000000000" pitchFamily="50" charset="-128"/>
            </a:endParaRPr>
          </a:p>
          <a:p>
            <a:pPr defTabSz="422041"/>
            <a:r>
              <a:rPr lang="en-US" altLang="ja-JP" sz="1846" dirty="0">
                <a:solidFill>
                  <a:prstClr val="black"/>
                </a:solidFill>
                <a:latin typeface="Calibri" panose="020F0502020204030204"/>
                <a:ea typeface="游ゴシック" panose="020B0400000000000000" pitchFamily="50" charset="-128"/>
              </a:rPr>
              <a:t>QR</a:t>
            </a:r>
            <a:r>
              <a:rPr lang="ja-JP" altLang="en-US" sz="1846" dirty="0">
                <a:solidFill>
                  <a:prstClr val="black"/>
                </a:solidFill>
                <a:latin typeface="Calibri" panose="020F0502020204030204"/>
                <a:ea typeface="游ゴシック" panose="020B0400000000000000" pitchFamily="50" charset="-128"/>
              </a:rPr>
              <a:t>コードで見てください。</a:t>
            </a:r>
          </a:p>
        </p:txBody>
      </p:sp>
      <p:pic>
        <p:nvPicPr>
          <p:cNvPr id="4" name="図 3">
            <a:extLst>
              <a:ext uri="{FF2B5EF4-FFF2-40B4-BE49-F238E27FC236}">
                <a16:creationId xmlns:a16="http://schemas.microsoft.com/office/drawing/2014/main" id="{7FAD7F75-BB83-4DD9-9F48-C9B0ABF6A315}"/>
              </a:ext>
            </a:extLst>
          </p:cNvPr>
          <p:cNvPicPr>
            <a:picLocks noChangeAspect="1"/>
          </p:cNvPicPr>
          <p:nvPr/>
        </p:nvPicPr>
        <p:blipFill>
          <a:blip r:embed="rId2"/>
          <a:stretch>
            <a:fillRect/>
          </a:stretch>
        </p:blipFill>
        <p:spPr>
          <a:xfrm>
            <a:off x="4043823" y="885305"/>
            <a:ext cx="4822215" cy="3591098"/>
          </a:xfrm>
          <a:prstGeom prst="rect">
            <a:avLst/>
          </a:prstGeom>
          <a:noFill/>
          <a:ln w="19050">
            <a:solidFill>
              <a:srgbClr val="C00000"/>
            </a:solidFill>
          </a:ln>
        </p:spPr>
      </p:pic>
      <p:pic>
        <p:nvPicPr>
          <p:cNvPr id="5" name="Picture 2">
            <a:extLst>
              <a:ext uri="{FF2B5EF4-FFF2-40B4-BE49-F238E27FC236}">
                <a16:creationId xmlns:a16="http://schemas.microsoft.com/office/drawing/2014/main" id="{778D656D-0845-4645-A758-BAF917C23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36" y="3966609"/>
            <a:ext cx="2162908" cy="216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60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62">
            <a:extLst>
              <a:ext uri="{FF2B5EF4-FFF2-40B4-BE49-F238E27FC236}">
                <a16:creationId xmlns:a16="http://schemas.microsoft.com/office/drawing/2014/main" id="{E4389631-3037-4170-BA5C-A025EF280E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952028" y="846938"/>
            <a:ext cx="3001365" cy="5670226"/>
          </a:xfrm>
          <a:prstGeom prst="rect">
            <a:avLst/>
          </a:prstGeom>
        </p:spPr>
      </p:pic>
      <p:sp>
        <p:nvSpPr>
          <p:cNvPr id="21" name="テキスト ボックス 8">
            <a:extLst>
              <a:ext uri="{FF2B5EF4-FFF2-40B4-BE49-F238E27FC236}">
                <a16:creationId xmlns:a16="http://schemas.microsoft.com/office/drawing/2014/main" id="{281C521A-604C-4020-BAFF-F71E84EF7F33}"/>
              </a:ext>
            </a:extLst>
          </p:cNvPr>
          <p:cNvSpPr txBox="1"/>
          <p:nvPr/>
        </p:nvSpPr>
        <p:spPr>
          <a:xfrm>
            <a:off x="441922" y="786086"/>
            <a:ext cx="5407792" cy="906494"/>
          </a:xfrm>
          <a:prstGeom prst="rect">
            <a:avLst/>
          </a:prstGeom>
          <a:noFill/>
        </p:spPr>
        <p:txBody>
          <a:bodyPr wrap="square" lIns="0" tIns="33231" rIns="0" bIns="0" rtlCol="0" anchor="t">
            <a:noAutofit/>
          </a:bodyPr>
          <a:lstStyle/>
          <a:p>
            <a:pPr defTabSz="422041"/>
            <a:endParaRPr lang="en-US" altLang="ja-JP" sz="4431"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endParaRPr lang="en-US" altLang="ja-JP" sz="4431"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4431" b="1" dirty="0">
                <a:solidFill>
                  <a:prstClr val="black"/>
                </a:solidFill>
                <a:latin typeface="UD デジタル 教科書体 NP-B" panose="02020700000000000000" pitchFamily="18" charset="-128"/>
                <a:ea typeface="UD デジタル 教科書体 NP-B" panose="02020700000000000000" pitchFamily="18" charset="-128"/>
              </a:rPr>
              <a:t>これまでの通りに、</a:t>
            </a:r>
            <a:endParaRPr lang="en-US" altLang="ja-JP" sz="4431"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4431" b="1" dirty="0">
                <a:solidFill>
                  <a:prstClr val="black"/>
                </a:solidFill>
                <a:latin typeface="UD デジタル 教科書体 NP-B" panose="02020700000000000000" pitchFamily="18" charset="-128"/>
                <a:ea typeface="UD デジタル 教科書体 NP-B" panose="02020700000000000000" pitchFamily="18" charset="-128"/>
              </a:rPr>
              <a:t>ワクチン</a:t>
            </a:r>
            <a:r>
              <a:rPr lang="en-US" altLang="ja-JP" sz="4431" b="1" dirty="0">
                <a:solidFill>
                  <a:prstClr val="black"/>
                </a:solidFill>
                <a:latin typeface="UD デジタル 教科書体 NP-B" panose="02020700000000000000" pitchFamily="18" charset="-128"/>
                <a:ea typeface="UD デジタル 教科書体 NP-B" panose="02020700000000000000" pitchFamily="18" charset="-128"/>
              </a:rPr>
              <a:t>LINE</a:t>
            </a:r>
            <a:r>
              <a:rPr lang="ja-JP" altLang="en-US" sz="4431" b="1" dirty="0">
                <a:solidFill>
                  <a:prstClr val="black"/>
                </a:solidFill>
                <a:latin typeface="UD デジタル 教科書体 NP-B" panose="02020700000000000000" pitchFamily="18" charset="-128"/>
                <a:ea typeface="UD デジタル 教科書体 NP-B" panose="02020700000000000000" pitchFamily="18" charset="-128"/>
              </a:rPr>
              <a:t>予約</a:t>
            </a:r>
            <a:endParaRPr lang="en-US" altLang="ja-JP" sz="4431"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4431" b="1" dirty="0">
                <a:solidFill>
                  <a:prstClr val="black"/>
                </a:solidFill>
                <a:latin typeface="UD デジタル 教科書体 NP-B" panose="02020700000000000000" pitchFamily="18" charset="-128"/>
                <a:ea typeface="UD デジタル 教科書体 NP-B" panose="02020700000000000000" pitchFamily="18" charset="-128"/>
              </a:rPr>
              <a:t>を使えます</a:t>
            </a:r>
            <a:endParaRPr lang="en-US" altLang="ja-JP" sz="4431"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endParaRPr lang="en-US" altLang="ja-JP" sz="4431" b="1" dirty="0">
              <a:solidFill>
                <a:prstClr val="black"/>
              </a:solidFill>
              <a:latin typeface="UD デジタル 教科書体 NP-B" panose="02020700000000000000" pitchFamily="18" charset="-128"/>
              <a:ea typeface="UD デジタル 教科書体 NP-B" panose="02020700000000000000" pitchFamily="18" charset="-128"/>
            </a:endParaRPr>
          </a:p>
        </p:txBody>
      </p:sp>
      <p:pic>
        <p:nvPicPr>
          <p:cNvPr id="22" name="図 21">
            <a:extLst>
              <a:ext uri="{FF2B5EF4-FFF2-40B4-BE49-F238E27FC236}">
                <a16:creationId xmlns:a16="http://schemas.microsoft.com/office/drawing/2014/main" id="{29D4A539-ECC3-45F4-9E46-61F9F06412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73" b="9451"/>
          <a:stretch/>
        </p:blipFill>
        <p:spPr>
          <a:xfrm>
            <a:off x="6165219" y="1795335"/>
            <a:ext cx="2566903" cy="4729169"/>
          </a:xfrm>
          <a:prstGeom prst="rect">
            <a:avLst/>
          </a:prstGeom>
        </p:spPr>
      </p:pic>
      <p:cxnSp>
        <p:nvCxnSpPr>
          <p:cNvPr id="23" name="直線矢印コネクタ 22">
            <a:extLst>
              <a:ext uri="{FF2B5EF4-FFF2-40B4-BE49-F238E27FC236}">
                <a16:creationId xmlns:a16="http://schemas.microsoft.com/office/drawing/2014/main" id="{47445DC2-C0A7-4FBB-867E-240D4911FCCB}"/>
              </a:ext>
            </a:extLst>
          </p:cNvPr>
          <p:cNvCxnSpPr>
            <a:cxnSpLocks/>
          </p:cNvCxnSpPr>
          <p:nvPr/>
        </p:nvCxnSpPr>
        <p:spPr>
          <a:xfrm flipV="1">
            <a:off x="4632878" y="5510477"/>
            <a:ext cx="3205885" cy="211287"/>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0C6728A9-00B4-4199-9F20-547C01EEC343}"/>
              </a:ext>
            </a:extLst>
          </p:cNvPr>
          <p:cNvSpPr txBox="1"/>
          <p:nvPr/>
        </p:nvSpPr>
        <p:spPr>
          <a:xfrm>
            <a:off x="1740550" y="5213658"/>
            <a:ext cx="3413334" cy="1001556"/>
          </a:xfrm>
          <a:prstGeom prst="rect">
            <a:avLst/>
          </a:prstGeom>
          <a:noFill/>
        </p:spPr>
        <p:txBody>
          <a:bodyPr wrap="square">
            <a:spAutoFit/>
          </a:bodyPr>
          <a:lstStyle/>
          <a:p>
            <a:pPr defTabSz="422041"/>
            <a:r>
              <a:rPr lang="ja-JP" altLang="en-US" sz="2954" b="1" dirty="0">
                <a:solidFill>
                  <a:prstClr val="black"/>
                </a:solidFill>
                <a:latin typeface="UD デジタル 教科書体 NP-B" panose="02020700000000000000" pitchFamily="18" charset="-128"/>
                <a:ea typeface="UD デジタル 教科書体 NP-B" panose="02020700000000000000" pitchFamily="18" charset="-128"/>
              </a:rPr>
              <a:t>ここから</a:t>
            </a:r>
            <a:endParaRPr lang="en-US" altLang="ja-JP" sz="2954"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2954" b="1" dirty="0">
                <a:solidFill>
                  <a:prstClr val="black"/>
                </a:solidFill>
                <a:latin typeface="UD デジタル 教科書体 NP-B" panose="02020700000000000000" pitchFamily="18" charset="-128"/>
                <a:ea typeface="UD デジタル 教科書体 NP-B" panose="02020700000000000000" pitchFamily="18" charset="-128"/>
              </a:rPr>
              <a:t>追加機能に転換</a:t>
            </a:r>
            <a:endParaRPr lang="en-US" altLang="ja-JP" sz="2954"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25" name="楕円 24">
            <a:extLst>
              <a:ext uri="{FF2B5EF4-FFF2-40B4-BE49-F238E27FC236}">
                <a16:creationId xmlns:a16="http://schemas.microsoft.com/office/drawing/2014/main" id="{372EC163-33F2-4CF3-9D01-551D98FD5CB7}"/>
              </a:ext>
            </a:extLst>
          </p:cNvPr>
          <p:cNvSpPr/>
          <p:nvPr/>
        </p:nvSpPr>
        <p:spPr>
          <a:xfrm>
            <a:off x="7716783" y="4565234"/>
            <a:ext cx="1139082" cy="11959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26" name="楕円 25">
            <a:extLst>
              <a:ext uri="{FF2B5EF4-FFF2-40B4-BE49-F238E27FC236}">
                <a16:creationId xmlns:a16="http://schemas.microsoft.com/office/drawing/2014/main" id="{31612D52-F658-4056-8480-9F98FD496845}"/>
              </a:ext>
            </a:extLst>
          </p:cNvPr>
          <p:cNvSpPr/>
          <p:nvPr/>
        </p:nvSpPr>
        <p:spPr>
          <a:xfrm>
            <a:off x="1325368" y="5018148"/>
            <a:ext cx="3946492" cy="1499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27" name="テキスト ボックス 8">
            <a:extLst>
              <a:ext uri="{FF2B5EF4-FFF2-40B4-BE49-F238E27FC236}">
                <a16:creationId xmlns:a16="http://schemas.microsoft.com/office/drawing/2014/main" id="{E9A3C7C6-C06F-42BE-9F04-49E2DCECB511}"/>
              </a:ext>
            </a:extLst>
          </p:cNvPr>
          <p:cNvSpPr txBox="1"/>
          <p:nvPr/>
        </p:nvSpPr>
        <p:spPr>
          <a:xfrm>
            <a:off x="395268" y="649189"/>
            <a:ext cx="5601239" cy="797740"/>
          </a:xfrm>
          <a:prstGeom prst="rect">
            <a:avLst/>
          </a:prstGeom>
          <a:noFill/>
        </p:spPr>
        <p:txBody>
          <a:bodyPr wrap="square" lIns="0" tIns="27000" rIns="0" bIns="0" rtlCol="0" anchor="t">
            <a:noAutofit/>
          </a:bodyPr>
          <a:lstStyle/>
          <a:p>
            <a:pPr defTabSz="422041"/>
            <a:r>
              <a:rPr lang="ja-JP" altLang="en-US" sz="4062" b="1" dirty="0">
                <a:solidFill>
                  <a:prstClr val="black"/>
                </a:solidFill>
                <a:latin typeface="メイリオ" panose="020B0604030504040204" pitchFamily="50" charset="-128"/>
                <a:ea typeface="メイリオ" panose="020B0604030504040204" pitchFamily="50" charset="-128"/>
              </a:rPr>
              <a:t>ワクチン</a:t>
            </a:r>
            <a:r>
              <a:rPr lang="en-US" altLang="ja-JP" sz="4062" b="1" dirty="0">
                <a:solidFill>
                  <a:prstClr val="black"/>
                </a:solidFill>
                <a:latin typeface="メイリオ" panose="020B0604030504040204" pitchFamily="50" charset="-128"/>
                <a:ea typeface="メイリオ" panose="020B0604030504040204" pitchFamily="50" charset="-128"/>
              </a:rPr>
              <a:t>LINE</a:t>
            </a:r>
            <a:r>
              <a:rPr lang="ja-JP" altLang="en-US" sz="4062" b="1" dirty="0">
                <a:solidFill>
                  <a:prstClr val="black"/>
                </a:solidFill>
                <a:latin typeface="メイリオ" panose="020B0604030504040204" pitchFamily="50" charset="-128"/>
                <a:ea typeface="メイリオ" panose="020B0604030504040204" pitchFamily="50" charset="-128"/>
              </a:rPr>
              <a:t>予約</a:t>
            </a:r>
            <a:endParaRPr lang="en-US" altLang="ja-JP" sz="4062" b="1" dirty="0">
              <a:solidFill>
                <a:prstClr val="black"/>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735828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62">
            <a:extLst>
              <a:ext uri="{FF2B5EF4-FFF2-40B4-BE49-F238E27FC236}">
                <a16:creationId xmlns:a16="http://schemas.microsoft.com/office/drawing/2014/main" id="{88D4CF9A-AC9A-D44F-84F9-2749A3799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564053" y="1702344"/>
            <a:ext cx="2127507" cy="4672686"/>
          </a:xfrm>
          <a:prstGeom prst="rect">
            <a:avLst/>
          </a:prstGeom>
        </p:spPr>
      </p:pic>
      <p:sp>
        <p:nvSpPr>
          <p:cNvPr id="14" name="テキスト ボックス 8">
            <a:extLst>
              <a:ext uri="{FF2B5EF4-FFF2-40B4-BE49-F238E27FC236}">
                <a16:creationId xmlns:a16="http://schemas.microsoft.com/office/drawing/2014/main" id="{14302C21-0E54-784A-9C8F-3F5D18B3839F}"/>
              </a:ext>
            </a:extLst>
          </p:cNvPr>
          <p:cNvSpPr txBox="1"/>
          <p:nvPr/>
        </p:nvSpPr>
        <p:spPr>
          <a:xfrm>
            <a:off x="395268" y="649189"/>
            <a:ext cx="5601239" cy="797740"/>
          </a:xfrm>
          <a:prstGeom prst="rect">
            <a:avLst/>
          </a:prstGeom>
          <a:noFill/>
        </p:spPr>
        <p:txBody>
          <a:bodyPr wrap="square" lIns="0" tIns="27000" rIns="0" bIns="0" rtlCol="0" anchor="t">
            <a:noAutofit/>
          </a:bodyPr>
          <a:lstStyle/>
          <a:p>
            <a:pPr defTabSz="422041"/>
            <a:r>
              <a:rPr lang="ja-JP" altLang="en-US" sz="4062" b="1" dirty="0">
                <a:solidFill>
                  <a:prstClr val="black"/>
                </a:solidFill>
                <a:latin typeface="メイリオ" panose="020B0604030504040204" pitchFamily="50" charset="-128"/>
                <a:ea typeface="メイリオ" panose="020B0604030504040204" pitchFamily="50" charset="-128"/>
              </a:rPr>
              <a:t>ワクチン接種証 登録</a:t>
            </a:r>
            <a:endParaRPr lang="en-US" altLang="ja-JP" sz="4062" b="1" dirty="0">
              <a:solidFill>
                <a:prstClr val="black"/>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1DED0384-4010-4BD7-BFAC-7FC8DE9CAA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24949" y="2480809"/>
            <a:ext cx="1807882" cy="3915002"/>
          </a:xfrm>
          <a:prstGeom prst="rect">
            <a:avLst/>
          </a:prstGeom>
        </p:spPr>
      </p:pic>
      <p:pic>
        <p:nvPicPr>
          <p:cNvPr id="9" name="그림 62">
            <a:extLst>
              <a:ext uri="{FF2B5EF4-FFF2-40B4-BE49-F238E27FC236}">
                <a16:creationId xmlns:a16="http://schemas.microsoft.com/office/drawing/2014/main" id="{6DAA8578-CA15-44CE-B7A7-86F62AB765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796938" y="1681561"/>
            <a:ext cx="2127507" cy="4672686"/>
          </a:xfrm>
          <a:prstGeom prst="rect">
            <a:avLst/>
          </a:prstGeom>
        </p:spPr>
      </p:pic>
      <p:pic>
        <p:nvPicPr>
          <p:cNvPr id="10" name="図 9">
            <a:extLst>
              <a:ext uri="{FF2B5EF4-FFF2-40B4-BE49-F238E27FC236}">
                <a16:creationId xmlns:a16="http://schemas.microsoft.com/office/drawing/2014/main" id="{6F94A9F8-3E8C-4091-9226-ECB14A0BE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57835" y="2460030"/>
            <a:ext cx="1807881" cy="3914998"/>
          </a:xfrm>
          <a:prstGeom prst="rect">
            <a:avLst/>
          </a:prstGeom>
        </p:spPr>
      </p:pic>
      <p:sp>
        <p:nvSpPr>
          <p:cNvPr id="11" name="テキスト ボックス 8">
            <a:extLst>
              <a:ext uri="{FF2B5EF4-FFF2-40B4-BE49-F238E27FC236}">
                <a16:creationId xmlns:a16="http://schemas.microsoft.com/office/drawing/2014/main" id="{6FE17578-B0DD-46EE-BA20-6049BD3CB996}"/>
              </a:ext>
            </a:extLst>
          </p:cNvPr>
          <p:cNvSpPr txBox="1"/>
          <p:nvPr/>
        </p:nvSpPr>
        <p:spPr>
          <a:xfrm>
            <a:off x="219556" y="2255734"/>
            <a:ext cx="4456379" cy="797740"/>
          </a:xfrm>
          <a:prstGeom prst="rect">
            <a:avLst/>
          </a:prstGeom>
          <a:noFill/>
        </p:spPr>
        <p:txBody>
          <a:bodyPr wrap="square" lIns="0" tIns="27000" rIns="0" bIns="0" rtlCol="0" anchor="t">
            <a:noAutofit/>
          </a:bodyPr>
          <a:lstStyle/>
          <a:p>
            <a:pPr defTabSz="422041"/>
            <a:r>
              <a:rPr lang="ja-JP" altLang="en-US" sz="3600" b="1" dirty="0">
                <a:solidFill>
                  <a:prstClr val="black"/>
                </a:solidFill>
                <a:latin typeface="UD デジタル 教科書体 NP-B" panose="02020700000000000000" pitchFamily="18" charset="-128"/>
                <a:ea typeface="UD デジタル 教科書体 NP-B" panose="02020700000000000000" pitchFamily="18" charset="-128"/>
              </a:rPr>
              <a:t>接種済証をアップロードします。</a:t>
            </a:r>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3600" b="1" dirty="0">
                <a:solidFill>
                  <a:prstClr val="black"/>
                </a:solidFill>
                <a:latin typeface="UD デジタル 教科書体 NP-B" panose="02020700000000000000" pitchFamily="18" charset="-128"/>
                <a:ea typeface="UD デジタル 教科書体 NP-B" panose="02020700000000000000" pitchFamily="18" charset="-128"/>
              </a:rPr>
              <a:t>スマホのカメラで撮影します。</a:t>
            </a:r>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7" name="楕円 6">
            <a:extLst>
              <a:ext uri="{FF2B5EF4-FFF2-40B4-BE49-F238E27FC236}">
                <a16:creationId xmlns:a16="http://schemas.microsoft.com/office/drawing/2014/main" id="{78B36971-2E03-48EF-9A60-67D737890521}"/>
              </a:ext>
            </a:extLst>
          </p:cNvPr>
          <p:cNvSpPr/>
          <p:nvPr/>
        </p:nvSpPr>
        <p:spPr>
          <a:xfrm>
            <a:off x="4619571" y="4869816"/>
            <a:ext cx="1139479" cy="571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5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378086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62">
            <a:extLst>
              <a:ext uri="{FF2B5EF4-FFF2-40B4-BE49-F238E27FC236}">
                <a16:creationId xmlns:a16="http://schemas.microsoft.com/office/drawing/2014/main" id="{88D4CF9A-AC9A-D44F-84F9-2749A3799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499216" y="1662561"/>
            <a:ext cx="2155646" cy="4734488"/>
          </a:xfrm>
          <a:prstGeom prst="rect">
            <a:avLst/>
          </a:prstGeom>
        </p:spPr>
      </p:pic>
      <p:pic>
        <p:nvPicPr>
          <p:cNvPr id="6" name="図 5">
            <a:extLst>
              <a:ext uri="{FF2B5EF4-FFF2-40B4-BE49-F238E27FC236}">
                <a16:creationId xmlns:a16="http://schemas.microsoft.com/office/drawing/2014/main" id="{1DED0384-4010-4BD7-BFAC-7FC8DE9CAA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64339" y="2451049"/>
            <a:ext cx="1831794" cy="3966780"/>
          </a:xfrm>
          <a:prstGeom prst="rect">
            <a:avLst/>
          </a:prstGeom>
        </p:spPr>
      </p:pic>
      <p:pic>
        <p:nvPicPr>
          <p:cNvPr id="9" name="그림 62">
            <a:extLst>
              <a:ext uri="{FF2B5EF4-FFF2-40B4-BE49-F238E27FC236}">
                <a16:creationId xmlns:a16="http://schemas.microsoft.com/office/drawing/2014/main" id="{6DAA8578-CA15-44CE-B7A7-86F62AB765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732101" y="1641778"/>
            <a:ext cx="2155646" cy="4734488"/>
          </a:xfrm>
          <a:prstGeom prst="rect">
            <a:avLst/>
          </a:prstGeom>
        </p:spPr>
      </p:pic>
      <p:pic>
        <p:nvPicPr>
          <p:cNvPr id="10" name="図 9">
            <a:extLst>
              <a:ext uri="{FF2B5EF4-FFF2-40B4-BE49-F238E27FC236}">
                <a16:creationId xmlns:a16="http://schemas.microsoft.com/office/drawing/2014/main" id="{6F94A9F8-3E8C-4091-9226-ECB14A0BE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97225" y="2430267"/>
            <a:ext cx="1831793" cy="3966780"/>
          </a:xfrm>
          <a:prstGeom prst="rect">
            <a:avLst/>
          </a:prstGeom>
        </p:spPr>
      </p:pic>
      <p:sp>
        <p:nvSpPr>
          <p:cNvPr id="11" name="テキスト ボックス 8">
            <a:extLst>
              <a:ext uri="{FF2B5EF4-FFF2-40B4-BE49-F238E27FC236}">
                <a16:creationId xmlns:a16="http://schemas.microsoft.com/office/drawing/2014/main" id="{6FE17578-B0DD-46EE-BA20-6049BD3CB996}"/>
              </a:ext>
            </a:extLst>
          </p:cNvPr>
          <p:cNvSpPr txBox="1"/>
          <p:nvPr/>
        </p:nvSpPr>
        <p:spPr>
          <a:xfrm>
            <a:off x="258070" y="2128938"/>
            <a:ext cx="4456379" cy="797740"/>
          </a:xfrm>
          <a:prstGeom prst="rect">
            <a:avLst/>
          </a:prstGeom>
          <a:noFill/>
        </p:spPr>
        <p:txBody>
          <a:bodyPr wrap="square" lIns="0" tIns="27000" rIns="0" bIns="0" rtlCol="0" anchor="t">
            <a:noAutofit/>
          </a:bodyPr>
          <a:lstStyle/>
          <a:p>
            <a:pPr defTabSz="422041"/>
            <a:r>
              <a:rPr lang="ja-JP" altLang="en-US" sz="3600" b="1" dirty="0">
                <a:solidFill>
                  <a:prstClr val="black"/>
                </a:solidFill>
                <a:latin typeface="UD デジタル 教科書体 NP-B" panose="02020700000000000000" pitchFamily="18" charset="-128"/>
                <a:ea typeface="UD デジタル 教科書体 NP-B" panose="02020700000000000000" pitchFamily="18" charset="-128"/>
              </a:rPr>
              <a:t>接種済証をアップすると「掲示ボタン」が表示されるようになります。</a:t>
            </a:r>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8" name="楕円 7">
            <a:extLst>
              <a:ext uri="{FF2B5EF4-FFF2-40B4-BE49-F238E27FC236}">
                <a16:creationId xmlns:a16="http://schemas.microsoft.com/office/drawing/2014/main" id="{9A6809A1-5DD9-4241-A20E-6A538C42CB51}"/>
              </a:ext>
            </a:extLst>
          </p:cNvPr>
          <p:cNvSpPr/>
          <p:nvPr/>
        </p:nvSpPr>
        <p:spPr>
          <a:xfrm>
            <a:off x="5475645" y="5465015"/>
            <a:ext cx="1188744" cy="6778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50">
              <a:solidFill>
                <a:prstClr val="white"/>
              </a:solidFill>
              <a:latin typeface="Calibri" panose="020F0502020204030204"/>
              <a:ea typeface="游ゴシック" panose="020B0400000000000000" pitchFamily="50" charset="-128"/>
            </a:endParaRPr>
          </a:p>
        </p:txBody>
      </p:sp>
      <p:sp>
        <p:nvSpPr>
          <p:cNvPr id="12" name="テキスト ボックス 8">
            <a:extLst>
              <a:ext uri="{FF2B5EF4-FFF2-40B4-BE49-F238E27FC236}">
                <a16:creationId xmlns:a16="http://schemas.microsoft.com/office/drawing/2014/main" id="{04A804CE-BE67-40E0-B2D3-DB4B9219ACA0}"/>
              </a:ext>
            </a:extLst>
          </p:cNvPr>
          <p:cNvSpPr txBox="1"/>
          <p:nvPr/>
        </p:nvSpPr>
        <p:spPr>
          <a:xfrm>
            <a:off x="395268" y="649189"/>
            <a:ext cx="5601239" cy="797740"/>
          </a:xfrm>
          <a:prstGeom prst="rect">
            <a:avLst/>
          </a:prstGeom>
          <a:noFill/>
        </p:spPr>
        <p:txBody>
          <a:bodyPr wrap="square" lIns="0" tIns="27000" rIns="0" bIns="0" rtlCol="0" anchor="t">
            <a:noAutofit/>
          </a:bodyPr>
          <a:lstStyle/>
          <a:p>
            <a:pPr defTabSz="422041"/>
            <a:r>
              <a:rPr lang="ja-JP" altLang="en-US" sz="4062" b="1" dirty="0">
                <a:solidFill>
                  <a:prstClr val="black"/>
                </a:solidFill>
                <a:latin typeface="メイリオ" panose="020B0604030504040204" pitchFamily="50" charset="-128"/>
                <a:ea typeface="メイリオ" panose="020B0604030504040204" pitchFamily="50" charset="-128"/>
              </a:rPr>
              <a:t>ワクチン接種証 掲示①</a:t>
            </a:r>
            <a:endParaRPr lang="en-US" altLang="ja-JP" sz="4062" b="1" dirty="0">
              <a:solidFill>
                <a:prstClr val="black"/>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3" name="楕円 12">
            <a:extLst>
              <a:ext uri="{FF2B5EF4-FFF2-40B4-BE49-F238E27FC236}">
                <a16:creationId xmlns:a16="http://schemas.microsoft.com/office/drawing/2014/main" id="{EF7E48F3-8FE5-4CCC-A085-552EC6C248B5}"/>
              </a:ext>
            </a:extLst>
          </p:cNvPr>
          <p:cNvSpPr/>
          <p:nvPr/>
        </p:nvSpPr>
        <p:spPr>
          <a:xfrm>
            <a:off x="7677472" y="5389437"/>
            <a:ext cx="1188744" cy="7534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50">
              <a:solidFill>
                <a:prstClr val="white"/>
              </a:solidFill>
              <a:latin typeface="Calibri" panose="020F0502020204030204"/>
              <a:ea typeface="游ゴシック" panose="020B0400000000000000" pitchFamily="50" charset="-128"/>
            </a:endParaRPr>
          </a:p>
        </p:txBody>
      </p:sp>
      <p:cxnSp>
        <p:nvCxnSpPr>
          <p:cNvPr id="14" name="直線矢印コネクタ 13">
            <a:extLst>
              <a:ext uri="{FF2B5EF4-FFF2-40B4-BE49-F238E27FC236}">
                <a16:creationId xmlns:a16="http://schemas.microsoft.com/office/drawing/2014/main" id="{0C0397D8-982B-41FF-9720-0F47E0EBA400}"/>
              </a:ext>
            </a:extLst>
          </p:cNvPr>
          <p:cNvCxnSpPr>
            <a:cxnSpLocks/>
            <a:stCxn id="8" idx="6"/>
          </p:cNvCxnSpPr>
          <p:nvPr/>
        </p:nvCxnSpPr>
        <p:spPr>
          <a:xfrm>
            <a:off x="6664389" y="5803930"/>
            <a:ext cx="1115585" cy="25127"/>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0DCE2A5-75FC-437D-A1A6-597D1FFD8D0D}"/>
              </a:ext>
            </a:extLst>
          </p:cNvPr>
          <p:cNvSpPr txBox="1"/>
          <p:nvPr/>
        </p:nvSpPr>
        <p:spPr>
          <a:xfrm>
            <a:off x="395268" y="5472832"/>
            <a:ext cx="3460149" cy="603883"/>
          </a:xfrm>
          <a:prstGeom prst="rect">
            <a:avLst/>
          </a:prstGeom>
          <a:noFill/>
        </p:spPr>
        <p:txBody>
          <a:bodyPr wrap="square">
            <a:spAutoFit/>
          </a:bodyPr>
          <a:lstStyle/>
          <a:p>
            <a:pPr defTabSz="422041"/>
            <a:r>
              <a:rPr lang="en-US" altLang="ja-JP" sz="1662" b="1" dirty="0">
                <a:solidFill>
                  <a:prstClr val="black"/>
                </a:solidFill>
                <a:latin typeface="UD デジタル 教科書体 NP-B" panose="02020700000000000000" pitchFamily="18" charset="-128"/>
                <a:ea typeface="UD デジタル 教科書体 NP-B" panose="02020700000000000000" pitchFamily="18" charset="-128"/>
              </a:rPr>
              <a:t>※PCR</a:t>
            </a:r>
            <a:r>
              <a:rPr lang="ja-JP" altLang="en-US" sz="1662" b="1" dirty="0">
                <a:solidFill>
                  <a:prstClr val="black"/>
                </a:solidFill>
                <a:latin typeface="UD デジタル 教科書体 NP-B" panose="02020700000000000000" pitchFamily="18" charset="-128"/>
                <a:ea typeface="UD デジタル 教科書体 NP-B" panose="02020700000000000000" pitchFamily="18" charset="-128"/>
              </a:rPr>
              <a:t>の陰性証明の場合は日数を限定できます。</a:t>
            </a:r>
            <a:endParaRPr lang="en-US" altLang="ja-JP" sz="1662" b="1" dirty="0">
              <a:solidFill>
                <a:prstClr val="black"/>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284126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62">
            <a:extLst>
              <a:ext uri="{FF2B5EF4-FFF2-40B4-BE49-F238E27FC236}">
                <a16:creationId xmlns:a16="http://schemas.microsoft.com/office/drawing/2014/main" id="{88D4CF9A-AC9A-D44F-84F9-2749A3799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440498" y="1645100"/>
            <a:ext cx="2243722" cy="4927932"/>
          </a:xfrm>
          <a:prstGeom prst="rect">
            <a:avLst/>
          </a:prstGeom>
        </p:spPr>
      </p:pic>
      <p:pic>
        <p:nvPicPr>
          <p:cNvPr id="6" name="図 5">
            <a:extLst>
              <a:ext uri="{FF2B5EF4-FFF2-40B4-BE49-F238E27FC236}">
                <a16:creationId xmlns:a16="http://schemas.microsoft.com/office/drawing/2014/main" id="{1DED0384-4010-4BD7-BFAC-7FC8DE9CAA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06680" y="2442839"/>
            <a:ext cx="1906638" cy="4128856"/>
          </a:xfrm>
          <a:prstGeom prst="rect">
            <a:avLst/>
          </a:prstGeom>
        </p:spPr>
      </p:pic>
      <p:pic>
        <p:nvPicPr>
          <p:cNvPr id="9" name="그림 62">
            <a:extLst>
              <a:ext uri="{FF2B5EF4-FFF2-40B4-BE49-F238E27FC236}">
                <a16:creationId xmlns:a16="http://schemas.microsoft.com/office/drawing/2014/main" id="{6DAA8578-CA15-44CE-B7A7-86F62AB765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754118" y="1624317"/>
            <a:ext cx="2243722" cy="4927932"/>
          </a:xfrm>
          <a:prstGeom prst="rect">
            <a:avLst/>
          </a:prstGeom>
        </p:spPr>
      </p:pic>
      <p:pic>
        <p:nvPicPr>
          <p:cNvPr id="10" name="図 9">
            <a:extLst>
              <a:ext uri="{FF2B5EF4-FFF2-40B4-BE49-F238E27FC236}">
                <a16:creationId xmlns:a16="http://schemas.microsoft.com/office/drawing/2014/main" id="{6F94A9F8-3E8C-4091-9226-ECB14A0BE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22660" y="2423392"/>
            <a:ext cx="1906637" cy="4128857"/>
          </a:xfrm>
          <a:prstGeom prst="rect">
            <a:avLst/>
          </a:prstGeom>
        </p:spPr>
      </p:pic>
      <p:sp>
        <p:nvSpPr>
          <p:cNvPr id="11" name="テキスト ボックス 8">
            <a:extLst>
              <a:ext uri="{FF2B5EF4-FFF2-40B4-BE49-F238E27FC236}">
                <a16:creationId xmlns:a16="http://schemas.microsoft.com/office/drawing/2014/main" id="{6FE17578-B0DD-46EE-BA20-6049BD3CB996}"/>
              </a:ext>
            </a:extLst>
          </p:cNvPr>
          <p:cNvSpPr txBox="1"/>
          <p:nvPr/>
        </p:nvSpPr>
        <p:spPr>
          <a:xfrm>
            <a:off x="395268" y="2263270"/>
            <a:ext cx="3730531" cy="797740"/>
          </a:xfrm>
          <a:prstGeom prst="rect">
            <a:avLst/>
          </a:prstGeom>
          <a:noFill/>
        </p:spPr>
        <p:txBody>
          <a:bodyPr wrap="square" lIns="0" tIns="27000" rIns="0" bIns="0" rtlCol="0" anchor="t">
            <a:noAutofit/>
          </a:bodyPr>
          <a:lstStyle/>
          <a:p>
            <a:pPr defTabSz="422041"/>
            <a:r>
              <a:rPr lang="ja-JP" altLang="en-US" sz="3600" b="1" dirty="0">
                <a:solidFill>
                  <a:prstClr val="black"/>
                </a:solidFill>
                <a:latin typeface="UD デジタル 教科書体 NP-B" panose="02020700000000000000" pitchFamily="18" charset="-128"/>
                <a:ea typeface="UD デジタル 教科書体 NP-B" panose="02020700000000000000" pitchFamily="18" charset="-128"/>
              </a:rPr>
              <a:t>飲食店や観光地で</a:t>
            </a:r>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3600" b="1" dirty="0">
                <a:solidFill>
                  <a:prstClr val="black"/>
                </a:solidFill>
                <a:latin typeface="UD デジタル 教科書体 NP-B" panose="02020700000000000000" pitchFamily="18" charset="-128"/>
                <a:ea typeface="UD デジタル 教科書体 NP-B" panose="02020700000000000000" pitchFamily="18" charset="-128"/>
              </a:rPr>
              <a:t>「掲示ボタン」を</a:t>
            </a:r>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3600" b="1" dirty="0">
                <a:solidFill>
                  <a:prstClr val="black"/>
                </a:solidFill>
                <a:latin typeface="UD デジタル 教科書体 NP-B" panose="02020700000000000000" pitchFamily="18" charset="-128"/>
                <a:ea typeface="UD デジタル 教科書体 NP-B" panose="02020700000000000000" pitchFamily="18" charset="-128"/>
              </a:rPr>
              <a:t>押して、接種済証か陰性証明を見せます。</a:t>
            </a:r>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8" name="楕円 7">
            <a:extLst>
              <a:ext uri="{FF2B5EF4-FFF2-40B4-BE49-F238E27FC236}">
                <a16:creationId xmlns:a16="http://schemas.microsoft.com/office/drawing/2014/main" id="{9A6809A1-5DD9-4241-A20E-6A538C42CB51}"/>
              </a:ext>
            </a:extLst>
          </p:cNvPr>
          <p:cNvSpPr/>
          <p:nvPr/>
        </p:nvSpPr>
        <p:spPr>
          <a:xfrm>
            <a:off x="5443480" y="5478567"/>
            <a:ext cx="1206230" cy="7890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50">
              <a:solidFill>
                <a:prstClr val="white"/>
              </a:solidFill>
              <a:latin typeface="Calibri" panose="020F0502020204030204"/>
              <a:ea typeface="游ゴシック" panose="020B0400000000000000" pitchFamily="50" charset="-128"/>
            </a:endParaRPr>
          </a:p>
        </p:txBody>
      </p:sp>
      <p:sp>
        <p:nvSpPr>
          <p:cNvPr id="12" name="テキスト ボックス 8">
            <a:extLst>
              <a:ext uri="{FF2B5EF4-FFF2-40B4-BE49-F238E27FC236}">
                <a16:creationId xmlns:a16="http://schemas.microsoft.com/office/drawing/2014/main" id="{04A804CE-BE67-40E0-B2D3-DB4B9219ACA0}"/>
              </a:ext>
            </a:extLst>
          </p:cNvPr>
          <p:cNvSpPr txBox="1"/>
          <p:nvPr/>
        </p:nvSpPr>
        <p:spPr>
          <a:xfrm>
            <a:off x="395268" y="649189"/>
            <a:ext cx="5601239" cy="797740"/>
          </a:xfrm>
          <a:prstGeom prst="rect">
            <a:avLst/>
          </a:prstGeom>
          <a:noFill/>
        </p:spPr>
        <p:txBody>
          <a:bodyPr wrap="square" lIns="0" tIns="27000" rIns="0" bIns="0" rtlCol="0" anchor="t">
            <a:noAutofit/>
          </a:bodyPr>
          <a:lstStyle/>
          <a:p>
            <a:pPr defTabSz="422041"/>
            <a:r>
              <a:rPr lang="ja-JP" altLang="en-US" sz="4062" b="1" dirty="0">
                <a:solidFill>
                  <a:prstClr val="black"/>
                </a:solidFill>
                <a:latin typeface="メイリオ" panose="020B0604030504040204" pitchFamily="50" charset="-128"/>
                <a:ea typeface="メイリオ" panose="020B0604030504040204" pitchFamily="50" charset="-128"/>
              </a:rPr>
              <a:t>ワクチン接種証 掲示②</a:t>
            </a:r>
            <a:endParaRPr lang="en-US" altLang="ja-JP" sz="4062" b="1" dirty="0">
              <a:solidFill>
                <a:prstClr val="black"/>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A969D7FE-B4C1-4D35-800E-63E0D034D1B9}"/>
              </a:ext>
            </a:extLst>
          </p:cNvPr>
          <p:cNvSpPr txBox="1"/>
          <p:nvPr/>
        </p:nvSpPr>
        <p:spPr>
          <a:xfrm>
            <a:off x="395268" y="5472832"/>
            <a:ext cx="3460149" cy="603883"/>
          </a:xfrm>
          <a:prstGeom prst="rect">
            <a:avLst/>
          </a:prstGeom>
          <a:noFill/>
        </p:spPr>
        <p:txBody>
          <a:bodyPr wrap="square">
            <a:spAutoFit/>
          </a:bodyPr>
          <a:lstStyle/>
          <a:p>
            <a:pPr defTabSz="422041"/>
            <a:r>
              <a:rPr lang="en-US" altLang="ja-JP" sz="1662" b="1" dirty="0">
                <a:solidFill>
                  <a:prstClr val="black"/>
                </a:solidFill>
                <a:latin typeface="UD デジタル 教科書体 NP-B" panose="02020700000000000000" pitchFamily="18" charset="-128"/>
                <a:ea typeface="UD デジタル 教科書体 NP-B" panose="02020700000000000000" pitchFamily="18" charset="-128"/>
              </a:rPr>
              <a:t>※PCR</a:t>
            </a:r>
            <a:r>
              <a:rPr lang="ja-JP" altLang="en-US" sz="1662" b="1" dirty="0">
                <a:solidFill>
                  <a:prstClr val="black"/>
                </a:solidFill>
                <a:latin typeface="UD デジタル 教科書体 NP-B" panose="02020700000000000000" pitchFamily="18" charset="-128"/>
                <a:ea typeface="UD デジタル 教科書体 NP-B" panose="02020700000000000000" pitchFamily="18" charset="-128"/>
              </a:rPr>
              <a:t>の陰性証明の場合は日数を限定できます。</a:t>
            </a:r>
            <a:endParaRPr lang="en-US" altLang="ja-JP" sz="1662" b="1" dirty="0">
              <a:solidFill>
                <a:prstClr val="black"/>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45171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今後の展開</a:t>
            </a: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822959" y="1845734"/>
            <a:ext cx="7669034" cy="4023360"/>
          </a:xfrm>
        </p:spPr>
        <p:txBody>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東武トップツアーズの得意分野である</a:t>
            </a:r>
          </a:p>
          <a:p>
            <a:r>
              <a:rPr kumimoji="1" lang="ja-JP" altLang="en-US" sz="2400" dirty="0">
                <a:latin typeface="BIZ UDPゴシック" panose="020B0400000000000000" pitchFamily="50" charset="-128"/>
                <a:ea typeface="BIZ UDPゴシック" panose="020B0400000000000000" pitchFamily="50" charset="-128"/>
              </a:rPr>
              <a:t>「デジタル化」「</a:t>
            </a:r>
            <a:r>
              <a:rPr kumimoji="1" lang="en-US" altLang="ja-JP" sz="2400" dirty="0">
                <a:latin typeface="BIZ UDPゴシック" panose="020B0400000000000000" pitchFamily="50" charset="-128"/>
                <a:ea typeface="BIZ UDPゴシック" panose="020B0400000000000000" pitchFamily="50" charset="-128"/>
              </a:rPr>
              <a:t>DX</a:t>
            </a:r>
            <a:r>
              <a:rPr kumimoji="1" lang="ja-JP" altLang="en-US" sz="2400" dirty="0">
                <a:latin typeface="BIZ UDPゴシック" panose="020B0400000000000000" pitchFamily="50" charset="-128"/>
                <a:ea typeface="BIZ UDPゴシック" panose="020B0400000000000000" pitchFamily="50" charset="-128"/>
              </a:rPr>
              <a:t>」へのニーズが高まり続けている</a:t>
            </a:r>
          </a:p>
          <a:p>
            <a:r>
              <a:rPr kumimoji="1" lang="ja-JP" altLang="en-US" sz="2400" dirty="0">
                <a:latin typeface="BIZ UDPゴシック" panose="020B0400000000000000" pitchFamily="50" charset="-128"/>
                <a:ea typeface="BIZ UDPゴシック" panose="020B0400000000000000" pitchFamily="50" charset="-128"/>
              </a:rPr>
              <a:t>　　⇒　</a:t>
            </a:r>
            <a:r>
              <a:rPr kumimoji="1" lang="ja-JP" altLang="en-US" sz="2400" dirty="0">
                <a:solidFill>
                  <a:srgbClr val="FF0000"/>
                </a:solidFill>
                <a:latin typeface="BIZ UDPゴシック" panose="020B0400000000000000" pitchFamily="50" charset="-128"/>
                <a:ea typeface="BIZ UDPゴシック" panose="020B0400000000000000" pitchFamily="50" charset="-128"/>
              </a:rPr>
              <a:t>強みを生かして、さらに飛躍！</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我々の「強み」＝勝てる戦いの場所はどこか？</a:t>
            </a:r>
          </a:p>
          <a:p>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19904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62">
            <a:extLst>
              <a:ext uri="{FF2B5EF4-FFF2-40B4-BE49-F238E27FC236}">
                <a16:creationId xmlns:a16="http://schemas.microsoft.com/office/drawing/2014/main" id="{6DAA8578-CA15-44CE-B7A7-86F62AB765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754118" y="1372059"/>
            <a:ext cx="2243722" cy="4982019"/>
          </a:xfrm>
          <a:prstGeom prst="rect">
            <a:avLst/>
          </a:prstGeom>
        </p:spPr>
      </p:pic>
      <p:pic>
        <p:nvPicPr>
          <p:cNvPr id="10" name="図 9">
            <a:extLst>
              <a:ext uri="{FF2B5EF4-FFF2-40B4-BE49-F238E27FC236}">
                <a16:creationId xmlns:a16="http://schemas.microsoft.com/office/drawing/2014/main" id="{6F94A9F8-3E8C-4091-9226-ECB14A0BED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22660" y="2225222"/>
            <a:ext cx="1906637" cy="4128854"/>
          </a:xfrm>
          <a:prstGeom prst="rect">
            <a:avLst/>
          </a:prstGeom>
        </p:spPr>
      </p:pic>
      <p:sp>
        <p:nvSpPr>
          <p:cNvPr id="11" name="テキスト ボックス 8">
            <a:extLst>
              <a:ext uri="{FF2B5EF4-FFF2-40B4-BE49-F238E27FC236}">
                <a16:creationId xmlns:a16="http://schemas.microsoft.com/office/drawing/2014/main" id="{6FE17578-B0DD-46EE-BA20-6049BD3CB996}"/>
              </a:ext>
            </a:extLst>
          </p:cNvPr>
          <p:cNvSpPr txBox="1"/>
          <p:nvPr/>
        </p:nvSpPr>
        <p:spPr>
          <a:xfrm>
            <a:off x="395267" y="1969684"/>
            <a:ext cx="6190307" cy="797740"/>
          </a:xfrm>
          <a:prstGeom prst="rect">
            <a:avLst/>
          </a:prstGeom>
          <a:noFill/>
        </p:spPr>
        <p:txBody>
          <a:bodyPr wrap="square" lIns="0" tIns="27000" rIns="0" bIns="0" rtlCol="0" anchor="t">
            <a:noAutofit/>
          </a:bodyPr>
          <a:lstStyle/>
          <a:p>
            <a:pPr defTabSz="422041"/>
            <a:r>
              <a:rPr lang="ja-JP" altLang="en-US" sz="3600" b="1" dirty="0">
                <a:solidFill>
                  <a:prstClr val="black"/>
                </a:solidFill>
                <a:latin typeface="UD デジタル 教科書体 NP-B" panose="02020700000000000000" pitchFamily="18" charset="-128"/>
                <a:ea typeface="UD デジタル 教科書体 NP-B" panose="02020700000000000000" pitchFamily="18" charset="-128"/>
              </a:rPr>
              <a:t>ワクチン接種の推進を目指し、特典を付けることも可能に</a:t>
            </a:r>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8" name="楕円 7">
            <a:extLst>
              <a:ext uri="{FF2B5EF4-FFF2-40B4-BE49-F238E27FC236}">
                <a16:creationId xmlns:a16="http://schemas.microsoft.com/office/drawing/2014/main" id="{9A6809A1-5DD9-4241-A20E-6A538C42CB51}"/>
              </a:ext>
            </a:extLst>
          </p:cNvPr>
          <p:cNvSpPr/>
          <p:nvPr/>
        </p:nvSpPr>
        <p:spPr>
          <a:xfrm>
            <a:off x="6867375" y="5280396"/>
            <a:ext cx="1206230" cy="7890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50">
              <a:solidFill>
                <a:prstClr val="white"/>
              </a:solidFill>
              <a:latin typeface="Calibri" panose="020F0502020204030204"/>
              <a:ea typeface="游ゴシック" panose="020B0400000000000000" pitchFamily="50" charset="-128"/>
            </a:endParaRPr>
          </a:p>
        </p:txBody>
      </p:sp>
      <p:sp>
        <p:nvSpPr>
          <p:cNvPr id="12" name="テキスト ボックス 8">
            <a:extLst>
              <a:ext uri="{FF2B5EF4-FFF2-40B4-BE49-F238E27FC236}">
                <a16:creationId xmlns:a16="http://schemas.microsoft.com/office/drawing/2014/main" id="{04A804CE-BE67-40E0-B2D3-DB4B9219ACA0}"/>
              </a:ext>
            </a:extLst>
          </p:cNvPr>
          <p:cNvSpPr txBox="1"/>
          <p:nvPr/>
        </p:nvSpPr>
        <p:spPr>
          <a:xfrm>
            <a:off x="395268" y="649189"/>
            <a:ext cx="5601239" cy="797740"/>
          </a:xfrm>
          <a:prstGeom prst="rect">
            <a:avLst/>
          </a:prstGeom>
          <a:noFill/>
        </p:spPr>
        <p:txBody>
          <a:bodyPr wrap="square" lIns="0" tIns="27000" rIns="0" bIns="0" rtlCol="0" anchor="t">
            <a:noAutofit/>
          </a:bodyPr>
          <a:lstStyle/>
          <a:p>
            <a:pPr defTabSz="422041"/>
            <a:r>
              <a:rPr lang="ja-JP" altLang="en-US" sz="4062" b="1" dirty="0">
                <a:solidFill>
                  <a:prstClr val="black"/>
                </a:solidFill>
                <a:latin typeface="メイリオ" panose="020B0604030504040204" pitchFamily="50" charset="-128"/>
                <a:ea typeface="メイリオ" panose="020B0604030504040204" pitchFamily="50" charset="-128"/>
              </a:rPr>
              <a:t>ワクチン接種証　特典</a:t>
            </a:r>
            <a:endParaRPr lang="en-US" altLang="ja-JP" sz="4062" b="1" dirty="0">
              <a:solidFill>
                <a:prstClr val="black"/>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A969D7FE-B4C1-4D35-800E-63E0D034D1B9}"/>
              </a:ext>
            </a:extLst>
          </p:cNvPr>
          <p:cNvSpPr txBox="1"/>
          <p:nvPr/>
        </p:nvSpPr>
        <p:spPr>
          <a:xfrm>
            <a:off x="468977" y="3484651"/>
            <a:ext cx="5527530" cy="2876300"/>
          </a:xfrm>
          <a:prstGeom prst="rect">
            <a:avLst/>
          </a:prstGeom>
          <a:noFill/>
        </p:spPr>
        <p:txBody>
          <a:bodyPr wrap="square">
            <a:spAutoFit/>
          </a:bodyPr>
          <a:lstStyle/>
          <a:p>
            <a:pPr defTabSz="422041"/>
            <a:r>
              <a:rPr lang="ja-JP" altLang="en-US" sz="2585" b="1" dirty="0">
                <a:solidFill>
                  <a:srgbClr val="00B050"/>
                </a:solidFill>
                <a:latin typeface="UD デジタル 教科書体 NP-B" panose="02020700000000000000" pitchFamily="18" charset="-128"/>
                <a:ea typeface="UD デジタル 教科書体 NP-B" panose="02020700000000000000" pitchFamily="18" charset="-128"/>
              </a:rPr>
              <a:t>１，抽選</a:t>
            </a:r>
            <a:endParaRPr lang="en-US" altLang="ja-JP" sz="2585" b="1" dirty="0">
              <a:solidFill>
                <a:srgbClr val="00B050"/>
              </a:solidFill>
              <a:latin typeface="UD デジタル 教科書体 NP-B" panose="02020700000000000000" pitchFamily="18" charset="-128"/>
              <a:ea typeface="UD デジタル 教科書体 NP-B" panose="02020700000000000000" pitchFamily="18" charset="-128"/>
            </a:endParaRPr>
          </a:p>
          <a:p>
            <a:pPr defTabSz="422041"/>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抽選で自治体の名産品のプレゼントができます。</a:t>
            </a:r>
            <a:endPar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クリスマス、正月の景品付きおみくじ</a:t>
            </a:r>
            <a:endPar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　</a:t>
            </a:r>
            <a:r>
              <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rPr>
              <a:t>※</a:t>
            </a:r>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例、群馬県はスバルの乗用車</a:t>
            </a:r>
            <a:endPar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endPar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2585" b="1" dirty="0">
                <a:solidFill>
                  <a:srgbClr val="00B050"/>
                </a:solidFill>
                <a:latin typeface="UD デジタル 教科書体 NP-B" panose="02020700000000000000" pitchFamily="18" charset="-128"/>
                <a:ea typeface="UD デジタル 教科書体 NP-B" panose="02020700000000000000" pitchFamily="18" charset="-128"/>
              </a:rPr>
              <a:t>２，電子クーポン</a:t>
            </a:r>
            <a:endParaRPr lang="en-US" altLang="ja-JP" sz="2585" b="1" dirty="0">
              <a:solidFill>
                <a:srgbClr val="00B050"/>
              </a:solidFill>
              <a:latin typeface="UD デジタル 教科書体 NP-B" panose="02020700000000000000" pitchFamily="18" charset="-128"/>
              <a:ea typeface="UD デジタル 教科書体 NP-B" panose="02020700000000000000" pitchFamily="18" charset="-128"/>
            </a:endParaRPr>
          </a:p>
          <a:p>
            <a:pPr defTabSz="422041"/>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東武トップが得意な「</a:t>
            </a:r>
            <a:r>
              <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rPr>
              <a:t>LINE</a:t>
            </a:r>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電子クーポン」も</a:t>
            </a:r>
            <a:endPar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使えます。認証店に限定することも可能</a:t>
            </a:r>
            <a:endPar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endParaRPr>
          </a:p>
          <a:p>
            <a:pPr defTabSz="422041"/>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　</a:t>
            </a:r>
            <a:r>
              <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rPr>
              <a:t>※</a:t>
            </a:r>
            <a:r>
              <a:rPr lang="ja-JP" altLang="en-US" sz="1846" b="1" dirty="0">
                <a:solidFill>
                  <a:prstClr val="black"/>
                </a:solidFill>
                <a:latin typeface="UD デジタル 教科書体 NP-B" panose="02020700000000000000" pitchFamily="18" charset="-128"/>
                <a:ea typeface="UD デジタル 教科書体 NP-B" panose="02020700000000000000" pitchFamily="18" charset="-128"/>
              </a:rPr>
              <a:t>神奈川、千葉、滋賀</a:t>
            </a:r>
            <a:endParaRPr lang="en-US" altLang="ja-JP" sz="1846" b="1" dirty="0">
              <a:solidFill>
                <a:prstClr val="black"/>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700080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 name="그림 62">
            <a:extLst>
              <a:ext uri="{FF2B5EF4-FFF2-40B4-BE49-F238E27FC236}">
                <a16:creationId xmlns:a16="http://schemas.microsoft.com/office/drawing/2014/main" id="{88D4CF9A-AC9A-D44F-84F9-2749A3799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038372" y="894286"/>
            <a:ext cx="2641284" cy="5106464"/>
          </a:xfrm>
          <a:prstGeom prst="rect">
            <a:avLst/>
          </a:prstGeom>
        </p:spPr>
      </p:pic>
      <p:sp>
        <p:nvSpPr>
          <p:cNvPr id="14" name="テキスト ボックス 8">
            <a:extLst>
              <a:ext uri="{FF2B5EF4-FFF2-40B4-BE49-F238E27FC236}">
                <a16:creationId xmlns:a16="http://schemas.microsoft.com/office/drawing/2014/main" id="{14302C21-0E54-784A-9C8F-3F5D18B3839F}"/>
              </a:ext>
            </a:extLst>
          </p:cNvPr>
          <p:cNvSpPr txBox="1"/>
          <p:nvPr/>
        </p:nvSpPr>
        <p:spPr>
          <a:xfrm>
            <a:off x="465473" y="1946526"/>
            <a:ext cx="5365813" cy="1139833"/>
          </a:xfrm>
          <a:prstGeom prst="rect">
            <a:avLst/>
          </a:prstGeom>
          <a:noFill/>
        </p:spPr>
        <p:txBody>
          <a:bodyPr wrap="square" lIns="0" tIns="27000" rIns="0" bIns="0" rtlCol="0" anchor="t">
            <a:noAutofit/>
          </a:bodyPr>
          <a:lstStyle/>
          <a:p>
            <a:pPr defTabSz="685800"/>
            <a:endParaRPr kumimoji="1" lang="en-US" altLang="ja-JP" sz="4500" b="1" dirty="0">
              <a:solidFill>
                <a:srgbClr val="002060"/>
              </a:solidFill>
              <a:latin typeface="メイリオ" panose="020B0604030504040204" pitchFamily="50" charset="-128"/>
              <a:ea typeface="メイリオ" panose="020B0604030504040204" pitchFamily="50" charset="-128"/>
            </a:endParaRPr>
          </a:p>
          <a:p>
            <a:pPr defTabSz="685800"/>
            <a:r>
              <a:rPr kumimoji="1" lang="ja-JP" altLang="en-US" sz="3300" b="1" dirty="0">
                <a:solidFill>
                  <a:srgbClr val="002060"/>
                </a:solidFill>
                <a:latin typeface="メイリオ" panose="020B0604030504040204" pitchFamily="50" charset="-128"/>
                <a:ea typeface="メイリオ" panose="020B0604030504040204" pitchFamily="50" charset="-128"/>
              </a:rPr>
              <a:t>の追加機能案　</a:t>
            </a:r>
            <a:endParaRPr kumimoji="1" lang="en-US" altLang="ja-JP" sz="3300" b="1" dirty="0">
              <a:solidFill>
                <a:srgbClr val="002060"/>
              </a:solidFill>
              <a:latin typeface="メイリオ" panose="020B0604030504040204" pitchFamily="50" charset="-128"/>
              <a:ea typeface="メイリオ" panose="020B0604030504040204" pitchFamily="50" charset="-128"/>
            </a:endParaRPr>
          </a:p>
          <a:p>
            <a:pPr defTabSz="685800"/>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srgbClr val="E7E6E6">
                    <a:lumMod val="25000"/>
                  </a:srgbClr>
                </a:solidFill>
                <a:latin typeface="メイリオ" panose="020B0604030504040204" pitchFamily="50" charset="-128"/>
                <a:ea typeface="メイリオ" panose="020B0604030504040204" pitchFamily="50" charset="-128"/>
              </a:rPr>
              <a:t>①接種証アップロード</a:t>
            </a:r>
            <a:endParaRPr kumimoji="1"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685800"/>
            <a:r>
              <a:rPr kumimoji="1" lang="ja-JP" altLang="en-US" sz="3600" b="1" dirty="0">
                <a:solidFill>
                  <a:srgbClr val="E7E6E6">
                    <a:lumMod val="25000"/>
                  </a:srgbClr>
                </a:solidFill>
                <a:latin typeface="メイリオ" panose="020B0604030504040204" pitchFamily="50" charset="-128"/>
                <a:ea typeface="メイリオ" panose="020B0604030504040204" pitchFamily="50" charset="-128"/>
              </a:rPr>
              <a:t>②飲食店等の掲示機能</a:t>
            </a:r>
            <a:endParaRPr kumimoji="1"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685800"/>
            <a:r>
              <a:rPr kumimoji="1" lang="ja-JP" altLang="en-US" sz="3600" b="1" dirty="0">
                <a:solidFill>
                  <a:srgbClr val="E7E6E6">
                    <a:lumMod val="25000"/>
                  </a:srgbClr>
                </a:solidFill>
                <a:latin typeface="メイリオ" panose="020B0604030504040204" pitchFamily="50" charset="-128"/>
                <a:ea typeface="メイリオ" panose="020B0604030504040204" pitchFamily="50" charset="-128"/>
              </a:rPr>
              <a:t>③抽選＆電子クーポン</a:t>
            </a:r>
            <a:endParaRPr kumimoji="1"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685800"/>
            <a:r>
              <a:rPr kumimoji="1" lang="ja-JP" altLang="en-US" sz="3600" b="1" dirty="0">
                <a:solidFill>
                  <a:srgbClr val="E7E6E6">
                    <a:lumMod val="25000"/>
                  </a:srgbClr>
                </a:solidFill>
                <a:latin typeface="メイリオ" panose="020B0604030504040204" pitchFamily="50" charset="-128"/>
                <a:ea typeface="メイリオ" panose="020B0604030504040204" pitchFamily="50" charset="-128"/>
              </a:rPr>
              <a:t>　などの特典機能</a:t>
            </a:r>
            <a:endParaRPr kumimoji="1"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685800"/>
            <a:endParaRPr kumimoji="1"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pic>
        <p:nvPicPr>
          <p:cNvPr id="3" name="図 2">
            <a:extLst>
              <a:ext uri="{FF2B5EF4-FFF2-40B4-BE49-F238E27FC236}">
                <a16:creationId xmlns:a16="http://schemas.microsoft.com/office/drawing/2014/main" id="{13ACC45D-2FE6-49C4-8099-145FB46FCD2C}"/>
              </a:ext>
            </a:extLst>
          </p:cNvPr>
          <p:cNvPicPr>
            <a:picLocks noChangeAspect="1"/>
          </p:cNvPicPr>
          <p:nvPr/>
        </p:nvPicPr>
        <p:blipFill rotWithShape="1">
          <a:blip r:embed="rId3"/>
          <a:srcRect l="8753" t="-1434" r="15700" b="40599"/>
          <a:stretch/>
        </p:blipFill>
        <p:spPr>
          <a:xfrm>
            <a:off x="365706" y="1094828"/>
            <a:ext cx="3895451" cy="1421615"/>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EEF115DF-E413-4FC6-B3EF-002EC0C10C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5879" r="-296" b="9142"/>
          <a:stretch/>
        </p:blipFill>
        <p:spPr>
          <a:xfrm>
            <a:off x="6208939" y="1755573"/>
            <a:ext cx="2293508" cy="4208143"/>
          </a:xfrm>
          <a:prstGeom prst="rect">
            <a:avLst/>
          </a:prstGeom>
        </p:spPr>
      </p:pic>
    </p:spTree>
    <p:extLst>
      <p:ext uri="{BB962C8B-B14F-4D97-AF65-F5344CB8AC3E}">
        <p14:creationId xmlns:p14="http://schemas.microsoft.com/office/powerpoint/2010/main" val="1507160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テキスト ボックス 8">
            <a:extLst>
              <a:ext uri="{FF2B5EF4-FFF2-40B4-BE49-F238E27FC236}">
                <a16:creationId xmlns:a16="http://schemas.microsoft.com/office/drawing/2014/main" id="{14302C21-0E54-784A-9C8F-3F5D18B3839F}"/>
              </a:ext>
            </a:extLst>
          </p:cNvPr>
          <p:cNvSpPr txBox="1"/>
          <p:nvPr/>
        </p:nvSpPr>
        <p:spPr>
          <a:xfrm>
            <a:off x="483316" y="1350819"/>
            <a:ext cx="5266879" cy="797740"/>
          </a:xfrm>
          <a:prstGeom prst="rect">
            <a:avLst/>
          </a:prstGeom>
          <a:noFill/>
        </p:spPr>
        <p:txBody>
          <a:bodyPr wrap="square" lIns="0" tIns="27000" rIns="0" bIns="0" rtlCol="0" anchor="t">
            <a:noAutofit/>
          </a:bodyPr>
          <a:lstStyle/>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動画でデモの</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動きを見る</a:t>
            </a:r>
            <a:endParaRPr kumimoji="1"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FE61C588-4EA6-45F5-B8C4-C494D9135FB3}"/>
              </a:ext>
            </a:extLst>
          </p:cNvPr>
          <p:cNvSpPr txBox="1"/>
          <p:nvPr/>
        </p:nvSpPr>
        <p:spPr>
          <a:xfrm>
            <a:off x="3864730" y="4896088"/>
            <a:ext cx="6105833" cy="923330"/>
          </a:xfrm>
          <a:prstGeom prst="rect">
            <a:avLst/>
          </a:prstGeom>
          <a:noFill/>
        </p:spPr>
        <p:txBody>
          <a:bodyPr wrap="square">
            <a:spAutoFit/>
          </a:bodyPr>
          <a:lstStyle/>
          <a:p>
            <a:pPr defTabSz="685800"/>
            <a:r>
              <a:rPr kumimoji="1" lang="en-US" altLang="ja-JP" sz="2700" dirty="0" err="1">
                <a:solidFill>
                  <a:prstClr val="black"/>
                </a:solidFill>
                <a:latin typeface="Arial"/>
                <a:ea typeface="メイリオ"/>
              </a:rPr>
              <a:t>GotoEAT</a:t>
            </a:r>
            <a:r>
              <a:rPr kumimoji="1" lang="ja-JP" altLang="en-US" sz="2700" dirty="0">
                <a:solidFill>
                  <a:prstClr val="black"/>
                </a:solidFill>
                <a:latin typeface="Arial"/>
                <a:ea typeface="メイリオ"/>
              </a:rPr>
              <a:t>への接種済証（デモ）</a:t>
            </a:r>
            <a:endParaRPr kumimoji="1" lang="en-US" altLang="ja-JP" sz="2700" dirty="0">
              <a:solidFill>
                <a:prstClr val="black"/>
              </a:solidFill>
              <a:latin typeface="Arial"/>
              <a:ea typeface="メイリオ"/>
            </a:endParaRPr>
          </a:p>
          <a:p>
            <a:pPr defTabSz="685800"/>
            <a:r>
              <a:rPr kumimoji="1" lang="en-US" altLang="ja-JP" sz="2700" dirty="0">
                <a:solidFill>
                  <a:prstClr val="black"/>
                </a:solidFill>
                <a:latin typeface="Arial"/>
                <a:ea typeface="メイリオ"/>
              </a:rPr>
              <a:t>https://youtu.be/DVSdqjpfL10</a:t>
            </a:r>
            <a:endParaRPr kumimoji="1" lang="ja-JP" altLang="en-US" sz="2700" dirty="0">
              <a:solidFill>
                <a:prstClr val="black"/>
              </a:solidFill>
              <a:latin typeface="Arial"/>
              <a:ea typeface="メイリオ"/>
            </a:endParaRPr>
          </a:p>
        </p:txBody>
      </p:sp>
      <p:sp>
        <p:nvSpPr>
          <p:cNvPr id="15" name="テキスト ボックス 14">
            <a:extLst>
              <a:ext uri="{FF2B5EF4-FFF2-40B4-BE49-F238E27FC236}">
                <a16:creationId xmlns:a16="http://schemas.microsoft.com/office/drawing/2014/main" id="{B8070312-FB06-4B27-BBAB-41612C0ECB99}"/>
              </a:ext>
            </a:extLst>
          </p:cNvPr>
          <p:cNvSpPr txBox="1"/>
          <p:nvPr/>
        </p:nvSpPr>
        <p:spPr>
          <a:xfrm>
            <a:off x="339213" y="2988246"/>
            <a:ext cx="4572000" cy="507831"/>
          </a:xfrm>
          <a:prstGeom prst="rect">
            <a:avLst/>
          </a:prstGeom>
          <a:noFill/>
        </p:spPr>
        <p:txBody>
          <a:bodyPr wrap="square">
            <a:spAutoFit/>
          </a:bodyPr>
          <a:lstStyle/>
          <a:p>
            <a:pPr defTabSz="685800"/>
            <a:r>
              <a:rPr kumimoji="1" lang="ja-JP" altLang="en-US" sz="1350" dirty="0">
                <a:solidFill>
                  <a:prstClr val="black"/>
                </a:solidFill>
                <a:latin typeface="Arial"/>
                <a:ea typeface="メイリオ"/>
              </a:rPr>
              <a:t>検索に当たらない限定公開なので</a:t>
            </a:r>
            <a:endParaRPr kumimoji="1" lang="en-US" altLang="ja-JP" sz="1350" dirty="0">
              <a:solidFill>
                <a:prstClr val="black"/>
              </a:solidFill>
              <a:latin typeface="Arial"/>
              <a:ea typeface="メイリオ"/>
            </a:endParaRPr>
          </a:p>
          <a:p>
            <a:pPr defTabSz="685800"/>
            <a:r>
              <a:rPr kumimoji="1" lang="ja-JP" altLang="en-US" sz="1350" dirty="0">
                <a:solidFill>
                  <a:prstClr val="black"/>
                </a:solidFill>
                <a:latin typeface="Arial"/>
                <a:ea typeface="メイリオ"/>
              </a:rPr>
              <a:t>下記の</a:t>
            </a:r>
            <a:r>
              <a:rPr kumimoji="1" lang="en-US" altLang="ja-JP" sz="1350" dirty="0">
                <a:solidFill>
                  <a:prstClr val="black"/>
                </a:solidFill>
                <a:latin typeface="Arial"/>
                <a:ea typeface="メイリオ"/>
              </a:rPr>
              <a:t>URL</a:t>
            </a:r>
            <a:r>
              <a:rPr kumimoji="1" lang="ja-JP" altLang="en-US" sz="1350" dirty="0">
                <a:solidFill>
                  <a:prstClr val="black"/>
                </a:solidFill>
                <a:latin typeface="Arial"/>
                <a:ea typeface="メイリオ"/>
              </a:rPr>
              <a:t>もしくは</a:t>
            </a:r>
            <a:r>
              <a:rPr kumimoji="1" lang="en-US" altLang="ja-JP" sz="1350" dirty="0">
                <a:solidFill>
                  <a:prstClr val="black"/>
                </a:solidFill>
                <a:latin typeface="Arial"/>
                <a:ea typeface="メイリオ"/>
              </a:rPr>
              <a:t>QR</a:t>
            </a:r>
            <a:r>
              <a:rPr kumimoji="1" lang="ja-JP" altLang="en-US" sz="1350" dirty="0">
                <a:solidFill>
                  <a:prstClr val="black"/>
                </a:solidFill>
                <a:latin typeface="Arial"/>
                <a:ea typeface="メイリオ"/>
              </a:rPr>
              <a:t>コードで見てください</a:t>
            </a:r>
          </a:p>
        </p:txBody>
      </p:sp>
      <p:pic>
        <p:nvPicPr>
          <p:cNvPr id="1026" name="Picture 2">
            <a:extLst>
              <a:ext uri="{FF2B5EF4-FFF2-40B4-BE49-F238E27FC236}">
                <a16:creationId xmlns:a16="http://schemas.microsoft.com/office/drawing/2014/main" id="{4FC4DFA7-33D1-44A6-8E2D-7379D53C4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05" y="3863589"/>
            <a:ext cx="234315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18ECA81E-53B1-41EC-BA71-F9B756457AC4}"/>
              </a:ext>
            </a:extLst>
          </p:cNvPr>
          <p:cNvPicPr>
            <a:picLocks noChangeAspect="1"/>
          </p:cNvPicPr>
          <p:nvPr/>
        </p:nvPicPr>
        <p:blipFill>
          <a:blip r:embed="rId3"/>
          <a:stretch>
            <a:fillRect/>
          </a:stretch>
        </p:blipFill>
        <p:spPr>
          <a:xfrm>
            <a:off x="4230092" y="968229"/>
            <a:ext cx="4651513" cy="3454320"/>
          </a:xfrm>
          <a:prstGeom prst="rect">
            <a:avLst/>
          </a:prstGeom>
          <a:ln w="22225">
            <a:solidFill>
              <a:srgbClr val="FF0000"/>
            </a:solidFill>
          </a:ln>
        </p:spPr>
      </p:pic>
    </p:spTree>
    <p:extLst>
      <p:ext uri="{BB962C8B-B14F-4D97-AF65-F5344CB8AC3E}">
        <p14:creationId xmlns:p14="http://schemas.microsoft.com/office/powerpoint/2010/main" val="3527410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62">
            <a:extLst>
              <a:ext uri="{FF2B5EF4-FFF2-40B4-BE49-F238E27FC236}">
                <a16:creationId xmlns:a16="http://schemas.microsoft.com/office/drawing/2014/main" id="{88D4CF9A-AC9A-D44F-84F9-2749A3799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038373" y="894286"/>
            <a:ext cx="2923360" cy="5651809"/>
          </a:xfrm>
          <a:prstGeom prst="rect">
            <a:avLst/>
          </a:prstGeom>
        </p:spPr>
      </p:pic>
      <p:sp>
        <p:nvSpPr>
          <p:cNvPr id="14" name="テキスト ボックス 8">
            <a:extLst>
              <a:ext uri="{FF2B5EF4-FFF2-40B4-BE49-F238E27FC236}">
                <a16:creationId xmlns:a16="http://schemas.microsoft.com/office/drawing/2014/main" id="{14302C21-0E54-784A-9C8F-3F5D18B3839F}"/>
              </a:ext>
            </a:extLst>
          </p:cNvPr>
          <p:cNvSpPr txBox="1"/>
          <p:nvPr/>
        </p:nvSpPr>
        <p:spPr>
          <a:xfrm>
            <a:off x="324217" y="629529"/>
            <a:ext cx="5911410" cy="1139833"/>
          </a:xfrm>
          <a:prstGeom prst="rect">
            <a:avLst/>
          </a:prstGeom>
          <a:noFill/>
        </p:spPr>
        <p:txBody>
          <a:bodyPr wrap="square" lIns="0" tIns="27000" rIns="0" bIns="0" rtlCol="0" anchor="t">
            <a:noAutofit/>
          </a:bodyPr>
          <a:lstStyle/>
          <a:p>
            <a:pPr defTabSz="422041"/>
            <a:r>
              <a:rPr lang="ja-JP" altLang="en-US" sz="4985" b="1" dirty="0">
                <a:solidFill>
                  <a:srgbClr val="002060"/>
                </a:solidFill>
                <a:latin typeface="メイリオ" panose="020B0604030504040204" pitchFamily="50" charset="-128"/>
                <a:ea typeface="メイリオ" panose="020B0604030504040204" pitchFamily="50" charset="-128"/>
              </a:rPr>
              <a:t>各県 新型コロナ</a:t>
            </a:r>
            <a:endParaRPr lang="en-US" altLang="ja-JP" sz="4985" b="1" dirty="0">
              <a:solidFill>
                <a:srgbClr val="002060"/>
              </a:solidFill>
              <a:latin typeface="メイリオ" panose="020B0604030504040204" pitchFamily="50" charset="-128"/>
              <a:ea typeface="メイリオ" panose="020B0604030504040204" pitchFamily="50" charset="-128"/>
            </a:endParaRPr>
          </a:p>
          <a:p>
            <a:pPr defTabSz="422041"/>
            <a:r>
              <a:rPr lang="ja-JP" altLang="en-US" sz="4985" b="1" dirty="0">
                <a:solidFill>
                  <a:srgbClr val="002060"/>
                </a:solidFill>
                <a:latin typeface="メイリオ" panose="020B0604030504040204" pitchFamily="50" charset="-128"/>
                <a:ea typeface="メイリオ" panose="020B0604030504040204" pitchFamily="50" charset="-128"/>
              </a:rPr>
              <a:t>パーソナルサポート</a:t>
            </a:r>
            <a:endParaRPr lang="en-US" altLang="ja-JP" sz="4985" b="1" dirty="0">
              <a:solidFill>
                <a:srgbClr val="002060"/>
              </a:solidFill>
              <a:latin typeface="メイリオ" panose="020B0604030504040204" pitchFamily="50" charset="-128"/>
              <a:ea typeface="メイリオ" panose="020B0604030504040204" pitchFamily="50" charset="-128"/>
            </a:endParaRPr>
          </a:p>
          <a:p>
            <a:pPr defTabSz="422041"/>
            <a:r>
              <a:rPr lang="en-US" altLang="ja-JP" sz="4985" b="1" dirty="0">
                <a:solidFill>
                  <a:srgbClr val="002060"/>
                </a:solidFill>
                <a:latin typeface="メイリオ" panose="020B0604030504040204" pitchFamily="50" charset="-128"/>
                <a:ea typeface="メイリオ" panose="020B0604030504040204" pitchFamily="50" charset="-128"/>
              </a:rPr>
              <a:t>LINE</a:t>
            </a:r>
            <a:r>
              <a:rPr lang="ja-JP" altLang="en-US" sz="4985" b="1" dirty="0">
                <a:solidFill>
                  <a:srgbClr val="002060"/>
                </a:solidFill>
                <a:latin typeface="メイリオ" panose="020B0604030504040204" pitchFamily="50" charset="-128"/>
                <a:ea typeface="メイリオ" panose="020B0604030504040204" pitchFamily="50" charset="-128"/>
              </a:rPr>
              <a:t>の追加機能　</a:t>
            </a:r>
            <a:endParaRPr lang="en-US" altLang="ja-JP" sz="4985" b="1" dirty="0">
              <a:solidFill>
                <a:srgbClr val="002060"/>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22041"/>
            <a:r>
              <a:rPr lang="ja-JP" altLang="en-US" sz="3600" b="1" dirty="0">
                <a:solidFill>
                  <a:srgbClr val="E7E6E6">
                    <a:lumMod val="25000"/>
                  </a:srgbClr>
                </a:solidFill>
                <a:latin typeface="メイリオ" panose="020B0604030504040204" pitchFamily="50" charset="-128"/>
                <a:ea typeface="メイリオ" panose="020B0604030504040204" pitchFamily="50" charset="-128"/>
              </a:rPr>
              <a:t>①接種証アップロード</a:t>
            </a:r>
            <a:endParaRPr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422041"/>
            <a:r>
              <a:rPr lang="ja-JP" altLang="en-US" sz="3600" b="1" dirty="0">
                <a:solidFill>
                  <a:srgbClr val="E7E6E6">
                    <a:lumMod val="25000"/>
                  </a:srgbClr>
                </a:solidFill>
                <a:latin typeface="メイリオ" panose="020B0604030504040204" pitchFamily="50" charset="-128"/>
                <a:ea typeface="メイリオ" panose="020B0604030504040204" pitchFamily="50" charset="-128"/>
              </a:rPr>
              <a:t>②飲食店等の掲示機能</a:t>
            </a:r>
            <a:endParaRPr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422041"/>
            <a:r>
              <a:rPr lang="ja-JP" altLang="en-US" sz="3600" b="1" dirty="0">
                <a:solidFill>
                  <a:srgbClr val="E7E6E6">
                    <a:lumMod val="25000"/>
                  </a:srgbClr>
                </a:solidFill>
                <a:latin typeface="メイリオ" panose="020B0604030504040204" pitchFamily="50" charset="-128"/>
                <a:ea typeface="メイリオ" panose="020B0604030504040204" pitchFamily="50" charset="-128"/>
              </a:rPr>
              <a:t>③抽選＆電子クーポン</a:t>
            </a:r>
            <a:endParaRPr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422041"/>
            <a:r>
              <a:rPr lang="ja-JP" altLang="en-US" sz="3600" b="1" dirty="0">
                <a:solidFill>
                  <a:srgbClr val="E7E6E6">
                    <a:lumMod val="25000"/>
                  </a:srgbClr>
                </a:solidFill>
                <a:latin typeface="メイリオ" panose="020B0604030504040204" pitchFamily="50" charset="-128"/>
                <a:ea typeface="メイリオ" panose="020B0604030504040204" pitchFamily="50" charset="-128"/>
              </a:rPr>
              <a:t>　などの特典機能</a:t>
            </a:r>
            <a:endParaRPr lang="en-US" altLang="ja-JP" sz="3600" b="1" dirty="0">
              <a:solidFill>
                <a:srgbClr val="E7E6E6">
                  <a:lumMod val="25000"/>
                </a:srgbClr>
              </a:solidFill>
              <a:latin typeface="メイリオ" panose="020B0604030504040204" pitchFamily="50" charset="-128"/>
              <a:ea typeface="メイリオ" panose="020B0604030504040204" pitchFamily="50" charset="-128"/>
            </a:endParaRPr>
          </a:p>
          <a:p>
            <a:pPr defTabSz="422041"/>
            <a:endParaRPr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pic>
        <p:nvPicPr>
          <p:cNvPr id="2" name="図 1">
            <a:extLst>
              <a:ext uri="{FF2B5EF4-FFF2-40B4-BE49-F238E27FC236}">
                <a16:creationId xmlns:a16="http://schemas.microsoft.com/office/drawing/2014/main" id="{BBE46EB4-211D-40E9-A541-193A03738119}"/>
              </a:ext>
            </a:extLst>
          </p:cNvPr>
          <p:cNvPicPr>
            <a:picLocks noChangeAspect="1"/>
          </p:cNvPicPr>
          <p:nvPr/>
        </p:nvPicPr>
        <p:blipFill rotWithShape="1">
          <a:blip r:embed="rId3"/>
          <a:srcRect t="4706" r="-2434" b="9662"/>
          <a:stretch/>
        </p:blipFill>
        <p:spPr>
          <a:xfrm>
            <a:off x="6224357" y="1840213"/>
            <a:ext cx="2595426" cy="4698542"/>
          </a:xfrm>
          <a:prstGeom prst="rect">
            <a:avLst/>
          </a:prstGeom>
        </p:spPr>
      </p:pic>
      <p:pic>
        <p:nvPicPr>
          <p:cNvPr id="1026" name="Picture 2" descr="経営理念 | 会社情報 | 東武トップツアーズ【コーポレートサイト】">
            <a:extLst>
              <a:ext uri="{FF2B5EF4-FFF2-40B4-BE49-F238E27FC236}">
                <a16:creationId xmlns:a16="http://schemas.microsoft.com/office/drawing/2014/main" id="{665684FB-96A1-4500-9D9E-5E0671A00A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208" y="6094461"/>
            <a:ext cx="2115965" cy="268022"/>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F5BD6D80-A69F-482A-B2D5-071FB7773AA7}"/>
              </a:ext>
            </a:extLst>
          </p:cNvPr>
          <p:cNvPicPr>
            <a:picLocks noChangeAspect="1"/>
          </p:cNvPicPr>
          <p:nvPr/>
        </p:nvPicPr>
        <p:blipFill>
          <a:blip r:embed="rId5"/>
          <a:stretch>
            <a:fillRect/>
          </a:stretch>
        </p:blipFill>
        <p:spPr>
          <a:xfrm>
            <a:off x="2669298" y="5973230"/>
            <a:ext cx="1902702" cy="493606"/>
          </a:xfrm>
          <a:prstGeom prst="rect">
            <a:avLst/>
          </a:prstGeom>
        </p:spPr>
      </p:pic>
    </p:spTree>
    <p:extLst>
      <p:ext uri="{BB962C8B-B14F-4D97-AF65-F5344CB8AC3E}">
        <p14:creationId xmlns:p14="http://schemas.microsoft.com/office/powerpoint/2010/main" val="718797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8">
            <a:extLst>
              <a:ext uri="{FF2B5EF4-FFF2-40B4-BE49-F238E27FC236}">
                <a16:creationId xmlns:a16="http://schemas.microsoft.com/office/drawing/2014/main" id="{14302C21-0E54-784A-9C8F-3F5D18B3839F}"/>
              </a:ext>
            </a:extLst>
          </p:cNvPr>
          <p:cNvSpPr txBox="1"/>
          <p:nvPr/>
        </p:nvSpPr>
        <p:spPr>
          <a:xfrm>
            <a:off x="421931" y="649225"/>
            <a:ext cx="3621892" cy="797740"/>
          </a:xfrm>
          <a:prstGeom prst="rect">
            <a:avLst/>
          </a:prstGeom>
          <a:noFill/>
        </p:spPr>
        <p:txBody>
          <a:bodyPr wrap="square" lIns="0" tIns="27000" rIns="0" bIns="0" rtlCol="0" anchor="t">
            <a:noAutofit/>
          </a:bodyPr>
          <a:lstStyle/>
          <a:p>
            <a:pPr defTabSz="422041"/>
            <a:r>
              <a:rPr lang="ja-JP" altLang="en-US" sz="4431" b="1" dirty="0">
                <a:solidFill>
                  <a:srgbClr val="F34235"/>
                </a:solidFill>
                <a:latin typeface="メイリオ" panose="020B0604030504040204" pitchFamily="50" charset="-128"/>
                <a:ea typeface="メイリオ" panose="020B0604030504040204" pitchFamily="50" charset="-128"/>
              </a:rPr>
              <a:t>デモ動画</a:t>
            </a:r>
            <a:endParaRPr lang="en-US" altLang="ja-JP" sz="4431" b="1" dirty="0">
              <a:solidFill>
                <a:srgbClr val="F34235"/>
              </a:solidFill>
              <a:latin typeface="メイリオ" panose="020B0604030504040204" pitchFamily="50" charset="-128"/>
              <a:ea typeface="メイリオ" panose="020B0604030504040204" pitchFamily="50" charset="-128"/>
            </a:endParaRPr>
          </a:p>
          <a:p>
            <a:pPr defTabSz="422041"/>
            <a:r>
              <a:rPr lang="en-US" altLang="ja-JP" sz="4431" b="1" dirty="0" err="1">
                <a:solidFill>
                  <a:srgbClr val="F34235"/>
                </a:solidFill>
                <a:latin typeface="メイリオ" panose="020B0604030504040204" pitchFamily="50" charset="-128"/>
                <a:ea typeface="メイリオ" panose="020B0604030504040204" pitchFamily="50" charset="-128"/>
              </a:rPr>
              <a:t>youtube</a:t>
            </a:r>
            <a:endParaRPr lang="en-US" altLang="ja-JP" sz="4431" b="1" dirty="0">
              <a:solidFill>
                <a:srgbClr val="F34235"/>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FE61C588-4EA6-45F5-B8C4-C494D9135FB3}"/>
              </a:ext>
            </a:extLst>
          </p:cNvPr>
          <p:cNvSpPr txBox="1"/>
          <p:nvPr/>
        </p:nvSpPr>
        <p:spPr>
          <a:xfrm>
            <a:off x="4043823" y="5030371"/>
            <a:ext cx="4822215" cy="923330"/>
          </a:xfrm>
          <a:prstGeom prst="rect">
            <a:avLst/>
          </a:prstGeom>
          <a:noFill/>
        </p:spPr>
        <p:txBody>
          <a:bodyPr wrap="square">
            <a:spAutoFit/>
          </a:bodyPr>
          <a:lstStyle/>
          <a:p>
            <a:pPr defTabSz="422041"/>
            <a:r>
              <a:rPr lang="ja-JP" altLang="en-US" sz="2700" dirty="0">
                <a:solidFill>
                  <a:prstClr val="black"/>
                </a:solidFill>
                <a:latin typeface="Calibri" panose="020F0502020204030204"/>
                <a:ea typeface="游ゴシック" panose="020B0400000000000000" pitchFamily="50" charset="-128"/>
              </a:rPr>
              <a:t>ワクチン予約 追加機能</a:t>
            </a:r>
            <a:r>
              <a:rPr lang="en-US" altLang="ja-JP" sz="2700" dirty="0">
                <a:solidFill>
                  <a:prstClr val="black"/>
                </a:solidFill>
                <a:latin typeface="Calibri" panose="020F0502020204030204"/>
                <a:ea typeface="游ゴシック" panose="020B0400000000000000" pitchFamily="50" charset="-128"/>
              </a:rPr>
              <a:t>https://youtu.be/WCbRl5LYM6k</a:t>
            </a:r>
            <a:endParaRPr lang="ja-JP" altLang="en-US" sz="2700" dirty="0">
              <a:solidFill>
                <a:prstClr val="black"/>
              </a:solidFill>
              <a:latin typeface="Calibri" panose="020F0502020204030204"/>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B8070312-FB06-4B27-BBAB-41612C0ECB99}"/>
              </a:ext>
            </a:extLst>
          </p:cNvPr>
          <p:cNvSpPr txBox="1"/>
          <p:nvPr/>
        </p:nvSpPr>
        <p:spPr>
          <a:xfrm>
            <a:off x="421931" y="2614798"/>
            <a:ext cx="3281776" cy="944489"/>
          </a:xfrm>
          <a:prstGeom prst="rect">
            <a:avLst/>
          </a:prstGeom>
          <a:noFill/>
        </p:spPr>
        <p:txBody>
          <a:bodyPr wrap="square">
            <a:spAutoFit/>
          </a:bodyPr>
          <a:lstStyle/>
          <a:p>
            <a:pPr defTabSz="422041"/>
            <a:r>
              <a:rPr lang="ja-JP" altLang="en-US" sz="1846" dirty="0">
                <a:solidFill>
                  <a:prstClr val="black"/>
                </a:solidFill>
                <a:latin typeface="Calibri" panose="020F0502020204030204"/>
                <a:ea typeface="游ゴシック" panose="020B0400000000000000" pitchFamily="50" charset="-128"/>
              </a:rPr>
              <a:t>検索に当たらない限定公開。</a:t>
            </a:r>
            <a:endParaRPr lang="en-US" altLang="ja-JP" sz="1846" dirty="0">
              <a:solidFill>
                <a:prstClr val="black"/>
              </a:solidFill>
              <a:latin typeface="Calibri" panose="020F0502020204030204"/>
              <a:ea typeface="游ゴシック" panose="020B0400000000000000" pitchFamily="50" charset="-128"/>
            </a:endParaRPr>
          </a:p>
          <a:p>
            <a:pPr defTabSz="422041"/>
            <a:r>
              <a:rPr lang="ja-JP" altLang="en-US" sz="1846" dirty="0">
                <a:solidFill>
                  <a:prstClr val="black"/>
                </a:solidFill>
                <a:latin typeface="Calibri" panose="020F0502020204030204"/>
                <a:ea typeface="游ゴシック" panose="020B0400000000000000" pitchFamily="50" charset="-128"/>
              </a:rPr>
              <a:t>下記の </a:t>
            </a:r>
            <a:r>
              <a:rPr lang="en-US" altLang="ja-JP" sz="1846" dirty="0">
                <a:solidFill>
                  <a:prstClr val="black"/>
                </a:solidFill>
                <a:latin typeface="Calibri" panose="020F0502020204030204"/>
                <a:ea typeface="游ゴシック" panose="020B0400000000000000" pitchFamily="50" charset="-128"/>
              </a:rPr>
              <a:t>URL</a:t>
            </a:r>
            <a:r>
              <a:rPr lang="ja-JP" altLang="en-US" sz="1846" dirty="0">
                <a:solidFill>
                  <a:prstClr val="black"/>
                </a:solidFill>
                <a:latin typeface="Calibri" panose="020F0502020204030204"/>
                <a:ea typeface="游ゴシック" panose="020B0400000000000000" pitchFamily="50" charset="-128"/>
              </a:rPr>
              <a:t> もしくは</a:t>
            </a:r>
            <a:endParaRPr lang="en-US" altLang="ja-JP" sz="1846" dirty="0">
              <a:solidFill>
                <a:prstClr val="black"/>
              </a:solidFill>
              <a:latin typeface="Calibri" panose="020F0502020204030204"/>
              <a:ea typeface="游ゴシック" panose="020B0400000000000000" pitchFamily="50" charset="-128"/>
            </a:endParaRPr>
          </a:p>
          <a:p>
            <a:pPr defTabSz="422041"/>
            <a:r>
              <a:rPr lang="en-US" altLang="ja-JP" sz="1846" dirty="0">
                <a:solidFill>
                  <a:prstClr val="black"/>
                </a:solidFill>
                <a:latin typeface="Calibri" panose="020F0502020204030204"/>
                <a:ea typeface="游ゴシック" panose="020B0400000000000000" pitchFamily="50" charset="-128"/>
              </a:rPr>
              <a:t>QR</a:t>
            </a:r>
            <a:r>
              <a:rPr lang="ja-JP" altLang="en-US" sz="1846" dirty="0">
                <a:solidFill>
                  <a:prstClr val="black"/>
                </a:solidFill>
                <a:latin typeface="Calibri" panose="020F0502020204030204"/>
                <a:ea typeface="游ゴシック" panose="020B0400000000000000" pitchFamily="50" charset="-128"/>
              </a:rPr>
              <a:t>コードで見てください。</a:t>
            </a:r>
          </a:p>
        </p:txBody>
      </p:sp>
      <p:pic>
        <p:nvPicPr>
          <p:cNvPr id="3" name="図 2">
            <a:extLst>
              <a:ext uri="{FF2B5EF4-FFF2-40B4-BE49-F238E27FC236}">
                <a16:creationId xmlns:a16="http://schemas.microsoft.com/office/drawing/2014/main" id="{DBF1FB06-EE24-4A34-A722-84E273FEC12D}"/>
              </a:ext>
            </a:extLst>
          </p:cNvPr>
          <p:cNvPicPr>
            <a:picLocks noChangeAspect="1"/>
          </p:cNvPicPr>
          <p:nvPr/>
        </p:nvPicPr>
        <p:blipFill>
          <a:blip r:embed="rId2"/>
          <a:stretch>
            <a:fillRect/>
          </a:stretch>
        </p:blipFill>
        <p:spPr>
          <a:xfrm>
            <a:off x="3784478" y="649226"/>
            <a:ext cx="4937591" cy="3417597"/>
          </a:xfrm>
          <a:prstGeom prst="rect">
            <a:avLst/>
          </a:prstGeom>
        </p:spPr>
      </p:pic>
      <p:pic>
        <p:nvPicPr>
          <p:cNvPr id="2050" name="Picture 2">
            <a:extLst>
              <a:ext uri="{FF2B5EF4-FFF2-40B4-BE49-F238E27FC236}">
                <a16:creationId xmlns:a16="http://schemas.microsoft.com/office/drawing/2014/main" id="{6FB259DE-3D8E-4519-ACC4-6FB33CC9F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73" y="4045867"/>
            <a:ext cx="2162908" cy="216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822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0" name="그림 62">
            <a:extLst>
              <a:ext uri="{FF2B5EF4-FFF2-40B4-BE49-F238E27FC236}">
                <a16:creationId xmlns:a16="http://schemas.microsoft.com/office/drawing/2014/main" id="{88D4CF9A-AC9A-D44F-84F9-2749A3799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140492" y="907487"/>
            <a:ext cx="2641284" cy="5057775"/>
          </a:xfrm>
          <a:prstGeom prst="rect">
            <a:avLst/>
          </a:prstGeom>
        </p:spPr>
      </p:pic>
      <p:sp>
        <p:nvSpPr>
          <p:cNvPr id="14" name="テキスト ボックス 8">
            <a:extLst>
              <a:ext uri="{FF2B5EF4-FFF2-40B4-BE49-F238E27FC236}">
                <a16:creationId xmlns:a16="http://schemas.microsoft.com/office/drawing/2014/main" id="{14302C21-0E54-784A-9C8F-3F5D18B3839F}"/>
              </a:ext>
            </a:extLst>
          </p:cNvPr>
          <p:cNvSpPr txBox="1"/>
          <p:nvPr/>
        </p:nvSpPr>
        <p:spPr>
          <a:xfrm>
            <a:off x="3171628" y="1477431"/>
            <a:ext cx="7831931" cy="797740"/>
          </a:xfrm>
          <a:prstGeom prst="rect">
            <a:avLst/>
          </a:prstGeom>
          <a:noFill/>
        </p:spPr>
        <p:txBody>
          <a:bodyPr wrap="square" lIns="0" tIns="27000" rIns="0" bIns="0" rtlCol="0" anchor="t">
            <a:noAutofit/>
          </a:bodyPr>
          <a:lstStyle/>
          <a:p>
            <a:pPr defTabSz="685800"/>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デモの５大機能</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・健康観察</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・ワクチン接種証 登録</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・接種済</a:t>
            </a:r>
            <a:r>
              <a:rPr kumimoji="1" lang="en-US" altLang="ja-JP" sz="3600" b="1" dirty="0">
                <a:solidFill>
                  <a:prstClr val="black"/>
                </a:solidFill>
                <a:latin typeface="メイリオ" panose="020B0604030504040204" pitchFamily="50" charset="-128"/>
                <a:ea typeface="メイリオ" panose="020B0604030504040204" pitchFamily="50" charset="-128"/>
              </a:rPr>
              <a:t>QR</a:t>
            </a:r>
            <a:r>
              <a:rPr kumimoji="1" lang="ja-JP" altLang="en-US" sz="3600" b="1" dirty="0">
                <a:solidFill>
                  <a:prstClr val="black"/>
                </a:solidFill>
                <a:latin typeface="メイリオ" panose="020B0604030504040204" pitchFamily="50" charset="-128"/>
                <a:ea typeface="メイリオ" panose="020B0604030504040204" pitchFamily="50" charset="-128"/>
              </a:rPr>
              <a:t>掲示 機能</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a:t>
            </a:r>
            <a:r>
              <a:rPr kumimoji="1" lang="en-US" altLang="ja-JP" sz="3600" b="1" dirty="0">
                <a:solidFill>
                  <a:prstClr val="black"/>
                </a:solidFill>
                <a:latin typeface="メイリオ" panose="020B0604030504040204" pitchFamily="50" charset="-128"/>
                <a:ea typeface="メイリオ" panose="020B0604030504040204" pitchFamily="50" charset="-128"/>
              </a:rPr>
              <a:t>PCR</a:t>
            </a:r>
            <a:r>
              <a:rPr kumimoji="1" lang="ja-JP" altLang="en-US" sz="3600" b="1" dirty="0">
                <a:solidFill>
                  <a:prstClr val="black"/>
                </a:solidFill>
                <a:latin typeface="メイリオ" panose="020B0604030504040204" pitchFamily="50" charset="-128"/>
                <a:ea typeface="メイリオ" panose="020B0604030504040204" pitchFamily="50" charset="-128"/>
              </a:rPr>
              <a:t>検査アプリ</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・対象施設一覧アプリ</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endParaRPr kumimoji="1"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B783E879-9B57-404E-96FC-A7488740C2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39" r="-1403" b="8889"/>
          <a:stretch/>
        </p:blipFill>
        <p:spPr>
          <a:xfrm>
            <a:off x="314000" y="1750679"/>
            <a:ext cx="2308849" cy="4229100"/>
          </a:xfrm>
          <a:prstGeom prst="rect">
            <a:avLst/>
          </a:prstGeom>
        </p:spPr>
      </p:pic>
      <p:pic>
        <p:nvPicPr>
          <p:cNvPr id="5" name="Picture 2" descr="観光庁シンボルマーク">
            <a:extLst>
              <a:ext uri="{FF2B5EF4-FFF2-40B4-BE49-F238E27FC236}">
                <a16:creationId xmlns:a16="http://schemas.microsoft.com/office/drawing/2014/main" id="{E3A0B91C-B938-4323-BC76-004169D5B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222" y="993317"/>
            <a:ext cx="1978829" cy="242076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AB2714D-F18A-489E-8D0E-FC441F0E56E0}"/>
              </a:ext>
            </a:extLst>
          </p:cNvPr>
          <p:cNvSpPr txBox="1"/>
          <p:nvPr/>
        </p:nvSpPr>
        <p:spPr>
          <a:xfrm>
            <a:off x="3672349" y="1277579"/>
            <a:ext cx="1017638" cy="415498"/>
          </a:xfrm>
          <a:prstGeom prst="rect">
            <a:avLst/>
          </a:prstGeom>
          <a:solidFill>
            <a:srgbClr val="FFFF00"/>
          </a:solidFill>
        </p:spPr>
        <p:txBody>
          <a:bodyPr wrap="square" rtlCol="0">
            <a:spAutoFit/>
          </a:bodyPr>
          <a:lstStyle/>
          <a:p>
            <a:pPr algn="ctr" defTabSz="685800"/>
            <a:r>
              <a:rPr kumimoji="1" lang="ja-JP" altLang="en-US" sz="2100" dirty="0">
                <a:solidFill>
                  <a:prstClr val="black"/>
                </a:solidFill>
                <a:latin typeface="Arial"/>
                <a:ea typeface="メイリオ"/>
              </a:rPr>
              <a:t>開発中</a:t>
            </a:r>
          </a:p>
        </p:txBody>
      </p:sp>
    </p:spTree>
    <p:extLst>
      <p:ext uri="{BB962C8B-B14F-4D97-AF65-F5344CB8AC3E}">
        <p14:creationId xmlns:p14="http://schemas.microsoft.com/office/powerpoint/2010/main" val="1197969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4" name="テキスト ボックス 8">
            <a:extLst>
              <a:ext uri="{FF2B5EF4-FFF2-40B4-BE49-F238E27FC236}">
                <a16:creationId xmlns:a16="http://schemas.microsoft.com/office/drawing/2014/main" id="{14302C21-0E54-784A-9C8F-3F5D18B3839F}"/>
              </a:ext>
            </a:extLst>
          </p:cNvPr>
          <p:cNvSpPr txBox="1"/>
          <p:nvPr/>
        </p:nvSpPr>
        <p:spPr>
          <a:xfrm>
            <a:off x="483316" y="1350819"/>
            <a:ext cx="5266879" cy="797740"/>
          </a:xfrm>
          <a:prstGeom prst="rect">
            <a:avLst/>
          </a:prstGeom>
          <a:noFill/>
        </p:spPr>
        <p:txBody>
          <a:bodyPr wrap="square" lIns="0" tIns="27000" rIns="0" bIns="0" rtlCol="0" anchor="t">
            <a:noAutofit/>
          </a:bodyPr>
          <a:lstStyle/>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動画でデモの</a:t>
            </a:r>
            <a:endParaRPr kumimoji="1" lang="en-US" altLang="ja-JP" sz="3600" b="1" dirty="0">
              <a:solidFill>
                <a:prstClr val="black"/>
              </a:solidFill>
              <a:latin typeface="メイリオ" panose="020B0604030504040204" pitchFamily="50" charset="-128"/>
              <a:ea typeface="メイリオ" panose="020B0604030504040204" pitchFamily="50" charset="-128"/>
            </a:endParaRPr>
          </a:p>
          <a:p>
            <a:pPr defTabSz="685800"/>
            <a:r>
              <a:rPr kumimoji="1" lang="ja-JP" altLang="en-US" sz="3600" b="1" dirty="0">
                <a:solidFill>
                  <a:prstClr val="black"/>
                </a:solidFill>
                <a:latin typeface="メイリオ" panose="020B0604030504040204" pitchFamily="50" charset="-128"/>
                <a:ea typeface="メイリオ" panose="020B0604030504040204" pitchFamily="50" charset="-128"/>
              </a:rPr>
              <a:t>動きを見る</a:t>
            </a:r>
            <a:endParaRPr kumimoji="1" lang="en-US" altLang="ja-JP" sz="3600" b="1" dirty="0">
              <a:solidFill>
                <a:prstClr val="black"/>
              </a:solidFill>
              <a:latin typeface="UD デジタル 教科書体 NP-B" panose="02020700000000000000" pitchFamily="18" charset="-128"/>
              <a:ea typeface="UD デジタル 教科書体 NP-B" panose="02020700000000000000" pitchFamily="18" charset="-128"/>
            </a:endParaRPr>
          </a:p>
        </p:txBody>
      </p:sp>
      <p:pic>
        <p:nvPicPr>
          <p:cNvPr id="3" name="図 2">
            <a:extLst>
              <a:ext uri="{FF2B5EF4-FFF2-40B4-BE49-F238E27FC236}">
                <a16:creationId xmlns:a16="http://schemas.microsoft.com/office/drawing/2014/main" id="{6A4EF89A-A643-4FAD-9013-80ECEB7F2720}"/>
              </a:ext>
            </a:extLst>
          </p:cNvPr>
          <p:cNvPicPr>
            <a:picLocks noChangeAspect="1"/>
          </p:cNvPicPr>
          <p:nvPr/>
        </p:nvPicPr>
        <p:blipFill>
          <a:blip r:embed="rId2"/>
          <a:stretch>
            <a:fillRect/>
          </a:stretch>
        </p:blipFill>
        <p:spPr>
          <a:xfrm>
            <a:off x="4474511" y="1417186"/>
            <a:ext cx="4030865" cy="3068168"/>
          </a:xfrm>
          <a:prstGeom prst="rect">
            <a:avLst/>
          </a:prstGeom>
          <a:ln w="25400">
            <a:solidFill>
              <a:srgbClr val="C00000"/>
            </a:solidFill>
          </a:ln>
        </p:spPr>
      </p:pic>
      <p:sp>
        <p:nvSpPr>
          <p:cNvPr id="13" name="テキスト ボックス 12">
            <a:extLst>
              <a:ext uri="{FF2B5EF4-FFF2-40B4-BE49-F238E27FC236}">
                <a16:creationId xmlns:a16="http://schemas.microsoft.com/office/drawing/2014/main" id="{FE61C588-4EA6-45F5-B8C4-C494D9135FB3}"/>
              </a:ext>
            </a:extLst>
          </p:cNvPr>
          <p:cNvSpPr txBox="1"/>
          <p:nvPr/>
        </p:nvSpPr>
        <p:spPr>
          <a:xfrm>
            <a:off x="3864730" y="4896088"/>
            <a:ext cx="6105833" cy="923330"/>
          </a:xfrm>
          <a:prstGeom prst="rect">
            <a:avLst/>
          </a:prstGeom>
          <a:noFill/>
        </p:spPr>
        <p:txBody>
          <a:bodyPr wrap="square">
            <a:spAutoFit/>
          </a:bodyPr>
          <a:lstStyle/>
          <a:p>
            <a:pPr defTabSz="685800"/>
            <a:r>
              <a:rPr kumimoji="1" lang="ja-JP" altLang="en-US" sz="2700" dirty="0">
                <a:solidFill>
                  <a:prstClr val="black"/>
                </a:solidFill>
                <a:latin typeface="Arial"/>
                <a:ea typeface="メイリオ"/>
              </a:rPr>
              <a:t>観光庁（東武デモ）</a:t>
            </a:r>
            <a:endParaRPr kumimoji="1" lang="en-US" altLang="ja-JP" sz="2700" dirty="0">
              <a:solidFill>
                <a:prstClr val="black"/>
              </a:solidFill>
              <a:latin typeface="Arial"/>
              <a:ea typeface="メイリオ"/>
            </a:endParaRPr>
          </a:p>
          <a:p>
            <a:pPr defTabSz="685800"/>
            <a:r>
              <a:rPr kumimoji="1" lang="en-US" altLang="ja-JP" sz="2700" dirty="0">
                <a:solidFill>
                  <a:prstClr val="black"/>
                </a:solidFill>
                <a:latin typeface="Arial"/>
                <a:ea typeface="メイリオ"/>
              </a:rPr>
              <a:t>https://youtu.be/SckPE_FSsTw</a:t>
            </a:r>
            <a:endParaRPr kumimoji="1" lang="ja-JP" altLang="en-US" sz="2700" dirty="0">
              <a:solidFill>
                <a:prstClr val="black"/>
              </a:solidFill>
              <a:latin typeface="Arial"/>
              <a:ea typeface="メイリオ"/>
            </a:endParaRPr>
          </a:p>
        </p:txBody>
      </p:sp>
      <p:sp>
        <p:nvSpPr>
          <p:cNvPr id="15" name="テキスト ボックス 14">
            <a:extLst>
              <a:ext uri="{FF2B5EF4-FFF2-40B4-BE49-F238E27FC236}">
                <a16:creationId xmlns:a16="http://schemas.microsoft.com/office/drawing/2014/main" id="{B8070312-FB06-4B27-BBAB-41612C0ECB99}"/>
              </a:ext>
            </a:extLst>
          </p:cNvPr>
          <p:cNvSpPr txBox="1"/>
          <p:nvPr/>
        </p:nvSpPr>
        <p:spPr>
          <a:xfrm>
            <a:off x="339213" y="2988246"/>
            <a:ext cx="4572000" cy="507831"/>
          </a:xfrm>
          <a:prstGeom prst="rect">
            <a:avLst/>
          </a:prstGeom>
          <a:noFill/>
        </p:spPr>
        <p:txBody>
          <a:bodyPr wrap="square">
            <a:spAutoFit/>
          </a:bodyPr>
          <a:lstStyle/>
          <a:p>
            <a:pPr defTabSz="685800"/>
            <a:r>
              <a:rPr kumimoji="1" lang="ja-JP" altLang="en-US" sz="1350" dirty="0">
                <a:solidFill>
                  <a:prstClr val="black"/>
                </a:solidFill>
                <a:latin typeface="Arial"/>
                <a:ea typeface="メイリオ"/>
              </a:rPr>
              <a:t>検索に当たらない限定公開なので</a:t>
            </a:r>
            <a:endParaRPr kumimoji="1" lang="en-US" altLang="ja-JP" sz="1350" dirty="0">
              <a:solidFill>
                <a:prstClr val="black"/>
              </a:solidFill>
              <a:latin typeface="Arial"/>
              <a:ea typeface="メイリオ"/>
            </a:endParaRPr>
          </a:p>
          <a:p>
            <a:pPr defTabSz="685800"/>
            <a:r>
              <a:rPr kumimoji="1" lang="ja-JP" altLang="en-US" sz="1350" dirty="0">
                <a:solidFill>
                  <a:prstClr val="black"/>
                </a:solidFill>
                <a:latin typeface="Arial"/>
                <a:ea typeface="メイリオ"/>
              </a:rPr>
              <a:t>下記の</a:t>
            </a:r>
            <a:r>
              <a:rPr kumimoji="1" lang="en-US" altLang="ja-JP" sz="1350" dirty="0">
                <a:solidFill>
                  <a:prstClr val="black"/>
                </a:solidFill>
                <a:latin typeface="Arial"/>
                <a:ea typeface="メイリオ"/>
              </a:rPr>
              <a:t>URL</a:t>
            </a:r>
            <a:r>
              <a:rPr kumimoji="1" lang="ja-JP" altLang="en-US" sz="1350" dirty="0">
                <a:solidFill>
                  <a:prstClr val="black"/>
                </a:solidFill>
                <a:latin typeface="Arial"/>
                <a:ea typeface="メイリオ"/>
              </a:rPr>
              <a:t>もしくは</a:t>
            </a:r>
            <a:r>
              <a:rPr kumimoji="1" lang="en-US" altLang="ja-JP" sz="1350" dirty="0">
                <a:solidFill>
                  <a:prstClr val="black"/>
                </a:solidFill>
                <a:latin typeface="Arial"/>
                <a:ea typeface="メイリオ"/>
              </a:rPr>
              <a:t>QR</a:t>
            </a:r>
            <a:r>
              <a:rPr kumimoji="1" lang="ja-JP" altLang="en-US" sz="1350" dirty="0">
                <a:solidFill>
                  <a:prstClr val="black"/>
                </a:solidFill>
                <a:latin typeface="Arial"/>
                <a:ea typeface="メイリオ"/>
              </a:rPr>
              <a:t>コードで見てください</a:t>
            </a:r>
          </a:p>
        </p:txBody>
      </p:sp>
      <p:pic>
        <p:nvPicPr>
          <p:cNvPr id="1026" name="Picture 2">
            <a:extLst>
              <a:ext uri="{FF2B5EF4-FFF2-40B4-BE49-F238E27FC236}">
                <a16:creationId xmlns:a16="http://schemas.microsoft.com/office/drawing/2014/main" id="{A665F23C-FA3B-4DF6-BA7C-42047BD9A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50" y="3914545"/>
            <a:ext cx="1757363" cy="175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609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D5317-E621-4C5C-BF1B-2A271D219080}"/>
              </a:ext>
            </a:extLst>
          </p:cNvPr>
          <p:cNvSpPr>
            <a:spLocks noGrp="1"/>
          </p:cNvSpPr>
          <p:nvPr>
            <p:ph type="title"/>
          </p:nvPr>
        </p:nvSpPr>
        <p:spPr>
          <a:xfrm>
            <a:off x="951175" y="774854"/>
            <a:ext cx="7543800" cy="3566160"/>
          </a:xfrm>
        </p:spPr>
        <p:txBody>
          <a:bodyPr>
            <a:normAutofit/>
          </a:bodyPr>
          <a:lstStyle/>
          <a:p>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第５章　今後の展開</a:t>
            </a:r>
            <a:br>
              <a:rPr lang="en-US"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b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さあ、さらなる飛躍へ</a:t>
            </a:r>
            <a:endParaRPr kumimoji="1" lang="ja-JP" altLang="en-US" sz="28700" dirty="0">
              <a:latin typeface="BIZ UDPゴシック" panose="020B0400000000000000" pitchFamily="50" charset="-128"/>
              <a:ea typeface="BIZ UDPゴシック" panose="020B0400000000000000" pitchFamily="50" charset="-128"/>
            </a:endParaRPr>
          </a:p>
        </p:txBody>
      </p:sp>
      <p:pic>
        <p:nvPicPr>
          <p:cNvPr id="5" name="図 4" descr="挿絵 が含まれている画像&#10;&#10;自動的に生成された説明">
            <a:extLst>
              <a:ext uri="{FF2B5EF4-FFF2-40B4-BE49-F238E27FC236}">
                <a16:creationId xmlns:a16="http://schemas.microsoft.com/office/drawing/2014/main" id="{A385F4CF-455D-41E4-8210-CAD104EE1C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200" b="93200" l="10000" r="95000">
                        <a14:foregroundMark x1="55000" y1="93200" x2="60500" y2="85600"/>
                        <a14:foregroundMark x1="95000" y1="66800" x2="88500" y2="67200"/>
                        <a14:foregroundMark x1="70500" y1="8000" x2="62500" y2="11200"/>
                        <a14:foregroundMark x1="70500" y1="5200" x2="70500" y2="5200"/>
                        <a14:foregroundMark x1="68500" y1="8400" x2="71000" y2="5600"/>
                      </a14:backgroundRemoval>
                    </a14:imgEffect>
                  </a14:imgLayer>
                </a14:imgProps>
              </a:ext>
              <a:ext uri="{28A0092B-C50C-407E-A947-70E740481C1C}">
                <a14:useLocalDpi xmlns:a14="http://schemas.microsoft.com/office/drawing/2010/main" val="0"/>
              </a:ext>
            </a:extLst>
          </a:blip>
          <a:stretch>
            <a:fillRect/>
          </a:stretch>
        </p:blipFill>
        <p:spPr>
          <a:xfrm>
            <a:off x="6823324" y="4106241"/>
            <a:ext cx="2201407" cy="2751759"/>
          </a:xfrm>
          <a:prstGeom prst="rect">
            <a:avLst/>
          </a:prstGeom>
        </p:spPr>
      </p:pic>
    </p:spTree>
    <p:extLst>
      <p:ext uri="{BB962C8B-B14F-4D97-AF65-F5344CB8AC3E}">
        <p14:creationId xmlns:p14="http://schemas.microsoft.com/office/powerpoint/2010/main" val="3472428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a:xfrm>
            <a:off x="822959" y="286604"/>
            <a:ext cx="7812157" cy="1450757"/>
          </a:xfrm>
        </p:spPr>
        <p:txBody>
          <a:bodyPr>
            <a:norm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今後の「</a:t>
            </a:r>
            <a:r>
              <a:rPr lang="en-US" altLang="ja-JP" dirty="0">
                <a:solidFill>
                  <a:schemeClr val="tx1"/>
                </a:solidFill>
                <a:latin typeface="BIZ UDPゴシック" panose="020B0400000000000000" pitchFamily="50" charset="-128"/>
                <a:ea typeface="BIZ UDPゴシック" panose="020B0400000000000000" pitchFamily="50" charset="-128"/>
              </a:rPr>
              <a:t>S-DX</a:t>
            </a:r>
            <a:r>
              <a:rPr lang="ja-JP" altLang="en-US" dirty="0">
                <a:solidFill>
                  <a:schemeClr val="tx1"/>
                </a:solidFill>
                <a:latin typeface="BIZ UDPゴシック" panose="020B0400000000000000" pitchFamily="50" charset="-128"/>
                <a:ea typeface="BIZ UDPゴシック" panose="020B0400000000000000" pitchFamily="50" charset="-128"/>
              </a:rPr>
              <a:t>」の展開</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①　</a:t>
            </a:r>
            <a:r>
              <a:rPr kumimoji="1" lang="ja-JP" altLang="en-US" sz="2400" dirty="0">
                <a:latin typeface="BIZ UDPゴシック" panose="020B0400000000000000" pitchFamily="50" charset="-128"/>
                <a:ea typeface="BIZ UDPゴシック" panose="020B0400000000000000" pitchFamily="50" charset="-128"/>
              </a:rPr>
              <a:t>東武トップツアーズ自身の</a:t>
            </a:r>
            <a:r>
              <a:rPr kumimoji="1" lang="en-US" altLang="ja-JP" sz="2400" dirty="0">
                <a:latin typeface="BIZ UDPゴシック" panose="020B0400000000000000" pitchFamily="50" charset="-128"/>
                <a:ea typeface="BIZ UDPゴシック" panose="020B0400000000000000" pitchFamily="50" charset="-128"/>
              </a:rPr>
              <a:t>LINE</a:t>
            </a:r>
            <a:r>
              <a:rPr kumimoji="1" lang="ja-JP" altLang="en-US" sz="2400" dirty="0">
                <a:latin typeface="BIZ UDPゴシック" panose="020B0400000000000000" pitchFamily="50" charset="-128"/>
                <a:ea typeface="BIZ UDPゴシック" panose="020B0400000000000000" pitchFamily="50" charset="-128"/>
              </a:rPr>
              <a:t>、インスタ</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②　地方自治体用　「東武 </a:t>
            </a:r>
            <a:r>
              <a:rPr lang="en-US" altLang="ja-JP" sz="2400" dirty="0">
                <a:latin typeface="BIZ UDPゴシック" panose="020B0400000000000000" pitchFamily="50" charset="-128"/>
                <a:ea typeface="BIZ UDPゴシック" panose="020B0400000000000000" pitchFamily="50" charset="-128"/>
              </a:rPr>
              <a:t>S‐DX </a:t>
            </a:r>
            <a:r>
              <a:rPr lang="ja-JP" altLang="en-US" sz="2400" dirty="0">
                <a:latin typeface="BIZ UDPゴシック" panose="020B0400000000000000" pitchFamily="50" charset="-128"/>
                <a:ea typeface="BIZ UDPゴシック" panose="020B0400000000000000" pitchFamily="50" charset="-128"/>
              </a:rPr>
              <a:t>行政パッケージ」</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③　中小企業用　「東武 </a:t>
            </a:r>
            <a:r>
              <a:rPr lang="en-US" altLang="ja-JP" sz="2400" dirty="0">
                <a:latin typeface="BIZ UDPゴシック" panose="020B0400000000000000" pitchFamily="50" charset="-128"/>
                <a:ea typeface="BIZ UDPゴシック" panose="020B0400000000000000" pitchFamily="50" charset="-128"/>
              </a:rPr>
              <a:t>S‐DX </a:t>
            </a:r>
            <a:r>
              <a:rPr lang="ja-JP" altLang="en-US" sz="2400" dirty="0">
                <a:latin typeface="BIZ UDPゴシック" panose="020B0400000000000000" pitchFamily="50" charset="-128"/>
                <a:ea typeface="BIZ UDPゴシック" panose="020B0400000000000000" pitchFamily="50" charset="-128"/>
              </a:rPr>
              <a:t>民間パッケージ」</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④　観光協会の仕事の受託</a:t>
            </a:r>
            <a:endParaRPr lang="en-US" altLang="ja-JP" sz="2400" dirty="0">
              <a:latin typeface="BIZ UDPゴシック" panose="020B0400000000000000" pitchFamily="50" charset="-128"/>
              <a:ea typeface="BIZ UDPゴシック" panose="020B0400000000000000" pitchFamily="50" charset="-128"/>
            </a:endParaRPr>
          </a:p>
          <a:p>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65705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txBox="1">
            <a:spLocks/>
          </p:cNvSpPr>
          <p:nvPr/>
        </p:nvSpPr>
        <p:spPr>
          <a:xfrm>
            <a:off x="8593969" y="5934737"/>
            <a:ext cx="1055059" cy="24776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59</a:t>
            </a:fld>
            <a:endParaRPr kumimoji="1" lang="ja-JP" altLang="en-US" sz="1662" dirty="0">
              <a:latin typeface="+mn-ea"/>
            </a:endParaRPr>
          </a:p>
        </p:txBody>
      </p:sp>
      <p:sp>
        <p:nvSpPr>
          <p:cNvPr id="10" name="テキスト ボックス 9">
            <a:extLst>
              <a:ext uri="{FF2B5EF4-FFF2-40B4-BE49-F238E27FC236}">
                <a16:creationId xmlns:a16="http://schemas.microsoft.com/office/drawing/2014/main" id="{F52601AC-2C37-2642-8DBF-1E24977A304C}"/>
              </a:ext>
            </a:extLst>
          </p:cNvPr>
          <p:cNvSpPr txBox="1"/>
          <p:nvPr/>
        </p:nvSpPr>
        <p:spPr>
          <a:xfrm>
            <a:off x="665319" y="1444407"/>
            <a:ext cx="7701967" cy="1182441"/>
          </a:xfrm>
          <a:prstGeom prst="rect">
            <a:avLst/>
          </a:prstGeom>
          <a:noFill/>
        </p:spPr>
        <p:txBody>
          <a:bodyPr wrap="square" lIns="0" tIns="27000" rIns="0" bIns="0" rtlCol="0" anchor="t">
            <a:noAutofit/>
          </a:bodyPr>
          <a:lstStyle/>
          <a:p>
            <a:endParaRPr kumimoji="1" lang="en-US" altLang="ja-JP" sz="3692" b="1" dirty="0">
              <a:solidFill>
                <a:schemeClr val="tx1">
                  <a:lumMod val="75000"/>
                  <a:lumOff val="25000"/>
                </a:schemeClr>
              </a:solidFill>
              <a:latin typeface="+mn-ea"/>
              <a:cs typeface="Arial" panose="020B0604020202020204" pitchFamily="34" charset="0"/>
            </a:endParaRPr>
          </a:p>
          <a:p>
            <a:r>
              <a:rPr kumimoji="1" lang="ja-JP" altLang="en-US"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東武自身の</a:t>
            </a:r>
            <a:r>
              <a:rPr kumimoji="1" lang="en-US" altLang="ja-JP"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LINE</a:t>
            </a:r>
          </a:p>
          <a:p>
            <a:endParaRPr kumimoji="1" lang="en-US" altLang="ja-JP"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en-US" altLang="ja-JP" sz="3692" b="1" dirty="0" err="1">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Goto</a:t>
            </a:r>
            <a:r>
              <a:rPr kumimoji="1" lang="ja-JP" altLang="en-US"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再開に向け再構築</a:t>
            </a:r>
            <a:endParaRPr kumimoji="1" lang="en-US" altLang="ja-JP"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en-US" altLang="ja-JP"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LINY</a:t>
            </a:r>
            <a:r>
              <a:rPr kumimoji="1" lang="ja-JP" altLang="en-US"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 </a:t>
            </a:r>
            <a:r>
              <a:rPr kumimoji="1" lang="en-US" altLang="ja-JP"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kumimoji="1" lang="ja-JP" altLang="en-US" sz="3692"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 東武アプリ</a:t>
            </a:r>
            <a:endParaRPr kumimoji="1" lang="en-US" altLang="ja-JP" sz="3692" b="1" dirty="0">
              <a:solidFill>
                <a:srgbClr val="FF000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11"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8684"/>
          <a:stretch/>
        </p:blipFill>
        <p:spPr>
          <a:xfrm>
            <a:off x="6330462" y="344632"/>
            <a:ext cx="2652622" cy="5988869"/>
          </a:xfrm>
          <a:prstGeom prst="rect">
            <a:avLst/>
          </a:prstGeom>
        </p:spPr>
      </p:pic>
      <p:sp>
        <p:nvSpPr>
          <p:cNvPr id="5" name="右矢印吹き出し 4"/>
          <p:cNvSpPr/>
          <p:nvPr/>
        </p:nvSpPr>
        <p:spPr>
          <a:xfrm>
            <a:off x="928466" y="4677006"/>
            <a:ext cx="2930099" cy="1398730"/>
          </a:xfrm>
          <a:prstGeom prst="rightArrowCallout">
            <a:avLst>
              <a:gd name="adj1" fmla="val 25000"/>
              <a:gd name="adj2" fmla="val 25000"/>
              <a:gd name="adj3" fmla="val 25000"/>
              <a:gd name="adj4" fmla="val 777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 name="正方形/長方形 5"/>
          <p:cNvSpPr/>
          <p:nvPr/>
        </p:nvSpPr>
        <p:spPr>
          <a:xfrm>
            <a:off x="1023673" y="4822372"/>
            <a:ext cx="4572000" cy="1114921"/>
          </a:xfrm>
          <a:prstGeom prst="rect">
            <a:avLst/>
          </a:prstGeom>
        </p:spPr>
        <p:txBody>
          <a:bodyPr>
            <a:spAutoFit/>
          </a:bodyPr>
          <a:lstStyle/>
          <a:p>
            <a:r>
              <a:rPr kumimoji="1" lang="ja-JP" altLang="en-US" sz="2215" b="1" dirty="0">
                <a:latin typeface="+mn-ea"/>
                <a:cs typeface="Arial" panose="020B0604020202020204" pitchFamily="34" charset="0"/>
              </a:rPr>
              <a:t>デモアカウント</a:t>
            </a:r>
            <a:endParaRPr kumimoji="1" lang="en-US" altLang="ja-JP" sz="2215" b="1" dirty="0">
              <a:latin typeface="+mn-ea"/>
              <a:cs typeface="Arial" panose="020B0604020202020204" pitchFamily="34" charset="0"/>
            </a:endParaRPr>
          </a:p>
          <a:p>
            <a:r>
              <a:rPr kumimoji="1" lang="ja-JP" altLang="en-US" sz="2215" b="1" dirty="0">
                <a:latin typeface="+mn-ea"/>
                <a:cs typeface="Arial" panose="020B0604020202020204" pitchFamily="34" charset="0"/>
              </a:rPr>
              <a:t>＋デモアプリ</a:t>
            </a:r>
            <a:endParaRPr kumimoji="1" lang="en-US" altLang="ja-JP" sz="2215" b="1" dirty="0">
              <a:latin typeface="+mn-ea"/>
              <a:cs typeface="Arial" panose="020B0604020202020204" pitchFamily="34" charset="0"/>
            </a:endParaRPr>
          </a:p>
          <a:p>
            <a:r>
              <a:rPr kumimoji="1" lang="ja-JP" altLang="en-US" sz="2215" b="1" dirty="0">
                <a:latin typeface="+mn-ea"/>
                <a:cs typeface="Arial" panose="020B0604020202020204" pitchFamily="34" charset="0"/>
              </a:rPr>
              <a:t>試してください</a:t>
            </a:r>
            <a:endParaRPr kumimoji="1" lang="en-US" altLang="ja-JP" sz="2215" b="1" dirty="0">
              <a:latin typeface="+mn-ea"/>
              <a:cs typeface="Arial" panose="020B0604020202020204" pitchFamily="34" charset="0"/>
            </a:endParaRPr>
          </a:p>
        </p:txBody>
      </p:sp>
      <p:pic>
        <p:nvPicPr>
          <p:cNvPr id="7" name="図 6">
            <a:extLst>
              <a:ext uri="{FF2B5EF4-FFF2-40B4-BE49-F238E27FC236}">
                <a16:creationId xmlns:a16="http://schemas.microsoft.com/office/drawing/2014/main" id="{62845FBE-DCB5-4AE1-8DAC-86907CC2F6F5}"/>
              </a:ext>
            </a:extLst>
          </p:cNvPr>
          <p:cNvPicPr>
            <a:picLocks noChangeAspect="1"/>
          </p:cNvPicPr>
          <p:nvPr/>
        </p:nvPicPr>
        <p:blipFill>
          <a:blip r:embed="rId3"/>
          <a:stretch>
            <a:fillRect/>
          </a:stretch>
        </p:blipFill>
        <p:spPr>
          <a:xfrm>
            <a:off x="4053546" y="4381610"/>
            <a:ext cx="1951892" cy="1951892"/>
          </a:xfrm>
          <a:prstGeom prst="rect">
            <a:avLst/>
          </a:prstGeom>
        </p:spPr>
      </p:pic>
      <p:pic>
        <p:nvPicPr>
          <p:cNvPr id="13" name="図 12" descr="グラフィカル ユーザー インターフェイス, テキスト, アプリケーション&#10;&#10;自動的に生成された説明">
            <a:extLst>
              <a:ext uri="{FF2B5EF4-FFF2-40B4-BE49-F238E27FC236}">
                <a16:creationId xmlns:a16="http://schemas.microsoft.com/office/drawing/2014/main" id="{04138868-A62B-451B-BEB2-AFB6B55B7EBF}"/>
              </a:ext>
            </a:extLst>
          </p:cNvPr>
          <p:cNvPicPr>
            <a:picLocks noChangeAspect="1"/>
          </p:cNvPicPr>
          <p:nvPr/>
        </p:nvPicPr>
        <p:blipFill>
          <a:blip r:embed="rId4"/>
          <a:stretch>
            <a:fillRect/>
          </a:stretch>
        </p:blipFill>
        <p:spPr>
          <a:xfrm>
            <a:off x="6516996" y="1350840"/>
            <a:ext cx="2292409" cy="4964251"/>
          </a:xfrm>
          <a:prstGeom prst="rect">
            <a:avLst/>
          </a:prstGeom>
        </p:spPr>
      </p:pic>
      <p:pic>
        <p:nvPicPr>
          <p:cNvPr id="2050" name="Picture 2" descr="news_20160621 of ノジマステラ 公式ホームページ">
            <a:extLst>
              <a:ext uri="{FF2B5EF4-FFF2-40B4-BE49-F238E27FC236}">
                <a16:creationId xmlns:a16="http://schemas.microsoft.com/office/drawing/2014/main" id="{D971DFA6-7231-43F7-BA5A-5753A8D722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4" t="-3623" b="-1"/>
          <a:stretch/>
        </p:blipFill>
        <p:spPr bwMode="auto">
          <a:xfrm>
            <a:off x="739833" y="585704"/>
            <a:ext cx="4197608" cy="86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15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東武</a:t>
            </a:r>
            <a:r>
              <a:rPr kumimoji="1" lang="ja-JP" altLang="en-US" dirty="0">
                <a:latin typeface="BIZ UDPゴシック" panose="020B0400000000000000" pitchFamily="50" charset="-128"/>
                <a:ea typeface="BIZ UDPゴシック" panose="020B0400000000000000" pitchFamily="50" charset="-128"/>
              </a:rPr>
              <a:t>の強み＆社会のニーズ</a:t>
            </a:r>
          </a:p>
        </p:txBody>
      </p:sp>
      <p:sp>
        <p:nvSpPr>
          <p:cNvPr id="7" name="楕円 6">
            <a:extLst>
              <a:ext uri="{FF2B5EF4-FFF2-40B4-BE49-F238E27FC236}">
                <a16:creationId xmlns:a16="http://schemas.microsoft.com/office/drawing/2014/main" id="{FB58338F-9F4B-4B11-B992-37F8C3736B6F}"/>
              </a:ext>
            </a:extLst>
          </p:cNvPr>
          <p:cNvSpPr/>
          <p:nvPr/>
        </p:nvSpPr>
        <p:spPr>
          <a:xfrm>
            <a:off x="1319916" y="2044809"/>
            <a:ext cx="4309607" cy="3331597"/>
          </a:xfrm>
          <a:prstGeom prst="ellipse">
            <a:avLst/>
          </a:prstGeom>
          <a:solidFill>
            <a:srgbClr val="0070C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F6B4B0D4-1762-497C-90BC-79B2243E0B7E}"/>
              </a:ext>
            </a:extLst>
          </p:cNvPr>
          <p:cNvSpPr/>
          <p:nvPr/>
        </p:nvSpPr>
        <p:spPr>
          <a:xfrm>
            <a:off x="3474719" y="2044809"/>
            <a:ext cx="4309607" cy="3331597"/>
          </a:xfrm>
          <a:prstGeom prst="ellipse">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C3D148A-F9A9-45A8-99F9-842B246B77B7}"/>
              </a:ext>
            </a:extLst>
          </p:cNvPr>
          <p:cNvSpPr txBox="1"/>
          <p:nvPr/>
        </p:nvSpPr>
        <p:spPr>
          <a:xfrm>
            <a:off x="1319916" y="3387441"/>
            <a:ext cx="2366507" cy="646331"/>
          </a:xfrm>
          <a:prstGeom prst="rect">
            <a:avLst/>
          </a:prstGeom>
          <a:noFill/>
        </p:spPr>
        <p:txBody>
          <a:bodyPr wrap="square">
            <a:spAutoFit/>
          </a:bodyPr>
          <a:lstStyle/>
          <a:p>
            <a:pPr algn="ctr"/>
            <a:r>
              <a:rPr kumimoji="1" lang="ja-JP" altLang="en-US" sz="1800" dirty="0">
                <a:latin typeface="BIZ UDPゴシック" panose="020B0400000000000000" pitchFamily="50" charset="-128"/>
                <a:ea typeface="BIZ UDPゴシック" panose="020B0400000000000000" pitchFamily="50" charset="-128"/>
              </a:rPr>
              <a:t>東武トップツアーズ</a:t>
            </a:r>
            <a:endParaRPr kumimoji="1" lang="en-US" altLang="ja-JP" sz="1800"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デジタル実現力</a:t>
            </a:r>
            <a:endParaRPr lang="ja-JP" altLang="en-US" dirty="0"/>
          </a:p>
        </p:txBody>
      </p:sp>
      <p:sp>
        <p:nvSpPr>
          <p:cNvPr id="11" name="テキスト ボックス 10">
            <a:extLst>
              <a:ext uri="{FF2B5EF4-FFF2-40B4-BE49-F238E27FC236}">
                <a16:creationId xmlns:a16="http://schemas.microsoft.com/office/drawing/2014/main" id="{3695675F-FD3E-4F98-A326-3D777B5B158A}"/>
              </a:ext>
            </a:extLst>
          </p:cNvPr>
          <p:cNvSpPr txBox="1"/>
          <p:nvPr/>
        </p:nvSpPr>
        <p:spPr>
          <a:xfrm>
            <a:off x="5331681" y="3387441"/>
            <a:ext cx="2366507" cy="369332"/>
          </a:xfrm>
          <a:prstGeom prst="rect">
            <a:avLst/>
          </a:prstGeom>
          <a:noFill/>
        </p:spPr>
        <p:txBody>
          <a:bodyPr wrap="square">
            <a:spAutoFit/>
          </a:bodyPr>
          <a:lstStyle/>
          <a:p>
            <a:pPr algn="ctr"/>
            <a:r>
              <a:rPr kumimoji="1" lang="ja-JP" altLang="en-US" sz="1800" dirty="0">
                <a:latin typeface="BIZ UDPゴシック" panose="020B0400000000000000" pitchFamily="50" charset="-128"/>
                <a:ea typeface="BIZ UDPゴシック" panose="020B0400000000000000" pitchFamily="50" charset="-128"/>
              </a:rPr>
              <a:t>社会の</a:t>
            </a:r>
            <a:r>
              <a:rPr kumimoji="1" lang="en-US" altLang="ja-JP" sz="1800" dirty="0">
                <a:latin typeface="BIZ UDPゴシック" panose="020B0400000000000000" pitchFamily="50" charset="-128"/>
                <a:ea typeface="BIZ UDPゴシック" panose="020B0400000000000000" pitchFamily="50" charset="-128"/>
              </a:rPr>
              <a:t>DX</a:t>
            </a:r>
            <a:r>
              <a:rPr kumimoji="1" lang="ja-JP" altLang="en-US" dirty="0">
                <a:latin typeface="BIZ UDPゴシック" panose="020B0400000000000000" pitchFamily="50" charset="-128"/>
                <a:ea typeface="BIZ UDPゴシック" panose="020B0400000000000000" pitchFamily="50" charset="-128"/>
              </a:rPr>
              <a:t>ニーズ</a:t>
            </a:r>
            <a:endParaRPr lang="ja-JP" altLang="en-US" dirty="0"/>
          </a:p>
        </p:txBody>
      </p:sp>
      <p:sp>
        <p:nvSpPr>
          <p:cNvPr id="12" name="正方形/長方形 11">
            <a:extLst>
              <a:ext uri="{FF2B5EF4-FFF2-40B4-BE49-F238E27FC236}">
                <a16:creationId xmlns:a16="http://schemas.microsoft.com/office/drawing/2014/main" id="{BA682FDF-019B-4DCB-8354-BC82AA0ED395}"/>
              </a:ext>
            </a:extLst>
          </p:cNvPr>
          <p:cNvSpPr/>
          <p:nvPr/>
        </p:nvSpPr>
        <p:spPr>
          <a:xfrm>
            <a:off x="3766431" y="3826075"/>
            <a:ext cx="1786065" cy="2215991"/>
          </a:xfrm>
          <a:prstGeom prst="rect">
            <a:avLst/>
          </a:prstGeom>
          <a:noFill/>
        </p:spPr>
        <p:txBody>
          <a:bodyPr wrap="none" lIns="91440" tIns="45720" rIns="91440" bIns="45720">
            <a:spAutoFit/>
          </a:bodyPr>
          <a:lstStyle/>
          <a:p>
            <a:pPr algn="ctr"/>
            <a:r>
              <a:rPr lang="ja-JP" altLang="en-US" sz="13800" b="1" cap="none" spc="0" dirty="0">
                <a:ln w="22225">
                  <a:solidFill>
                    <a:schemeClr val="accent2"/>
                  </a:solidFill>
                  <a:prstDash val="solid"/>
                </a:ln>
                <a:solidFill>
                  <a:schemeClr val="accent2">
                    <a:lumMod val="40000"/>
                    <a:lumOff val="60000"/>
                  </a:schemeClr>
                </a:solidFill>
                <a:effectLst/>
              </a:rPr>
              <a:t>↑</a:t>
            </a:r>
          </a:p>
        </p:txBody>
      </p:sp>
      <p:sp>
        <p:nvSpPr>
          <p:cNvPr id="13" name="テキスト ボックス 12">
            <a:extLst>
              <a:ext uri="{FF2B5EF4-FFF2-40B4-BE49-F238E27FC236}">
                <a16:creationId xmlns:a16="http://schemas.microsoft.com/office/drawing/2014/main" id="{8816D22B-242D-4F77-98FE-5BB7D196819D}"/>
              </a:ext>
            </a:extLst>
          </p:cNvPr>
          <p:cNvSpPr txBox="1"/>
          <p:nvPr/>
        </p:nvSpPr>
        <p:spPr>
          <a:xfrm>
            <a:off x="2949106" y="5780456"/>
            <a:ext cx="3565828" cy="523220"/>
          </a:xfrm>
          <a:prstGeom prst="rect">
            <a:avLst/>
          </a:prstGeom>
          <a:noFill/>
        </p:spPr>
        <p:txBody>
          <a:bodyPr wrap="square">
            <a:spAutoFit/>
          </a:bodyPr>
          <a:lstStyle/>
          <a:p>
            <a:pPr algn="ctr"/>
            <a:r>
              <a:rPr kumimoji="1" lang="ja-JP" altLang="en-US" sz="2800" dirty="0">
                <a:latin typeface="BIZ UDPゴシック" panose="020B0400000000000000" pitchFamily="50" charset="-128"/>
                <a:ea typeface="BIZ UDPゴシック" panose="020B0400000000000000" pitchFamily="50" charset="-128"/>
              </a:rPr>
              <a:t>この重なりを狙う</a:t>
            </a:r>
            <a:endParaRPr lang="ja-JP" altLang="en-US" sz="2800" dirty="0"/>
          </a:p>
        </p:txBody>
      </p:sp>
    </p:spTree>
    <p:extLst>
      <p:ext uri="{BB962C8B-B14F-4D97-AF65-F5344CB8AC3E}">
        <p14:creationId xmlns:p14="http://schemas.microsoft.com/office/powerpoint/2010/main" val="3169762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txBox="1">
            <a:spLocks/>
          </p:cNvSpPr>
          <p:nvPr/>
        </p:nvSpPr>
        <p:spPr>
          <a:xfrm>
            <a:off x="8593969" y="6175808"/>
            <a:ext cx="1055059" cy="24776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60</a:t>
            </a:fld>
            <a:endParaRPr kumimoji="1" lang="ja-JP" altLang="en-US" sz="1662" dirty="0">
              <a:latin typeface="+mn-ea"/>
            </a:endParaRPr>
          </a:p>
        </p:txBody>
      </p:sp>
      <p:sp>
        <p:nvSpPr>
          <p:cNvPr id="10" name="テキスト ボックス 9">
            <a:extLst>
              <a:ext uri="{FF2B5EF4-FFF2-40B4-BE49-F238E27FC236}">
                <a16:creationId xmlns:a16="http://schemas.microsoft.com/office/drawing/2014/main" id="{F52601AC-2C37-2642-8DBF-1E24977A304C}"/>
              </a:ext>
            </a:extLst>
          </p:cNvPr>
          <p:cNvSpPr txBox="1"/>
          <p:nvPr/>
        </p:nvSpPr>
        <p:spPr>
          <a:xfrm>
            <a:off x="323541" y="2173444"/>
            <a:ext cx="2714687" cy="683155"/>
          </a:xfrm>
          <a:prstGeom prst="rect">
            <a:avLst/>
          </a:prstGeom>
          <a:noFill/>
        </p:spPr>
        <p:txBody>
          <a:bodyPr wrap="square" lIns="0" tIns="27000" rIns="0" bIns="0" rtlCol="0" anchor="t">
            <a:noAutofit/>
          </a:bodyPr>
          <a:lstStyle/>
          <a:p>
            <a:r>
              <a:rPr kumimoji="1" lang="ja-JP" altLang="en-US" sz="2585"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アンケートで</a:t>
            </a:r>
            <a:endParaRPr kumimoji="1" lang="en-US" altLang="ja-JP" sz="2585"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sz="2585"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rPr>
              <a:t>顧客属性を取得し、マーケティングデータにします。</a:t>
            </a:r>
            <a:endParaRPr kumimoji="1" lang="en-US" altLang="ja-JP" sz="2585" b="1" dirty="0">
              <a:solidFill>
                <a:schemeClr val="tx1">
                  <a:lumMod val="75000"/>
                  <a:lumOff val="25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a:p>
            <a:endParaRPr kumimoji="1" lang="en-US" altLang="ja-JP" sz="2585" b="1" dirty="0">
              <a:solidFill>
                <a:schemeClr val="tx1">
                  <a:lumMod val="75000"/>
                  <a:lumOff val="25000"/>
                </a:schemeClr>
              </a:solidFill>
              <a:latin typeface="+mn-ea"/>
              <a:cs typeface="Arial" panose="020B0604020202020204" pitchFamily="34" charset="0"/>
            </a:endParaRPr>
          </a:p>
        </p:txBody>
      </p:sp>
      <p:sp>
        <p:nvSpPr>
          <p:cNvPr id="11" name="スライド番号プレースホルダー 3"/>
          <p:cNvSpPr txBox="1">
            <a:spLocks/>
          </p:cNvSpPr>
          <p:nvPr/>
        </p:nvSpPr>
        <p:spPr>
          <a:xfrm>
            <a:off x="5889535" y="5662864"/>
            <a:ext cx="798685" cy="22989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60</a:t>
            </a:fld>
            <a:endParaRPr kumimoji="1" lang="ja-JP" altLang="en-US" sz="1662" dirty="0">
              <a:latin typeface="+mn-ea"/>
            </a:endParaRPr>
          </a:p>
        </p:txBody>
      </p:sp>
      <p:pic>
        <p:nvPicPr>
          <p:cNvPr id="12"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031976" y="1824847"/>
            <a:ext cx="1833968" cy="4067909"/>
          </a:xfrm>
          <a:prstGeom prst="rect">
            <a:avLst/>
          </a:prstGeom>
        </p:spPr>
      </p:pic>
      <p:sp>
        <p:nvSpPr>
          <p:cNvPr id="16" name="スライド番号プレースホルダー 3"/>
          <p:cNvSpPr txBox="1">
            <a:spLocks/>
          </p:cNvSpPr>
          <p:nvPr/>
        </p:nvSpPr>
        <p:spPr>
          <a:xfrm>
            <a:off x="7844050" y="5662865"/>
            <a:ext cx="798685" cy="22989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60</a:t>
            </a:fld>
            <a:endParaRPr kumimoji="1" lang="ja-JP" altLang="en-US" sz="1662" dirty="0">
              <a:latin typeface="+mn-ea"/>
            </a:endParaRPr>
          </a:p>
        </p:txBody>
      </p:sp>
      <p:pic>
        <p:nvPicPr>
          <p:cNvPr id="17"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986491" y="1824848"/>
            <a:ext cx="1833968" cy="4067909"/>
          </a:xfrm>
          <a:prstGeom prst="rect">
            <a:avLst/>
          </a:prstGeom>
        </p:spPr>
      </p:pic>
      <p:pic>
        <p:nvPicPr>
          <p:cNvPr id="18" name="図 17"/>
          <p:cNvPicPr>
            <a:picLocks noChangeAspect="1"/>
          </p:cNvPicPr>
          <p:nvPr/>
        </p:nvPicPr>
        <p:blipFill>
          <a:blip r:embed="rId3"/>
          <a:srcRect/>
          <a:stretch/>
        </p:blipFill>
        <p:spPr>
          <a:xfrm>
            <a:off x="7107037" y="2515022"/>
            <a:ext cx="1573258" cy="3406919"/>
          </a:xfrm>
          <a:prstGeom prst="rect">
            <a:avLst/>
          </a:prstGeom>
        </p:spPr>
      </p:pic>
      <p:sp>
        <p:nvSpPr>
          <p:cNvPr id="14" name="テキスト ボックス 13">
            <a:extLst>
              <a:ext uri="{FF2B5EF4-FFF2-40B4-BE49-F238E27FC236}">
                <a16:creationId xmlns:a16="http://schemas.microsoft.com/office/drawing/2014/main" id="{F52601AC-2C37-2642-8DBF-1E24977A304C}"/>
              </a:ext>
            </a:extLst>
          </p:cNvPr>
          <p:cNvSpPr txBox="1"/>
          <p:nvPr/>
        </p:nvSpPr>
        <p:spPr>
          <a:xfrm>
            <a:off x="574766" y="760990"/>
            <a:ext cx="8692326" cy="683155"/>
          </a:xfrm>
          <a:prstGeom prst="rect">
            <a:avLst/>
          </a:prstGeom>
          <a:noFill/>
        </p:spPr>
        <p:txBody>
          <a:bodyPr wrap="square" lIns="0" tIns="27000" rIns="0" bIns="0" rtlCol="0" anchor="t">
            <a:noAutofit/>
          </a:bodyPr>
          <a:lstStyle/>
          <a:p>
            <a:r>
              <a:rPr kumimoji="1" lang="ja-JP" altLang="en-US" sz="2954" b="1" dirty="0">
                <a:solidFill>
                  <a:schemeClr val="tx1">
                    <a:lumMod val="75000"/>
                    <a:lumOff val="25000"/>
                  </a:schemeClr>
                </a:solidFill>
                <a:latin typeface="+mn-ea"/>
                <a:cs typeface="Arial" panose="020B0604020202020204" pitchFamily="34" charset="0"/>
              </a:rPr>
              <a:t>機能　顧客テータの管理と属性配信①</a:t>
            </a:r>
            <a:endParaRPr kumimoji="1" lang="en-US" altLang="ja-JP" sz="2954" b="1" dirty="0">
              <a:solidFill>
                <a:schemeClr val="tx1">
                  <a:lumMod val="75000"/>
                  <a:lumOff val="25000"/>
                </a:schemeClr>
              </a:solidFill>
              <a:latin typeface="+mn-ea"/>
              <a:cs typeface="Arial" panose="020B0604020202020204" pitchFamily="34" charset="0"/>
            </a:endParaRPr>
          </a:p>
          <a:p>
            <a:endParaRPr kumimoji="1" lang="en-US" altLang="ja-JP" sz="2954" b="1" dirty="0">
              <a:solidFill>
                <a:srgbClr val="FF0000"/>
              </a:solidFill>
              <a:latin typeface="+mn-ea"/>
              <a:cs typeface="Arial" panose="020B0604020202020204" pitchFamily="34" charset="0"/>
            </a:endParaRPr>
          </a:p>
        </p:txBody>
      </p:sp>
      <p:sp>
        <p:nvSpPr>
          <p:cNvPr id="15" name="スライド番号プレースホルダー 3"/>
          <p:cNvSpPr txBox="1">
            <a:spLocks/>
          </p:cNvSpPr>
          <p:nvPr/>
        </p:nvSpPr>
        <p:spPr>
          <a:xfrm>
            <a:off x="3915404" y="5633677"/>
            <a:ext cx="798685" cy="22989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60</a:t>
            </a:fld>
            <a:endParaRPr kumimoji="1" lang="ja-JP" altLang="en-US" sz="1662" dirty="0">
              <a:latin typeface="+mn-ea"/>
            </a:endParaRPr>
          </a:p>
        </p:txBody>
      </p:sp>
      <p:pic>
        <p:nvPicPr>
          <p:cNvPr id="19"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3057845" y="1795660"/>
            <a:ext cx="1833968" cy="4067909"/>
          </a:xfrm>
          <a:prstGeom prst="rect">
            <a:avLst/>
          </a:prstGeom>
        </p:spPr>
      </p:pic>
      <p:pic>
        <p:nvPicPr>
          <p:cNvPr id="20" name="図 19"/>
          <p:cNvPicPr>
            <a:picLocks noChangeAspect="1"/>
          </p:cNvPicPr>
          <p:nvPr/>
        </p:nvPicPr>
        <p:blipFill>
          <a:blip r:embed="rId4"/>
          <a:srcRect/>
          <a:stretch/>
        </p:blipFill>
        <p:spPr>
          <a:xfrm>
            <a:off x="3178392" y="2485835"/>
            <a:ext cx="1573258" cy="3406919"/>
          </a:xfrm>
          <a:prstGeom prst="rect">
            <a:avLst/>
          </a:prstGeom>
        </p:spPr>
      </p:pic>
      <p:pic>
        <p:nvPicPr>
          <p:cNvPr id="2" name="図 1"/>
          <p:cNvPicPr>
            <a:picLocks noChangeAspect="1"/>
          </p:cNvPicPr>
          <p:nvPr/>
        </p:nvPicPr>
        <p:blipFill>
          <a:blip r:embed="rId5"/>
          <a:srcRect/>
          <a:stretch/>
        </p:blipFill>
        <p:spPr>
          <a:xfrm>
            <a:off x="5170006" y="2497892"/>
            <a:ext cx="1559781" cy="3377734"/>
          </a:xfrm>
          <a:prstGeom prst="rect">
            <a:avLst/>
          </a:prstGeom>
        </p:spPr>
      </p:pic>
    </p:spTree>
    <p:extLst>
      <p:ext uri="{BB962C8B-B14F-4D97-AF65-F5344CB8AC3E}">
        <p14:creationId xmlns:p14="http://schemas.microsoft.com/office/powerpoint/2010/main" val="2328415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txBox="1">
            <a:spLocks/>
          </p:cNvSpPr>
          <p:nvPr/>
        </p:nvSpPr>
        <p:spPr>
          <a:xfrm>
            <a:off x="8593969" y="6175808"/>
            <a:ext cx="1055059" cy="24776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61</a:t>
            </a:fld>
            <a:endParaRPr kumimoji="1" lang="ja-JP" altLang="en-US" sz="1662" dirty="0">
              <a:latin typeface="+mn-ea"/>
            </a:endParaRPr>
          </a:p>
        </p:txBody>
      </p:sp>
      <p:pic>
        <p:nvPicPr>
          <p:cNvPr id="3" name="図 2">
            <a:extLst>
              <a:ext uri="{FF2B5EF4-FFF2-40B4-BE49-F238E27FC236}">
                <a16:creationId xmlns:a16="http://schemas.microsoft.com/office/drawing/2014/main" id="{5713FC8C-5C43-4976-B512-A88F1EF3DC11}"/>
              </a:ext>
            </a:extLst>
          </p:cNvPr>
          <p:cNvPicPr>
            <a:picLocks noChangeAspect="1"/>
          </p:cNvPicPr>
          <p:nvPr/>
        </p:nvPicPr>
        <p:blipFill>
          <a:blip r:embed="rId2"/>
          <a:stretch>
            <a:fillRect/>
          </a:stretch>
        </p:blipFill>
        <p:spPr>
          <a:xfrm>
            <a:off x="0" y="1506416"/>
            <a:ext cx="9144000" cy="4390292"/>
          </a:xfrm>
          <a:prstGeom prst="rect">
            <a:avLst/>
          </a:prstGeom>
        </p:spPr>
      </p:pic>
      <p:sp>
        <p:nvSpPr>
          <p:cNvPr id="21" name="テキスト ボックス 20">
            <a:extLst>
              <a:ext uri="{FF2B5EF4-FFF2-40B4-BE49-F238E27FC236}">
                <a16:creationId xmlns:a16="http://schemas.microsoft.com/office/drawing/2014/main" id="{52CF379A-442F-4303-860D-0A5CEF9DDAF4}"/>
              </a:ext>
            </a:extLst>
          </p:cNvPr>
          <p:cNvSpPr txBox="1"/>
          <p:nvPr/>
        </p:nvSpPr>
        <p:spPr>
          <a:xfrm>
            <a:off x="574766" y="760990"/>
            <a:ext cx="8692326" cy="683155"/>
          </a:xfrm>
          <a:prstGeom prst="rect">
            <a:avLst/>
          </a:prstGeom>
          <a:noFill/>
        </p:spPr>
        <p:txBody>
          <a:bodyPr wrap="square" lIns="0" tIns="27000" rIns="0" bIns="0" rtlCol="0" anchor="t">
            <a:noAutofit/>
          </a:bodyPr>
          <a:lstStyle/>
          <a:p>
            <a:r>
              <a:rPr kumimoji="1" lang="ja-JP" altLang="en-US" sz="2954" b="1" dirty="0">
                <a:solidFill>
                  <a:schemeClr val="tx1">
                    <a:lumMod val="75000"/>
                    <a:lumOff val="25000"/>
                  </a:schemeClr>
                </a:solidFill>
                <a:latin typeface="+mn-ea"/>
                <a:cs typeface="Arial" panose="020B0604020202020204" pitchFamily="34" charset="0"/>
              </a:rPr>
              <a:t>機能　顧客テータの管理と属性配信②</a:t>
            </a:r>
            <a:endParaRPr kumimoji="1" lang="en-US" altLang="ja-JP" sz="2954" b="1" dirty="0">
              <a:solidFill>
                <a:schemeClr val="tx1">
                  <a:lumMod val="75000"/>
                  <a:lumOff val="25000"/>
                </a:schemeClr>
              </a:solidFill>
              <a:latin typeface="+mn-ea"/>
              <a:cs typeface="Arial" panose="020B0604020202020204" pitchFamily="34" charset="0"/>
            </a:endParaRPr>
          </a:p>
          <a:p>
            <a:endParaRPr kumimoji="1" lang="en-US" altLang="ja-JP" sz="2954" b="1" dirty="0">
              <a:solidFill>
                <a:srgbClr val="FF0000"/>
              </a:solidFill>
              <a:latin typeface="+mn-ea"/>
              <a:cs typeface="Arial" panose="020B0604020202020204" pitchFamily="34" charset="0"/>
            </a:endParaRPr>
          </a:p>
        </p:txBody>
      </p:sp>
    </p:spTree>
    <p:extLst>
      <p:ext uri="{BB962C8B-B14F-4D97-AF65-F5344CB8AC3E}">
        <p14:creationId xmlns:p14="http://schemas.microsoft.com/office/powerpoint/2010/main" val="3908180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txBox="1">
            <a:spLocks/>
          </p:cNvSpPr>
          <p:nvPr/>
        </p:nvSpPr>
        <p:spPr>
          <a:xfrm>
            <a:off x="8593969" y="6175808"/>
            <a:ext cx="1055059" cy="24776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62</a:t>
            </a:fld>
            <a:endParaRPr kumimoji="1" lang="ja-JP" altLang="en-US" sz="1662" dirty="0">
              <a:latin typeface="+mn-ea"/>
            </a:endParaRPr>
          </a:p>
        </p:txBody>
      </p:sp>
      <p:sp>
        <p:nvSpPr>
          <p:cNvPr id="8" name="テキスト ボックス 7">
            <a:extLst>
              <a:ext uri="{FF2B5EF4-FFF2-40B4-BE49-F238E27FC236}">
                <a16:creationId xmlns:a16="http://schemas.microsoft.com/office/drawing/2014/main" id="{F52601AC-2C37-2642-8DBF-1E24977A304C}"/>
              </a:ext>
            </a:extLst>
          </p:cNvPr>
          <p:cNvSpPr txBox="1"/>
          <p:nvPr/>
        </p:nvSpPr>
        <p:spPr>
          <a:xfrm>
            <a:off x="574765" y="760990"/>
            <a:ext cx="7953773" cy="683155"/>
          </a:xfrm>
          <a:prstGeom prst="rect">
            <a:avLst/>
          </a:prstGeom>
          <a:noFill/>
        </p:spPr>
        <p:txBody>
          <a:bodyPr wrap="square" lIns="0" tIns="27000" rIns="0" bIns="0" rtlCol="0" anchor="t">
            <a:noAutofit/>
          </a:bodyPr>
          <a:lstStyle/>
          <a:p>
            <a:r>
              <a:rPr kumimoji="1" lang="ja-JP" altLang="en-US" sz="2954" b="1" dirty="0">
                <a:solidFill>
                  <a:schemeClr val="tx1">
                    <a:lumMod val="75000"/>
                    <a:lumOff val="25000"/>
                  </a:schemeClr>
                </a:solidFill>
                <a:latin typeface="+mn-ea"/>
                <a:cs typeface="Arial" panose="020B0604020202020204" pitchFamily="34" charset="0"/>
              </a:rPr>
              <a:t>機能　変動リッチ</a:t>
            </a:r>
            <a:endParaRPr kumimoji="1" lang="en-US" altLang="ja-JP" sz="2954" b="1" dirty="0">
              <a:solidFill>
                <a:srgbClr val="FF0000"/>
              </a:solidFill>
              <a:latin typeface="+mn-ea"/>
              <a:cs typeface="Arial" panose="020B0604020202020204" pitchFamily="34" charset="0"/>
            </a:endParaRPr>
          </a:p>
        </p:txBody>
      </p:sp>
      <p:pic>
        <p:nvPicPr>
          <p:cNvPr id="19"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93683" y="2094622"/>
            <a:ext cx="1833968" cy="4067909"/>
          </a:xfrm>
          <a:prstGeom prst="rect">
            <a:avLst/>
          </a:prstGeom>
        </p:spPr>
      </p:pic>
      <p:pic>
        <p:nvPicPr>
          <p:cNvPr id="4" name="図 3"/>
          <p:cNvPicPr>
            <a:picLocks noChangeAspect="1"/>
          </p:cNvPicPr>
          <p:nvPr/>
        </p:nvPicPr>
        <p:blipFill>
          <a:blip r:embed="rId3"/>
          <a:srcRect/>
          <a:stretch/>
        </p:blipFill>
        <p:spPr>
          <a:xfrm>
            <a:off x="721129" y="2778312"/>
            <a:ext cx="1546070" cy="3348042"/>
          </a:xfrm>
          <a:prstGeom prst="rect">
            <a:avLst/>
          </a:prstGeom>
        </p:spPr>
      </p:pic>
      <p:pic>
        <p:nvPicPr>
          <p:cNvPr id="11" name="그림 62">
            <a:extLst>
              <a:ext uri="{FF2B5EF4-FFF2-40B4-BE49-F238E27FC236}">
                <a16:creationId xmlns:a16="http://schemas.microsoft.com/office/drawing/2014/main" id="{FDF098D6-2D28-4575-9722-F741CD3EF7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38032" y="2094622"/>
            <a:ext cx="1833968" cy="4067909"/>
          </a:xfrm>
          <a:prstGeom prst="rect">
            <a:avLst/>
          </a:prstGeom>
        </p:spPr>
      </p:pic>
      <p:pic>
        <p:nvPicPr>
          <p:cNvPr id="12" name="図 11">
            <a:extLst>
              <a:ext uri="{FF2B5EF4-FFF2-40B4-BE49-F238E27FC236}">
                <a16:creationId xmlns:a16="http://schemas.microsoft.com/office/drawing/2014/main" id="{A3D4CC1F-0335-474C-AB2F-9B7E53A16F68}"/>
              </a:ext>
            </a:extLst>
          </p:cNvPr>
          <p:cNvPicPr>
            <a:picLocks noChangeAspect="1"/>
          </p:cNvPicPr>
          <p:nvPr/>
        </p:nvPicPr>
        <p:blipFill>
          <a:blip r:embed="rId4"/>
          <a:srcRect/>
          <a:stretch/>
        </p:blipFill>
        <p:spPr>
          <a:xfrm>
            <a:off x="2865479" y="2778312"/>
            <a:ext cx="1546070" cy="3348042"/>
          </a:xfrm>
          <a:prstGeom prst="rect">
            <a:avLst/>
          </a:prstGeom>
        </p:spPr>
      </p:pic>
      <p:pic>
        <p:nvPicPr>
          <p:cNvPr id="13" name="그림 62">
            <a:extLst>
              <a:ext uri="{FF2B5EF4-FFF2-40B4-BE49-F238E27FC236}">
                <a16:creationId xmlns:a16="http://schemas.microsoft.com/office/drawing/2014/main" id="{C001EE39-8E79-42CB-B804-6F630908BD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86640" y="2094622"/>
            <a:ext cx="1833968" cy="4067909"/>
          </a:xfrm>
          <a:prstGeom prst="rect">
            <a:avLst/>
          </a:prstGeom>
        </p:spPr>
      </p:pic>
      <p:pic>
        <p:nvPicPr>
          <p:cNvPr id="14" name="図 13">
            <a:extLst>
              <a:ext uri="{FF2B5EF4-FFF2-40B4-BE49-F238E27FC236}">
                <a16:creationId xmlns:a16="http://schemas.microsoft.com/office/drawing/2014/main" id="{4AD5F6CE-84C1-419F-B7C2-9B5B5AB5315F}"/>
              </a:ext>
            </a:extLst>
          </p:cNvPr>
          <p:cNvPicPr>
            <a:picLocks noChangeAspect="1"/>
          </p:cNvPicPr>
          <p:nvPr/>
        </p:nvPicPr>
        <p:blipFill>
          <a:blip r:embed="rId5"/>
          <a:srcRect/>
          <a:stretch/>
        </p:blipFill>
        <p:spPr>
          <a:xfrm>
            <a:off x="4914086" y="2778313"/>
            <a:ext cx="1546070" cy="3348041"/>
          </a:xfrm>
          <a:prstGeom prst="rect">
            <a:avLst/>
          </a:prstGeom>
        </p:spPr>
      </p:pic>
      <p:pic>
        <p:nvPicPr>
          <p:cNvPr id="18" name="그림 62">
            <a:extLst>
              <a:ext uri="{FF2B5EF4-FFF2-40B4-BE49-F238E27FC236}">
                <a16:creationId xmlns:a16="http://schemas.microsoft.com/office/drawing/2014/main" id="{926E2EC3-E44E-409A-90DC-2BC08702B7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835248" y="2094622"/>
            <a:ext cx="1833968" cy="4067909"/>
          </a:xfrm>
          <a:prstGeom prst="rect">
            <a:avLst/>
          </a:prstGeom>
        </p:spPr>
      </p:pic>
      <p:pic>
        <p:nvPicPr>
          <p:cNvPr id="20" name="図 19">
            <a:extLst>
              <a:ext uri="{FF2B5EF4-FFF2-40B4-BE49-F238E27FC236}">
                <a16:creationId xmlns:a16="http://schemas.microsoft.com/office/drawing/2014/main" id="{8B86C426-91BE-444D-868C-DC256AFFF4C6}"/>
              </a:ext>
            </a:extLst>
          </p:cNvPr>
          <p:cNvPicPr>
            <a:picLocks noChangeAspect="1"/>
          </p:cNvPicPr>
          <p:nvPr/>
        </p:nvPicPr>
        <p:blipFill>
          <a:blip r:embed="rId6"/>
          <a:srcRect/>
          <a:stretch/>
        </p:blipFill>
        <p:spPr>
          <a:xfrm>
            <a:off x="6962694" y="2778313"/>
            <a:ext cx="1546069" cy="3348041"/>
          </a:xfrm>
          <a:prstGeom prst="rect">
            <a:avLst/>
          </a:prstGeom>
        </p:spPr>
      </p:pic>
      <p:sp>
        <p:nvSpPr>
          <p:cNvPr id="15" name="テキスト ボックス 14">
            <a:extLst>
              <a:ext uri="{FF2B5EF4-FFF2-40B4-BE49-F238E27FC236}">
                <a16:creationId xmlns:a16="http://schemas.microsoft.com/office/drawing/2014/main" id="{5F4DC176-21DF-4B63-906B-BC550FDF7B6E}"/>
              </a:ext>
            </a:extLst>
          </p:cNvPr>
          <p:cNvSpPr txBox="1"/>
          <p:nvPr/>
        </p:nvSpPr>
        <p:spPr>
          <a:xfrm>
            <a:off x="721129" y="1347430"/>
            <a:ext cx="7649148" cy="348109"/>
          </a:xfrm>
          <a:prstGeom prst="rect">
            <a:avLst/>
          </a:prstGeom>
          <a:noFill/>
        </p:spPr>
        <p:txBody>
          <a:bodyPr wrap="square" rtlCol="0">
            <a:spAutoFit/>
          </a:bodyPr>
          <a:lstStyle/>
          <a:p>
            <a:r>
              <a:rPr kumimoji="1" lang="en-US" altLang="ja-JP" sz="1662" dirty="0"/>
              <a:t>LINY</a:t>
            </a:r>
            <a:r>
              <a:rPr kumimoji="1" lang="ja-JP" altLang="en-US" sz="1662" dirty="0"/>
              <a:t>の機能を生かして、東武の</a:t>
            </a:r>
            <a:r>
              <a:rPr kumimoji="1" lang="en-US" altLang="ja-JP" sz="1662" dirty="0"/>
              <a:t>LINE</a:t>
            </a:r>
            <a:r>
              <a:rPr kumimoji="1" lang="ja-JP" altLang="en-US" sz="1662" dirty="0"/>
              <a:t>アカウントの機能を増やします。</a:t>
            </a:r>
          </a:p>
        </p:txBody>
      </p:sp>
    </p:spTree>
    <p:extLst>
      <p:ext uri="{BB962C8B-B14F-4D97-AF65-F5344CB8AC3E}">
        <p14:creationId xmlns:p14="http://schemas.microsoft.com/office/powerpoint/2010/main" val="1603936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txBox="1">
            <a:spLocks/>
          </p:cNvSpPr>
          <p:nvPr/>
        </p:nvSpPr>
        <p:spPr>
          <a:xfrm>
            <a:off x="8593969" y="6175808"/>
            <a:ext cx="1055059" cy="24776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63</a:t>
            </a:fld>
            <a:endParaRPr kumimoji="1" lang="ja-JP" altLang="en-US" sz="1662" dirty="0">
              <a:latin typeface="+mn-ea"/>
            </a:endParaRPr>
          </a:p>
        </p:txBody>
      </p:sp>
      <p:sp>
        <p:nvSpPr>
          <p:cNvPr id="8" name="テキスト ボックス 7">
            <a:extLst>
              <a:ext uri="{FF2B5EF4-FFF2-40B4-BE49-F238E27FC236}">
                <a16:creationId xmlns:a16="http://schemas.microsoft.com/office/drawing/2014/main" id="{F52601AC-2C37-2642-8DBF-1E24977A304C}"/>
              </a:ext>
            </a:extLst>
          </p:cNvPr>
          <p:cNvSpPr txBox="1"/>
          <p:nvPr/>
        </p:nvSpPr>
        <p:spPr>
          <a:xfrm>
            <a:off x="574765" y="760990"/>
            <a:ext cx="7953773" cy="683155"/>
          </a:xfrm>
          <a:prstGeom prst="rect">
            <a:avLst/>
          </a:prstGeom>
          <a:noFill/>
        </p:spPr>
        <p:txBody>
          <a:bodyPr wrap="square" lIns="0" tIns="27000" rIns="0" bIns="0" rtlCol="0" anchor="t">
            <a:noAutofit/>
          </a:bodyPr>
          <a:lstStyle/>
          <a:p>
            <a:r>
              <a:rPr kumimoji="1" lang="ja-JP" altLang="en-US" sz="2954" b="1" dirty="0">
                <a:solidFill>
                  <a:schemeClr val="tx1">
                    <a:lumMod val="75000"/>
                    <a:lumOff val="25000"/>
                  </a:schemeClr>
                </a:solidFill>
                <a:latin typeface="+mn-ea"/>
                <a:cs typeface="Arial" panose="020B0604020202020204" pitchFamily="34" charset="0"/>
              </a:rPr>
              <a:t>機能　東武トップツアーズ</a:t>
            </a:r>
            <a:r>
              <a:rPr kumimoji="1" lang="en-US" altLang="ja-JP" sz="2954" b="1" dirty="0">
                <a:solidFill>
                  <a:schemeClr val="tx1">
                    <a:lumMod val="75000"/>
                    <a:lumOff val="25000"/>
                  </a:schemeClr>
                </a:solidFill>
                <a:latin typeface="+mn-ea"/>
                <a:cs typeface="Arial" panose="020B0604020202020204" pitchFamily="34" charset="0"/>
              </a:rPr>
              <a:t>PWA</a:t>
            </a:r>
            <a:r>
              <a:rPr kumimoji="1" lang="ja-JP" altLang="en-US" sz="2954" b="1" dirty="0">
                <a:solidFill>
                  <a:schemeClr val="tx1">
                    <a:lumMod val="75000"/>
                    <a:lumOff val="25000"/>
                  </a:schemeClr>
                </a:solidFill>
                <a:latin typeface="+mn-ea"/>
                <a:cs typeface="Arial" panose="020B0604020202020204" pitchFamily="34" charset="0"/>
              </a:rPr>
              <a:t>アプリ</a:t>
            </a:r>
            <a:endParaRPr kumimoji="1" lang="en-US" altLang="ja-JP" sz="2954" b="1" dirty="0">
              <a:solidFill>
                <a:srgbClr val="FF0000"/>
              </a:solidFill>
              <a:latin typeface="+mn-ea"/>
              <a:cs typeface="Arial" panose="020B0604020202020204" pitchFamily="34" charset="0"/>
            </a:endParaRPr>
          </a:p>
        </p:txBody>
      </p:sp>
      <p:pic>
        <p:nvPicPr>
          <p:cNvPr id="19"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93683" y="2094622"/>
            <a:ext cx="1833968" cy="4067909"/>
          </a:xfrm>
          <a:prstGeom prst="rect">
            <a:avLst/>
          </a:prstGeom>
        </p:spPr>
      </p:pic>
      <p:pic>
        <p:nvPicPr>
          <p:cNvPr id="4" name="図 3"/>
          <p:cNvPicPr>
            <a:picLocks noChangeAspect="1"/>
          </p:cNvPicPr>
          <p:nvPr/>
        </p:nvPicPr>
        <p:blipFill>
          <a:blip r:embed="rId3"/>
          <a:srcRect/>
          <a:stretch/>
        </p:blipFill>
        <p:spPr>
          <a:xfrm>
            <a:off x="721129" y="2778312"/>
            <a:ext cx="1546071" cy="3348042"/>
          </a:xfrm>
          <a:prstGeom prst="rect">
            <a:avLst/>
          </a:prstGeom>
        </p:spPr>
      </p:pic>
      <p:pic>
        <p:nvPicPr>
          <p:cNvPr id="11" name="그림 62">
            <a:extLst>
              <a:ext uri="{FF2B5EF4-FFF2-40B4-BE49-F238E27FC236}">
                <a16:creationId xmlns:a16="http://schemas.microsoft.com/office/drawing/2014/main" id="{FDF098D6-2D28-4575-9722-F741CD3EF7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38032" y="2094622"/>
            <a:ext cx="1833968" cy="4067909"/>
          </a:xfrm>
          <a:prstGeom prst="rect">
            <a:avLst/>
          </a:prstGeom>
        </p:spPr>
      </p:pic>
      <p:pic>
        <p:nvPicPr>
          <p:cNvPr id="12" name="図 11">
            <a:extLst>
              <a:ext uri="{FF2B5EF4-FFF2-40B4-BE49-F238E27FC236}">
                <a16:creationId xmlns:a16="http://schemas.microsoft.com/office/drawing/2014/main" id="{A3D4CC1F-0335-474C-AB2F-9B7E53A16F68}"/>
              </a:ext>
            </a:extLst>
          </p:cNvPr>
          <p:cNvPicPr>
            <a:picLocks noChangeAspect="1"/>
          </p:cNvPicPr>
          <p:nvPr/>
        </p:nvPicPr>
        <p:blipFill>
          <a:blip r:embed="rId4"/>
          <a:srcRect/>
          <a:stretch/>
        </p:blipFill>
        <p:spPr>
          <a:xfrm>
            <a:off x="2865478" y="2778312"/>
            <a:ext cx="1546071" cy="3348042"/>
          </a:xfrm>
          <a:prstGeom prst="rect">
            <a:avLst/>
          </a:prstGeom>
        </p:spPr>
      </p:pic>
      <p:pic>
        <p:nvPicPr>
          <p:cNvPr id="13" name="그림 62">
            <a:extLst>
              <a:ext uri="{FF2B5EF4-FFF2-40B4-BE49-F238E27FC236}">
                <a16:creationId xmlns:a16="http://schemas.microsoft.com/office/drawing/2014/main" id="{C001EE39-8E79-42CB-B804-6F630908BD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86640" y="2094622"/>
            <a:ext cx="1833968" cy="4067909"/>
          </a:xfrm>
          <a:prstGeom prst="rect">
            <a:avLst/>
          </a:prstGeom>
        </p:spPr>
      </p:pic>
      <p:pic>
        <p:nvPicPr>
          <p:cNvPr id="14" name="図 13">
            <a:extLst>
              <a:ext uri="{FF2B5EF4-FFF2-40B4-BE49-F238E27FC236}">
                <a16:creationId xmlns:a16="http://schemas.microsoft.com/office/drawing/2014/main" id="{4AD5F6CE-84C1-419F-B7C2-9B5B5AB5315F}"/>
              </a:ext>
            </a:extLst>
          </p:cNvPr>
          <p:cNvPicPr>
            <a:picLocks noChangeAspect="1"/>
          </p:cNvPicPr>
          <p:nvPr/>
        </p:nvPicPr>
        <p:blipFill>
          <a:blip r:embed="rId5"/>
          <a:srcRect/>
          <a:stretch/>
        </p:blipFill>
        <p:spPr>
          <a:xfrm>
            <a:off x="4914086" y="2778312"/>
            <a:ext cx="1546070" cy="3348042"/>
          </a:xfrm>
          <a:prstGeom prst="rect">
            <a:avLst/>
          </a:prstGeom>
        </p:spPr>
      </p:pic>
      <p:sp>
        <p:nvSpPr>
          <p:cNvPr id="2" name="テキスト ボックス 1">
            <a:extLst>
              <a:ext uri="{FF2B5EF4-FFF2-40B4-BE49-F238E27FC236}">
                <a16:creationId xmlns:a16="http://schemas.microsoft.com/office/drawing/2014/main" id="{125965E1-339B-48D1-BFF0-71B7F8E44625}"/>
              </a:ext>
            </a:extLst>
          </p:cNvPr>
          <p:cNvSpPr txBox="1"/>
          <p:nvPr/>
        </p:nvSpPr>
        <p:spPr>
          <a:xfrm>
            <a:off x="721129" y="1444145"/>
            <a:ext cx="7649148" cy="348109"/>
          </a:xfrm>
          <a:prstGeom prst="rect">
            <a:avLst/>
          </a:prstGeom>
          <a:noFill/>
        </p:spPr>
        <p:txBody>
          <a:bodyPr wrap="square" rtlCol="0">
            <a:spAutoFit/>
          </a:bodyPr>
          <a:lstStyle/>
          <a:p>
            <a:r>
              <a:rPr kumimoji="1" lang="ja-JP" altLang="en-US" sz="1662" dirty="0"/>
              <a:t>エクセルだけで旅行先データを増やせる東武アプリを開発し連携</a:t>
            </a:r>
          </a:p>
        </p:txBody>
      </p:sp>
      <p:pic>
        <p:nvPicPr>
          <p:cNvPr id="18" name="그림 62">
            <a:extLst>
              <a:ext uri="{FF2B5EF4-FFF2-40B4-BE49-F238E27FC236}">
                <a16:creationId xmlns:a16="http://schemas.microsoft.com/office/drawing/2014/main" id="{926E2EC3-E44E-409A-90DC-2BC08702B7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835248" y="2094622"/>
            <a:ext cx="1833968" cy="4067909"/>
          </a:xfrm>
          <a:prstGeom prst="rect">
            <a:avLst/>
          </a:prstGeom>
        </p:spPr>
      </p:pic>
      <p:pic>
        <p:nvPicPr>
          <p:cNvPr id="20" name="図 19">
            <a:extLst>
              <a:ext uri="{FF2B5EF4-FFF2-40B4-BE49-F238E27FC236}">
                <a16:creationId xmlns:a16="http://schemas.microsoft.com/office/drawing/2014/main" id="{8B86C426-91BE-444D-868C-DC256AFFF4C6}"/>
              </a:ext>
            </a:extLst>
          </p:cNvPr>
          <p:cNvPicPr>
            <a:picLocks noChangeAspect="1"/>
          </p:cNvPicPr>
          <p:nvPr/>
        </p:nvPicPr>
        <p:blipFill>
          <a:blip r:embed="rId6"/>
          <a:srcRect/>
          <a:stretch/>
        </p:blipFill>
        <p:spPr>
          <a:xfrm>
            <a:off x="6962694" y="2778313"/>
            <a:ext cx="1546070" cy="3348041"/>
          </a:xfrm>
          <a:prstGeom prst="rect">
            <a:avLst/>
          </a:prstGeom>
        </p:spPr>
      </p:pic>
    </p:spTree>
    <p:extLst>
      <p:ext uri="{BB962C8B-B14F-4D97-AF65-F5344CB8AC3E}">
        <p14:creationId xmlns:p14="http://schemas.microsoft.com/office/powerpoint/2010/main" val="3667158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txBox="1">
            <a:spLocks/>
          </p:cNvSpPr>
          <p:nvPr/>
        </p:nvSpPr>
        <p:spPr>
          <a:xfrm>
            <a:off x="8593969" y="6175808"/>
            <a:ext cx="1055059" cy="24776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D4438F-90A7-4B96-B4CC-F065B87DD160}" type="slidenum">
              <a:rPr kumimoji="1" lang="ja-JP" altLang="en-US" sz="1662">
                <a:latin typeface="+mn-ea"/>
              </a:rPr>
              <a:pPr/>
              <a:t>64</a:t>
            </a:fld>
            <a:endParaRPr kumimoji="1" lang="ja-JP" altLang="en-US" sz="1662" dirty="0">
              <a:latin typeface="+mn-ea"/>
            </a:endParaRPr>
          </a:p>
        </p:txBody>
      </p:sp>
      <p:sp>
        <p:nvSpPr>
          <p:cNvPr id="8" name="テキスト ボックス 7">
            <a:extLst>
              <a:ext uri="{FF2B5EF4-FFF2-40B4-BE49-F238E27FC236}">
                <a16:creationId xmlns:a16="http://schemas.microsoft.com/office/drawing/2014/main" id="{F52601AC-2C37-2642-8DBF-1E24977A304C}"/>
              </a:ext>
            </a:extLst>
          </p:cNvPr>
          <p:cNvSpPr txBox="1"/>
          <p:nvPr/>
        </p:nvSpPr>
        <p:spPr>
          <a:xfrm>
            <a:off x="574765" y="760990"/>
            <a:ext cx="7953773" cy="683155"/>
          </a:xfrm>
          <a:prstGeom prst="rect">
            <a:avLst/>
          </a:prstGeom>
          <a:noFill/>
        </p:spPr>
        <p:txBody>
          <a:bodyPr wrap="square" lIns="0" tIns="27000" rIns="0" bIns="0" rtlCol="0" anchor="t">
            <a:noAutofit/>
          </a:bodyPr>
          <a:lstStyle/>
          <a:p>
            <a:r>
              <a:rPr kumimoji="1" lang="ja-JP" altLang="en-US" sz="2954" b="1" dirty="0">
                <a:solidFill>
                  <a:schemeClr val="tx1">
                    <a:lumMod val="75000"/>
                    <a:lumOff val="25000"/>
                  </a:schemeClr>
                </a:solidFill>
                <a:latin typeface="+mn-ea"/>
                <a:cs typeface="Arial" panose="020B0604020202020204" pitchFamily="34" charset="0"/>
              </a:rPr>
              <a:t>機能　流入別経路分析</a:t>
            </a:r>
            <a:endParaRPr kumimoji="1" lang="en-US" altLang="ja-JP" sz="2954" b="1" dirty="0">
              <a:solidFill>
                <a:srgbClr val="FF0000"/>
              </a:solidFill>
              <a:latin typeface="+mn-ea"/>
              <a:cs typeface="Arial" panose="020B0604020202020204" pitchFamily="34" charset="0"/>
            </a:endParaRPr>
          </a:p>
        </p:txBody>
      </p:sp>
      <p:sp>
        <p:nvSpPr>
          <p:cNvPr id="15" name="テキスト ボックス 14">
            <a:extLst>
              <a:ext uri="{FF2B5EF4-FFF2-40B4-BE49-F238E27FC236}">
                <a16:creationId xmlns:a16="http://schemas.microsoft.com/office/drawing/2014/main" id="{A8EA0137-4E4E-447C-9843-80E6BE4C9BB0}"/>
              </a:ext>
            </a:extLst>
          </p:cNvPr>
          <p:cNvSpPr txBox="1"/>
          <p:nvPr/>
        </p:nvSpPr>
        <p:spPr>
          <a:xfrm>
            <a:off x="721129" y="1444145"/>
            <a:ext cx="7649148" cy="603883"/>
          </a:xfrm>
          <a:prstGeom prst="rect">
            <a:avLst/>
          </a:prstGeom>
          <a:noFill/>
        </p:spPr>
        <p:txBody>
          <a:bodyPr wrap="square" rtlCol="0">
            <a:spAutoFit/>
          </a:bodyPr>
          <a:lstStyle/>
          <a:p>
            <a:r>
              <a:rPr kumimoji="1" lang="ja-JP" altLang="en-US" sz="1662" dirty="0"/>
              <a:t>どの支店か、どの旅館からの</a:t>
            </a:r>
            <a:r>
              <a:rPr kumimoji="1" lang="en-US" altLang="ja-JP" sz="1662" dirty="0"/>
              <a:t>QR</a:t>
            </a:r>
            <a:r>
              <a:rPr kumimoji="1" lang="ja-JP" altLang="en-US" sz="1662" dirty="0"/>
              <a:t>コードから、誰が何人づつ友達になったのかを分析できます。</a:t>
            </a:r>
          </a:p>
        </p:txBody>
      </p:sp>
      <p:pic>
        <p:nvPicPr>
          <p:cNvPr id="2" name="図 1">
            <a:extLst>
              <a:ext uri="{FF2B5EF4-FFF2-40B4-BE49-F238E27FC236}">
                <a16:creationId xmlns:a16="http://schemas.microsoft.com/office/drawing/2014/main" id="{7319C755-0842-4BB3-B51F-8911EDB75AA2}"/>
              </a:ext>
            </a:extLst>
          </p:cNvPr>
          <p:cNvPicPr>
            <a:picLocks noChangeAspect="1"/>
          </p:cNvPicPr>
          <p:nvPr/>
        </p:nvPicPr>
        <p:blipFill>
          <a:blip r:embed="rId2"/>
          <a:stretch>
            <a:fillRect/>
          </a:stretch>
        </p:blipFill>
        <p:spPr>
          <a:xfrm>
            <a:off x="299098" y="2723913"/>
            <a:ext cx="2637692" cy="2901462"/>
          </a:xfrm>
          <a:prstGeom prst="rect">
            <a:avLst/>
          </a:prstGeom>
        </p:spPr>
      </p:pic>
      <p:pic>
        <p:nvPicPr>
          <p:cNvPr id="3" name="図 2">
            <a:extLst>
              <a:ext uri="{FF2B5EF4-FFF2-40B4-BE49-F238E27FC236}">
                <a16:creationId xmlns:a16="http://schemas.microsoft.com/office/drawing/2014/main" id="{8F1B6126-756F-4642-A187-9F57C20C6555}"/>
              </a:ext>
            </a:extLst>
          </p:cNvPr>
          <p:cNvPicPr>
            <a:picLocks noChangeAspect="1"/>
          </p:cNvPicPr>
          <p:nvPr/>
        </p:nvPicPr>
        <p:blipFill>
          <a:blip r:embed="rId3"/>
          <a:stretch>
            <a:fillRect/>
          </a:stretch>
        </p:blipFill>
        <p:spPr>
          <a:xfrm>
            <a:off x="3253154" y="2723913"/>
            <a:ext cx="2637692" cy="2901462"/>
          </a:xfrm>
          <a:prstGeom prst="rect">
            <a:avLst/>
          </a:prstGeom>
        </p:spPr>
      </p:pic>
      <p:pic>
        <p:nvPicPr>
          <p:cNvPr id="1026" name="Picture 2">
            <a:extLst>
              <a:ext uri="{FF2B5EF4-FFF2-40B4-BE49-F238E27FC236}">
                <a16:creationId xmlns:a16="http://schemas.microsoft.com/office/drawing/2014/main" id="{4AEEAB37-BA28-4AC1-9E02-E50790E83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2723913"/>
            <a:ext cx="2637692" cy="290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089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3758" y="1635100"/>
            <a:ext cx="6858000" cy="1528396"/>
          </a:xfrm>
        </p:spPr>
        <p:txBody>
          <a:bodyPr>
            <a:noAutofit/>
          </a:bodyPr>
          <a:lstStyle/>
          <a:p>
            <a:pPr algn="l"/>
            <a:r>
              <a:rPr lang="ja-JP" altLang="en-US" sz="2954" dirty="0">
                <a:latin typeface="BIZ UDPゴシック" panose="020B0400000000000000" pitchFamily="50" charset="-128"/>
                <a:ea typeface="BIZ UDPゴシック" panose="020B0400000000000000" pitchFamily="50" charset="-128"/>
              </a:rPr>
              <a:t>行政</a:t>
            </a:r>
            <a:r>
              <a:rPr lang="en-US" altLang="ja-JP" sz="2954" dirty="0">
                <a:latin typeface="BIZ UDPゴシック" panose="020B0400000000000000" pitchFamily="50" charset="-128"/>
                <a:ea typeface="BIZ UDPゴシック" panose="020B0400000000000000" pitchFamily="50" charset="-128"/>
              </a:rPr>
              <a:t>DX</a:t>
            </a:r>
            <a:r>
              <a:rPr lang="ja-JP" altLang="en-US" sz="2954" dirty="0">
                <a:latin typeface="BIZ UDPゴシック" panose="020B0400000000000000" pitchFamily="50" charset="-128"/>
                <a:ea typeface="BIZ UDPゴシック" panose="020B0400000000000000" pitchFamily="50" charset="-128"/>
              </a:rPr>
              <a:t>の時代に効果的な</a:t>
            </a:r>
            <a:endParaRPr lang="en-US" altLang="ja-JP" sz="2954" dirty="0">
              <a:latin typeface="BIZ UDPゴシック" panose="020B0400000000000000" pitchFamily="50" charset="-128"/>
              <a:ea typeface="BIZ UDPゴシック" panose="020B0400000000000000" pitchFamily="50" charset="-128"/>
            </a:endParaRPr>
          </a:p>
          <a:p>
            <a:pPr algn="l"/>
            <a:r>
              <a:rPr lang="ja-JP" altLang="en-US" sz="2954" dirty="0">
                <a:latin typeface="BIZ UDPゴシック" panose="020B0400000000000000" pitchFamily="50" charset="-128"/>
                <a:ea typeface="BIZ UDPゴシック" panose="020B0400000000000000" pitchFamily="50" charset="-128"/>
              </a:rPr>
              <a:t>「</a:t>
            </a:r>
            <a:r>
              <a:rPr lang="en-US" altLang="ja-JP" sz="2954" dirty="0">
                <a:latin typeface="BIZ UDPゴシック" panose="020B0400000000000000" pitchFamily="50" charset="-128"/>
                <a:ea typeface="BIZ UDPゴシック" panose="020B0400000000000000" pitchFamily="50" charset="-128"/>
              </a:rPr>
              <a:t>SNS</a:t>
            </a:r>
            <a:r>
              <a:rPr lang="ja-JP" altLang="en-US" sz="2954" dirty="0">
                <a:latin typeface="BIZ UDPゴシック" panose="020B0400000000000000" pitchFamily="50" charset="-128"/>
                <a:ea typeface="BIZ UDPゴシック" panose="020B0400000000000000" pitchFamily="50" charset="-128"/>
              </a:rPr>
              <a:t>＋</a:t>
            </a:r>
            <a:r>
              <a:rPr lang="en-US" altLang="ja-JP" sz="2954" dirty="0">
                <a:latin typeface="BIZ UDPゴシック" panose="020B0400000000000000" pitchFamily="50" charset="-128"/>
                <a:ea typeface="BIZ UDPゴシック" panose="020B0400000000000000" pitchFamily="50" charset="-128"/>
              </a:rPr>
              <a:t>PWA</a:t>
            </a:r>
            <a:r>
              <a:rPr lang="ja-JP" altLang="en-US" sz="2954" dirty="0">
                <a:latin typeface="BIZ UDPゴシック" panose="020B0400000000000000" pitchFamily="50" charset="-128"/>
                <a:ea typeface="BIZ UDPゴシック" panose="020B0400000000000000" pitchFamily="50" charset="-128"/>
              </a:rPr>
              <a:t>アプリ」の</a:t>
            </a:r>
            <a:endParaRPr lang="en-US" altLang="ja-JP" sz="2954" dirty="0">
              <a:latin typeface="BIZ UDPゴシック" panose="020B0400000000000000" pitchFamily="50" charset="-128"/>
              <a:ea typeface="BIZ UDPゴシック" panose="020B0400000000000000" pitchFamily="50" charset="-128"/>
            </a:endParaRPr>
          </a:p>
          <a:p>
            <a:pPr algn="l"/>
            <a:r>
              <a:rPr lang="ja-JP" altLang="en-US" sz="2954" dirty="0">
                <a:latin typeface="BIZ UDPゴシック" panose="020B0400000000000000" pitchFamily="50" charset="-128"/>
                <a:ea typeface="BIZ UDPゴシック" panose="020B0400000000000000" pitchFamily="50" charset="-128"/>
              </a:rPr>
              <a:t>東武の新システム</a:t>
            </a:r>
          </a:p>
        </p:txBody>
      </p:sp>
      <p:pic>
        <p:nvPicPr>
          <p:cNvPr id="5"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4" name="テキスト ボックス 3"/>
          <p:cNvSpPr txBox="1"/>
          <p:nvPr/>
        </p:nvSpPr>
        <p:spPr>
          <a:xfrm>
            <a:off x="247444" y="557397"/>
            <a:ext cx="5457216" cy="717440"/>
          </a:xfrm>
          <a:prstGeom prst="rect">
            <a:avLst/>
          </a:prstGeom>
          <a:noFill/>
        </p:spPr>
        <p:txBody>
          <a:bodyPr wrap="square" rtlCol="0">
            <a:spAutoFit/>
          </a:bodyPr>
          <a:lstStyle/>
          <a:p>
            <a:r>
              <a:rPr lang="ja-JP" altLang="en-US" sz="4062" b="1" dirty="0">
                <a:latin typeface="メイリオ" panose="020B0604030504040204" pitchFamily="50" charset="-128"/>
                <a:ea typeface="メイリオ" panose="020B0604030504040204" pitchFamily="50" charset="-128"/>
              </a:rPr>
              <a:t>東武　自治体パック</a:t>
            </a:r>
            <a:endParaRPr kumimoji="1" lang="ja-JP" altLang="en-US" sz="4062" b="1"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42947" y="4466688"/>
            <a:ext cx="3593154" cy="1228541"/>
          </a:xfrm>
          <a:prstGeom prst="rect">
            <a:avLst/>
          </a:prstGeom>
          <a:noFill/>
        </p:spPr>
        <p:txBody>
          <a:bodyPr wrap="square" rtlCol="0">
            <a:spAutoFit/>
          </a:bodyPr>
          <a:lstStyle/>
          <a:p>
            <a:pPr defTabSz="844083">
              <a:defRPr/>
            </a:pPr>
            <a:r>
              <a:rPr lang="ja-JP" altLang="en-US" sz="1846" dirty="0">
                <a:solidFill>
                  <a:prstClr val="black"/>
                </a:solidFill>
                <a:latin typeface="UD デジタル 教科書体 NK-R" panose="02020400000000000000" pitchFamily="18" charset="-128"/>
                <a:ea typeface="UD デジタル 教科書体 NK-R" panose="02020400000000000000" pitchFamily="18" charset="-128"/>
              </a:rPr>
              <a:t>デモアカウント</a:t>
            </a:r>
            <a:r>
              <a:rPr kumimoji="1" lang="ja-JP" altLang="en-US" sz="1846" dirty="0">
                <a:solidFill>
                  <a:prstClr val="black"/>
                </a:solidFill>
                <a:latin typeface="UD デジタル 教科書体 NK-R" panose="02020400000000000000" pitchFamily="18" charset="-128"/>
                <a:ea typeface="UD デジタル 教科書体 NK-R" panose="02020400000000000000" pitchFamily="18" charset="-128"/>
              </a:rPr>
              <a:t>　</a:t>
            </a:r>
            <a:endParaRPr kumimoji="1" lang="en-US" altLang="ja-JP" sz="1846" dirty="0">
              <a:solidFill>
                <a:prstClr val="black"/>
              </a:solidFill>
              <a:latin typeface="UD デジタル 教科書体 NK-R" panose="02020400000000000000" pitchFamily="18" charset="-128"/>
              <a:ea typeface="UD デジタル 教科書体 NK-R" panose="02020400000000000000" pitchFamily="18" charset="-128"/>
            </a:endParaRPr>
          </a:p>
          <a:p>
            <a:pPr defTabSz="844083">
              <a:defRPr/>
            </a:pPr>
            <a:endParaRPr kumimoji="1" lang="en-US" altLang="ja-JP" sz="1846" dirty="0">
              <a:solidFill>
                <a:prstClr val="black"/>
              </a:solidFill>
              <a:latin typeface="UD デジタル 教科書体 NK-R" panose="02020400000000000000" pitchFamily="18" charset="-128"/>
              <a:ea typeface="UD デジタル 教科書体 NK-R" panose="02020400000000000000" pitchFamily="18" charset="-128"/>
            </a:endParaRPr>
          </a:p>
          <a:p>
            <a:pPr defTabSz="844083">
              <a:defRPr/>
            </a:pPr>
            <a:r>
              <a:rPr kumimoji="1" lang="en-US" altLang="ja-JP" sz="1846" b="1" dirty="0">
                <a:solidFill>
                  <a:srgbClr val="0070C0"/>
                </a:solidFill>
                <a:latin typeface="UD デジタル 教科書体 NK-R" panose="02020400000000000000" pitchFamily="18" charset="-128"/>
                <a:ea typeface="UD デジタル 教科書体 NK-R" panose="02020400000000000000" pitchFamily="18" charset="-128"/>
              </a:rPr>
              <a:t>QR</a:t>
            </a:r>
            <a:r>
              <a:rPr kumimoji="1" lang="ja-JP" altLang="en-US" sz="1846" b="1" dirty="0">
                <a:solidFill>
                  <a:srgbClr val="0070C0"/>
                </a:solidFill>
                <a:latin typeface="UD デジタル 教科書体 NK-R" panose="02020400000000000000" pitchFamily="18" charset="-128"/>
                <a:ea typeface="UD デジタル 教科書体 NK-R" panose="02020400000000000000" pitchFamily="18" charset="-128"/>
              </a:rPr>
              <a:t>コードを読み込んで</a:t>
            </a:r>
            <a:endParaRPr kumimoji="1" lang="en-US" altLang="ja-JP" sz="1846" b="1" dirty="0">
              <a:solidFill>
                <a:srgbClr val="0070C0"/>
              </a:solidFill>
              <a:latin typeface="UD デジタル 教科書体 NK-R" panose="02020400000000000000" pitchFamily="18" charset="-128"/>
              <a:ea typeface="UD デジタル 教科書体 NK-R" panose="02020400000000000000" pitchFamily="18" charset="-128"/>
            </a:endParaRPr>
          </a:p>
          <a:p>
            <a:pPr defTabSz="844083">
              <a:defRPr/>
            </a:pPr>
            <a:r>
              <a:rPr lang="ja-JP" altLang="en-US" sz="1846" b="1" dirty="0">
                <a:solidFill>
                  <a:srgbClr val="0070C0"/>
                </a:solidFill>
                <a:latin typeface="UD デジタル 教科書体 NK-R" panose="02020400000000000000" pitchFamily="18" charset="-128"/>
                <a:ea typeface="UD デジタル 教科書体 NK-R" panose="02020400000000000000" pitchFamily="18" charset="-128"/>
              </a:rPr>
              <a:t>試して</a:t>
            </a:r>
            <a:r>
              <a:rPr kumimoji="1" lang="ja-JP" altLang="en-US" sz="1846" b="1" dirty="0">
                <a:solidFill>
                  <a:srgbClr val="0070C0"/>
                </a:solidFill>
                <a:latin typeface="UD デジタル 教科書体 NK-R" panose="02020400000000000000" pitchFamily="18" charset="-128"/>
                <a:ea typeface="UD デジタル 教科書体 NK-R" panose="02020400000000000000" pitchFamily="18" charset="-128"/>
              </a:rPr>
              <a:t>ください　→</a:t>
            </a:r>
            <a:endParaRPr kumimoji="1" lang="en-US" altLang="ja-JP" sz="1846" b="1" dirty="0">
              <a:solidFill>
                <a:srgbClr val="0070C0"/>
              </a:solidFill>
              <a:latin typeface="UD デジタル 教科書体 NK-R" panose="02020400000000000000" pitchFamily="18" charset="-128"/>
              <a:ea typeface="UD デジタル 教科書体 NK-R" panose="02020400000000000000" pitchFamily="18" charset="-128"/>
            </a:endParaRPr>
          </a:p>
        </p:txBody>
      </p:sp>
      <p:pic>
        <p:nvPicPr>
          <p:cNvPr id="9" name="Picture 4" descr="友だち追加">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445" y="3440223"/>
            <a:ext cx="2123491" cy="6590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7B3327B-99B9-45D4-BE3F-456DA5636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386" y="4165625"/>
            <a:ext cx="21145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5482E008-320A-41FD-BC05-9D4DA004D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1430" y="1392427"/>
            <a:ext cx="2398435" cy="5193853"/>
          </a:xfrm>
          <a:prstGeom prst="rect">
            <a:avLst/>
          </a:prstGeom>
        </p:spPr>
      </p:pic>
    </p:spTree>
    <p:extLst>
      <p:ext uri="{BB962C8B-B14F-4D97-AF65-F5344CB8AC3E}">
        <p14:creationId xmlns:p14="http://schemas.microsoft.com/office/powerpoint/2010/main" val="4190401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r>
              <a:rPr lang="en-US" altLang="ja-JP" sz="4062" b="1" dirty="0">
                <a:latin typeface="メイリオ" panose="020B0604030504040204" pitchFamily="50" charset="-128"/>
                <a:ea typeface="メイリオ" panose="020B0604030504040204" pitchFamily="50" charset="-128"/>
              </a:rPr>
              <a:t>PWA</a:t>
            </a:r>
            <a:r>
              <a:rPr lang="ja-JP" altLang="en-US" sz="4062" b="1" dirty="0">
                <a:latin typeface="メイリオ" panose="020B0604030504040204" pitchFamily="50" charset="-128"/>
                <a:ea typeface="メイリオ" panose="020B0604030504040204" pitchFamily="50" charset="-128"/>
              </a:rPr>
              <a:t>アプリの事例①</a:t>
            </a:r>
            <a:endParaRPr lang="en-US" altLang="ja-JP" sz="4062" b="1" dirty="0">
              <a:latin typeface="メイリオ" panose="020B0604030504040204" pitchFamily="50" charset="-128"/>
              <a:ea typeface="メイリオ" panose="020B0604030504040204" pitchFamily="50" charset="-128"/>
            </a:endParaRPr>
          </a:p>
          <a:p>
            <a:r>
              <a:rPr lang="ja-JP" altLang="en-US" sz="4062" b="1" dirty="0">
                <a:latin typeface="メイリオ" panose="020B0604030504040204" pitchFamily="50" charset="-128"/>
                <a:ea typeface="メイリオ" panose="020B0604030504040204" pitchFamily="50" charset="-128"/>
              </a:rPr>
              <a:t>　自治体</a:t>
            </a:r>
            <a:r>
              <a:rPr lang="en-US" altLang="ja-JP" sz="4062" b="1" dirty="0">
                <a:latin typeface="メイリオ" panose="020B0604030504040204" pitchFamily="50" charset="-128"/>
                <a:ea typeface="メイリオ" panose="020B0604030504040204" pitchFamily="50" charset="-128"/>
              </a:rPr>
              <a:t>QA</a:t>
            </a:r>
          </a:p>
          <a:p>
            <a:endParaRPr kumimoji="1" lang="ja-JP" altLang="en-US" sz="4062" b="1" dirty="0">
              <a:latin typeface="メイリオ" panose="020B0604030504040204" pitchFamily="50" charset="-128"/>
              <a:ea typeface="メイリオ" panose="020B0604030504040204" pitchFamily="50" charset="-128"/>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478371"/>
          </a:xfrm>
          <a:prstGeom prst="rect">
            <a:avLst/>
          </a:prstGeom>
          <a:noFill/>
        </p:spPr>
        <p:txBody>
          <a:bodyPr wrap="square" rtlCol="0">
            <a:spAutoFit/>
          </a:bodyPr>
          <a:lstStyle/>
          <a:p>
            <a:r>
              <a:rPr kumimoji="1" lang="ja-JP" altLang="en-US" sz="2215" dirty="0"/>
              <a:t>自治体への問い合わせの</a:t>
            </a:r>
            <a:r>
              <a:rPr kumimoji="1" lang="en-US" altLang="ja-JP" sz="2215" dirty="0"/>
              <a:t>QA</a:t>
            </a:r>
            <a:r>
              <a:rPr kumimoji="1" lang="ja-JP" altLang="en-US" sz="2215" dirty="0"/>
              <a:t>をエクセルで作り、インポートすれば、自動で回答できる</a:t>
            </a:r>
            <a:r>
              <a:rPr kumimoji="1" lang="en-US" altLang="ja-JP" sz="2215" dirty="0"/>
              <a:t>QA</a:t>
            </a:r>
            <a:r>
              <a:rPr kumimoji="1" lang="ja-JP" altLang="en-US" sz="2215" dirty="0"/>
              <a:t>チャットボットに。</a:t>
            </a:r>
            <a:endParaRPr kumimoji="1" lang="en-US" altLang="ja-JP" sz="2215" dirty="0"/>
          </a:p>
          <a:p>
            <a:r>
              <a:rPr kumimoji="1" lang="ja-JP" altLang="en-US" sz="2215" dirty="0"/>
              <a:t>電話の問い合わせを削減し、業務の効率化。</a:t>
            </a:r>
            <a:endParaRPr kumimoji="1" lang="en-US" altLang="ja-JP" sz="2215" dirty="0"/>
          </a:p>
          <a:p>
            <a:r>
              <a:rPr kumimoji="1" lang="ja-JP" altLang="en-US" sz="2215" dirty="0"/>
              <a:t>２４時間自動でこたえられるため、住民の利便性も向上</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9566" y="1389185"/>
            <a:ext cx="2403604" cy="5205046"/>
          </a:xfrm>
          <a:prstGeom prst="rect">
            <a:avLst/>
          </a:prstGeom>
        </p:spPr>
      </p:pic>
    </p:spTree>
    <p:extLst>
      <p:ext uri="{BB962C8B-B14F-4D97-AF65-F5344CB8AC3E}">
        <p14:creationId xmlns:p14="http://schemas.microsoft.com/office/powerpoint/2010/main" val="2094302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r>
              <a:rPr lang="en-US" altLang="ja-JP" sz="4062" b="1" dirty="0">
                <a:latin typeface="メイリオ" panose="020B0604030504040204" pitchFamily="50" charset="-128"/>
                <a:ea typeface="メイリオ" panose="020B0604030504040204" pitchFamily="50" charset="-128"/>
              </a:rPr>
              <a:t>PWA</a:t>
            </a:r>
            <a:r>
              <a:rPr lang="ja-JP" altLang="en-US" sz="4062" b="1" dirty="0">
                <a:latin typeface="メイリオ" panose="020B0604030504040204" pitchFamily="50" charset="-128"/>
                <a:ea typeface="メイリオ" panose="020B0604030504040204" pitchFamily="50" charset="-128"/>
              </a:rPr>
              <a:t>アプリの事例②</a:t>
            </a:r>
            <a:endParaRPr lang="en-US" altLang="ja-JP" sz="4062" b="1" dirty="0">
              <a:latin typeface="メイリオ" panose="020B0604030504040204" pitchFamily="50" charset="-128"/>
              <a:ea typeface="メイリオ" panose="020B0604030504040204" pitchFamily="50" charset="-128"/>
            </a:endParaRPr>
          </a:p>
          <a:p>
            <a:r>
              <a:rPr lang="ja-JP" altLang="en-US" sz="4062" b="1" dirty="0">
                <a:latin typeface="メイリオ" panose="020B0604030504040204" pitchFamily="50" charset="-128"/>
                <a:ea typeface="メイリオ" panose="020B0604030504040204" pitchFamily="50" charset="-128"/>
              </a:rPr>
              <a:t>　動画相談</a:t>
            </a:r>
            <a:endParaRPr lang="en-US" altLang="ja-JP" sz="4062" b="1" dirty="0">
              <a:latin typeface="メイリオ" panose="020B0604030504040204" pitchFamily="50" charset="-128"/>
              <a:ea typeface="メイリオ" panose="020B0604030504040204" pitchFamily="50" charset="-128"/>
            </a:endParaRPr>
          </a:p>
          <a:p>
            <a:endParaRPr kumimoji="1" lang="ja-JP" altLang="en-US" sz="4062" b="1" dirty="0">
              <a:latin typeface="メイリオ" panose="020B0604030504040204" pitchFamily="50" charset="-128"/>
              <a:ea typeface="メイリオ" panose="020B0604030504040204" pitchFamily="50" charset="-128"/>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137508"/>
          </a:xfrm>
          <a:prstGeom prst="rect">
            <a:avLst/>
          </a:prstGeom>
          <a:noFill/>
        </p:spPr>
        <p:txBody>
          <a:bodyPr wrap="square" rtlCol="0">
            <a:spAutoFit/>
          </a:bodyPr>
          <a:lstStyle/>
          <a:p>
            <a:r>
              <a:rPr kumimoji="1" lang="ja-JP" altLang="en-US" sz="2215" dirty="0"/>
              <a:t>悩み相談のチャットボット。</a:t>
            </a:r>
            <a:endParaRPr kumimoji="1" lang="en-US" altLang="ja-JP" sz="2215" dirty="0"/>
          </a:p>
          <a:p>
            <a:r>
              <a:rPr kumimoji="1" lang="ja-JP" altLang="en-US" sz="2215" dirty="0"/>
              <a:t>カウンセラーによる相談内容の動画を選択できます。</a:t>
            </a:r>
            <a:endParaRPr kumimoji="1" lang="en-US" altLang="ja-JP" sz="2215" dirty="0"/>
          </a:p>
          <a:p>
            <a:r>
              <a:rPr kumimoji="1" lang="en-US" altLang="ja-JP" sz="2215" dirty="0"/>
              <a:t>LINE</a:t>
            </a:r>
            <a:r>
              <a:rPr kumimoji="1" lang="ja-JP" altLang="en-US" sz="2215" dirty="0"/>
              <a:t>相談の「相談」ボタンに併設させて、相談時間外の対応などに使います。</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9565" y="1389185"/>
            <a:ext cx="2403604" cy="5205045"/>
          </a:xfrm>
          <a:prstGeom prst="rect">
            <a:avLst/>
          </a:prstGeom>
        </p:spPr>
      </p:pic>
    </p:spTree>
    <p:extLst>
      <p:ext uri="{BB962C8B-B14F-4D97-AF65-F5344CB8AC3E}">
        <p14:creationId xmlns:p14="http://schemas.microsoft.com/office/powerpoint/2010/main" val="1766553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r>
              <a:rPr lang="en-US" altLang="ja-JP" sz="4062" b="1" dirty="0">
                <a:latin typeface="メイリオ" panose="020B0604030504040204" pitchFamily="50" charset="-128"/>
                <a:ea typeface="メイリオ" panose="020B0604030504040204" pitchFamily="50" charset="-128"/>
              </a:rPr>
              <a:t>PWA</a:t>
            </a:r>
            <a:r>
              <a:rPr lang="ja-JP" altLang="en-US" sz="4062" b="1" dirty="0">
                <a:latin typeface="メイリオ" panose="020B0604030504040204" pitchFamily="50" charset="-128"/>
                <a:ea typeface="メイリオ" panose="020B0604030504040204" pitchFamily="50" charset="-128"/>
              </a:rPr>
              <a:t>アプリの事例③</a:t>
            </a:r>
            <a:endParaRPr lang="en-US" altLang="ja-JP" sz="4062" b="1" dirty="0">
              <a:latin typeface="メイリオ" panose="020B0604030504040204" pitchFamily="50" charset="-128"/>
              <a:ea typeface="メイリオ" panose="020B0604030504040204" pitchFamily="50" charset="-128"/>
            </a:endParaRPr>
          </a:p>
          <a:p>
            <a:r>
              <a:rPr lang="ja-JP" altLang="en-US" sz="4062" b="1" dirty="0">
                <a:latin typeface="メイリオ" panose="020B0604030504040204" pitchFamily="50" charset="-128"/>
                <a:ea typeface="メイリオ" panose="020B0604030504040204" pitchFamily="50" charset="-128"/>
              </a:rPr>
              <a:t>教育 オンライン学習</a:t>
            </a:r>
            <a:endParaRPr lang="en-US" altLang="ja-JP" sz="4062" b="1" dirty="0">
              <a:latin typeface="メイリオ" panose="020B0604030504040204" pitchFamily="50" charset="-128"/>
              <a:ea typeface="メイリオ" panose="020B0604030504040204" pitchFamily="50" charset="-128"/>
            </a:endParaRPr>
          </a:p>
          <a:p>
            <a:endParaRPr kumimoji="1" lang="ja-JP" altLang="en-US" sz="4062" b="1" dirty="0">
              <a:latin typeface="メイリオ" panose="020B0604030504040204" pitchFamily="50" charset="-128"/>
              <a:ea typeface="メイリオ" panose="020B0604030504040204" pitchFamily="50" charset="-128"/>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478371"/>
          </a:xfrm>
          <a:prstGeom prst="rect">
            <a:avLst/>
          </a:prstGeom>
          <a:noFill/>
        </p:spPr>
        <p:txBody>
          <a:bodyPr wrap="square" rtlCol="0">
            <a:spAutoFit/>
          </a:bodyPr>
          <a:lstStyle/>
          <a:p>
            <a:r>
              <a:rPr kumimoji="1" lang="ja-JP" altLang="en-US" sz="2215" dirty="0"/>
              <a:t>５教科の学習動画を選んで学習できます。</a:t>
            </a:r>
            <a:endParaRPr kumimoji="1" lang="en-US" altLang="ja-JP" sz="2215" dirty="0"/>
          </a:p>
          <a:p>
            <a:r>
              <a:rPr kumimoji="1" lang="ja-JP" altLang="en-US" sz="2215" dirty="0"/>
              <a:t>また、１１万問の問題システムもついていて、学習と問題の両方が無料でできます。</a:t>
            </a:r>
            <a:endParaRPr kumimoji="1" lang="en-US" altLang="ja-JP" sz="2215" dirty="0"/>
          </a:p>
          <a:p>
            <a:r>
              <a:rPr kumimoji="1" lang="ja-JP" altLang="en-US" sz="2215" dirty="0"/>
              <a:t>教育委員会などでの学力向上に使えます。</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9565" y="1389185"/>
            <a:ext cx="2403604" cy="5205045"/>
          </a:xfrm>
          <a:prstGeom prst="rect">
            <a:avLst/>
          </a:prstGeom>
        </p:spPr>
      </p:pic>
    </p:spTree>
    <p:extLst>
      <p:ext uri="{BB962C8B-B14F-4D97-AF65-F5344CB8AC3E}">
        <p14:creationId xmlns:p14="http://schemas.microsoft.com/office/powerpoint/2010/main" val="1747560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r>
              <a:rPr lang="en-US" altLang="ja-JP" sz="4062" b="1" dirty="0">
                <a:latin typeface="メイリオ" panose="020B0604030504040204" pitchFamily="50" charset="-128"/>
                <a:ea typeface="メイリオ" panose="020B0604030504040204" pitchFamily="50" charset="-128"/>
              </a:rPr>
              <a:t>PWA</a:t>
            </a:r>
            <a:r>
              <a:rPr lang="ja-JP" altLang="en-US" sz="4062" b="1" dirty="0">
                <a:latin typeface="メイリオ" panose="020B0604030504040204" pitchFamily="50" charset="-128"/>
                <a:ea typeface="メイリオ" panose="020B0604030504040204" pitchFamily="50" charset="-128"/>
              </a:rPr>
              <a:t>アプリの事例④</a:t>
            </a:r>
            <a:endParaRPr lang="en-US" altLang="ja-JP" sz="4062" b="1" dirty="0">
              <a:latin typeface="メイリオ" panose="020B0604030504040204" pitchFamily="50" charset="-128"/>
              <a:ea typeface="メイリオ" panose="020B0604030504040204" pitchFamily="50" charset="-128"/>
            </a:endParaRPr>
          </a:p>
          <a:p>
            <a:r>
              <a:rPr lang="ja-JP" altLang="en-US" sz="4062" b="1" dirty="0">
                <a:latin typeface="メイリオ" panose="020B0604030504040204" pitchFamily="50" charset="-128"/>
                <a:ea typeface="メイリオ" panose="020B0604030504040204" pitchFamily="50" charset="-128"/>
              </a:rPr>
              <a:t>　観光</a:t>
            </a:r>
            <a:endParaRPr lang="en-US" altLang="ja-JP" sz="4062" b="1" dirty="0">
              <a:latin typeface="メイリオ" panose="020B0604030504040204" pitchFamily="50" charset="-128"/>
              <a:ea typeface="メイリオ" panose="020B0604030504040204" pitchFamily="50" charset="-128"/>
            </a:endParaRPr>
          </a:p>
          <a:p>
            <a:endParaRPr kumimoji="1" lang="ja-JP" altLang="en-US" sz="4062" b="1" dirty="0">
              <a:latin typeface="メイリオ" panose="020B0604030504040204" pitchFamily="50" charset="-128"/>
              <a:ea typeface="メイリオ" panose="020B0604030504040204" pitchFamily="50" charset="-128"/>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819233"/>
          </a:xfrm>
          <a:prstGeom prst="rect">
            <a:avLst/>
          </a:prstGeom>
          <a:noFill/>
        </p:spPr>
        <p:txBody>
          <a:bodyPr wrap="square" rtlCol="0">
            <a:spAutoFit/>
          </a:bodyPr>
          <a:lstStyle/>
          <a:p>
            <a:r>
              <a:rPr kumimoji="1" lang="ja-JP" altLang="en-US" sz="2215" dirty="0"/>
              <a:t>自治体の観光地の</a:t>
            </a:r>
            <a:r>
              <a:rPr kumimoji="1" lang="en-US" altLang="ja-JP" sz="2215" dirty="0"/>
              <a:t>QA</a:t>
            </a:r>
            <a:r>
              <a:rPr kumimoji="1" lang="ja-JP" altLang="en-US" sz="2215" dirty="0"/>
              <a:t>をエクセルで作り、インポートすれば、自動で回答できる</a:t>
            </a:r>
            <a:r>
              <a:rPr kumimoji="1" lang="en-US" altLang="ja-JP" sz="2215" dirty="0"/>
              <a:t>QA</a:t>
            </a:r>
            <a:r>
              <a:rPr kumimoji="1" lang="ja-JP" altLang="en-US" sz="2215" dirty="0"/>
              <a:t>チャットボットに。</a:t>
            </a:r>
            <a:endParaRPr kumimoji="1" lang="en-US" altLang="ja-JP" sz="2215" dirty="0"/>
          </a:p>
          <a:p>
            <a:r>
              <a:rPr kumimoji="1" lang="ja-JP" altLang="en-US" sz="2215" dirty="0"/>
              <a:t>画面を切り替えて、「詳細」を押すことで、より詳しい内容が表示されます。</a:t>
            </a:r>
            <a:endParaRPr kumimoji="1" lang="en-US" altLang="ja-JP" sz="2215" dirty="0"/>
          </a:p>
          <a:p>
            <a:r>
              <a:rPr kumimoji="1" lang="ja-JP" altLang="en-US" sz="2215" dirty="0"/>
              <a:t>自治体の観光課だけでなく、旅行代理店などにも提供が可能です。</a:t>
            </a:r>
          </a:p>
        </p:txBody>
      </p:sp>
      <p:pic>
        <p:nvPicPr>
          <p:cNvPr id="6" name="図 5" descr="グラフィカル ユーザー インターフェイス&#10;&#10;自動的に生成された説明">
            <a:extLst>
              <a:ext uri="{FF2B5EF4-FFF2-40B4-BE49-F238E27FC236}">
                <a16:creationId xmlns:a16="http://schemas.microsoft.com/office/drawing/2014/main" id="{F54B44A4-7938-4115-A0C0-BBB627095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982" y="1390149"/>
            <a:ext cx="2403159" cy="5204081"/>
          </a:xfrm>
          <a:prstGeom prst="rect">
            <a:avLst/>
          </a:prstGeom>
        </p:spPr>
      </p:pic>
    </p:spTree>
    <p:extLst>
      <p:ext uri="{BB962C8B-B14F-4D97-AF65-F5344CB8AC3E}">
        <p14:creationId xmlns:p14="http://schemas.microsoft.com/office/powerpoint/2010/main" val="220053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lstStyle/>
          <a:p>
            <a:pPr algn="ctr"/>
            <a:r>
              <a:rPr kumimoji="1" lang="ja-JP" altLang="en-US" dirty="0">
                <a:latin typeface="BIZ UDPゴシック" panose="020B0400000000000000" pitchFamily="50" charset="-128"/>
                <a:ea typeface="BIZ UDPゴシック" panose="020B0400000000000000" pitchFamily="50" charset="-128"/>
              </a:rPr>
              <a:t>東武トップツアーズ</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　デジタル実現力</a:t>
            </a: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822959" y="1845734"/>
            <a:ext cx="7669034" cy="4023360"/>
          </a:xfrm>
        </p:spPr>
        <p:txBody>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・Ｇ</a:t>
            </a:r>
            <a:r>
              <a:rPr kumimoji="1" lang="en-US" altLang="ja-JP" sz="2400" dirty="0" err="1">
                <a:latin typeface="BIZ UDPゴシック" panose="020B0400000000000000" pitchFamily="50" charset="-128"/>
                <a:ea typeface="BIZ UDPゴシック" panose="020B0400000000000000" pitchFamily="50" charset="-128"/>
              </a:rPr>
              <a:t>otoEAT</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LINE</a:t>
            </a:r>
            <a:r>
              <a:rPr kumimoji="1" lang="ja-JP" altLang="en-US" sz="2400" dirty="0">
                <a:latin typeface="BIZ UDPゴシック" panose="020B0400000000000000" pitchFamily="50" charset="-128"/>
                <a:ea typeface="BIZ UDPゴシック" panose="020B0400000000000000" pitchFamily="50" charset="-128"/>
              </a:rPr>
              <a:t>電子決済</a:t>
            </a:r>
          </a:p>
          <a:p>
            <a:r>
              <a:rPr kumimoji="1" lang="ja-JP" altLang="en-US" sz="2400" dirty="0">
                <a:latin typeface="BIZ UDPゴシック" panose="020B0400000000000000" pitchFamily="50" charset="-128"/>
                <a:ea typeface="BIZ UDPゴシック" panose="020B0400000000000000" pitchFamily="50" charset="-128"/>
              </a:rPr>
              <a:t>・やまなしグリーン・ゾーン構想認証制度</a:t>
            </a:r>
          </a:p>
          <a:p>
            <a:r>
              <a:rPr kumimoji="1" lang="ja-JP" altLang="en-US" sz="2400" dirty="0">
                <a:latin typeface="BIZ UDPゴシック" panose="020B0400000000000000" pitchFamily="50" charset="-128"/>
                <a:ea typeface="BIZ UDPゴシック" panose="020B0400000000000000" pitchFamily="50" charset="-128"/>
              </a:rPr>
              <a:t>・ワクチン</a:t>
            </a:r>
            <a:r>
              <a:rPr kumimoji="1" lang="en-US" altLang="ja-JP" sz="2400" dirty="0">
                <a:latin typeface="BIZ UDPゴシック" panose="020B0400000000000000" pitchFamily="50" charset="-128"/>
                <a:ea typeface="BIZ UDPゴシック" panose="020B0400000000000000" pitchFamily="50" charset="-128"/>
              </a:rPr>
              <a:t>LINE</a:t>
            </a:r>
            <a:r>
              <a:rPr kumimoji="1" lang="ja-JP" altLang="en-US" sz="2400" dirty="0">
                <a:latin typeface="BIZ UDPゴシック" panose="020B0400000000000000" pitchFamily="50" charset="-128"/>
                <a:ea typeface="BIZ UDPゴシック" panose="020B0400000000000000" pitchFamily="50" charset="-128"/>
              </a:rPr>
              <a:t>予約と会場運営</a:t>
            </a:r>
          </a:p>
          <a:p>
            <a:r>
              <a:rPr kumimoji="1" lang="ja-JP" altLang="en-US" sz="2400" dirty="0">
                <a:latin typeface="BIZ UDPゴシック" panose="020B0400000000000000" pitchFamily="50" charset="-128"/>
                <a:ea typeface="BIZ UDPゴシック" panose="020B0400000000000000" pitchFamily="50" charset="-128"/>
              </a:rPr>
              <a:t>・オンラインツアーなどの観光地の情報発信</a:t>
            </a:r>
          </a:p>
          <a:p>
            <a:r>
              <a:rPr kumimoji="1" lang="ja-JP" altLang="en-US" sz="2400" dirty="0">
                <a:latin typeface="BIZ UDPゴシック" panose="020B0400000000000000" pitchFamily="50" charset="-128"/>
                <a:ea typeface="BIZ UDPゴシック" panose="020B0400000000000000" pitchFamily="50" charset="-128"/>
              </a:rPr>
              <a:t>・バスの</a:t>
            </a:r>
            <a:r>
              <a:rPr kumimoji="1" lang="en-US" altLang="ja-JP" sz="2400" dirty="0">
                <a:latin typeface="BIZ UDPゴシック" panose="020B0400000000000000" pitchFamily="50" charset="-128"/>
                <a:ea typeface="BIZ UDPゴシック" panose="020B0400000000000000" pitchFamily="50" charset="-128"/>
              </a:rPr>
              <a:t>LINE</a:t>
            </a:r>
            <a:r>
              <a:rPr kumimoji="1" lang="ja-JP" altLang="en-US" sz="2400" dirty="0">
                <a:latin typeface="BIZ UDPゴシック" panose="020B0400000000000000" pitchFamily="50" charset="-128"/>
                <a:ea typeface="BIZ UDPゴシック" panose="020B0400000000000000" pitchFamily="50" charset="-128"/>
              </a:rPr>
              <a:t>定期券</a:t>
            </a:r>
          </a:p>
        </p:txBody>
      </p:sp>
      <p:sp>
        <p:nvSpPr>
          <p:cNvPr id="4" name="AutoShape 2" descr="LINEでGo To Eatプレミアム食事券。千葉・滋賀・神奈川で販売 ...">
            <a:extLst>
              <a:ext uri="{FF2B5EF4-FFF2-40B4-BE49-F238E27FC236}">
                <a16:creationId xmlns:a16="http://schemas.microsoft.com/office/drawing/2014/main" id="{6B586B38-37A2-4552-A0E3-7B280A883A3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 name="그림 62">
            <a:extLst>
              <a:ext uri="{FF2B5EF4-FFF2-40B4-BE49-F238E27FC236}">
                <a16:creationId xmlns:a16="http://schemas.microsoft.com/office/drawing/2014/main" id="{6899A28A-DCA0-4B12-9119-EA9114E089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 b="21375"/>
          <a:stretch/>
        </p:blipFill>
        <p:spPr>
          <a:xfrm>
            <a:off x="6760717" y="2442359"/>
            <a:ext cx="2003729" cy="3575675"/>
          </a:xfrm>
          <a:prstGeom prst="rect">
            <a:avLst/>
          </a:prstGeom>
        </p:spPr>
      </p:pic>
      <p:pic>
        <p:nvPicPr>
          <p:cNvPr id="2052" name="Picture 4" descr="LINEでGo To Eatプレミアム食事券。千葉・滋賀・神奈川で販売 ...">
            <a:extLst>
              <a:ext uri="{FF2B5EF4-FFF2-40B4-BE49-F238E27FC236}">
                <a16:creationId xmlns:a16="http://schemas.microsoft.com/office/drawing/2014/main" id="{F84E666B-81C8-45FD-9D73-22C62DFE6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242" y="3085989"/>
            <a:ext cx="1708873" cy="293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68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r>
              <a:rPr lang="en-US" altLang="ja-JP" sz="4062" b="1" dirty="0">
                <a:latin typeface="メイリオ" panose="020B0604030504040204" pitchFamily="50" charset="-128"/>
                <a:ea typeface="メイリオ" panose="020B0604030504040204" pitchFamily="50" charset="-128"/>
              </a:rPr>
              <a:t>PWA</a:t>
            </a:r>
            <a:r>
              <a:rPr lang="ja-JP" altLang="en-US" sz="4062" b="1" dirty="0">
                <a:latin typeface="メイリオ" panose="020B0604030504040204" pitchFamily="50" charset="-128"/>
                <a:ea typeface="メイリオ" panose="020B0604030504040204" pitchFamily="50" charset="-128"/>
              </a:rPr>
              <a:t>アプリの事例⑤</a:t>
            </a:r>
            <a:endParaRPr lang="en-US" altLang="ja-JP" sz="4062" b="1" dirty="0">
              <a:latin typeface="メイリオ" panose="020B0604030504040204" pitchFamily="50" charset="-128"/>
              <a:ea typeface="メイリオ" panose="020B0604030504040204" pitchFamily="50" charset="-128"/>
            </a:endParaRPr>
          </a:p>
          <a:p>
            <a:r>
              <a:rPr lang="ja-JP" altLang="en-US" sz="4062" b="1" dirty="0">
                <a:latin typeface="メイリオ" panose="020B0604030504040204" pitchFamily="50" charset="-128"/>
                <a:ea typeface="メイリオ" panose="020B0604030504040204" pitchFamily="50" charset="-128"/>
              </a:rPr>
              <a:t>　ワクチン</a:t>
            </a:r>
            <a:r>
              <a:rPr lang="en-US" altLang="ja-JP" sz="4062" b="1" dirty="0">
                <a:latin typeface="メイリオ" panose="020B0604030504040204" pitchFamily="50" charset="-128"/>
                <a:ea typeface="メイリオ" panose="020B0604030504040204" pitchFamily="50" charset="-128"/>
              </a:rPr>
              <a:t>QA</a:t>
            </a:r>
          </a:p>
          <a:p>
            <a:endParaRPr kumimoji="1" lang="ja-JP" altLang="en-US" sz="4062" b="1" dirty="0">
              <a:latin typeface="メイリオ" panose="020B0604030504040204" pitchFamily="50" charset="-128"/>
              <a:ea typeface="メイリオ" panose="020B0604030504040204" pitchFamily="50" charset="-128"/>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137508"/>
          </a:xfrm>
          <a:prstGeom prst="rect">
            <a:avLst/>
          </a:prstGeom>
          <a:noFill/>
        </p:spPr>
        <p:txBody>
          <a:bodyPr wrap="square" rtlCol="0">
            <a:spAutoFit/>
          </a:bodyPr>
          <a:lstStyle/>
          <a:p>
            <a:r>
              <a:rPr kumimoji="1" lang="ja-JP" altLang="en-US" sz="2215" dirty="0"/>
              <a:t>ワクチンに関する厚生労働省の問い合わせを、自動で回答できる</a:t>
            </a:r>
            <a:r>
              <a:rPr kumimoji="1" lang="en-US" altLang="ja-JP" sz="2215" dirty="0"/>
              <a:t>QA</a:t>
            </a:r>
            <a:r>
              <a:rPr kumimoji="1" lang="ja-JP" altLang="en-US" sz="2215" dirty="0"/>
              <a:t>チャットボット。</a:t>
            </a:r>
            <a:endParaRPr kumimoji="1" lang="en-US" altLang="ja-JP" sz="2215" dirty="0"/>
          </a:p>
          <a:p>
            <a:r>
              <a:rPr kumimoji="1" lang="ja-JP" altLang="en-US" sz="2215" dirty="0"/>
              <a:t>大量の電話でパンクしているワクチン担当の部署への電話を減らして、住民の利便性を向上させる。</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9565" y="1389185"/>
            <a:ext cx="2403604" cy="5205045"/>
          </a:xfrm>
          <a:prstGeom prst="rect">
            <a:avLst/>
          </a:prstGeom>
        </p:spPr>
      </p:pic>
    </p:spTree>
    <p:extLst>
      <p:ext uri="{BB962C8B-B14F-4D97-AF65-F5344CB8AC3E}">
        <p14:creationId xmlns:p14="http://schemas.microsoft.com/office/powerpoint/2010/main" val="1660459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r>
              <a:rPr lang="en-US" altLang="ja-JP" sz="4062" b="1" dirty="0">
                <a:latin typeface="メイリオ" panose="020B0604030504040204" pitchFamily="50" charset="-128"/>
                <a:ea typeface="メイリオ" panose="020B0604030504040204" pitchFamily="50" charset="-128"/>
              </a:rPr>
              <a:t>PWA</a:t>
            </a:r>
            <a:r>
              <a:rPr lang="ja-JP" altLang="en-US" sz="4062" b="1" dirty="0">
                <a:latin typeface="メイリオ" panose="020B0604030504040204" pitchFamily="50" charset="-128"/>
                <a:ea typeface="メイリオ" panose="020B0604030504040204" pitchFamily="50" charset="-128"/>
              </a:rPr>
              <a:t>アプリの事例⑥</a:t>
            </a:r>
            <a:endParaRPr lang="en-US" altLang="ja-JP" sz="4062" b="1" dirty="0">
              <a:latin typeface="メイリオ" panose="020B0604030504040204" pitchFamily="50" charset="-128"/>
              <a:ea typeface="メイリオ" panose="020B0604030504040204" pitchFamily="50" charset="-128"/>
            </a:endParaRPr>
          </a:p>
          <a:p>
            <a:r>
              <a:rPr lang="ja-JP" altLang="en-US" sz="4062" b="1" dirty="0">
                <a:latin typeface="メイリオ" panose="020B0604030504040204" pitchFamily="50" charset="-128"/>
                <a:ea typeface="メイリオ" panose="020B0604030504040204" pitchFamily="50" charset="-128"/>
              </a:rPr>
              <a:t>　ゴミ分別の検索</a:t>
            </a:r>
            <a:endParaRPr lang="en-US" altLang="ja-JP" sz="4062" b="1" dirty="0">
              <a:latin typeface="メイリオ" panose="020B0604030504040204" pitchFamily="50" charset="-128"/>
              <a:ea typeface="メイリオ" panose="020B0604030504040204" pitchFamily="50" charset="-128"/>
            </a:endParaRPr>
          </a:p>
          <a:p>
            <a:endParaRPr kumimoji="1" lang="ja-JP" altLang="en-US" sz="4062" b="1" dirty="0">
              <a:latin typeface="メイリオ" panose="020B0604030504040204" pitchFamily="50" charset="-128"/>
              <a:ea typeface="メイリオ" panose="020B0604030504040204" pitchFamily="50" charset="-128"/>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1371209"/>
          </a:xfrm>
          <a:prstGeom prst="rect">
            <a:avLst/>
          </a:prstGeom>
          <a:noFill/>
        </p:spPr>
        <p:txBody>
          <a:bodyPr wrap="square" rtlCol="0">
            <a:spAutoFit/>
          </a:bodyPr>
          <a:lstStyle/>
          <a:p>
            <a:r>
              <a:rPr kumimoji="1" lang="ja-JP" altLang="en-US" sz="1662" dirty="0"/>
              <a:t>それぞれの自治体ごとのゴミの捨て方をエクセルで作り、インポート。</a:t>
            </a:r>
            <a:endParaRPr kumimoji="1" lang="en-US" altLang="ja-JP" sz="1662" dirty="0"/>
          </a:p>
          <a:p>
            <a:r>
              <a:rPr kumimoji="1" lang="ja-JP" altLang="en-US" sz="1662" dirty="0"/>
              <a:t>検索機能付きで、ごみの捨て方と分別、そして捨てられる日を自動で回答できる</a:t>
            </a:r>
            <a:r>
              <a:rPr kumimoji="1" lang="en-US" altLang="ja-JP" sz="1662" dirty="0"/>
              <a:t>QA</a:t>
            </a:r>
            <a:r>
              <a:rPr kumimoji="1" lang="ja-JP" altLang="en-US" sz="1662" dirty="0"/>
              <a:t>チャットボット。</a:t>
            </a:r>
            <a:endParaRPr kumimoji="1" lang="en-US" altLang="ja-JP" sz="1662" dirty="0"/>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69565" y="1389185"/>
            <a:ext cx="2403604" cy="5205046"/>
          </a:xfrm>
          <a:prstGeom prst="rect">
            <a:avLst/>
          </a:prstGeom>
        </p:spPr>
      </p:pic>
    </p:spTree>
    <p:extLst>
      <p:ext uri="{BB962C8B-B14F-4D97-AF65-F5344CB8AC3E}">
        <p14:creationId xmlns:p14="http://schemas.microsoft.com/office/powerpoint/2010/main" val="405829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3758" y="1635100"/>
            <a:ext cx="6858000" cy="1528396"/>
          </a:xfrm>
        </p:spPr>
        <p:txBody>
          <a:bodyPr>
            <a:noAutofit/>
          </a:bodyPr>
          <a:lstStyle/>
          <a:p>
            <a:pPr algn="l"/>
            <a:r>
              <a:rPr lang="ja-JP" altLang="en-US" sz="2954" dirty="0">
                <a:solidFill>
                  <a:schemeClr val="tx1"/>
                </a:solidFill>
                <a:latin typeface="BIZ UDPゴシック" panose="020B0400000000000000" pitchFamily="50" charset="-128"/>
                <a:ea typeface="BIZ UDPゴシック" panose="020B0400000000000000" pitchFamily="50" charset="-128"/>
              </a:rPr>
              <a:t>中小企業向け</a:t>
            </a:r>
            <a:r>
              <a:rPr lang="en-US" altLang="ja-JP" sz="2954" dirty="0">
                <a:solidFill>
                  <a:schemeClr val="tx1"/>
                </a:solidFill>
                <a:latin typeface="BIZ UDPゴシック" panose="020B0400000000000000" pitchFamily="50" charset="-128"/>
                <a:ea typeface="BIZ UDPゴシック" panose="020B0400000000000000" pitchFamily="50" charset="-128"/>
              </a:rPr>
              <a:t>S-DX</a:t>
            </a:r>
          </a:p>
          <a:p>
            <a:pPr algn="l"/>
            <a:r>
              <a:rPr lang="ja-JP" altLang="en-US" sz="2954" dirty="0">
                <a:solidFill>
                  <a:schemeClr val="tx1"/>
                </a:solidFill>
                <a:latin typeface="BIZ UDPゴシック" panose="020B0400000000000000" pitchFamily="50" charset="-128"/>
                <a:ea typeface="BIZ UDPゴシック" panose="020B0400000000000000" pitchFamily="50" charset="-128"/>
              </a:rPr>
              <a:t>ネット通販を簡単に実現</a:t>
            </a:r>
          </a:p>
        </p:txBody>
      </p:sp>
      <p:pic>
        <p:nvPicPr>
          <p:cNvPr id="5"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4" name="テキスト ボックス 3"/>
          <p:cNvSpPr txBox="1"/>
          <p:nvPr/>
        </p:nvSpPr>
        <p:spPr>
          <a:xfrm>
            <a:off x="247444" y="557397"/>
            <a:ext cx="5457216" cy="717440"/>
          </a:xfrm>
          <a:prstGeom prst="rect">
            <a:avLst/>
          </a:prstGeom>
          <a:noFill/>
        </p:spPr>
        <p:txBody>
          <a:bodyPr wrap="square" rtlCol="0">
            <a:spAutoFit/>
          </a:bodyPr>
          <a:lstStyle/>
          <a:p>
            <a:r>
              <a:rPr lang="ja-JP" altLang="en-US" sz="4062" b="1" dirty="0">
                <a:latin typeface="メイリオ" panose="020B0604030504040204" pitchFamily="50" charset="-128"/>
                <a:ea typeface="メイリオ" panose="020B0604030504040204" pitchFamily="50" charset="-128"/>
              </a:rPr>
              <a:t>東武　民間パック</a:t>
            </a:r>
            <a:endParaRPr kumimoji="1" lang="ja-JP" altLang="en-US" sz="4062" b="1"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42947" y="4466688"/>
            <a:ext cx="3593154" cy="1228541"/>
          </a:xfrm>
          <a:prstGeom prst="rect">
            <a:avLst/>
          </a:prstGeom>
          <a:noFill/>
        </p:spPr>
        <p:txBody>
          <a:bodyPr wrap="square" rtlCol="0">
            <a:spAutoFit/>
          </a:bodyPr>
          <a:lstStyle/>
          <a:p>
            <a:pPr defTabSz="844083">
              <a:defRPr/>
            </a:pPr>
            <a:r>
              <a:rPr lang="ja-JP" altLang="en-US" sz="1846" dirty="0">
                <a:solidFill>
                  <a:prstClr val="black"/>
                </a:solidFill>
                <a:latin typeface="UD デジタル 教科書体 NK-R" panose="02020400000000000000" pitchFamily="18" charset="-128"/>
                <a:ea typeface="UD デジタル 教科書体 NK-R" panose="02020400000000000000" pitchFamily="18" charset="-128"/>
              </a:rPr>
              <a:t>デモアカウント</a:t>
            </a:r>
            <a:r>
              <a:rPr kumimoji="1" lang="ja-JP" altLang="en-US" sz="1846" dirty="0">
                <a:solidFill>
                  <a:prstClr val="black"/>
                </a:solidFill>
                <a:latin typeface="UD デジタル 教科書体 NK-R" panose="02020400000000000000" pitchFamily="18" charset="-128"/>
                <a:ea typeface="UD デジタル 教科書体 NK-R" panose="02020400000000000000" pitchFamily="18" charset="-128"/>
              </a:rPr>
              <a:t>　</a:t>
            </a:r>
            <a:endParaRPr kumimoji="1" lang="en-US" altLang="ja-JP" sz="1846" dirty="0">
              <a:solidFill>
                <a:prstClr val="black"/>
              </a:solidFill>
              <a:latin typeface="UD デジタル 教科書体 NK-R" panose="02020400000000000000" pitchFamily="18" charset="-128"/>
              <a:ea typeface="UD デジタル 教科書体 NK-R" panose="02020400000000000000" pitchFamily="18" charset="-128"/>
            </a:endParaRPr>
          </a:p>
          <a:p>
            <a:pPr defTabSz="844083">
              <a:defRPr/>
            </a:pPr>
            <a:endParaRPr kumimoji="1" lang="en-US" altLang="ja-JP" sz="1846" dirty="0">
              <a:solidFill>
                <a:prstClr val="black"/>
              </a:solidFill>
              <a:latin typeface="UD デジタル 教科書体 NK-R" panose="02020400000000000000" pitchFamily="18" charset="-128"/>
              <a:ea typeface="UD デジタル 教科書体 NK-R" panose="02020400000000000000" pitchFamily="18" charset="-128"/>
            </a:endParaRPr>
          </a:p>
          <a:p>
            <a:pPr defTabSz="844083">
              <a:defRPr/>
            </a:pPr>
            <a:r>
              <a:rPr kumimoji="1" lang="en-US" altLang="ja-JP" sz="1846" b="1" dirty="0">
                <a:solidFill>
                  <a:srgbClr val="0070C0"/>
                </a:solidFill>
                <a:latin typeface="UD デジタル 教科書体 NK-R" panose="02020400000000000000" pitchFamily="18" charset="-128"/>
                <a:ea typeface="UD デジタル 教科書体 NK-R" panose="02020400000000000000" pitchFamily="18" charset="-128"/>
              </a:rPr>
              <a:t>QR</a:t>
            </a:r>
            <a:r>
              <a:rPr kumimoji="1" lang="ja-JP" altLang="en-US" sz="1846" b="1" dirty="0">
                <a:solidFill>
                  <a:srgbClr val="0070C0"/>
                </a:solidFill>
                <a:latin typeface="UD デジタル 教科書体 NK-R" panose="02020400000000000000" pitchFamily="18" charset="-128"/>
                <a:ea typeface="UD デジタル 教科書体 NK-R" panose="02020400000000000000" pitchFamily="18" charset="-128"/>
              </a:rPr>
              <a:t>コードを読み込んで</a:t>
            </a:r>
            <a:endParaRPr kumimoji="1" lang="en-US" altLang="ja-JP" sz="1846" b="1" dirty="0">
              <a:solidFill>
                <a:srgbClr val="0070C0"/>
              </a:solidFill>
              <a:latin typeface="UD デジタル 教科書体 NK-R" panose="02020400000000000000" pitchFamily="18" charset="-128"/>
              <a:ea typeface="UD デジタル 教科書体 NK-R" panose="02020400000000000000" pitchFamily="18" charset="-128"/>
            </a:endParaRPr>
          </a:p>
          <a:p>
            <a:pPr defTabSz="844083">
              <a:defRPr/>
            </a:pPr>
            <a:r>
              <a:rPr lang="ja-JP" altLang="en-US" sz="1846" b="1" dirty="0">
                <a:solidFill>
                  <a:srgbClr val="0070C0"/>
                </a:solidFill>
                <a:latin typeface="UD デジタル 教科書体 NK-R" panose="02020400000000000000" pitchFamily="18" charset="-128"/>
                <a:ea typeface="UD デジタル 教科書体 NK-R" panose="02020400000000000000" pitchFamily="18" charset="-128"/>
              </a:rPr>
              <a:t>試して</a:t>
            </a:r>
            <a:r>
              <a:rPr kumimoji="1" lang="ja-JP" altLang="en-US" sz="1846" b="1" dirty="0">
                <a:solidFill>
                  <a:srgbClr val="0070C0"/>
                </a:solidFill>
                <a:latin typeface="UD デジタル 教科書体 NK-R" panose="02020400000000000000" pitchFamily="18" charset="-128"/>
                <a:ea typeface="UD デジタル 教科書体 NK-R" panose="02020400000000000000" pitchFamily="18" charset="-128"/>
              </a:rPr>
              <a:t>ください　→</a:t>
            </a:r>
            <a:endParaRPr kumimoji="1" lang="en-US" altLang="ja-JP" sz="1846" b="1" dirty="0">
              <a:solidFill>
                <a:srgbClr val="0070C0"/>
              </a:solidFill>
              <a:latin typeface="UD デジタル 教科書体 NK-R" panose="02020400000000000000" pitchFamily="18" charset="-128"/>
              <a:ea typeface="UD デジタル 教科書体 NK-R" panose="02020400000000000000" pitchFamily="18" charset="-128"/>
            </a:endParaRPr>
          </a:p>
        </p:txBody>
      </p:sp>
      <p:pic>
        <p:nvPicPr>
          <p:cNvPr id="9" name="Picture 4" descr="友だち追加">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445" y="3440223"/>
            <a:ext cx="2123491" cy="659016"/>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E897DDDE-B7BC-4650-8DBD-D07DAAB090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73930" y="1391478"/>
            <a:ext cx="2400972" cy="5199348"/>
          </a:xfrm>
          <a:prstGeom prst="rect">
            <a:avLst/>
          </a:prstGeom>
        </p:spPr>
      </p:pic>
      <p:pic>
        <p:nvPicPr>
          <p:cNvPr id="3076" name="Picture 4">
            <a:extLst>
              <a:ext uri="{FF2B5EF4-FFF2-40B4-BE49-F238E27FC236}">
                <a16:creationId xmlns:a16="http://schemas.microsoft.com/office/drawing/2014/main" id="{24ED69CD-5CA2-4D02-B855-687141B3D4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6182" y="4165625"/>
            <a:ext cx="211455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25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795129" y="390421"/>
            <a:ext cx="4965189" cy="1342547"/>
          </a:xfrm>
          <a:prstGeom prst="rect">
            <a:avLst/>
          </a:prstGeom>
          <a:noFill/>
        </p:spPr>
        <p:txBody>
          <a:bodyPr wrap="square" rtlCol="0">
            <a:spAutoFit/>
          </a:bodyPr>
          <a:lstStyle/>
          <a:p>
            <a:r>
              <a:rPr kumimoji="1" lang="en-US" altLang="ja-JP" sz="4062" b="1" dirty="0" err="1">
                <a:latin typeface="BIZ UDPゴシック" panose="020B0400000000000000" pitchFamily="50" charset="-128"/>
                <a:ea typeface="BIZ UDPゴシック" panose="020B0400000000000000" pitchFamily="50" charset="-128"/>
              </a:rPr>
              <a:t>Chaty</a:t>
            </a:r>
            <a:r>
              <a:rPr kumimoji="1" lang="ja-JP" altLang="en-US" sz="4062" b="1" dirty="0">
                <a:latin typeface="BIZ UDPゴシック" panose="020B0400000000000000" pitchFamily="50" charset="-128"/>
                <a:ea typeface="BIZ UDPゴシック" panose="020B0400000000000000" pitchFamily="50" charset="-128"/>
              </a:rPr>
              <a:t>で作った</a:t>
            </a:r>
            <a:endParaRPr kumimoji="1" lang="en-US" altLang="ja-JP" sz="4062" b="1" dirty="0">
              <a:latin typeface="BIZ UDPゴシック" panose="020B0400000000000000" pitchFamily="50" charset="-128"/>
              <a:ea typeface="BIZ UDPゴシック" panose="020B0400000000000000" pitchFamily="50" charset="-128"/>
            </a:endParaRPr>
          </a:p>
          <a:p>
            <a:r>
              <a:rPr kumimoji="1" lang="ja-JP" altLang="en-US" sz="4062" b="1" dirty="0">
                <a:latin typeface="BIZ UDPゴシック" panose="020B0400000000000000" pitchFamily="50" charset="-128"/>
                <a:ea typeface="BIZ UDPゴシック" panose="020B0400000000000000" pitchFamily="50" charset="-128"/>
              </a:rPr>
              <a:t>東京ミズマチのデモ</a:t>
            </a: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3F744025-36B6-41F5-9CBD-02F5D4C3D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86" y="1899945"/>
            <a:ext cx="4484915" cy="4286347"/>
          </a:xfrm>
          <a:prstGeom prst="rect">
            <a:avLst/>
          </a:prstGeom>
        </p:spPr>
      </p:pic>
      <p:sp>
        <p:nvSpPr>
          <p:cNvPr id="9" name="テキスト ボックス 8">
            <a:extLst>
              <a:ext uri="{FF2B5EF4-FFF2-40B4-BE49-F238E27FC236}">
                <a16:creationId xmlns:a16="http://schemas.microsoft.com/office/drawing/2014/main" id="{EF7B35B5-CF16-408F-B948-C148B8587A68}"/>
              </a:ext>
            </a:extLst>
          </p:cNvPr>
          <p:cNvSpPr txBox="1"/>
          <p:nvPr/>
        </p:nvSpPr>
        <p:spPr>
          <a:xfrm>
            <a:off x="5203405" y="3211083"/>
            <a:ext cx="3167511" cy="646331"/>
          </a:xfrm>
          <a:prstGeom prst="rect">
            <a:avLst/>
          </a:prstGeom>
          <a:noFill/>
        </p:spPr>
        <p:txBody>
          <a:bodyPr wrap="square">
            <a:spAutoFit/>
          </a:bodyPr>
          <a:lstStyle/>
          <a:p>
            <a:r>
              <a:rPr lang="ja-JP" altLang="en-US" sz="1800" dirty="0">
                <a:latin typeface="BIZ UDPゴシック" panose="020B0400000000000000" pitchFamily="50" charset="-128"/>
                <a:ea typeface="BIZ UDPゴシック" panose="020B0400000000000000" pitchFamily="50" charset="-128"/>
              </a:rPr>
              <a:t>ネット通販を簡単に実現</a:t>
            </a:r>
            <a:endParaRPr lang="en-US" altLang="ja-JP" sz="1800"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決済システムもついています</a:t>
            </a:r>
            <a:endParaRPr lang="ja-JP" altLang="en-US" dirty="0"/>
          </a:p>
        </p:txBody>
      </p:sp>
    </p:spTree>
    <p:extLst>
      <p:ext uri="{BB962C8B-B14F-4D97-AF65-F5344CB8AC3E}">
        <p14:creationId xmlns:p14="http://schemas.microsoft.com/office/powerpoint/2010/main" val="1283679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観光協会の</a:t>
            </a:r>
            <a:r>
              <a:rPr lang="en-US" altLang="ja-JP" dirty="0">
                <a:solidFill>
                  <a:schemeClr val="tx1"/>
                </a:solidFill>
                <a:latin typeface="BIZ UDPゴシック" panose="020B0400000000000000" pitchFamily="50" charset="-128"/>
                <a:ea typeface="BIZ UDPゴシック" panose="020B0400000000000000" pitchFamily="50" charset="-128"/>
              </a:rPr>
              <a:t>DX</a:t>
            </a:r>
            <a:r>
              <a:rPr lang="ja-JP" altLang="en-US" dirty="0">
                <a:solidFill>
                  <a:schemeClr val="tx1"/>
                </a:solidFill>
                <a:latin typeface="BIZ UDPゴシック" panose="020B0400000000000000" pitchFamily="50" charset="-128"/>
                <a:ea typeface="BIZ UDPゴシック" panose="020B0400000000000000" pitchFamily="50" charset="-128"/>
              </a:rPr>
              <a:t>支援</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822959" y="1845734"/>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SNS</a:t>
            </a:r>
            <a:r>
              <a:rPr lang="ja-JP" altLang="en-US" sz="2400" dirty="0">
                <a:latin typeface="BIZ UDPゴシック" panose="020B0400000000000000" pitchFamily="50" charset="-128"/>
                <a:ea typeface="BIZ UDPゴシック" panose="020B0400000000000000" pitchFamily="50" charset="-128"/>
              </a:rPr>
              <a:t>の運用支援</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LINE</a:t>
            </a:r>
            <a:r>
              <a:rPr lang="ja-JP" altLang="en-US" sz="2400" dirty="0">
                <a:latin typeface="BIZ UDPゴシック" panose="020B0400000000000000" pitchFamily="50" charset="-128"/>
                <a:ea typeface="BIZ UDPゴシック" panose="020B0400000000000000" pitchFamily="50" charset="-128"/>
              </a:rPr>
              <a:t>、インスタ、</a:t>
            </a:r>
            <a:r>
              <a:rPr lang="en-US" altLang="ja-JP" sz="2400" dirty="0" err="1">
                <a:latin typeface="BIZ UDPゴシック" panose="020B0400000000000000" pitchFamily="50" charset="-128"/>
                <a:ea typeface="BIZ UDPゴシック" panose="020B0400000000000000" pitchFamily="50" charset="-128"/>
              </a:rPr>
              <a:t>youtube</a:t>
            </a:r>
            <a:r>
              <a:rPr lang="ja-JP" altLang="en-US" sz="2400" dirty="0">
                <a:latin typeface="BIZ UDPゴシック" panose="020B0400000000000000" pitchFamily="50" charset="-128"/>
                <a:ea typeface="BIZ UDPゴシック" panose="020B0400000000000000" pitchFamily="50" charset="-128"/>
              </a:rPr>
              <a:t>、</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en-US" altLang="ja-JP" sz="2400" dirty="0" err="1">
                <a:latin typeface="BIZ UDPゴシック" panose="020B0400000000000000" pitchFamily="50" charset="-128"/>
                <a:ea typeface="BIZ UDPゴシック" panose="020B0400000000000000" pitchFamily="50" charset="-128"/>
              </a:rPr>
              <a:t>TickTock</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Twitter</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FB</a:t>
            </a:r>
          </a:p>
          <a:p>
            <a:r>
              <a:rPr lang="ja-JP" altLang="en-US" sz="2400" dirty="0">
                <a:latin typeface="BIZ UDPゴシック" panose="020B0400000000000000" pitchFamily="50" charset="-128"/>
                <a:ea typeface="BIZ UDPゴシック" panose="020B0400000000000000" pitchFamily="50" charset="-128"/>
              </a:rPr>
              <a:t>・ホームページの作成・更新</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・検索キーワードなどのデジタル分析に基づくコンサル</a:t>
            </a:r>
            <a:endParaRPr lang="en-US" altLang="ja-JP" sz="2400" dirty="0">
              <a:latin typeface="BIZ UDPゴシック" panose="020B0400000000000000" pitchFamily="50" charset="-128"/>
              <a:ea typeface="BIZ UDPゴシック" panose="020B0400000000000000" pitchFamily="50" charset="-128"/>
            </a:endParaRPr>
          </a:p>
          <a:p>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81505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社会の</a:t>
            </a:r>
            <a:r>
              <a:rPr kumimoji="1" lang="en-US" altLang="ja-JP" dirty="0">
                <a:latin typeface="BIZ UDPゴシック" panose="020B0400000000000000" pitchFamily="50" charset="-128"/>
                <a:ea typeface="BIZ UDPゴシック" panose="020B0400000000000000" pitchFamily="50" charset="-128"/>
              </a:rPr>
              <a:t>DX</a:t>
            </a:r>
            <a:r>
              <a:rPr kumimoji="1" lang="ja-JP" altLang="en-US" dirty="0">
                <a:latin typeface="BIZ UDPゴシック" panose="020B0400000000000000" pitchFamily="50" charset="-128"/>
                <a:ea typeface="BIZ UDPゴシック" panose="020B0400000000000000" pitchFamily="50" charset="-128"/>
              </a:rPr>
              <a:t>ニーズ</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「やりたいけどできない」</a:t>
            </a: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473101" y="1805977"/>
            <a:ext cx="8511873" cy="4023360"/>
          </a:xfrm>
        </p:spPr>
        <p:txBody>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ＤＸをやりたいけど、実現できないという自治体や中小企業が多い</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AutoShape 2" descr="LINEでGo To Eatプレミアム食事券。千葉・滋賀・神奈川で販売 ...">
            <a:extLst>
              <a:ext uri="{FF2B5EF4-FFF2-40B4-BE49-F238E27FC236}">
                <a16:creationId xmlns:a16="http://schemas.microsoft.com/office/drawing/2014/main" id="{6B586B38-37A2-4552-A0E3-7B280A883A3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descr="アイコン&#10;&#10;自動的に生成された説明">
            <a:extLst>
              <a:ext uri="{FF2B5EF4-FFF2-40B4-BE49-F238E27FC236}">
                <a16:creationId xmlns:a16="http://schemas.microsoft.com/office/drawing/2014/main" id="{A47613F5-68A2-47AC-903A-3C27D34E9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303" y="3347499"/>
            <a:ext cx="1765596" cy="3510501"/>
          </a:xfrm>
          <a:prstGeom prst="rect">
            <a:avLst/>
          </a:prstGeom>
        </p:spPr>
      </p:pic>
      <p:sp>
        <p:nvSpPr>
          <p:cNvPr id="8" name="吹き出し: 角を丸めた四角形 7">
            <a:extLst>
              <a:ext uri="{FF2B5EF4-FFF2-40B4-BE49-F238E27FC236}">
                <a16:creationId xmlns:a16="http://schemas.microsoft.com/office/drawing/2014/main" id="{766D74AF-A6C9-45D4-969D-991F051EA995}"/>
              </a:ext>
            </a:extLst>
          </p:cNvPr>
          <p:cNvSpPr/>
          <p:nvPr/>
        </p:nvSpPr>
        <p:spPr>
          <a:xfrm>
            <a:off x="946205" y="3061251"/>
            <a:ext cx="5192202" cy="2957885"/>
          </a:xfrm>
          <a:prstGeom prst="wedgeRoundRectCallout">
            <a:avLst>
              <a:gd name="adj1" fmla="val 62553"/>
              <a:gd name="adj2" fmla="val 2191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DX</a:t>
            </a:r>
            <a:r>
              <a:rPr kumimoji="1" lang="ja-JP" altLang="en-US" sz="2800" dirty="0">
                <a:solidFill>
                  <a:schemeClr val="tx1"/>
                </a:solidFill>
              </a:rPr>
              <a:t>をやれって上から言われた</a:t>
            </a:r>
            <a:endParaRPr kumimoji="1" lang="en-US" altLang="ja-JP" sz="2800" dirty="0">
              <a:solidFill>
                <a:schemeClr val="tx1"/>
              </a:solidFill>
            </a:endParaRPr>
          </a:p>
          <a:p>
            <a:endParaRPr kumimoji="1" lang="en-US" altLang="ja-JP" sz="2800" dirty="0">
              <a:solidFill>
                <a:schemeClr val="tx1"/>
              </a:solidFill>
            </a:endParaRPr>
          </a:p>
          <a:p>
            <a:r>
              <a:rPr kumimoji="1" lang="en-US" altLang="ja-JP" sz="2800" dirty="0">
                <a:solidFill>
                  <a:schemeClr val="tx1"/>
                </a:solidFill>
              </a:rPr>
              <a:t>AI</a:t>
            </a:r>
            <a:r>
              <a:rPr kumimoji="1" lang="ja-JP" altLang="en-US" sz="2800" dirty="0">
                <a:solidFill>
                  <a:schemeClr val="tx1"/>
                </a:solidFill>
              </a:rPr>
              <a:t>、</a:t>
            </a:r>
            <a:r>
              <a:rPr kumimoji="1" lang="en-US" altLang="ja-JP" sz="2800" dirty="0">
                <a:solidFill>
                  <a:schemeClr val="tx1"/>
                </a:solidFill>
              </a:rPr>
              <a:t>IOT</a:t>
            </a:r>
            <a:r>
              <a:rPr kumimoji="1" lang="ja-JP" altLang="en-US" sz="2800" dirty="0">
                <a:solidFill>
                  <a:schemeClr val="tx1"/>
                </a:solidFill>
              </a:rPr>
              <a:t>、</a:t>
            </a:r>
            <a:r>
              <a:rPr kumimoji="1" lang="en-US" altLang="ja-JP" sz="2800" dirty="0">
                <a:solidFill>
                  <a:schemeClr val="tx1"/>
                </a:solidFill>
              </a:rPr>
              <a:t>JPKI</a:t>
            </a:r>
            <a:r>
              <a:rPr kumimoji="1" lang="ja-JP" altLang="en-US" sz="2800" dirty="0">
                <a:solidFill>
                  <a:schemeClr val="tx1"/>
                </a:solidFill>
              </a:rPr>
              <a:t>　　って何なの？</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技術力がない</a:t>
            </a:r>
            <a:endParaRPr kumimoji="1" lang="en-US" altLang="ja-JP" sz="2800" dirty="0">
              <a:solidFill>
                <a:schemeClr val="tx1"/>
              </a:solidFill>
            </a:endParaRPr>
          </a:p>
          <a:p>
            <a:r>
              <a:rPr kumimoji="1" lang="ja-JP" altLang="en-US" sz="2800" dirty="0">
                <a:solidFill>
                  <a:schemeClr val="tx1"/>
                </a:solidFill>
              </a:rPr>
              <a:t>高額投資のコストもない</a:t>
            </a:r>
          </a:p>
        </p:txBody>
      </p:sp>
    </p:spTree>
    <p:extLst>
      <p:ext uri="{BB962C8B-B14F-4D97-AF65-F5344CB8AC3E}">
        <p14:creationId xmlns:p14="http://schemas.microsoft.com/office/powerpoint/2010/main" val="2477435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東武トップ＋</a:t>
            </a:r>
            <a:r>
              <a:rPr kumimoji="1" lang="en-US" altLang="ja-JP" dirty="0">
                <a:latin typeface="BIZ UDPゴシック" panose="020B0400000000000000" pitchFamily="50" charset="-128"/>
                <a:ea typeface="BIZ UDPゴシック" panose="020B0400000000000000" pitchFamily="50" charset="-128"/>
              </a:rPr>
              <a:t>DX</a:t>
            </a:r>
            <a:r>
              <a:rPr kumimoji="1" lang="ja-JP" altLang="en-US" dirty="0">
                <a:latin typeface="BIZ UDPゴシック" panose="020B0400000000000000" pitchFamily="50" charset="-128"/>
                <a:ea typeface="BIZ UDPゴシック" panose="020B0400000000000000" pitchFamily="50" charset="-128"/>
              </a:rPr>
              <a:t>の現実</a:t>
            </a:r>
          </a:p>
        </p:txBody>
      </p:sp>
      <p:sp>
        <p:nvSpPr>
          <p:cNvPr id="6" name="タイトル 1">
            <a:extLst>
              <a:ext uri="{FF2B5EF4-FFF2-40B4-BE49-F238E27FC236}">
                <a16:creationId xmlns:a16="http://schemas.microsoft.com/office/drawing/2014/main" id="{7FD540B8-DCFC-4EA9-8B9B-D1A8D02A5E43}"/>
              </a:ext>
            </a:extLst>
          </p:cNvPr>
          <p:cNvSpPr txBox="1">
            <a:spLocks/>
          </p:cNvSpPr>
          <p:nvPr/>
        </p:nvSpPr>
        <p:spPr>
          <a:xfrm>
            <a:off x="822960" y="2577905"/>
            <a:ext cx="7543800" cy="1946387"/>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　東武の実績は</a:t>
            </a:r>
            <a:br>
              <a:rPr lang="ja-JP" altLang="en-US" dirty="0">
                <a:latin typeface="BIZ UDPゴシック" panose="020B0400000000000000" pitchFamily="50" charset="-128"/>
                <a:ea typeface="BIZ UDPゴシック" panose="020B0400000000000000" pitchFamily="50" charset="-128"/>
              </a:rPr>
            </a:b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solidFill>
                  <a:srgbClr val="FF0000"/>
                </a:solidFill>
                <a:latin typeface="BIZ UDPゴシック" panose="020B0400000000000000" pitchFamily="50" charset="-128"/>
                <a:ea typeface="BIZ UDPゴシック" panose="020B0400000000000000" pitchFamily="50" charset="-128"/>
              </a:rPr>
              <a:t>「７つのＳが付くＤＸ」</a:t>
            </a:r>
          </a:p>
        </p:txBody>
      </p:sp>
      <p:pic>
        <p:nvPicPr>
          <p:cNvPr id="3074" name="Picture 2" descr="無料 アルファベット素材 フリー素材館">
            <a:extLst>
              <a:ext uri="{FF2B5EF4-FFF2-40B4-BE49-F238E27FC236}">
                <a16:creationId xmlns:a16="http://schemas.microsoft.com/office/drawing/2014/main" id="{25FEE74E-7F17-47D4-89CA-198412B9E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111" y="5128590"/>
            <a:ext cx="662794" cy="731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無料 アルファベット素材 フリー素材館">
            <a:extLst>
              <a:ext uri="{FF2B5EF4-FFF2-40B4-BE49-F238E27FC236}">
                <a16:creationId xmlns:a16="http://schemas.microsoft.com/office/drawing/2014/main" id="{0B9F2ED5-0220-427D-A394-0ADE1F6F7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905" y="5128590"/>
            <a:ext cx="662794" cy="7310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無料 アルファベット素材 フリー素材館">
            <a:extLst>
              <a:ext uri="{FF2B5EF4-FFF2-40B4-BE49-F238E27FC236}">
                <a16:creationId xmlns:a16="http://schemas.microsoft.com/office/drawing/2014/main" id="{FEB5E296-9237-4B0E-BB31-315A10DCA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699" y="5128589"/>
            <a:ext cx="662794" cy="731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無料 アルファベット素材 フリー素材館">
            <a:extLst>
              <a:ext uri="{FF2B5EF4-FFF2-40B4-BE49-F238E27FC236}">
                <a16:creationId xmlns:a16="http://schemas.microsoft.com/office/drawing/2014/main" id="{FB8DC75C-FC69-47E5-BFF0-FB53896A7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405" y="5128589"/>
            <a:ext cx="662794" cy="731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無料 アルファベット素材 フリー素材館">
            <a:extLst>
              <a:ext uri="{FF2B5EF4-FFF2-40B4-BE49-F238E27FC236}">
                <a16:creationId xmlns:a16="http://schemas.microsoft.com/office/drawing/2014/main" id="{D7D06A02-6964-4B4A-89E9-C67D133FA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199" y="5128589"/>
            <a:ext cx="662794" cy="731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無料 アルファベット素材 フリー素材館">
            <a:extLst>
              <a:ext uri="{FF2B5EF4-FFF2-40B4-BE49-F238E27FC236}">
                <a16:creationId xmlns:a16="http://schemas.microsoft.com/office/drawing/2014/main" id="{16C7DA29-D648-48CE-A7AE-41498D4E8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993" y="5128588"/>
            <a:ext cx="662794" cy="731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無料 アルファベット素材 フリー素材館">
            <a:extLst>
              <a:ext uri="{FF2B5EF4-FFF2-40B4-BE49-F238E27FC236}">
                <a16:creationId xmlns:a16="http://schemas.microsoft.com/office/drawing/2014/main" id="{273F3708-19A9-4DD2-A96A-93391082C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332" y="5128589"/>
            <a:ext cx="662794" cy="73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36645"/>
      </p:ext>
    </p:extLst>
  </p:cSld>
  <p:clrMapOvr>
    <a:masterClrMapping/>
  </p:clrMapOvr>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8">
      <a:majorFont>
        <a:latin typeface="Arial　"/>
        <a:ea typeface="メイリオ"/>
        <a:cs typeface=""/>
      </a:majorFont>
      <a:minorFont>
        <a:latin typeface="Arial"/>
        <a:ea typeface="メイリオ"/>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테마">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테마">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1341</TotalTime>
  <Words>3263</Words>
  <Application>Microsoft Office PowerPoint</Application>
  <PresentationFormat>画面に合わせる (4:3)</PresentationFormat>
  <Paragraphs>476</Paragraphs>
  <Slides>74</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5</vt:i4>
      </vt:variant>
      <vt:variant>
        <vt:lpstr>スライド タイトル</vt:lpstr>
      </vt:variant>
      <vt:variant>
        <vt:i4>74</vt:i4>
      </vt:variant>
    </vt:vector>
  </HeadingPairs>
  <TitlesOfParts>
    <vt:vector size="92" baseType="lpstr">
      <vt:lpstr>Arial　</vt:lpstr>
      <vt:lpstr>BIZ UDPゴシック</vt:lpstr>
      <vt:lpstr>Meiryo Bold</vt:lpstr>
      <vt:lpstr>ＭＳ Ｐゴシック</vt:lpstr>
      <vt:lpstr>UD デジタル 教科書体 NK-R</vt:lpstr>
      <vt:lpstr>UD デジタル 教科書体 NP-B</vt:lpstr>
      <vt:lpstr>メイリオ</vt:lpstr>
      <vt:lpstr>メイリオ</vt:lpstr>
      <vt:lpstr>游ゴシック</vt:lpstr>
      <vt:lpstr>Arial</vt:lpstr>
      <vt:lpstr>Calibri</vt:lpstr>
      <vt:lpstr>Calibri Light</vt:lpstr>
      <vt:lpstr>Wingdings</vt:lpstr>
      <vt:lpstr>レトロスペクト</vt:lpstr>
      <vt:lpstr>Office テーマ</vt:lpstr>
      <vt:lpstr>1_Office 테마</vt:lpstr>
      <vt:lpstr>2_Office 테마</vt:lpstr>
      <vt:lpstr>3_Office 테마</vt:lpstr>
      <vt:lpstr>PowerPoint プレゼンテーション</vt:lpstr>
      <vt:lpstr>東武DXエージェンシー戦略 2022（案１）</vt:lpstr>
      <vt:lpstr>第１章　基本戦略  東武トップが実現するDX 「S-DＸ」とは何か？</vt:lpstr>
      <vt:lpstr>現状分析</vt:lpstr>
      <vt:lpstr>今後の展開</vt:lpstr>
      <vt:lpstr>東武の強み＆社会のニーズ</vt:lpstr>
      <vt:lpstr>東武トップツアーズ 　デジタル実現力</vt:lpstr>
      <vt:lpstr>社会のDXニーズ 「やりたいけどできない」</vt:lpstr>
      <vt:lpstr>東武トップ＋DXの現実</vt:lpstr>
      <vt:lpstr>東武が実現してきた ７つのＳが付くＤＸ＝「S-DX」</vt:lpstr>
      <vt:lpstr>PowerPoint プレゼンテーション</vt:lpstr>
      <vt:lpstr>ネットも「HPからSNSへ」</vt:lpstr>
      <vt:lpstr>最先端よりも「現実に役立つ」へ</vt:lpstr>
      <vt:lpstr>結論</vt:lpstr>
      <vt:lpstr>第２章　基本体制  東武デジタル経済圏 全国支店の営業力　 ＆　パートナー企業の技術力 「S-DX」を実現する！</vt:lpstr>
      <vt:lpstr>東武デジタル経済圏</vt:lpstr>
      <vt:lpstr>営業・企画・受発注</vt:lpstr>
      <vt:lpstr>東武の現場営業力</vt:lpstr>
      <vt:lpstr>S-DXの武器は「データ」</vt:lpstr>
      <vt:lpstr>S-DX導入の手段</vt:lpstr>
      <vt:lpstr>顧客の囲いこみ戦略</vt:lpstr>
      <vt:lpstr>顧客の囲いこみ戦略</vt:lpstr>
      <vt:lpstr>顧客の囲いこみ戦略</vt:lpstr>
      <vt:lpstr>顧客の囲いこみ戦略</vt:lpstr>
      <vt:lpstr>第３章　ビジョン  デジタルマーケティングの勝ちルール 「データに基づく顧客主義」</vt:lpstr>
      <vt:lpstr>顧客データ　5つの階段</vt:lpstr>
      <vt:lpstr>① データによる 　　「ゼロから認知へ」</vt:lpstr>
      <vt:lpstr>① データによる 　　「ゼロから認知へ」</vt:lpstr>
      <vt:lpstr>「認知」　競合他社のHPへの 　　　　　アクセスデータ分析と対策①</vt:lpstr>
      <vt:lpstr>「認知」　競合他社のHPへの 　　　　　アクセスデータ分析と対策②</vt:lpstr>
      <vt:lpstr>「認知」　競合他社のHPへの 　　　　　アクセスデータ分析と対策③</vt:lpstr>
      <vt:lpstr>「認知」　検索上位とフォロワー数 　　　　　　が重要な経営資源</vt:lpstr>
      <vt:lpstr>② データによる 　　「認知から潜在顧客へ」</vt:lpstr>
      <vt:lpstr>② データによる 　　「認知から潜在顧客へ」</vt:lpstr>
      <vt:lpstr>③　データによる 「潜在顧客から新規顧客へ」</vt:lpstr>
      <vt:lpstr>③　データによる 「潜在顧客から新規顧客へ」</vt:lpstr>
      <vt:lpstr>④　データによる 「新規顧客から継続顧客へ」</vt:lpstr>
      <vt:lpstr>SNSの顧客データ配信①</vt:lpstr>
      <vt:lpstr>SNSの顧客データ配信②</vt:lpstr>
      <vt:lpstr>SNSの顧客データ配信③</vt:lpstr>
      <vt:lpstr>SNSの顧客データ配信④</vt:lpstr>
      <vt:lpstr>第４章　具体的な行動  東武の年内「S-DX」行動案</vt:lpstr>
      <vt:lpstr>年内のS-DX行動案（たたき台）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第５章　今後の展開  さあ、さらなる飛躍へ</vt:lpstr>
      <vt:lpstr>今後の「S-DX」の展開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観光協会のDX支援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村井宗明</dc:creator>
  <cp:lastModifiedBy>村井宗明</cp:lastModifiedBy>
  <cp:revision>34</cp:revision>
  <dcterms:created xsi:type="dcterms:W3CDTF">2021-10-03T12:03:09Z</dcterms:created>
  <dcterms:modified xsi:type="dcterms:W3CDTF">2021-10-04T14:51:45Z</dcterms:modified>
</cp:coreProperties>
</file>