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60" r:id="rId1"/>
  </p:sldMasterIdLst>
  <p:notesMasterIdLst>
    <p:notesMasterId r:id="rId81"/>
  </p:notesMasterIdLst>
  <p:handoutMasterIdLst>
    <p:handoutMasterId r:id="rId82"/>
  </p:handoutMasterIdLst>
  <p:sldIdLst>
    <p:sldId id="559" r:id="rId2"/>
    <p:sldId id="560" r:id="rId3"/>
    <p:sldId id="467" r:id="rId4"/>
    <p:sldId id="720" r:id="rId5"/>
    <p:sldId id="779" r:id="rId6"/>
    <p:sldId id="780" r:id="rId7"/>
    <p:sldId id="781" r:id="rId8"/>
    <p:sldId id="782" r:id="rId9"/>
    <p:sldId id="783" r:id="rId10"/>
    <p:sldId id="806" r:id="rId11"/>
    <p:sldId id="786" r:id="rId12"/>
    <p:sldId id="787" r:id="rId13"/>
    <p:sldId id="784" r:id="rId14"/>
    <p:sldId id="785" r:id="rId15"/>
    <p:sldId id="774" r:id="rId16"/>
    <p:sldId id="778" r:id="rId17"/>
    <p:sldId id="791" r:id="rId18"/>
    <p:sldId id="684" r:id="rId19"/>
    <p:sldId id="810" r:id="rId20"/>
    <p:sldId id="799" r:id="rId21"/>
    <p:sldId id="792" r:id="rId22"/>
    <p:sldId id="798" r:id="rId23"/>
    <p:sldId id="801" r:id="rId24"/>
    <p:sldId id="800" r:id="rId25"/>
    <p:sldId id="802" r:id="rId26"/>
    <p:sldId id="805" r:id="rId27"/>
    <p:sldId id="808" r:id="rId28"/>
    <p:sldId id="822" r:id="rId29"/>
    <p:sldId id="729" r:id="rId30"/>
    <p:sldId id="700" r:id="rId31"/>
    <p:sldId id="757" r:id="rId32"/>
    <p:sldId id="812" r:id="rId33"/>
    <p:sldId id="721" r:id="rId34"/>
    <p:sldId id="816" r:id="rId35"/>
    <p:sldId id="730" r:id="rId36"/>
    <p:sldId id="775" r:id="rId37"/>
    <p:sldId id="761" r:id="rId38"/>
    <p:sldId id="788" r:id="rId39"/>
    <p:sldId id="789" r:id="rId40"/>
    <p:sldId id="793" r:id="rId41"/>
    <p:sldId id="790" r:id="rId42"/>
    <p:sldId id="770" r:id="rId43"/>
    <p:sldId id="804" r:id="rId44"/>
    <p:sldId id="764" r:id="rId45"/>
    <p:sldId id="766" r:id="rId46"/>
    <p:sldId id="717" r:id="rId47"/>
    <p:sldId id="814" r:id="rId48"/>
    <p:sldId id="817" r:id="rId49"/>
    <p:sldId id="818" r:id="rId50"/>
    <p:sldId id="821" r:id="rId51"/>
    <p:sldId id="807" r:id="rId52"/>
    <p:sldId id="725" r:id="rId53"/>
    <p:sldId id="777" r:id="rId54"/>
    <p:sldId id="759" r:id="rId55"/>
    <p:sldId id="724" r:id="rId56"/>
    <p:sldId id="823" r:id="rId57"/>
    <p:sldId id="824" r:id="rId58"/>
    <p:sldId id="701" r:id="rId59"/>
    <p:sldId id="794" r:id="rId60"/>
    <p:sldId id="776" r:id="rId61"/>
    <p:sldId id="741" r:id="rId62"/>
    <p:sldId id="742" r:id="rId63"/>
    <p:sldId id="743" r:id="rId64"/>
    <p:sldId id="746" r:id="rId65"/>
    <p:sldId id="747" r:id="rId66"/>
    <p:sldId id="749" r:id="rId67"/>
    <p:sldId id="750" r:id="rId68"/>
    <p:sldId id="751" r:id="rId69"/>
    <p:sldId id="752" r:id="rId70"/>
    <p:sldId id="753" r:id="rId71"/>
    <p:sldId id="754" r:id="rId72"/>
    <p:sldId id="758" r:id="rId73"/>
    <p:sldId id="760" r:id="rId74"/>
    <p:sldId id="733" r:id="rId75"/>
    <p:sldId id="708" r:id="rId76"/>
    <p:sldId id="683" r:id="rId77"/>
    <p:sldId id="796" r:id="rId78"/>
    <p:sldId id="797" r:id="rId79"/>
    <p:sldId id="719" r:id="rId80"/>
  </p:sldIdLst>
  <p:sldSz cx="6858000" cy="9144000" type="screen4x3"/>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067" userDrawn="1">
          <p15:clr>
            <a:srgbClr val="A4A3A4"/>
          </p15:clr>
        </p15:guide>
        <p15:guide id="4" pos="2205" userDrawn="1">
          <p15:clr>
            <a:srgbClr val="A4A3A4"/>
          </p15:clr>
        </p15:guide>
        <p15:guide id="5" pos="1207" userDrawn="1">
          <p15:clr>
            <a:srgbClr val="A4A3A4"/>
          </p15:clr>
        </p15:guide>
        <p15:guide id="6" orient="horz"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B901"/>
    <a:srgbClr val="E13237"/>
    <a:srgbClr val="FFFFCC"/>
    <a:srgbClr val="FFD5D5"/>
    <a:srgbClr val="CCECFF"/>
    <a:srgbClr val="D7F1D8"/>
    <a:srgbClr val="FF66CC"/>
    <a:srgbClr val="E7E7FF"/>
    <a:srgbClr val="CC00CC"/>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AF606853-7671-496A-8E4F-DF71F8EC918B}" styleName="濃色スタイル 1 - アクセント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濃色スタイル 1 - アクセント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濃色スタイル 1 - アクセント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5758FB7-9AC5-4552-8A53-C91805E547FA}" styleName="テーマ スタイル 1 - アクセント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7853C-536D-4A76-A0AE-DD22124D55A5}" styleName="テーマ スタイル 1 - アクセント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E3FDE45-AF77-4B5C-9715-49D594BDF05E}" styleName="淡色スタイル 1 - アクセント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8D230F3-CF80-4859-8CE7-A43EE81993B5}" styleName="淡色スタイル 1 - アクセント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188" autoAdjust="0"/>
    <p:restoredTop sz="93971" autoAdjust="0"/>
  </p:normalViewPr>
  <p:slideViewPr>
    <p:cSldViewPr showGuides="1">
      <p:cViewPr varScale="1">
        <p:scale>
          <a:sx n="52" d="100"/>
          <a:sy n="52" d="100"/>
        </p:scale>
        <p:origin x="2276" y="48"/>
      </p:cViewPr>
      <p:guideLst>
        <p:guide pos="3067"/>
        <p:guide pos="2205"/>
        <p:guide pos="1207"/>
        <p:guide orient="horz" pos="2880"/>
      </p:guideLst>
    </p:cSldViewPr>
  </p:slideViewPr>
  <p:notesTextViewPr>
    <p:cViewPr>
      <p:scale>
        <a:sx n="20" d="100"/>
        <a:sy n="20" d="100"/>
      </p:scale>
      <p:origin x="0" y="0"/>
    </p:cViewPr>
  </p:notesTextViewPr>
  <p:sorterViewPr>
    <p:cViewPr>
      <p:scale>
        <a:sx n="100" d="100"/>
        <a:sy n="100" d="100"/>
      </p:scale>
      <p:origin x="0" y="-1216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handoutMaster" Target="handoutMasters/handout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5" y="1"/>
            <a:ext cx="2946247" cy="496732"/>
          </a:xfrm>
          <a:prstGeom prst="rect">
            <a:avLst/>
          </a:prstGeom>
        </p:spPr>
        <p:txBody>
          <a:bodyPr vert="horz" lIns="92064" tIns="46032" rIns="92064" bIns="46032"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49826" y="1"/>
            <a:ext cx="2946246" cy="496732"/>
          </a:xfrm>
          <a:prstGeom prst="rect">
            <a:avLst/>
          </a:prstGeom>
        </p:spPr>
        <p:txBody>
          <a:bodyPr vert="horz" lIns="92064" tIns="46032" rIns="92064" bIns="46032" rtlCol="0"/>
          <a:lstStyle>
            <a:lvl1pPr algn="r">
              <a:defRPr sz="1200"/>
            </a:lvl1pPr>
          </a:lstStyle>
          <a:p>
            <a:fld id="{8A291DC6-A714-4F89-A94B-9B2CE945E7DE}" type="datetimeFigureOut">
              <a:rPr kumimoji="1" lang="ja-JP" altLang="en-US" smtClean="0"/>
              <a:t>2022/3/21</a:t>
            </a:fld>
            <a:endParaRPr kumimoji="1" lang="ja-JP" altLang="en-US"/>
          </a:p>
        </p:txBody>
      </p:sp>
      <p:sp>
        <p:nvSpPr>
          <p:cNvPr id="4" name="フッター プレースホルダー 3"/>
          <p:cNvSpPr>
            <a:spLocks noGrp="1"/>
          </p:cNvSpPr>
          <p:nvPr>
            <p:ph type="ftr" sz="quarter" idx="2"/>
          </p:nvPr>
        </p:nvSpPr>
        <p:spPr>
          <a:xfrm>
            <a:off x="5" y="9428312"/>
            <a:ext cx="2946247" cy="496731"/>
          </a:xfrm>
          <a:prstGeom prst="rect">
            <a:avLst/>
          </a:prstGeom>
        </p:spPr>
        <p:txBody>
          <a:bodyPr vert="horz" lIns="92064" tIns="46032" rIns="92064" bIns="46032"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49826" y="9428312"/>
            <a:ext cx="2946246" cy="496731"/>
          </a:xfrm>
          <a:prstGeom prst="rect">
            <a:avLst/>
          </a:prstGeom>
        </p:spPr>
        <p:txBody>
          <a:bodyPr vert="horz" lIns="92064" tIns="46032" rIns="92064" bIns="46032" rtlCol="0" anchor="b"/>
          <a:lstStyle>
            <a:lvl1pPr algn="r">
              <a:defRPr sz="1200"/>
            </a:lvl1pPr>
          </a:lstStyle>
          <a:p>
            <a:fld id="{6084680E-2950-49D8-864C-C29D07BB6C41}" type="slidenum">
              <a:rPr kumimoji="1" lang="ja-JP" altLang="en-US" smtClean="0"/>
              <a:t>‹#›</a:t>
            </a:fld>
            <a:endParaRPr kumimoji="1" lang="ja-JP" altLang="en-US"/>
          </a:p>
        </p:txBody>
      </p:sp>
    </p:spTree>
    <p:extLst>
      <p:ext uri="{BB962C8B-B14F-4D97-AF65-F5344CB8AC3E}">
        <p14:creationId xmlns:p14="http://schemas.microsoft.com/office/powerpoint/2010/main" val="26229990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2"/>
            <a:ext cx="2945660" cy="496332"/>
          </a:xfrm>
          <a:prstGeom prst="rect">
            <a:avLst/>
          </a:prstGeom>
        </p:spPr>
        <p:txBody>
          <a:bodyPr vert="horz" lIns="92013" tIns="46006" rIns="92013" bIns="46006"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2" y="2"/>
            <a:ext cx="2945660" cy="496332"/>
          </a:xfrm>
          <a:prstGeom prst="rect">
            <a:avLst/>
          </a:prstGeom>
        </p:spPr>
        <p:txBody>
          <a:bodyPr vert="horz" lIns="92013" tIns="46006" rIns="92013" bIns="46006" rtlCol="0"/>
          <a:lstStyle>
            <a:lvl1pPr algn="r">
              <a:defRPr sz="1200"/>
            </a:lvl1pPr>
          </a:lstStyle>
          <a:p>
            <a:fld id="{C1CD6B3D-3B85-466D-AFDC-95F0E33F40BB}" type="datetimeFigureOut">
              <a:rPr kumimoji="1" lang="ja-JP" altLang="en-US" smtClean="0"/>
              <a:t>2022/3/21</a:t>
            </a:fld>
            <a:endParaRPr kumimoji="1" lang="ja-JP" altLang="en-US"/>
          </a:p>
        </p:txBody>
      </p:sp>
      <p:sp>
        <p:nvSpPr>
          <p:cNvPr id="4" name="スライド イメージ プレースホルダー 3"/>
          <p:cNvSpPr>
            <a:spLocks noGrp="1" noRot="1" noChangeAspect="1"/>
          </p:cNvSpPr>
          <p:nvPr>
            <p:ph type="sldImg" idx="2"/>
          </p:nvPr>
        </p:nvSpPr>
        <p:spPr>
          <a:xfrm>
            <a:off x="2003425" y="744538"/>
            <a:ext cx="2790825" cy="3722687"/>
          </a:xfrm>
          <a:prstGeom prst="rect">
            <a:avLst/>
          </a:prstGeom>
          <a:noFill/>
          <a:ln w="12700">
            <a:solidFill>
              <a:prstClr val="black"/>
            </a:solidFill>
          </a:ln>
        </p:spPr>
        <p:txBody>
          <a:bodyPr vert="horz" lIns="92013" tIns="46006" rIns="92013" bIns="46006" rtlCol="0" anchor="ctr"/>
          <a:lstStyle/>
          <a:p>
            <a:endParaRPr lang="ja-JP" altLang="en-US"/>
          </a:p>
        </p:txBody>
      </p:sp>
      <p:sp>
        <p:nvSpPr>
          <p:cNvPr id="5" name="ノート プレースホルダー 4"/>
          <p:cNvSpPr>
            <a:spLocks noGrp="1"/>
          </p:cNvSpPr>
          <p:nvPr>
            <p:ph type="body" sz="quarter" idx="3"/>
          </p:nvPr>
        </p:nvSpPr>
        <p:spPr>
          <a:xfrm>
            <a:off x="679768" y="4715161"/>
            <a:ext cx="5438140" cy="4466987"/>
          </a:xfrm>
          <a:prstGeom prst="rect">
            <a:avLst/>
          </a:prstGeom>
        </p:spPr>
        <p:txBody>
          <a:bodyPr vert="horz" lIns="92013" tIns="46006" rIns="92013" bIns="46006"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28585"/>
            <a:ext cx="2945660" cy="496332"/>
          </a:xfrm>
          <a:prstGeom prst="rect">
            <a:avLst/>
          </a:prstGeom>
        </p:spPr>
        <p:txBody>
          <a:bodyPr vert="horz" lIns="92013" tIns="46006" rIns="92013" bIns="46006"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2" y="9428585"/>
            <a:ext cx="2945660" cy="496332"/>
          </a:xfrm>
          <a:prstGeom prst="rect">
            <a:avLst/>
          </a:prstGeom>
        </p:spPr>
        <p:txBody>
          <a:bodyPr vert="horz" lIns="92013" tIns="46006" rIns="92013" bIns="46006" rtlCol="0" anchor="b"/>
          <a:lstStyle>
            <a:lvl1pPr algn="r">
              <a:defRPr sz="1200"/>
            </a:lvl1pPr>
          </a:lstStyle>
          <a:p>
            <a:fld id="{D17317B8-72B9-417A-BCBE-BF48B76C026C}" type="slidenum">
              <a:rPr kumimoji="1" lang="ja-JP" altLang="en-US" smtClean="0"/>
              <a:t>‹#›</a:t>
            </a:fld>
            <a:endParaRPr kumimoji="1" lang="ja-JP" altLang="en-US"/>
          </a:p>
        </p:txBody>
      </p:sp>
    </p:spTree>
    <p:extLst>
      <p:ext uri="{BB962C8B-B14F-4D97-AF65-F5344CB8AC3E}">
        <p14:creationId xmlns:p14="http://schemas.microsoft.com/office/powerpoint/2010/main" val="9406286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7317B8-72B9-417A-BCBE-BF48B76C026C}"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277163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17317B8-72B9-417A-BCBE-BF48B76C026C}" type="slidenum">
              <a:rPr kumimoji="1" lang="ja-JP" altLang="en-US" smtClean="0"/>
              <a:t>25</a:t>
            </a:fld>
            <a:endParaRPr kumimoji="1" lang="ja-JP" altLang="en-US"/>
          </a:p>
        </p:txBody>
      </p:sp>
    </p:spTree>
    <p:extLst>
      <p:ext uri="{BB962C8B-B14F-4D97-AF65-F5344CB8AC3E}">
        <p14:creationId xmlns:p14="http://schemas.microsoft.com/office/powerpoint/2010/main" val="1589856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17317B8-72B9-417A-BCBE-BF48B76C026C}" type="slidenum">
              <a:rPr kumimoji="1" lang="ja-JP" altLang="en-US" smtClean="0"/>
              <a:t>26</a:t>
            </a:fld>
            <a:endParaRPr kumimoji="1" lang="ja-JP" altLang="en-US"/>
          </a:p>
        </p:txBody>
      </p:sp>
    </p:spTree>
    <p:extLst>
      <p:ext uri="{BB962C8B-B14F-4D97-AF65-F5344CB8AC3E}">
        <p14:creationId xmlns:p14="http://schemas.microsoft.com/office/powerpoint/2010/main" val="409439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17317B8-72B9-417A-BCBE-BF48B76C026C}" type="slidenum">
              <a:rPr kumimoji="1" lang="ja-JP" altLang="en-US" smtClean="0"/>
              <a:t>27</a:t>
            </a:fld>
            <a:endParaRPr kumimoji="1" lang="ja-JP" altLang="en-US"/>
          </a:p>
        </p:txBody>
      </p:sp>
    </p:spTree>
    <p:extLst>
      <p:ext uri="{BB962C8B-B14F-4D97-AF65-F5344CB8AC3E}">
        <p14:creationId xmlns:p14="http://schemas.microsoft.com/office/powerpoint/2010/main" val="15202373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17317B8-72B9-417A-BCBE-BF48B76C026C}" type="slidenum">
              <a:rPr kumimoji="1" lang="ja-JP" altLang="en-US" smtClean="0"/>
              <a:t>28</a:t>
            </a:fld>
            <a:endParaRPr kumimoji="1" lang="ja-JP" altLang="en-US"/>
          </a:p>
        </p:txBody>
      </p:sp>
    </p:spTree>
    <p:extLst>
      <p:ext uri="{BB962C8B-B14F-4D97-AF65-F5344CB8AC3E}">
        <p14:creationId xmlns:p14="http://schemas.microsoft.com/office/powerpoint/2010/main" val="28565889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17317B8-72B9-417A-BCBE-BF48B76C026C}" type="slidenum">
              <a:rPr kumimoji="1" lang="ja-JP" altLang="en-US" smtClean="0"/>
              <a:t>29</a:t>
            </a:fld>
            <a:endParaRPr kumimoji="1" lang="ja-JP" altLang="en-US"/>
          </a:p>
        </p:txBody>
      </p:sp>
    </p:spTree>
    <p:extLst>
      <p:ext uri="{BB962C8B-B14F-4D97-AF65-F5344CB8AC3E}">
        <p14:creationId xmlns:p14="http://schemas.microsoft.com/office/powerpoint/2010/main" val="3076683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7317B8-72B9-417A-BCBE-BF48B76C026C}"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124101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17317B8-72B9-417A-BCBE-BF48B76C026C}" type="slidenum">
              <a:rPr kumimoji="1" lang="ja-JP" altLang="en-US" smtClean="0"/>
              <a:t>32</a:t>
            </a:fld>
            <a:endParaRPr kumimoji="1" lang="ja-JP" altLang="en-US"/>
          </a:p>
        </p:txBody>
      </p:sp>
    </p:spTree>
    <p:extLst>
      <p:ext uri="{BB962C8B-B14F-4D97-AF65-F5344CB8AC3E}">
        <p14:creationId xmlns:p14="http://schemas.microsoft.com/office/powerpoint/2010/main" val="1928726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17317B8-72B9-417A-BCBE-BF48B76C026C}" type="slidenum">
              <a:rPr kumimoji="1" lang="ja-JP" altLang="en-US" smtClean="0"/>
              <a:t>34</a:t>
            </a:fld>
            <a:endParaRPr kumimoji="1" lang="ja-JP" altLang="en-US"/>
          </a:p>
        </p:txBody>
      </p:sp>
    </p:spTree>
    <p:extLst>
      <p:ext uri="{BB962C8B-B14F-4D97-AF65-F5344CB8AC3E}">
        <p14:creationId xmlns:p14="http://schemas.microsoft.com/office/powerpoint/2010/main" val="40486105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スライド イメージ プレースホルダー 1"/>
          <p:cNvSpPr>
            <a:spLocks noGrp="1" noRot="1" noChangeAspect="1" noTextEdit="1"/>
          </p:cNvSpPr>
          <p:nvPr>
            <p:ph type="sldImg"/>
          </p:nvPr>
        </p:nvSpPr>
        <p:spPr>
          <a:xfrm>
            <a:off x="4103688" y="849313"/>
            <a:ext cx="1719262" cy="2293937"/>
          </a:xfrm>
          <a:ln/>
        </p:spPr>
      </p:sp>
      <p:sp>
        <p:nvSpPr>
          <p:cNvPr id="29699" name="ノート プレースホルダー 2"/>
          <p:cNvSpPr>
            <a:spLocks noGrp="1"/>
          </p:cNvSpPr>
          <p:nvPr>
            <p:ph type="body" idx="1"/>
          </p:nvPr>
        </p:nvSpPr>
        <p:spPr>
          <a:noFill/>
        </p:spPr>
        <p:txBody>
          <a:bodyPr/>
          <a:lstStyle/>
          <a:p>
            <a:endParaRPr lang="ja-JP" altLang="en-US"/>
          </a:p>
        </p:txBody>
      </p:sp>
      <p:sp>
        <p:nvSpPr>
          <p:cNvPr id="29700" name="スライド番号プレースホルダー 3"/>
          <p:cNvSpPr>
            <a:spLocks noGrp="1"/>
          </p:cNvSpPr>
          <p:nvPr>
            <p:ph type="sldNum" sz="quarter" idx="5"/>
          </p:nvPr>
        </p:nvSpPr>
        <p:spPr>
          <a:noFill/>
        </p:spPr>
        <p:txBody>
          <a:bodyPr/>
          <a:lstStyle>
            <a:lvl1pPr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7713" indent="-287338"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50938" indent="-230188"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11313" indent="-230188"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71688" indent="-230188"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28888" indent="-23018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86088" indent="-23018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43288" indent="-23018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900488" indent="-23018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eaLnBrk="1" hangingPunct="1">
              <a:spcBef>
                <a:spcPct val="0"/>
              </a:spcBef>
            </a:pPr>
            <a:fld id="{67E1A43C-628D-4337-A1DA-1985E368D6CA}" type="slidenum">
              <a:rPr lang="en-US" altLang="ja-JP" sz="1300">
                <a:ea typeface="ＭＳ Ｐゴシック" panose="020B0600070205080204" pitchFamily="50" charset="-128"/>
              </a:rPr>
              <a:pPr eaLnBrk="1" hangingPunct="1">
                <a:spcBef>
                  <a:spcPct val="0"/>
                </a:spcBef>
              </a:pPr>
              <a:t>40</a:t>
            </a:fld>
            <a:endParaRPr lang="en-US" altLang="ja-JP" sz="1300">
              <a:ea typeface="ＭＳ Ｐゴシック" panose="020B0600070205080204" pitchFamily="50" charset="-128"/>
            </a:endParaRPr>
          </a:p>
        </p:txBody>
      </p:sp>
    </p:spTree>
    <p:extLst>
      <p:ext uri="{BB962C8B-B14F-4D97-AF65-F5344CB8AC3E}">
        <p14:creationId xmlns:p14="http://schemas.microsoft.com/office/powerpoint/2010/main" val="26697282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17317B8-72B9-417A-BCBE-BF48B76C026C}" type="slidenum">
              <a:rPr kumimoji="1" lang="ja-JP" altLang="en-US" smtClean="0"/>
              <a:t>45</a:t>
            </a:fld>
            <a:endParaRPr kumimoji="1" lang="ja-JP" altLang="en-US"/>
          </a:p>
        </p:txBody>
      </p:sp>
    </p:spTree>
    <p:extLst>
      <p:ext uri="{BB962C8B-B14F-4D97-AF65-F5344CB8AC3E}">
        <p14:creationId xmlns:p14="http://schemas.microsoft.com/office/powerpoint/2010/main" val="891663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17317B8-72B9-417A-BCBE-BF48B76C026C}" type="slidenum">
              <a:rPr kumimoji="1" lang="ja-JP" altLang="en-US" smtClean="0"/>
              <a:t>17</a:t>
            </a:fld>
            <a:endParaRPr kumimoji="1" lang="ja-JP" altLang="en-US"/>
          </a:p>
        </p:txBody>
      </p:sp>
    </p:spTree>
    <p:extLst>
      <p:ext uri="{BB962C8B-B14F-4D97-AF65-F5344CB8AC3E}">
        <p14:creationId xmlns:p14="http://schemas.microsoft.com/office/powerpoint/2010/main" val="2661395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17317B8-72B9-417A-BCBE-BF48B76C026C}" type="slidenum">
              <a:rPr kumimoji="1" lang="ja-JP" altLang="en-US" smtClean="0"/>
              <a:t>50</a:t>
            </a:fld>
            <a:endParaRPr kumimoji="1" lang="ja-JP" altLang="en-US"/>
          </a:p>
        </p:txBody>
      </p:sp>
    </p:spTree>
    <p:extLst>
      <p:ext uri="{BB962C8B-B14F-4D97-AF65-F5344CB8AC3E}">
        <p14:creationId xmlns:p14="http://schemas.microsoft.com/office/powerpoint/2010/main" val="22473398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17317B8-72B9-417A-BCBE-BF48B76C026C}" type="slidenum">
              <a:rPr kumimoji="1" lang="ja-JP" altLang="en-US" smtClean="0"/>
              <a:t>51</a:t>
            </a:fld>
            <a:endParaRPr kumimoji="1" lang="ja-JP" altLang="en-US"/>
          </a:p>
        </p:txBody>
      </p:sp>
    </p:spTree>
    <p:extLst>
      <p:ext uri="{BB962C8B-B14F-4D97-AF65-F5344CB8AC3E}">
        <p14:creationId xmlns:p14="http://schemas.microsoft.com/office/powerpoint/2010/main" val="1063380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17317B8-72B9-417A-BCBE-BF48B76C026C}" type="slidenum">
              <a:rPr kumimoji="1" lang="ja-JP" altLang="en-US" smtClean="0"/>
              <a:t>54</a:t>
            </a:fld>
            <a:endParaRPr kumimoji="1" lang="ja-JP" altLang="en-US"/>
          </a:p>
        </p:txBody>
      </p:sp>
    </p:spTree>
    <p:extLst>
      <p:ext uri="{BB962C8B-B14F-4D97-AF65-F5344CB8AC3E}">
        <p14:creationId xmlns:p14="http://schemas.microsoft.com/office/powerpoint/2010/main" val="42661397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17317B8-72B9-417A-BCBE-BF48B76C026C}" type="slidenum">
              <a:rPr kumimoji="1" lang="ja-JP" altLang="en-US" smtClean="0"/>
              <a:t>55</a:t>
            </a:fld>
            <a:endParaRPr kumimoji="1" lang="ja-JP" altLang="en-US"/>
          </a:p>
        </p:txBody>
      </p:sp>
    </p:spTree>
    <p:extLst>
      <p:ext uri="{BB962C8B-B14F-4D97-AF65-F5344CB8AC3E}">
        <p14:creationId xmlns:p14="http://schemas.microsoft.com/office/powerpoint/2010/main" val="120770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17317B8-72B9-417A-BCBE-BF48B76C026C}" type="slidenum">
              <a:rPr kumimoji="1" lang="ja-JP" altLang="en-US" smtClean="0"/>
              <a:t>18</a:t>
            </a:fld>
            <a:endParaRPr kumimoji="1" lang="ja-JP" altLang="en-US"/>
          </a:p>
        </p:txBody>
      </p:sp>
    </p:spTree>
    <p:extLst>
      <p:ext uri="{BB962C8B-B14F-4D97-AF65-F5344CB8AC3E}">
        <p14:creationId xmlns:p14="http://schemas.microsoft.com/office/powerpoint/2010/main" val="4170144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17317B8-72B9-417A-BCBE-BF48B76C026C}" type="slidenum">
              <a:rPr kumimoji="1" lang="ja-JP" altLang="en-US" smtClean="0"/>
              <a:t>19</a:t>
            </a:fld>
            <a:endParaRPr kumimoji="1" lang="ja-JP" altLang="en-US"/>
          </a:p>
        </p:txBody>
      </p:sp>
    </p:spTree>
    <p:extLst>
      <p:ext uri="{BB962C8B-B14F-4D97-AF65-F5344CB8AC3E}">
        <p14:creationId xmlns:p14="http://schemas.microsoft.com/office/powerpoint/2010/main" val="2089734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17317B8-72B9-417A-BCBE-BF48B76C026C}" type="slidenum">
              <a:rPr kumimoji="1" lang="ja-JP" altLang="en-US" smtClean="0"/>
              <a:t>20</a:t>
            </a:fld>
            <a:endParaRPr kumimoji="1" lang="ja-JP" altLang="en-US"/>
          </a:p>
        </p:txBody>
      </p:sp>
    </p:spTree>
    <p:extLst>
      <p:ext uri="{BB962C8B-B14F-4D97-AF65-F5344CB8AC3E}">
        <p14:creationId xmlns:p14="http://schemas.microsoft.com/office/powerpoint/2010/main" val="10312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17317B8-72B9-417A-BCBE-BF48B76C026C}" type="slidenum">
              <a:rPr kumimoji="1" lang="ja-JP" altLang="en-US" smtClean="0"/>
              <a:t>21</a:t>
            </a:fld>
            <a:endParaRPr kumimoji="1" lang="ja-JP" altLang="en-US"/>
          </a:p>
        </p:txBody>
      </p:sp>
    </p:spTree>
    <p:extLst>
      <p:ext uri="{BB962C8B-B14F-4D97-AF65-F5344CB8AC3E}">
        <p14:creationId xmlns:p14="http://schemas.microsoft.com/office/powerpoint/2010/main" val="895042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17317B8-72B9-417A-BCBE-BF48B76C026C}" type="slidenum">
              <a:rPr kumimoji="1" lang="ja-JP" altLang="en-US" smtClean="0"/>
              <a:t>22</a:t>
            </a:fld>
            <a:endParaRPr kumimoji="1" lang="ja-JP" altLang="en-US"/>
          </a:p>
        </p:txBody>
      </p:sp>
    </p:spTree>
    <p:extLst>
      <p:ext uri="{BB962C8B-B14F-4D97-AF65-F5344CB8AC3E}">
        <p14:creationId xmlns:p14="http://schemas.microsoft.com/office/powerpoint/2010/main" val="15634072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17317B8-72B9-417A-BCBE-BF48B76C026C}" type="slidenum">
              <a:rPr kumimoji="1" lang="ja-JP" altLang="en-US" smtClean="0"/>
              <a:t>23</a:t>
            </a:fld>
            <a:endParaRPr kumimoji="1" lang="ja-JP" altLang="en-US"/>
          </a:p>
        </p:txBody>
      </p:sp>
    </p:spTree>
    <p:extLst>
      <p:ext uri="{BB962C8B-B14F-4D97-AF65-F5344CB8AC3E}">
        <p14:creationId xmlns:p14="http://schemas.microsoft.com/office/powerpoint/2010/main" val="2279388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17317B8-72B9-417A-BCBE-BF48B76C026C}" type="slidenum">
              <a:rPr kumimoji="1" lang="ja-JP" altLang="en-US" smtClean="0"/>
              <a:t>24</a:t>
            </a:fld>
            <a:endParaRPr kumimoji="1" lang="ja-JP" altLang="en-US"/>
          </a:p>
        </p:txBody>
      </p:sp>
    </p:spTree>
    <p:extLst>
      <p:ext uri="{BB962C8B-B14F-4D97-AF65-F5344CB8AC3E}">
        <p14:creationId xmlns:p14="http://schemas.microsoft.com/office/powerpoint/2010/main" val="3745273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2557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4" name="Rectangle 4"/>
          <p:cNvSpPr>
            <a:spLocks noGrp="1" noChangeArrowheads="1"/>
          </p:cNvSpPr>
          <p:nvPr>
            <p:ph type="sldNum" sz="quarter" idx="10"/>
          </p:nvPr>
        </p:nvSpPr>
        <p:spPr>
          <a:ln/>
        </p:spPr>
        <p:txBody>
          <a:bodyPr/>
          <a:lstStyle>
            <a:lvl1pPr>
              <a:defRPr/>
            </a:lvl1pPr>
          </a:lstStyle>
          <a:p>
            <a:fld id="{730BBA1A-3C89-4178-A396-91F51362B106}" type="slidenum">
              <a:rPr kumimoji="1" lang="ja-JP" altLang="en-US" smtClean="0"/>
              <a:t>‹#›</a:t>
            </a:fld>
            <a:endParaRPr kumimoji="1" lang="ja-JP" altLang="en-US"/>
          </a:p>
        </p:txBody>
      </p:sp>
    </p:spTree>
    <p:extLst>
      <p:ext uri="{BB962C8B-B14F-4D97-AF65-F5344CB8AC3E}">
        <p14:creationId xmlns:p14="http://schemas.microsoft.com/office/powerpoint/2010/main" val="1965903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511074" y="3552278"/>
            <a:ext cx="5829300" cy="1231106"/>
          </a:xfrm>
        </p:spPr>
        <p:txBody>
          <a:bodyPr/>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511074" y="4855676"/>
            <a:ext cx="5829300" cy="29238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sldNum" sz="quarter" idx="10"/>
          </p:nvPr>
        </p:nvSpPr>
        <p:spPr>
          <a:ln/>
        </p:spPr>
        <p:txBody>
          <a:bodyPr/>
          <a:lstStyle>
            <a:lvl1pPr>
              <a:defRPr/>
            </a:lvl1pPr>
          </a:lstStyle>
          <a:p>
            <a:fld id="{730BBA1A-3C89-4178-A396-91F51362B106}" type="slidenum">
              <a:rPr kumimoji="1" lang="ja-JP" altLang="en-US" smtClean="0"/>
              <a:t>‹#›</a:t>
            </a:fld>
            <a:endParaRPr kumimoji="1" lang="ja-JP" altLang="en-US"/>
          </a:p>
        </p:txBody>
      </p:sp>
    </p:spTree>
    <p:extLst>
      <p:ext uri="{BB962C8B-B14F-4D97-AF65-F5344CB8AC3E}">
        <p14:creationId xmlns:p14="http://schemas.microsoft.com/office/powerpoint/2010/main" val="1504565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162306" y="1210736"/>
            <a:ext cx="3211830" cy="1177245"/>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dirty="0"/>
          </a:p>
        </p:txBody>
      </p:sp>
      <p:sp>
        <p:nvSpPr>
          <p:cNvPr id="4" name="コンテンツ プレースホルダー 3"/>
          <p:cNvSpPr>
            <a:spLocks noGrp="1"/>
          </p:cNvSpPr>
          <p:nvPr>
            <p:ph sz="half" idx="2"/>
          </p:nvPr>
        </p:nvSpPr>
        <p:spPr>
          <a:xfrm>
            <a:off x="3483864" y="1210736"/>
            <a:ext cx="3211830" cy="1177245"/>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5" name="Rectangle 4"/>
          <p:cNvSpPr>
            <a:spLocks noGrp="1" noChangeArrowheads="1"/>
          </p:cNvSpPr>
          <p:nvPr>
            <p:ph type="sldNum" sz="quarter" idx="10"/>
          </p:nvPr>
        </p:nvSpPr>
        <p:spPr>
          <a:ln/>
        </p:spPr>
        <p:txBody>
          <a:bodyPr/>
          <a:lstStyle>
            <a:lvl1pPr>
              <a:defRPr/>
            </a:lvl1pPr>
          </a:lstStyle>
          <a:p>
            <a:fld id="{730BBA1A-3C89-4178-A396-91F51362B106}" type="slidenum">
              <a:rPr kumimoji="1" lang="ja-JP" altLang="en-US" smtClean="0"/>
              <a:t>‹#›</a:t>
            </a:fld>
            <a:endParaRPr kumimoji="1" lang="ja-JP" altLang="en-US"/>
          </a:p>
        </p:txBody>
      </p:sp>
    </p:spTree>
    <p:extLst>
      <p:ext uri="{BB962C8B-B14F-4D97-AF65-F5344CB8AC3E}">
        <p14:creationId xmlns:p14="http://schemas.microsoft.com/office/powerpoint/2010/main" val="2223345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3" name="テキスト プレースホルダー 2"/>
          <p:cNvSpPr>
            <a:spLocks noGrp="1"/>
          </p:cNvSpPr>
          <p:nvPr>
            <p:ph type="body" idx="1"/>
          </p:nvPr>
        </p:nvSpPr>
        <p:spPr>
          <a:xfrm>
            <a:off x="342901" y="1320288"/>
            <a:ext cx="3030093" cy="263149"/>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342901" y="1583437"/>
            <a:ext cx="3030093" cy="1177245"/>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3483864" y="1320288"/>
            <a:ext cx="3031236" cy="263149"/>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3483864" y="1583437"/>
            <a:ext cx="3031236" cy="1177245"/>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sldNum" sz="quarter" idx="10"/>
          </p:nvPr>
        </p:nvSpPr>
        <p:spPr>
          <a:ln/>
        </p:spPr>
        <p:txBody>
          <a:bodyPr/>
          <a:lstStyle>
            <a:lvl1pPr>
              <a:defRPr/>
            </a:lvl1pPr>
          </a:lstStyle>
          <a:p>
            <a:fld id="{730BBA1A-3C89-4178-A396-91F51362B106}" type="slidenum">
              <a:rPr kumimoji="1" lang="ja-JP" altLang="en-US" smtClean="0"/>
              <a:t>‹#›</a:t>
            </a:fld>
            <a:endParaRPr kumimoji="1" lang="ja-JP" altLang="en-US"/>
          </a:p>
        </p:txBody>
      </p:sp>
      <p:sp>
        <p:nvSpPr>
          <p:cNvPr id="8" name="Rectangle 6"/>
          <p:cNvSpPr txBox="1">
            <a:spLocks noChangeArrowheads="1"/>
          </p:cNvSpPr>
          <p:nvPr/>
        </p:nvSpPr>
        <p:spPr bwMode="auto">
          <a:xfrm>
            <a:off x="33415" y="59267"/>
            <a:ext cx="600962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kumimoji="1" sz="2800" b="1">
                <a:solidFill>
                  <a:schemeClr val="tx2"/>
                </a:solidFill>
                <a:latin typeface="Arial" pitchFamily="34" charset="0"/>
                <a:ea typeface="Meiryo UI" pitchFamily="50" charset="-128"/>
                <a:cs typeface="Arial" pitchFamily="34" charset="0"/>
              </a:defRPr>
            </a:lvl1pPr>
            <a:lvl2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2pPr>
            <a:lvl3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3pPr>
            <a:lvl4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4pPr>
            <a:lvl5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5pPr>
            <a:lvl6pPr marL="4572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6pPr>
            <a:lvl7pPr marL="9144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7pPr>
            <a:lvl8pPr marL="13716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8pPr>
            <a:lvl9pPr marL="18288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9pPr>
          </a:lstStyle>
          <a:p>
            <a:r>
              <a:rPr lang="ja-JP" altLang="en-US" smtClean="0"/>
              <a:t>マスタ タイトルの書式設定</a:t>
            </a:r>
            <a:endParaRPr lang="ja-JP" altLang="en-US" dirty="0" smtClean="0"/>
          </a:p>
        </p:txBody>
      </p:sp>
    </p:spTree>
    <p:extLst>
      <p:ext uri="{BB962C8B-B14F-4D97-AF65-F5344CB8AC3E}">
        <p14:creationId xmlns:p14="http://schemas.microsoft.com/office/powerpoint/2010/main" val="1654196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sldNum" sz="quarter" idx="10"/>
          </p:nvPr>
        </p:nvSpPr>
        <p:spPr>
          <a:ln/>
        </p:spPr>
        <p:txBody>
          <a:bodyPr/>
          <a:lstStyle>
            <a:lvl1pPr>
              <a:defRPr/>
            </a:lvl1pPr>
          </a:lstStyle>
          <a:p>
            <a:fld id="{730BBA1A-3C89-4178-A396-91F51362B106}" type="slidenum">
              <a:rPr kumimoji="1" lang="ja-JP" altLang="en-US" smtClean="0"/>
              <a:t>‹#›</a:t>
            </a:fld>
            <a:endParaRPr kumimoji="1" lang="ja-JP" altLang="en-US"/>
          </a:p>
        </p:txBody>
      </p:sp>
    </p:spTree>
    <p:extLst>
      <p:ext uri="{BB962C8B-B14F-4D97-AF65-F5344CB8AC3E}">
        <p14:creationId xmlns:p14="http://schemas.microsoft.com/office/powerpoint/2010/main" val="402664166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fld id="{730BBA1A-3C89-4178-A396-91F51362B106}" type="slidenum">
              <a:rPr kumimoji="1" lang="ja-JP" altLang="en-US" smtClean="0"/>
              <a:t>‹#›</a:t>
            </a:fld>
            <a:endParaRPr kumimoji="1" lang="ja-JP" altLang="en-US"/>
          </a:p>
        </p:txBody>
      </p:sp>
    </p:spTree>
    <p:extLst>
      <p:ext uri="{BB962C8B-B14F-4D97-AF65-F5344CB8AC3E}">
        <p14:creationId xmlns:p14="http://schemas.microsoft.com/office/powerpoint/2010/main" val="1867896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1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857250" y="4160578"/>
            <a:ext cx="5143500" cy="519373"/>
          </a:xfrm>
        </p:spPr>
        <p:txBody>
          <a:bodyPr anchor="b"/>
          <a:lstStyle>
            <a:lvl1pPr algn="ctr">
              <a:defRPr sz="3375"/>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857250" y="4802717"/>
            <a:ext cx="5143500" cy="1973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449E4588-AA66-4494-8F88-3B896F39ED96}" type="datetimeFigureOut">
              <a:rPr kumimoji="1" lang="ja-JP" altLang="en-US" smtClean="0"/>
              <a:t>2022/3/21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0D67E65-2EDA-4D87-919F-6E7893EA9A45}" type="slidenum">
              <a:rPr kumimoji="1" lang="ja-JP" altLang="en-US" smtClean="0"/>
              <a:t>‹#›</a:t>
            </a:fld>
            <a:endParaRPr kumimoji="1" lang="ja-JP" altLang="en-US"/>
          </a:p>
        </p:txBody>
      </p:sp>
    </p:spTree>
    <p:extLst>
      <p:ext uri="{BB962C8B-B14F-4D97-AF65-F5344CB8AC3E}">
        <p14:creationId xmlns:p14="http://schemas.microsoft.com/office/powerpoint/2010/main" val="3472573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162306" y="1210735"/>
            <a:ext cx="6533388" cy="131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p>
        </p:txBody>
      </p:sp>
      <p:sp>
        <p:nvSpPr>
          <p:cNvPr id="3076" name="Rectangle 4"/>
          <p:cNvSpPr>
            <a:spLocks noGrp="1" noChangeArrowheads="1"/>
          </p:cNvSpPr>
          <p:nvPr>
            <p:ph type="sldNum" sz="quarter" idx="4"/>
          </p:nvPr>
        </p:nvSpPr>
        <p:spPr bwMode="auto">
          <a:xfrm>
            <a:off x="6178348" y="8976144"/>
            <a:ext cx="614934"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r">
              <a:defRPr sz="1000">
                <a:latin typeface="+mn-lt"/>
                <a:ea typeface="+mn-ea"/>
              </a:defRPr>
            </a:lvl1pPr>
          </a:lstStyle>
          <a:p>
            <a:fld id="{730BBA1A-3C89-4178-A396-91F51362B106}" type="slidenum">
              <a:rPr lang="ja-JP" altLang="en-US" smtClean="0"/>
              <a:pPr/>
              <a:t>‹#›</a:t>
            </a:fld>
            <a:endParaRPr lang="ja-JP" altLang="en-US" dirty="0"/>
          </a:p>
        </p:txBody>
      </p:sp>
      <p:sp>
        <p:nvSpPr>
          <p:cNvPr id="1028" name="Rectangle 6"/>
          <p:cNvSpPr>
            <a:spLocks noGrp="1" noChangeArrowheads="1"/>
          </p:cNvSpPr>
          <p:nvPr>
            <p:ph type="title"/>
          </p:nvPr>
        </p:nvSpPr>
        <p:spPr bwMode="auto">
          <a:xfrm>
            <a:off x="33415" y="143120"/>
            <a:ext cx="600962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ja-JP" altLang="en-US" dirty="0" smtClean="0"/>
              <a:t>マスタ タイトルの書式設定</a:t>
            </a:r>
          </a:p>
        </p:txBody>
      </p:sp>
      <p:sp>
        <p:nvSpPr>
          <p:cNvPr id="1030" name="Line 11"/>
          <p:cNvSpPr>
            <a:spLocks noChangeShapeType="1"/>
          </p:cNvSpPr>
          <p:nvPr/>
        </p:nvSpPr>
        <p:spPr bwMode="auto">
          <a:xfrm>
            <a:off x="-4762" y="747595"/>
            <a:ext cx="6858000" cy="0"/>
          </a:xfrm>
          <a:prstGeom prst="line">
            <a:avLst/>
          </a:prstGeom>
          <a:noFill/>
          <a:ln w="28575">
            <a:solidFill>
              <a:srgbClr val="005BA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cxnSp>
        <p:nvCxnSpPr>
          <p:cNvPr id="3" name="直線コネクタ 2"/>
          <p:cNvCxnSpPr/>
          <p:nvPr/>
        </p:nvCxnSpPr>
        <p:spPr bwMode="auto">
          <a:xfrm>
            <a:off x="0" y="8892480"/>
            <a:ext cx="6858000" cy="0"/>
          </a:xfrm>
          <a:prstGeom prst="line">
            <a:avLst/>
          </a:prstGeom>
          <a:solidFill>
            <a:schemeClr val="bg1"/>
          </a:solidFill>
          <a:ln w="9525" cap="flat" cmpd="sng" algn="ctr">
            <a:solidFill>
              <a:srgbClr val="82776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0" name="Line 11"/>
          <p:cNvSpPr>
            <a:spLocks noChangeShapeType="1"/>
          </p:cNvSpPr>
          <p:nvPr/>
        </p:nvSpPr>
        <p:spPr bwMode="auto">
          <a:xfrm>
            <a:off x="49678" y="747595"/>
            <a:ext cx="54000" cy="0"/>
          </a:xfrm>
          <a:prstGeom prst="line">
            <a:avLst/>
          </a:prstGeom>
          <a:noFill/>
          <a:ln w="28575">
            <a:solidFill>
              <a:srgbClr val="009C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9" name="Line 11"/>
          <p:cNvSpPr>
            <a:spLocks noChangeShapeType="1"/>
          </p:cNvSpPr>
          <p:nvPr/>
        </p:nvSpPr>
        <p:spPr bwMode="auto">
          <a:xfrm>
            <a:off x="104441" y="747595"/>
            <a:ext cx="54000" cy="0"/>
          </a:xfrm>
          <a:prstGeom prst="line">
            <a:avLst/>
          </a:prstGeom>
          <a:noFill/>
          <a:ln w="28575">
            <a:solidFill>
              <a:srgbClr val="D4323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cxnSp>
        <p:nvCxnSpPr>
          <p:cNvPr id="4" name="直線コネクタ 3"/>
          <p:cNvCxnSpPr/>
          <p:nvPr/>
        </p:nvCxnSpPr>
        <p:spPr bwMode="auto">
          <a:xfrm>
            <a:off x="6561348" y="8933899"/>
            <a:ext cx="0" cy="192021"/>
          </a:xfrm>
          <a:prstGeom prst="line">
            <a:avLst/>
          </a:prstGeom>
          <a:solidFill>
            <a:schemeClr val="bg1"/>
          </a:solidFill>
          <a:ln w="9525" cap="flat" cmpd="sng" algn="ctr">
            <a:solidFill>
              <a:srgbClr val="E0DCD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2" name="Line 11"/>
          <p:cNvSpPr>
            <a:spLocks noChangeShapeType="1"/>
          </p:cNvSpPr>
          <p:nvPr/>
        </p:nvSpPr>
        <p:spPr bwMode="auto">
          <a:xfrm>
            <a:off x="-3375" y="747595"/>
            <a:ext cx="540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iming>
    <p:tnLst>
      <p:par>
        <p:cTn id="1" dur="indefinite" restart="never" nodeType="tmRoot"/>
      </p:par>
    </p:tnLst>
  </p:timing>
  <p:hf hdr="0" ftr="0" dt="0"/>
  <p:txStyles>
    <p:titleStyle>
      <a:lvl1pPr algn="l" rtl="0" eaLnBrk="1" fontAlgn="base" hangingPunct="1">
        <a:spcBef>
          <a:spcPct val="0"/>
        </a:spcBef>
        <a:spcAft>
          <a:spcPct val="0"/>
        </a:spcAft>
        <a:defRPr kumimoji="1" sz="2400" b="1">
          <a:solidFill>
            <a:schemeClr val="tx2"/>
          </a:solidFill>
          <a:latin typeface="Meiryo UI" pitchFamily="50" charset="-128"/>
          <a:ea typeface="Meiryo UI" pitchFamily="50" charset="-128"/>
          <a:cs typeface="Meiryo UI" pitchFamily="50" charset="-128"/>
        </a:defRPr>
      </a:lvl1pPr>
      <a:lvl2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2pPr>
      <a:lvl3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3pPr>
      <a:lvl4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4pPr>
      <a:lvl5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5pPr>
      <a:lvl6pPr marL="4572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6pPr>
      <a:lvl7pPr marL="9144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7pPr>
      <a:lvl8pPr marL="13716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8pPr>
      <a:lvl9pPr marL="18288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9pPr>
    </p:titleStyle>
    <p:bodyStyle>
      <a:lvl1pPr algn="l" rtl="0" eaLnBrk="1" fontAlgn="base" hangingPunct="1">
        <a:lnSpc>
          <a:spcPct val="95000"/>
        </a:lnSpc>
        <a:spcBef>
          <a:spcPct val="15000"/>
        </a:spcBef>
        <a:spcAft>
          <a:spcPct val="0"/>
        </a:spcAft>
        <a:defRPr kumimoji="1" sz="1600">
          <a:solidFill>
            <a:schemeClr val="tx1"/>
          </a:solidFill>
          <a:latin typeface="Meiryo UI" pitchFamily="50" charset="-128"/>
          <a:ea typeface="Meiryo UI" pitchFamily="50" charset="-128"/>
          <a:cs typeface="Meiryo UI" pitchFamily="50" charset="-128"/>
        </a:defRPr>
      </a:lvl1pPr>
      <a:lvl2pPr marL="217488" indent="-204788" algn="l" rtl="0" eaLnBrk="1" fontAlgn="base" hangingPunct="1">
        <a:lnSpc>
          <a:spcPct val="95000"/>
        </a:lnSpc>
        <a:spcBef>
          <a:spcPct val="15000"/>
        </a:spcBef>
        <a:spcAft>
          <a:spcPct val="0"/>
        </a:spcAft>
        <a:buClr>
          <a:srgbClr val="808080"/>
        </a:buClr>
        <a:buFont typeface="Wingdings" pitchFamily="2" charset="2"/>
        <a:buChar char="n"/>
        <a:defRPr kumimoji="1" sz="1600">
          <a:solidFill>
            <a:schemeClr val="tx1"/>
          </a:solidFill>
          <a:latin typeface="Meiryo UI" pitchFamily="50" charset="-128"/>
          <a:ea typeface="Meiryo UI" pitchFamily="50" charset="-128"/>
          <a:cs typeface="Meiryo UI" pitchFamily="50" charset="-128"/>
        </a:defRPr>
      </a:lvl2pPr>
      <a:lvl3pPr marL="423863" indent="-195263" algn="l" rtl="0" eaLnBrk="1" fontAlgn="base" hangingPunct="1">
        <a:lnSpc>
          <a:spcPct val="95000"/>
        </a:lnSpc>
        <a:spcBef>
          <a:spcPct val="15000"/>
        </a:spcBef>
        <a:spcAft>
          <a:spcPct val="0"/>
        </a:spcAft>
        <a:buClr>
          <a:srgbClr val="808080"/>
        </a:buClr>
        <a:buFont typeface="Arial" charset="0"/>
        <a:buChar char="–"/>
        <a:defRPr kumimoji="1" sz="1600">
          <a:solidFill>
            <a:schemeClr val="tx1"/>
          </a:solidFill>
          <a:latin typeface="Meiryo UI" pitchFamily="50" charset="-128"/>
          <a:ea typeface="Meiryo UI" pitchFamily="50" charset="-128"/>
          <a:cs typeface="Meiryo UI" pitchFamily="50" charset="-128"/>
        </a:defRPr>
      </a:lvl3pPr>
      <a:lvl4pPr marL="657225" indent="-231775" algn="l" rtl="0" eaLnBrk="1" fontAlgn="base" hangingPunct="1">
        <a:lnSpc>
          <a:spcPct val="95000"/>
        </a:lnSpc>
        <a:spcBef>
          <a:spcPct val="15000"/>
        </a:spcBef>
        <a:spcAft>
          <a:spcPct val="0"/>
        </a:spcAft>
        <a:buClr>
          <a:srgbClr val="808080"/>
        </a:buClr>
        <a:buFont typeface="ＭＳ Ｐゴシック" charset="-128"/>
        <a:buChar char="‥"/>
        <a:defRPr kumimoji="1" sz="1600">
          <a:solidFill>
            <a:schemeClr val="tx1"/>
          </a:solidFill>
          <a:latin typeface="Meiryo UI" pitchFamily="50" charset="-128"/>
          <a:ea typeface="Meiryo UI" pitchFamily="50" charset="-128"/>
          <a:cs typeface="Meiryo UI" pitchFamily="50" charset="-128"/>
        </a:defRPr>
      </a:lvl4pPr>
      <a:lvl5pPr marL="754063" indent="-95250" algn="l" rtl="0" eaLnBrk="1" fontAlgn="base" hangingPunct="1">
        <a:lnSpc>
          <a:spcPct val="95000"/>
        </a:lnSpc>
        <a:spcBef>
          <a:spcPct val="15000"/>
        </a:spcBef>
        <a:spcAft>
          <a:spcPct val="0"/>
        </a:spcAft>
        <a:buClr>
          <a:srgbClr val="808080"/>
        </a:buClr>
        <a:buFont typeface="ＭＳ Ｐゴシック" charset="-128"/>
        <a:buChar char="·"/>
        <a:defRPr kumimoji="1" sz="1600">
          <a:solidFill>
            <a:schemeClr val="tx1"/>
          </a:solidFill>
          <a:latin typeface="Meiryo UI" pitchFamily="50" charset="-128"/>
          <a:ea typeface="Meiryo UI" pitchFamily="50" charset="-128"/>
          <a:cs typeface="Meiryo UI" pitchFamily="50" charset="-128"/>
        </a:defRPr>
      </a:lvl5pPr>
      <a:lvl6pPr marL="1211263" indent="-95250" algn="l" rtl="0" eaLnBrk="1" fontAlgn="base" hangingPunct="1">
        <a:lnSpc>
          <a:spcPct val="95000"/>
        </a:lnSpc>
        <a:spcBef>
          <a:spcPct val="15000"/>
        </a:spcBef>
        <a:spcAft>
          <a:spcPct val="0"/>
        </a:spcAft>
        <a:buClr>
          <a:srgbClr val="808080"/>
        </a:buClr>
        <a:buFont typeface="ＭＳ Ｐゴシック" pitchFamily="50" charset="-128"/>
        <a:buChar char="·"/>
        <a:defRPr kumimoji="1" sz="1600">
          <a:solidFill>
            <a:schemeClr val="tx1"/>
          </a:solidFill>
          <a:latin typeface="+mn-lt"/>
          <a:ea typeface="+mn-ea"/>
        </a:defRPr>
      </a:lvl6pPr>
      <a:lvl7pPr marL="1668463" indent="-95250" algn="l" rtl="0" eaLnBrk="1" fontAlgn="base" hangingPunct="1">
        <a:lnSpc>
          <a:spcPct val="95000"/>
        </a:lnSpc>
        <a:spcBef>
          <a:spcPct val="15000"/>
        </a:spcBef>
        <a:spcAft>
          <a:spcPct val="0"/>
        </a:spcAft>
        <a:buClr>
          <a:srgbClr val="808080"/>
        </a:buClr>
        <a:buFont typeface="ＭＳ Ｐゴシック" pitchFamily="50" charset="-128"/>
        <a:buChar char="·"/>
        <a:defRPr kumimoji="1" sz="1600">
          <a:solidFill>
            <a:schemeClr val="tx1"/>
          </a:solidFill>
          <a:latin typeface="+mn-lt"/>
          <a:ea typeface="+mn-ea"/>
        </a:defRPr>
      </a:lvl7pPr>
      <a:lvl8pPr marL="2125663" indent="-95250" algn="l" rtl="0" eaLnBrk="1" fontAlgn="base" hangingPunct="1">
        <a:lnSpc>
          <a:spcPct val="95000"/>
        </a:lnSpc>
        <a:spcBef>
          <a:spcPct val="15000"/>
        </a:spcBef>
        <a:spcAft>
          <a:spcPct val="0"/>
        </a:spcAft>
        <a:buClr>
          <a:srgbClr val="808080"/>
        </a:buClr>
        <a:buFont typeface="ＭＳ Ｐゴシック" pitchFamily="50" charset="-128"/>
        <a:buChar char="·"/>
        <a:defRPr kumimoji="1" sz="1600">
          <a:solidFill>
            <a:schemeClr val="tx1"/>
          </a:solidFill>
          <a:latin typeface="+mn-lt"/>
          <a:ea typeface="+mn-ea"/>
        </a:defRPr>
      </a:lvl8pPr>
      <a:lvl9pPr marL="2582863" indent="-95250" algn="l" rtl="0" eaLnBrk="1" fontAlgn="base" hangingPunct="1">
        <a:lnSpc>
          <a:spcPct val="95000"/>
        </a:lnSpc>
        <a:spcBef>
          <a:spcPct val="15000"/>
        </a:spcBef>
        <a:spcAft>
          <a:spcPct val="0"/>
        </a:spcAft>
        <a:buClr>
          <a:srgbClr val="808080"/>
        </a:buClr>
        <a:buFont typeface="ＭＳ Ｐゴシック" pitchFamily="50" charset="-128"/>
        <a:buChar char="·"/>
        <a:defRPr kumimoji="1" sz="16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30.pn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28.png"/><Relationship Id="rId7" Type="http://schemas.openxmlformats.org/officeDocument/2006/relationships/image" Target="../media/image53.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2.png"/><Relationship Id="rId7" Type="http://schemas.openxmlformats.org/officeDocument/2006/relationships/image" Target="../media/image60.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2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2.png"/><Relationship Id="rId7" Type="http://schemas.openxmlformats.org/officeDocument/2006/relationships/image" Target="../media/image64.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66.jpeg"/><Relationship Id="rId4" Type="http://schemas.openxmlformats.org/officeDocument/2006/relationships/image" Target="../media/image65.jpe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3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97.jp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png"/><Relationship Id="rId1" Type="http://schemas.openxmlformats.org/officeDocument/2006/relationships/slideLayout" Target="../slideLayouts/slideLayout8.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38.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8.png"/><Relationship Id="rId7" Type="http://schemas.openxmlformats.org/officeDocument/2006/relationships/image" Target="../media/image101.png"/><Relationship Id="rId2" Type="http://schemas.openxmlformats.org/officeDocument/2006/relationships/image" Target="../media/image93.png"/><Relationship Id="rId1" Type="http://schemas.openxmlformats.org/officeDocument/2006/relationships/slideLayout" Target="../slideLayouts/slideLayout8.xml"/><Relationship Id="rId6" Type="http://schemas.openxmlformats.org/officeDocument/2006/relationships/image" Target="../media/image100.png"/><Relationship Id="rId5" Type="http://schemas.openxmlformats.org/officeDocument/2006/relationships/image" Target="../media/image92.png"/><Relationship Id="rId4" Type="http://schemas.openxmlformats.org/officeDocument/2006/relationships/image" Target="../media/image99.jpeg"/><Relationship Id="rId9" Type="http://schemas.openxmlformats.org/officeDocument/2006/relationships/image" Target="../media/image103.png"/></Relationships>
</file>

<file path=ppt/slides/_rels/slide3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8.xml"/><Relationship Id="rId4" Type="http://schemas.openxmlformats.org/officeDocument/2006/relationships/image" Target="../media/image10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112.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4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8.xml"/><Relationship Id="rId4" Type="http://schemas.openxmlformats.org/officeDocument/2006/relationships/image" Target="../media/image106.png"/></Relationships>
</file>

<file path=ppt/slides/_rels/slide4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22.png"/><Relationship Id="rId1" Type="http://schemas.openxmlformats.org/officeDocument/2006/relationships/slideLayout" Target="../slideLayouts/slideLayout8.xml"/><Relationship Id="rId6" Type="http://schemas.openxmlformats.org/officeDocument/2006/relationships/image" Target="../media/image93.png"/><Relationship Id="rId5" Type="http://schemas.openxmlformats.org/officeDocument/2006/relationships/image" Target="../media/image115.jpeg"/><Relationship Id="rId4" Type="http://schemas.openxmlformats.org/officeDocument/2006/relationships/image" Target="../media/image114.jpeg"/></Relationships>
</file>

<file path=ppt/slides/_rels/slide44.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6.png"/><Relationship Id="rId7" Type="http://schemas.openxmlformats.org/officeDocument/2006/relationships/image" Target="../media/image119.png"/><Relationship Id="rId2" Type="http://schemas.openxmlformats.org/officeDocument/2006/relationships/image" Target="../media/image93.png"/><Relationship Id="rId1" Type="http://schemas.openxmlformats.org/officeDocument/2006/relationships/slideLayout" Target="../slideLayouts/slideLayout8.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94.png"/></Relationships>
</file>

<file path=ppt/slides/_rels/slide4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124.png"/></Relationships>
</file>

<file path=ppt/slides/_rels/slide47.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image" Target="../media/image132.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25.jpeg"/><Relationship Id="rId5" Type="http://schemas.openxmlformats.org/officeDocument/2006/relationships/image" Target="../media/image22.png"/><Relationship Id="rId4" Type="http://schemas.openxmlformats.org/officeDocument/2006/relationships/image" Target="../media/image131.png"/></Relationships>
</file>

<file path=ppt/slides/_rels/slide5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135.png"/><Relationship Id="rId4" Type="http://schemas.openxmlformats.org/officeDocument/2006/relationships/image" Target="../media/image134.png"/></Relationships>
</file>

<file path=ppt/slides/_rels/slide53.xml.rels><?xml version="1.0" encoding="UTF-8" standalone="yes"?>
<Relationships xmlns="http://schemas.openxmlformats.org/package/2006/relationships"><Relationship Id="rId8" Type="http://schemas.openxmlformats.org/officeDocument/2006/relationships/image" Target="../media/image141.jpeg"/><Relationship Id="rId13" Type="http://schemas.openxmlformats.org/officeDocument/2006/relationships/image" Target="../media/image146.png"/><Relationship Id="rId3" Type="http://schemas.openxmlformats.org/officeDocument/2006/relationships/image" Target="../media/image137.png"/><Relationship Id="rId7" Type="http://schemas.openxmlformats.org/officeDocument/2006/relationships/image" Target="../media/image140.png"/><Relationship Id="rId12" Type="http://schemas.openxmlformats.org/officeDocument/2006/relationships/image" Target="../media/image145.png"/><Relationship Id="rId2" Type="http://schemas.openxmlformats.org/officeDocument/2006/relationships/image" Target="../media/image136.png"/><Relationship Id="rId1" Type="http://schemas.openxmlformats.org/officeDocument/2006/relationships/slideLayout" Target="../slideLayouts/slideLayout2.xml"/><Relationship Id="rId6" Type="http://schemas.openxmlformats.org/officeDocument/2006/relationships/image" Target="../media/image139.png"/><Relationship Id="rId11" Type="http://schemas.openxmlformats.org/officeDocument/2006/relationships/image" Target="../media/image144.png"/><Relationship Id="rId5" Type="http://schemas.openxmlformats.org/officeDocument/2006/relationships/image" Target="../media/image138.jpg"/><Relationship Id="rId10" Type="http://schemas.openxmlformats.org/officeDocument/2006/relationships/image" Target="../media/image143.jpeg"/><Relationship Id="rId4" Type="http://schemas.openxmlformats.org/officeDocument/2006/relationships/image" Target="../media/image22.png"/><Relationship Id="rId9" Type="http://schemas.openxmlformats.org/officeDocument/2006/relationships/image" Target="../media/image142.png"/><Relationship Id="rId14" Type="http://schemas.openxmlformats.org/officeDocument/2006/relationships/image" Target="../media/image147.jpeg"/></Relationships>
</file>

<file path=ppt/slides/_rels/slide5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jpg"/><Relationship Id="rId1" Type="http://schemas.openxmlformats.org/officeDocument/2006/relationships/slideLayout" Target="../slideLayouts/slideLayout2.xml"/><Relationship Id="rId4" Type="http://schemas.openxmlformats.org/officeDocument/2006/relationships/image" Target="../media/image150.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8.xml"/><Relationship Id="rId4" Type="http://schemas.openxmlformats.org/officeDocument/2006/relationships/image" Target="../media/image157.png"/></Relationships>
</file>

<file path=ppt/slides/_rels/slide6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8.xml"/><Relationship Id="rId4" Type="http://schemas.openxmlformats.org/officeDocument/2006/relationships/image" Target="../media/image160.png"/></Relationships>
</file>

<file path=ppt/slides/_rels/slide63.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8.xml"/><Relationship Id="rId4" Type="http://schemas.openxmlformats.org/officeDocument/2006/relationships/image" Target="../media/image163.png"/></Relationships>
</file>

<file path=ppt/slides/_rels/slide64.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8.xml"/><Relationship Id="rId4" Type="http://schemas.openxmlformats.org/officeDocument/2006/relationships/image" Target="../media/image166.png"/></Relationships>
</file>

<file path=ppt/slides/_rels/slide6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8.xml"/><Relationship Id="rId4" Type="http://schemas.openxmlformats.org/officeDocument/2006/relationships/image" Target="../media/image169.png"/></Relationships>
</file>

<file path=ppt/slides/_rels/slide66.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70.png"/><Relationship Id="rId1" Type="http://schemas.openxmlformats.org/officeDocument/2006/relationships/slideLayout" Target="../slideLayouts/slideLayout8.xml"/><Relationship Id="rId4" Type="http://schemas.openxmlformats.org/officeDocument/2006/relationships/image" Target="../media/image171.png"/></Relationships>
</file>

<file path=ppt/slides/_rels/slide67.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69.png"/><Relationship Id="rId1" Type="http://schemas.openxmlformats.org/officeDocument/2006/relationships/slideLayout" Target="../slideLayouts/slideLayout8.xml"/><Relationship Id="rId4" Type="http://schemas.openxmlformats.org/officeDocument/2006/relationships/image" Target="../media/image175.png"/></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76.png"/><Relationship Id="rId1" Type="http://schemas.openxmlformats.org/officeDocument/2006/relationships/slideLayout" Target="../slideLayouts/slideLayout8.xml"/><Relationship Id="rId4" Type="http://schemas.openxmlformats.org/officeDocument/2006/relationships/image" Target="../media/image177.png"/></Relationships>
</file>

<file path=ppt/slides/_rels/slide71.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8.xml"/><Relationship Id="rId4" Type="http://schemas.openxmlformats.org/officeDocument/2006/relationships/image" Target="../media/image180.png"/></Relationships>
</file>

<file path=ppt/slides/_rels/slide72.xml.rels><?xml version="1.0" encoding="UTF-8" standalone="yes"?>
<Relationships xmlns="http://schemas.openxmlformats.org/package/2006/relationships"><Relationship Id="rId3" Type="http://schemas.openxmlformats.org/officeDocument/2006/relationships/image" Target="../media/image182.jpg"/><Relationship Id="rId2" Type="http://schemas.openxmlformats.org/officeDocument/2006/relationships/image" Target="../media/image181.jpg"/><Relationship Id="rId1" Type="http://schemas.openxmlformats.org/officeDocument/2006/relationships/slideLayout" Target="../slideLayouts/slideLayout6.xml"/><Relationship Id="rId4" Type="http://schemas.openxmlformats.org/officeDocument/2006/relationships/image" Target="../media/image183.jpg"/></Relationships>
</file>

<file path=ppt/slides/_rels/slide73.xml.rels><?xml version="1.0" encoding="UTF-8" standalone="yes"?>
<Relationships xmlns="http://schemas.openxmlformats.org/package/2006/relationships"><Relationship Id="rId3" Type="http://schemas.openxmlformats.org/officeDocument/2006/relationships/image" Target="../media/image184.jpg"/><Relationship Id="rId2" Type="http://schemas.openxmlformats.org/officeDocument/2006/relationships/hyperlink" Target="https://files.slack.com/files-pri/T02RY56FD1S-F03822EFLBB/screenshot_20220318-223344_line.jpg" TargetMode="External"/><Relationship Id="rId1" Type="http://schemas.openxmlformats.org/officeDocument/2006/relationships/slideLayout" Target="../slideLayouts/slideLayout6.xml"/><Relationship Id="rId5" Type="http://schemas.openxmlformats.org/officeDocument/2006/relationships/image" Target="../media/image186.jpg"/><Relationship Id="rId4" Type="http://schemas.openxmlformats.org/officeDocument/2006/relationships/image" Target="../media/image185.jpg"/></Relationships>
</file>

<file path=ppt/slides/_rels/slide74.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image" Target="../media/image188.emf"/></Relationships>
</file>

<file path=ppt/slides/_rels/slide77.xml.rels><?xml version="1.0" encoding="UTF-8" standalone="yes"?>
<Relationships xmlns="http://schemas.openxmlformats.org/package/2006/relationships"><Relationship Id="rId2" Type="http://schemas.openxmlformats.org/officeDocument/2006/relationships/image" Target="../media/image189.jp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190.jp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直線コネクタ 18"/>
          <p:cNvCxnSpPr/>
          <p:nvPr/>
        </p:nvCxnSpPr>
        <p:spPr bwMode="auto">
          <a:xfrm>
            <a:off x="361459" y="4381527"/>
            <a:ext cx="6135082" cy="0"/>
          </a:xfrm>
          <a:prstGeom prst="line">
            <a:avLst/>
          </a:prstGeom>
          <a:ln w="57150">
            <a:solidFill>
              <a:schemeClr val="accent1"/>
            </a:solidFill>
            <a:headEnd type="none" w="med" len="med"/>
            <a:tailEnd type="none" w="med" len="med"/>
          </a:ln>
          <a:extLst/>
        </p:spPr>
        <p:style>
          <a:lnRef idx="1">
            <a:schemeClr val="accent2"/>
          </a:lnRef>
          <a:fillRef idx="0">
            <a:schemeClr val="accent2"/>
          </a:fillRef>
          <a:effectRef idx="0">
            <a:schemeClr val="accent2"/>
          </a:effectRef>
          <a:fontRef idx="minor">
            <a:schemeClr val="tx1"/>
          </a:fontRef>
        </p:style>
      </p:cxnSp>
      <p:sp>
        <p:nvSpPr>
          <p:cNvPr id="8" name="テキスト ボックス 7"/>
          <p:cNvSpPr txBox="1"/>
          <p:nvPr/>
        </p:nvSpPr>
        <p:spPr>
          <a:xfrm>
            <a:off x="318254" y="3563888"/>
            <a:ext cx="6221492" cy="738664"/>
          </a:xfrm>
          <a:prstGeom prst="rect">
            <a:avLst/>
          </a:prstGeom>
          <a:noFill/>
        </p:spPr>
        <p:txBody>
          <a:bodyPr wrap="square" lIns="0" tIns="0" rIns="0" bIns="0" rtlCol="0">
            <a:spAutoFit/>
          </a:bodyPr>
          <a:lstStyle/>
          <a:p>
            <a:pPr algn="ctr">
              <a:tabLst>
                <a:tab pos="180975" algn="l"/>
              </a:tabLst>
            </a:pPr>
            <a:endParaRPr lang="en-US" altLang="ja-JP" sz="2400" b="1"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pPr algn="ctr">
              <a:tabLst>
                <a:tab pos="180975" algn="l"/>
              </a:tabLst>
            </a:pPr>
            <a:r>
              <a:rPr lang="en-US" altLang="ja-JP" sz="2400" b="1"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『Web</a:t>
            </a:r>
            <a:r>
              <a:rPr lang="ja-JP" altLang="en-US" sz="2400" b="1"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a:t>
            </a:r>
            <a:r>
              <a:rPr lang="en-US" altLang="ja-JP" sz="2400" b="1"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SNS </a:t>
            </a:r>
            <a:r>
              <a:rPr lang="ja-JP" altLang="en-US" sz="2400" b="1"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プロモーション</a:t>
            </a:r>
            <a:r>
              <a:rPr lang="en-US" altLang="ja-JP" sz="2400" b="1"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a:t>
            </a:r>
          </a:p>
        </p:txBody>
      </p:sp>
      <p:sp>
        <p:nvSpPr>
          <p:cNvPr id="12" name="テキスト ボックス 11"/>
          <p:cNvSpPr txBox="1"/>
          <p:nvPr/>
        </p:nvSpPr>
        <p:spPr>
          <a:xfrm>
            <a:off x="318254" y="4456037"/>
            <a:ext cx="6221492" cy="369332"/>
          </a:xfrm>
          <a:prstGeom prst="rect">
            <a:avLst/>
          </a:prstGeom>
          <a:noFill/>
        </p:spPr>
        <p:txBody>
          <a:bodyPr wrap="square" lIns="0" tIns="0" rIns="0" bIns="0" rtlCol="0">
            <a:spAutoFit/>
          </a:bodyPr>
          <a:lstStyle/>
          <a:p>
            <a:pPr algn="ctr">
              <a:tabLst>
                <a:tab pos="180975" algn="l"/>
              </a:tabLst>
            </a:pPr>
            <a:r>
              <a:rPr lang="ja-JP" altLang="en-US" sz="2400" b="1"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企画提案書</a:t>
            </a:r>
            <a:endParaRPr lang="en-US" altLang="ja-JP" sz="2400" b="1"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14" name="テキスト ボックス 13"/>
          <p:cNvSpPr txBox="1"/>
          <p:nvPr/>
        </p:nvSpPr>
        <p:spPr>
          <a:xfrm>
            <a:off x="318597" y="928640"/>
            <a:ext cx="6221492" cy="307777"/>
          </a:xfrm>
          <a:prstGeom prst="rect">
            <a:avLst/>
          </a:prstGeom>
          <a:noFill/>
        </p:spPr>
        <p:txBody>
          <a:bodyPr wrap="square" lIns="0" tIns="0" rIns="0" bIns="0" rtlCol="0">
            <a:spAutoFit/>
          </a:bodyPr>
          <a:lstStyle/>
          <a:p>
            <a:pPr>
              <a:tabLst>
                <a:tab pos="180975" algn="l"/>
              </a:tabLst>
            </a:pPr>
            <a:r>
              <a:rPr lang="ja-JP" altLang="en-US" sz="2000" u="sng"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公益社団法人　北海道観光振興機構</a:t>
            </a:r>
            <a:r>
              <a:rPr lang="ja-JP" altLang="en-US" sz="2000" u="sng"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　</a:t>
            </a:r>
            <a:r>
              <a:rPr lang="ja-JP" altLang="en-US" sz="2000" u="sng"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御中</a:t>
            </a:r>
            <a:endParaRPr lang="en-US" altLang="ja-JP" sz="1400" u="sng"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2976" y="8067524"/>
            <a:ext cx="3032049" cy="731153"/>
          </a:xfrm>
          <a:prstGeom prst="rect">
            <a:avLst/>
          </a:prstGeom>
        </p:spPr>
      </p:pic>
    </p:spTree>
    <p:extLst>
      <p:ext uri="{BB962C8B-B14F-4D97-AF65-F5344CB8AC3E}">
        <p14:creationId xmlns:p14="http://schemas.microsoft.com/office/powerpoint/2010/main" val="22014538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スライド番号プレースホルダー 2"/>
          <p:cNvSpPr>
            <a:spLocks noGrp="1"/>
          </p:cNvSpPr>
          <p:nvPr>
            <p:ph type="sldNum" sz="quarter" idx="10"/>
          </p:nvPr>
        </p:nvSpPr>
        <p:spPr>
          <a:xfrm>
            <a:off x="6178348" y="8976144"/>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1" lang="en-US" altLang="ja-JP" sz="1000" b="0" i="0" u="none" strike="noStrike" kern="1200" cap="none" spc="0" normalizeH="0" baseline="0" noProof="0" dirty="0">
              <a:ln>
                <a:noFill/>
              </a:ln>
              <a:solidFill>
                <a:srgbClr val="000000"/>
              </a:solidFill>
              <a:effectLst/>
              <a:uLnTx/>
              <a:uFillTx/>
              <a:latin typeface="Meiryo UI"/>
              <a:ea typeface="Meiryo UI"/>
              <a:cs typeface="+mn-cs"/>
            </a:endParaRPr>
          </a:p>
        </p:txBody>
      </p:sp>
      <p:sp>
        <p:nvSpPr>
          <p:cNvPr id="79" name="テキスト ボックス 78"/>
          <p:cNvSpPr txBox="1"/>
          <p:nvPr/>
        </p:nvSpPr>
        <p:spPr>
          <a:xfrm>
            <a:off x="180501" y="971600"/>
            <a:ext cx="6336704" cy="626701"/>
          </a:xfrm>
          <a:prstGeom prst="rect">
            <a:avLst/>
          </a:prstGeom>
          <a:gradFill flip="none" rotWithShape="1">
            <a:gsLst>
              <a:gs pos="50000">
                <a:schemeClr val="bg1"/>
              </a:gs>
              <a:gs pos="80000">
                <a:schemeClr val="accent2">
                  <a:lumMod val="20000"/>
                  <a:lumOff val="80000"/>
                </a:schemeClr>
              </a:gs>
              <a:gs pos="100000">
                <a:schemeClr val="accent2">
                  <a:lumMod val="60000"/>
                  <a:lumOff val="40000"/>
                </a:schemeClr>
              </a:gs>
            </a:gsLst>
            <a:lin ang="5400000" scaled="1"/>
            <a:tileRect/>
          </a:gradFill>
          <a:ln w="9525">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rtlCol="0">
            <a:spAutoFit/>
          </a:bodyPr>
          <a:lstStyle/>
          <a:p>
            <a:r>
              <a:rPr lang="ja-JP" altLang="en-US" sz="2000" kern="0" dirty="0">
                <a:solidFill>
                  <a:schemeClr val="tx1"/>
                </a:solidFill>
                <a:latin typeface="UD デジタル 教科書体 NK-R" panose="02020400000000000000" pitchFamily="18" charset="-128"/>
                <a:ea typeface="UD デジタル 教科書体 NK-R" panose="02020400000000000000" pitchFamily="18" charset="-128"/>
              </a:rPr>
              <a:t>今回</a:t>
            </a:r>
            <a:r>
              <a:rPr lang="ja-JP" altLang="en-US" sz="2000" kern="0" dirty="0" smtClean="0">
                <a:solidFill>
                  <a:schemeClr val="tx1"/>
                </a:solidFill>
                <a:latin typeface="UD デジタル 教科書体 NK-R" panose="02020400000000000000" pitchFamily="18" charset="-128"/>
                <a:ea typeface="UD デジタル 教科書体 NK-R" panose="02020400000000000000" pitchFamily="18" charset="-128"/>
              </a:rPr>
              <a:t>の業務追行能力について</a:t>
            </a:r>
            <a:r>
              <a:rPr lang="ja-JP" altLang="en-US" sz="3600" kern="0" dirty="0">
                <a:solidFill>
                  <a:schemeClr val="tx1"/>
                </a:solidFill>
                <a:latin typeface="UD デジタル 教科書体 NK-R" panose="02020400000000000000" pitchFamily="18" charset="-128"/>
                <a:ea typeface="UD デジタル 教科書体 NK-R" panose="02020400000000000000" pitchFamily="18" charset="-128"/>
              </a:rPr>
              <a:t>　</a:t>
            </a:r>
          </a:p>
        </p:txBody>
      </p:sp>
      <p:sp>
        <p:nvSpPr>
          <p:cNvPr id="9"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２</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ご提案</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のポイント　</a:t>
            </a:r>
            <a:r>
              <a:rPr lang="ja-JP" altLang="en-US" sz="2000" dirty="0">
                <a:solidFill>
                  <a:schemeClr val="tx1"/>
                </a:solidFill>
                <a:latin typeface="UD デジタル 教科書体 NK-R" panose="02020400000000000000" pitchFamily="18" charset="-128"/>
                <a:ea typeface="UD デジタル 教科書体 NK-R" panose="02020400000000000000" pitchFamily="18" charset="-128"/>
              </a:rPr>
              <a:t>　</a:t>
            </a:r>
            <a:r>
              <a:rPr lang="en-US" altLang="ja-JP" sz="2000"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sz="2000" dirty="0" smtClean="0">
                <a:solidFill>
                  <a:schemeClr val="tx1"/>
                </a:solidFill>
                <a:latin typeface="UD デジタル 教科書体 NK-R" panose="02020400000000000000" pitchFamily="18" charset="-128"/>
                <a:ea typeface="UD デジタル 教科書体 NK-R" panose="02020400000000000000" pitchFamily="18" charset="-128"/>
              </a:rPr>
              <a:t>に関する業務遂行能力</a:t>
            </a:r>
            <a:endParaRPr kumimoji="1" lang="ja-JP" altLang="en-US" sz="20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3" name="正方形/長方形 2"/>
          <p:cNvSpPr/>
          <p:nvPr/>
        </p:nvSpPr>
        <p:spPr>
          <a:xfrm>
            <a:off x="404664" y="1907704"/>
            <a:ext cx="5904656" cy="6740307"/>
          </a:xfrm>
          <a:prstGeom prst="rect">
            <a:avLst/>
          </a:prstGeom>
        </p:spPr>
        <p:txBody>
          <a:bodyPr wrap="square">
            <a:spAutoFit/>
          </a:bodyPr>
          <a:lstStyle/>
          <a:p>
            <a:r>
              <a:rPr lang="ja-JP" altLang="en-US" dirty="0" smtClean="0">
                <a:latin typeface="UD デジタル 教科書体 NK-R" panose="02020400000000000000" pitchFamily="18" charset="-128"/>
                <a:ea typeface="UD デジタル 教科書体 NK-R" panose="02020400000000000000" pitchFamily="18" charset="-128"/>
              </a:rPr>
              <a:t>① </a:t>
            </a:r>
            <a:r>
              <a:rPr lang="en-US" altLang="ja-JP" dirty="0" smtClean="0">
                <a:latin typeface="UD デジタル 教科書体 NK-R" panose="02020400000000000000" pitchFamily="18" charset="-128"/>
                <a:ea typeface="UD デジタル 教科書体 NK-R" panose="02020400000000000000" pitchFamily="18" charset="-128"/>
              </a:rPr>
              <a:t>LINE</a:t>
            </a:r>
            <a:r>
              <a:rPr lang="ja-JP" altLang="en-US" dirty="0">
                <a:latin typeface="UD デジタル 教科書体 NK-R" panose="02020400000000000000" pitchFamily="18" charset="-128"/>
                <a:ea typeface="UD デジタル 教科書体 NK-R" panose="02020400000000000000" pitchFamily="18" charset="-128"/>
              </a:rPr>
              <a:t>アカウントの</a:t>
            </a:r>
            <a:r>
              <a:rPr lang="ja-JP" altLang="en-US" dirty="0" smtClean="0">
                <a:latin typeface="UD デジタル 教科書体 NK-R" panose="02020400000000000000" pitchFamily="18" charset="-128"/>
                <a:ea typeface="UD デジタル 教科書体 NK-R" panose="02020400000000000000" pitchFamily="18" charset="-128"/>
              </a:rPr>
              <a:t>開発技術力</a:t>
            </a:r>
            <a:endParaRPr lang="en-US" altLang="ja-JP" dirty="0" smtClean="0">
              <a:latin typeface="UD デジタル 教科書体 NK-R" panose="02020400000000000000" pitchFamily="18" charset="-128"/>
              <a:ea typeface="UD デジタル 教科書体 NK-R" panose="02020400000000000000" pitchFamily="18" charset="-128"/>
            </a:endParaRPr>
          </a:p>
          <a:p>
            <a:r>
              <a:rPr lang="ja-JP" altLang="en-US" dirty="0" smtClean="0">
                <a:latin typeface="UD デジタル 教科書体 NK-R" panose="02020400000000000000" pitchFamily="18" charset="-128"/>
                <a:ea typeface="UD デジタル 教科書体 NK-R" panose="02020400000000000000" pitchFamily="18" charset="-128"/>
              </a:rPr>
              <a:t>昨年まで、</a:t>
            </a:r>
            <a:r>
              <a:rPr lang="en-US" altLang="ja-JP" dirty="0" smtClean="0">
                <a:latin typeface="UD デジタル 教科書体 NK-R" panose="02020400000000000000" pitchFamily="18" charset="-128"/>
                <a:ea typeface="UD デジタル 教科書体 NK-R" panose="02020400000000000000" pitchFamily="18" charset="-128"/>
              </a:rPr>
              <a:t>LINE</a:t>
            </a:r>
            <a:r>
              <a:rPr lang="ja-JP" altLang="en-US" dirty="0" smtClean="0">
                <a:latin typeface="UD デジタル 教科書体 NK-R" panose="02020400000000000000" pitchFamily="18" charset="-128"/>
                <a:ea typeface="UD デジタル 教科書体 NK-R" panose="02020400000000000000" pitchFamily="18" charset="-128"/>
              </a:rPr>
              <a:t>株式会社行政イノベーションチームに勤務していた</a:t>
            </a:r>
            <a:r>
              <a:rPr lang="en-US" altLang="ja-JP" dirty="0" smtClean="0">
                <a:latin typeface="UD デジタル 教科書体 NK-R" panose="02020400000000000000" pitchFamily="18" charset="-128"/>
                <a:ea typeface="UD デジタル 教科書体 NK-R" panose="02020400000000000000" pitchFamily="18" charset="-128"/>
              </a:rPr>
              <a:t>IT</a:t>
            </a:r>
            <a:r>
              <a:rPr lang="ja-JP" altLang="en-US" dirty="0" smtClean="0">
                <a:latin typeface="UD デジタル 教科書体 NK-R" panose="02020400000000000000" pitchFamily="18" charset="-128"/>
                <a:ea typeface="UD デジタル 教科書体 NK-R" panose="02020400000000000000" pitchFamily="18" charset="-128"/>
              </a:rPr>
              <a:t>エンジニア</a:t>
            </a:r>
            <a:r>
              <a:rPr lang="en-US" altLang="ja-JP" dirty="0" smtClean="0">
                <a:latin typeface="UD デジタル 教科書体 NK-R" panose="02020400000000000000" pitchFamily="18" charset="-128"/>
                <a:ea typeface="UD デジタル 教科書体 NK-R" panose="02020400000000000000" pitchFamily="18" charset="-128"/>
              </a:rPr>
              <a:t>4</a:t>
            </a:r>
            <a:r>
              <a:rPr lang="ja-JP" altLang="en-US" dirty="0" smtClean="0">
                <a:latin typeface="UD デジタル 教科書体 NK-R" panose="02020400000000000000" pitchFamily="18" charset="-128"/>
                <a:ea typeface="UD デジタル 教科書体 NK-R" panose="02020400000000000000" pitchFamily="18" charset="-128"/>
              </a:rPr>
              <a:t>名が担当し、</a:t>
            </a:r>
            <a:r>
              <a:rPr lang="en-US" altLang="ja-JP" dirty="0" smtClean="0">
                <a:latin typeface="UD デジタル 教科書体 NK-R" panose="02020400000000000000" pitchFamily="18" charset="-128"/>
                <a:ea typeface="UD デジタル 教科書体 NK-R" panose="02020400000000000000" pitchFamily="18" charset="-128"/>
              </a:rPr>
              <a:t>LINE</a:t>
            </a:r>
            <a:r>
              <a:rPr lang="ja-JP" altLang="en-US" dirty="0" smtClean="0">
                <a:latin typeface="UD デジタル 教科書体 NK-R" panose="02020400000000000000" pitchFamily="18" charset="-128"/>
                <a:ea typeface="UD デジタル 教科書体 NK-R" panose="02020400000000000000" pitchFamily="18" charset="-128"/>
              </a:rPr>
              <a:t>に関しての開発力と、自治体の</a:t>
            </a:r>
            <a:r>
              <a:rPr lang="en-US" altLang="ja-JP" dirty="0" smtClean="0">
                <a:latin typeface="UD デジタル 教科書体 NK-R" panose="02020400000000000000" pitchFamily="18" charset="-128"/>
                <a:ea typeface="UD デジタル 教科書体 NK-R" panose="02020400000000000000" pitchFamily="18" charset="-128"/>
              </a:rPr>
              <a:t>LINE</a:t>
            </a:r>
            <a:r>
              <a:rPr lang="ja-JP" altLang="en-US" dirty="0" smtClean="0">
                <a:latin typeface="UD デジタル 教科書体 NK-R" panose="02020400000000000000" pitchFamily="18" charset="-128"/>
                <a:ea typeface="UD デジタル 教科書体 NK-R" panose="02020400000000000000" pitchFamily="18" charset="-128"/>
              </a:rPr>
              <a:t>運用がうまくいくノウハウや裏技を持っています。すでに、移行するための改良アカウントを作成済。</a:t>
            </a:r>
            <a:endParaRPr lang="en-US" altLang="ja-JP" dirty="0" smtClean="0">
              <a:latin typeface="UD デジタル 教科書体 NK-R" panose="02020400000000000000" pitchFamily="18" charset="-128"/>
              <a:ea typeface="UD デジタル 教科書体 NK-R" panose="02020400000000000000" pitchFamily="18" charset="-128"/>
            </a:endParaRPr>
          </a:p>
          <a:p>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en-US" dirty="0" smtClean="0">
                <a:latin typeface="UD デジタル 教科書体 NK-R" panose="02020400000000000000" pitchFamily="18" charset="-128"/>
                <a:ea typeface="UD デジタル 教科書体 NK-R" panose="02020400000000000000" pitchFamily="18" charset="-128"/>
              </a:rPr>
              <a:t>②　配信する観光コンテンツの作成体制</a:t>
            </a: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en-US" dirty="0" smtClean="0">
                <a:latin typeface="UD デジタル 教科書体 NK-R" panose="02020400000000000000" pitchFamily="18" charset="-128"/>
                <a:ea typeface="UD デジタル 教科書体 NK-R" panose="02020400000000000000" pitchFamily="18" charset="-128"/>
              </a:rPr>
              <a:t>・　観光</a:t>
            </a:r>
            <a:r>
              <a:rPr lang="en-US" altLang="ja-JP" dirty="0" err="1" smtClean="0">
                <a:latin typeface="UD デジタル 教科書体 NK-R" panose="02020400000000000000" pitchFamily="18" charset="-128"/>
                <a:ea typeface="UD デジタル 教科書体 NK-R" panose="02020400000000000000" pitchFamily="18" charset="-128"/>
              </a:rPr>
              <a:t>TikToker</a:t>
            </a:r>
            <a:r>
              <a:rPr lang="ja-JP" altLang="en-US" dirty="0" smtClean="0">
                <a:latin typeface="UD デジタル 教科書体 NK-R" panose="02020400000000000000" pitchFamily="18" charset="-128"/>
                <a:ea typeface="UD デジタル 教科書体 NK-R" panose="02020400000000000000" pitchFamily="18" charset="-128"/>
              </a:rPr>
              <a:t>　高原ひとみ</a:t>
            </a: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en-US" dirty="0" smtClean="0">
                <a:latin typeface="UD デジタル 教科書体 NK-R" panose="02020400000000000000" pitchFamily="18" charset="-128"/>
                <a:ea typeface="UD デジタル 教科書体 NK-R" panose="02020400000000000000" pitchFamily="18" charset="-128"/>
              </a:rPr>
              <a:t>ぴと　というハンドルネームで「</a:t>
            </a:r>
            <a:r>
              <a:rPr lang="en-US" altLang="ja-JP" dirty="0" smtClean="0">
                <a:latin typeface="UD デジタル 教科書体 NK-R" panose="02020400000000000000" pitchFamily="18" charset="-128"/>
                <a:ea typeface="UD デジタル 教科書体 NK-R" panose="02020400000000000000" pitchFamily="18" charset="-128"/>
              </a:rPr>
              <a:t>300</a:t>
            </a:r>
            <a:r>
              <a:rPr lang="ja-JP" altLang="en-US" dirty="0" smtClean="0">
                <a:latin typeface="UD デジタル 教科書体 NK-R" panose="02020400000000000000" pitchFamily="18" charset="-128"/>
                <a:ea typeface="UD デジタル 教科書体 NK-R" panose="02020400000000000000" pitchFamily="18" charset="-128"/>
              </a:rPr>
              <a:t>万いいね」を誇る</a:t>
            </a:r>
            <a:endParaRPr lang="en-US" altLang="ja-JP" dirty="0" smtClean="0">
              <a:latin typeface="UD デジタル 教科書体 NK-R" panose="02020400000000000000" pitchFamily="18" charset="-128"/>
              <a:ea typeface="UD デジタル 教科書体 NK-R" panose="02020400000000000000" pitchFamily="18" charset="-128"/>
            </a:endParaRPr>
          </a:p>
          <a:p>
            <a:r>
              <a:rPr lang="ja-JP" altLang="en-US" dirty="0" smtClean="0">
                <a:latin typeface="UD デジタル 教科書体 NK-R" panose="02020400000000000000" pitchFamily="18" charset="-128"/>
                <a:ea typeface="UD デジタル 教科書体 NK-R" panose="02020400000000000000" pitchFamily="18" charset="-128"/>
              </a:rPr>
              <a:t>・　観光</a:t>
            </a:r>
            <a:r>
              <a:rPr lang="en-US" altLang="ja-JP" dirty="0" err="1" smtClean="0">
                <a:latin typeface="UD デジタル 教科書体 NK-R" panose="02020400000000000000" pitchFamily="18" charset="-128"/>
                <a:ea typeface="UD デジタル 教科書体 NK-R" panose="02020400000000000000" pitchFamily="18" charset="-128"/>
              </a:rPr>
              <a:t>youtuber</a:t>
            </a:r>
            <a:r>
              <a:rPr lang="en-US" altLang="ja-JP" dirty="0" smtClean="0">
                <a:latin typeface="UD デジタル 教科書体 NK-R" panose="02020400000000000000" pitchFamily="18" charset="-128"/>
                <a:ea typeface="UD デジタル 教科書体 NK-R" panose="02020400000000000000" pitchFamily="18" charset="-128"/>
              </a:rPr>
              <a:t> </a:t>
            </a:r>
            <a:r>
              <a:rPr lang="ja-JP" altLang="en-US" dirty="0" smtClean="0">
                <a:latin typeface="UD デジタル 教科書体 NK-R" panose="02020400000000000000" pitchFamily="18" charset="-128"/>
                <a:ea typeface="UD デジタル 教科書体 NK-R" panose="02020400000000000000" pitchFamily="18" charset="-128"/>
              </a:rPr>
              <a:t>大村弦</a:t>
            </a:r>
            <a:endParaRPr lang="en-US" altLang="ja-JP" dirty="0" smtClean="0">
              <a:latin typeface="UD デジタル 教科書体 NK-R" panose="02020400000000000000" pitchFamily="18" charset="-128"/>
              <a:ea typeface="UD デジタル 教科書体 NK-R" panose="02020400000000000000" pitchFamily="18" charset="-128"/>
            </a:endParaRPr>
          </a:p>
          <a:p>
            <a:r>
              <a:rPr lang="ja-JP" altLang="en-US" dirty="0" smtClean="0">
                <a:latin typeface="UD デジタル 教科書体 NK-R" panose="02020400000000000000" pitchFamily="18" charset="-128"/>
                <a:ea typeface="UD デジタル 教科書体 NK-R" panose="02020400000000000000" pitchFamily="18" charset="-128"/>
              </a:rPr>
              <a:t>全国を旅して、北海道のコンテンツでも</a:t>
            </a:r>
            <a:r>
              <a:rPr lang="en-US" altLang="ja-JP" dirty="0" smtClean="0">
                <a:latin typeface="UD デジタル 教科書体 NK-R" panose="02020400000000000000" pitchFamily="18" charset="-128"/>
                <a:ea typeface="UD デジタル 教科書体 NK-R" panose="02020400000000000000" pitchFamily="18" charset="-128"/>
              </a:rPr>
              <a:t>24</a:t>
            </a:r>
            <a:r>
              <a:rPr lang="ja-JP" altLang="en-US" dirty="0" smtClean="0">
                <a:latin typeface="UD デジタル 教科書体 NK-R" panose="02020400000000000000" pitchFamily="18" charset="-128"/>
                <a:ea typeface="UD デジタル 教科書体 NK-R" panose="02020400000000000000" pitchFamily="18" charset="-128"/>
              </a:rPr>
              <a:t>万回再生</a:t>
            </a:r>
            <a:endParaRPr lang="en-US" altLang="ja-JP" dirty="0" smtClean="0">
              <a:latin typeface="UD デジタル 教科書体 NK-R" panose="02020400000000000000" pitchFamily="18" charset="-128"/>
              <a:ea typeface="UD デジタル 教科書体 NK-R" panose="02020400000000000000" pitchFamily="18" charset="-128"/>
            </a:endParaRPr>
          </a:p>
          <a:p>
            <a:r>
              <a:rPr lang="ja-JP" altLang="en-US" dirty="0" smtClean="0">
                <a:latin typeface="UD デジタル 教科書体 NK-R" panose="02020400000000000000" pitchFamily="18" charset="-128"/>
                <a:ea typeface="UD デジタル 教科書体 NK-R" panose="02020400000000000000" pitchFamily="18" charset="-128"/>
              </a:rPr>
              <a:t>・　観光ライター</a:t>
            </a:r>
            <a:endParaRPr lang="en-US" altLang="ja-JP" dirty="0" smtClean="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　</a:t>
            </a:r>
            <a:r>
              <a:rPr lang="ja-JP" altLang="en-US" dirty="0" smtClean="0">
                <a:latin typeface="UD デジタル 教科書体 NK-R" panose="02020400000000000000" pitchFamily="18" charset="-128"/>
                <a:ea typeface="UD デジタル 教科書体 NK-R" panose="02020400000000000000" pitchFamily="18" charset="-128"/>
              </a:rPr>
              <a:t>伊藤美咲、三浦</a:t>
            </a:r>
            <a:r>
              <a:rPr lang="ja-JP" altLang="en-US" dirty="0" err="1" smtClean="0">
                <a:latin typeface="UD デジタル 教科書体 NK-R" panose="02020400000000000000" pitchFamily="18" charset="-128"/>
                <a:ea typeface="UD デジタル 教科書体 NK-R" panose="02020400000000000000" pitchFamily="18" charset="-128"/>
              </a:rPr>
              <a:t>えり</a:t>
            </a:r>
            <a:r>
              <a:rPr lang="ja-JP" altLang="en-US" dirty="0" smtClean="0">
                <a:latin typeface="UD デジタル 教科書体 NK-R" panose="02020400000000000000" pitchFamily="18" charset="-128"/>
                <a:ea typeface="UD デジタル 教科書体 NK-R" panose="02020400000000000000" pitchFamily="18" charset="-128"/>
              </a:rPr>
              <a:t>、岡田良寛、</a:t>
            </a:r>
            <a:r>
              <a:rPr lang="en-US" altLang="ja-JP" dirty="0" err="1" smtClean="0">
                <a:latin typeface="UD デジタル 教科書体 NK-R" panose="02020400000000000000" pitchFamily="18" charset="-128"/>
                <a:ea typeface="UD デジタル 教科書体 NK-R" panose="02020400000000000000" pitchFamily="18" charset="-128"/>
              </a:rPr>
              <a:t>ROYworld</a:t>
            </a:r>
            <a:endParaRPr lang="en-US" altLang="ja-JP" dirty="0" smtClean="0">
              <a:latin typeface="UD デジタル 教科書体 NK-R" panose="02020400000000000000" pitchFamily="18" charset="-128"/>
              <a:ea typeface="UD デジタル 教科書体 NK-R" panose="02020400000000000000" pitchFamily="18" charset="-128"/>
            </a:endParaRPr>
          </a:p>
          <a:p>
            <a:r>
              <a:rPr lang="ja-JP" altLang="en-US" dirty="0" smtClean="0">
                <a:latin typeface="UD デジタル 教科書体 NK-R" panose="02020400000000000000" pitchFamily="18" charset="-128"/>
                <a:ea typeface="UD デジタル 教科書体 NK-R" panose="02020400000000000000" pitchFamily="18" charset="-128"/>
              </a:rPr>
              <a:t>　</a:t>
            </a:r>
            <a:r>
              <a:rPr lang="en-US" altLang="ja-JP" dirty="0" err="1" smtClean="0">
                <a:latin typeface="UD デジタル 教科書体 NK-R" panose="02020400000000000000" pitchFamily="18" charset="-128"/>
                <a:ea typeface="UD デジタル 教科書体 NK-R" panose="02020400000000000000" pitchFamily="18" charset="-128"/>
              </a:rPr>
              <a:t>Tabippo</a:t>
            </a:r>
            <a:r>
              <a:rPr lang="ja-JP" altLang="en-US" dirty="0" err="1" smtClean="0">
                <a:latin typeface="UD デジタル 教科書体 NK-R" panose="02020400000000000000" pitchFamily="18" charset="-128"/>
                <a:ea typeface="UD デジタル 教科書体 NK-R" panose="02020400000000000000" pitchFamily="18" charset="-128"/>
              </a:rPr>
              <a:t>での</a:t>
            </a:r>
            <a:r>
              <a:rPr lang="ja-JP" altLang="en-US" dirty="0" smtClean="0">
                <a:latin typeface="UD デジタル 教科書体 NK-R" panose="02020400000000000000" pitchFamily="18" charset="-128"/>
                <a:ea typeface="UD デジタル 教科書体 NK-R" panose="02020400000000000000" pitchFamily="18" charset="-128"/>
              </a:rPr>
              <a:t>執筆中</a:t>
            </a:r>
            <a:endParaRPr lang="en-US" altLang="ja-JP" dirty="0" smtClean="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で、地域・季節偏在解消も考慮した道内各地への誘客促進を図る情報</a:t>
            </a:r>
            <a:r>
              <a:rPr lang="ja-JP" altLang="en-US" dirty="0" smtClean="0">
                <a:latin typeface="UD デジタル 教科書体 NK-R" panose="02020400000000000000" pitchFamily="18" charset="-128"/>
                <a:ea typeface="UD デジタル 教科書体 NK-R" panose="02020400000000000000" pitchFamily="18" charset="-128"/>
              </a:rPr>
              <a:t>発信体制。</a:t>
            </a:r>
            <a:endParaRPr lang="en-US" altLang="ja-JP" dirty="0" smtClean="0">
              <a:latin typeface="UD デジタル 教科書体 NK-R" panose="02020400000000000000" pitchFamily="18" charset="-128"/>
              <a:ea typeface="UD デジタル 教科書体 NK-R" panose="02020400000000000000" pitchFamily="18" charset="-128"/>
            </a:endParaRPr>
          </a:p>
          <a:p>
            <a:endParaRPr lang="en-US" altLang="ja-JP" dirty="0" smtClean="0">
              <a:latin typeface="UD デジタル 教科書体 NK-R" panose="02020400000000000000" pitchFamily="18" charset="-128"/>
              <a:ea typeface="UD デジタル 教科書体 NK-R" panose="02020400000000000000" pitchFamily="18" charset="-128"/>
            </a:endParaRPr>
          </a:p>
          <a:p>
            <a:r>
              <a:rPr lang="ja-JP" altLang="en-US" dirty="0" smtClean="0">
                <a:latin typeface="UD デジタル 教科書体 NK-R" panose="02020400000000000000" pitchFamily="18" charset="-128"/>
                <a:ea typeface="UD デジタル 教科書体 NK-R" panose="02020400000000000000" pitchFamily="18" charset="-128"/>
              </a:rPr>
              <a:t>③</a:t>
            </a:r>
            <a:r>
              <a:rPr lang="ja-JP" altLang="en-US" dirty="0">
                <a:latin typeface="UD デジタル 教科書体 NK-R" panose="02020400000000000000" pitchFamily="18" charset="-128"/>
                <a:ea typeface="UD デジタル 教科書体 NK-R" panose="02020400000000000000" pitchFamily="18" charset="-128"/>
              </a:rPr>
              <a:t>　</a:t>
            </a:r>
            <a:r>
              <a:rPr lang="ja-JP" altLang="en-US" dirty="0" smtClean="0">
                <a:latin typeface="UD デジタル 教科書体 NK-R" panose="02020400000000000000" pitchFamily="18" charset="-128"/>
                <a:ea typeface="UD デジタル 教科書体 NK-R" panose="02020400000000000000" pitchFamily="18" charset="-128"/>
              </a:rPr>
              <a:t>札幌支店による機構や地元との連携</a:t>
            </a:r>
            <a:endParaRPr lang="en-US" altLang="ja-JP" dirty="0" smtClean="0">
              <a:latin typeface="UD デジタル 教科書体 NK-R" panose="02020400000000000000" pitchFamily="18" charset="-128"/>
              <a:ea typeface="UD デジタル 教科書体 NK-R" panose="02020400000000000000" pitchFamily="18" charset="-128"/>
            </a:endParaRPr>
          </a:p>
          <a:p>
            <a:r>
              <a:rPr lang="ja-JP" altLang="en-US" dirty="0" smtClean="0">
                <a:latin typeface="UD デジタル 教科書体 NK-R" panose="02020400000000000000" pitchFamily="18" charset="-128"/>
                <a:ea typeface="UD デジタル 教科書体 NK-R" panose="02020400000000000000" pitchFamily="18" charset="-128"/>
              </a:rPr>
              <a:t>地元の東武トップツアーズ札幌支店が機構と向き合うこと</a:t>
            </a:r>
            <a:r>
              <a:rPr lang="ja-JP" altLang="en-US" dirty="0">
                <a:latin typeface="UD デジタル 教科書体 NK-R" panose="02020400000000000000" pitchFamily="18" charset="-128"/>
                <a:ea typeface="UD デジタル 教科書体 NK-R" panose="02020400000000000000" pitchFamily="18" charset="-128"/>
              </a:rPr>
              <a:t>で、「アウトドア体験」、「温泉」など機構の</a:t>
            </a:r>
            <a:r>
              <a:rPr lang="ja-JP" altLang="en-US" dirty="0" smtClean="0">
                <a:latin typeface="UD デジタル 教科書体 NK-R" panose="02020400000000000000" pitchFamily="18" charset="-128"/>
                <a:ea typeface="UD デジタル 教科書体 NK-R" panose="02020400000000000000" pitchFamily="18" charset="-128"/>
              </a:rPr>
              <a:t>意向を実現します。</a:t>
            </a:r>
            <a:endParaRPr lang="en-US" altLang="ja-JP" dirty="0" smtClean="0">
              <a:latin typeface="UD デジタル 教科書体 NK-R" panose="02020400000000000000" pitchFamily="18" charset="-128"/>
              <a:ea typeface="UD デジタル 教科書体 NK-R" panose="02020400000000000000" pitchFamily="18" charset="-128"/>
            </a:endParaRPr>
          </a:p>
          <a:p>
            <a:r>
              <a:rPr lang="ja-JP" altLang="en-US" dirty="0" smtClean="0">
                <a:latin typeface="UD デジタル 教科書体 NK-R" panose="02020400000000000000" pitchFamily="18" charset="-128"/>
                <a:ea typeface="UD デジタル 教科書体 NK-R" panose="02020400000000000000" pitchFamily="18" charset="-128"/>
              </a:rPr>
              <a:t>また、「</a:t>
            </a:r>
            <a:r>
              <a:rPr lang="ja-JP" altLang="en-US" dirty="0">
                <a:latin typeface="UD デジタル 教科書体 NK-R" panose="02020400000000000000" pitchFamily="18" charset="-128"/>
                <a:ea typeface="UD デジタル 教科書体 NK-R" panose="02020400000000000000" pitchFamily="18" charset="-128"/>
              </a:rPr>
              <a:t>食」と「観光」をテーマに</a:t>
            </a:r>
            <a:r>
              <a:rPr lang="ja-JP" altLang="en-US" u="sng" dirty="0">
                <a:latin typeface="UD デジタル 教科書体 NK-R" panose="02020400000000000000" pitchFamily="18" charset="-128"/>
                <a:ea typeface="UD デジタル 教科書体 NK-R" panose="02020400000000000000" pitchFamily="18" charset="-128"/>
              </a:rPr>
              <a:t>道内自治体や観光協会・事業者並びに各（総合）振興局・北海道</a:t>
            </a:r>
            <a:r>
              <a:rPr lang="ja-JP" altLang="en-US" u="sng" dirty="0" err="1">
                <a:latin typeface="UD デジタル 教科書体 NK-R" panose="02020400000000000000" pitchFamily="18" charset="-128"/>
                <a:ea typeface="UD デジタル 教科書体 NK-R" panose="02020400000000000000" pitchFamily="18" charset="-128"/>
              </a:rPr>
              <a:t>どさんこ</a:t>
            </a:r>
            <a:r>
              <a:rPr lang="ja-JP" altLang="en-US" u="sng" dirty="0">
                <a:latin typeface="UD デジタル 教科書体 NK-R" panose="02020400000000000000" pitchFamily="18" charset="-128"/>
                <a:ea typeface="UD デジタル 教科書体 NK-R" panose="02020400000000000000" pitchFamily="18" charset="-128"/>
              </a:rPr>
              <a:t>プラザ等</a:t>
            </a:r>
            <a:r>
              <a:rPr lang="ja-JP" altLang="en-US" dirty="0">
                <a:latin typeface="UD デジタル 教科書体 NK-R" panose="02020400000000000000" pitchFamily="18" charset="-128"/>
                <a:ea typeface="UD デジタル 教科書体 NK-R" panose="02020400000000000000" pitchFamily="18" charset="-128"/>
              </a:rPr>
              <a:t>と</a:t>
            </a:r>
            <a:r>
              <a:rPr lang="ja-JP" altLang="en-US" dirty="0" smtClean="0">
                <a:latin typeface="UD デジタル 教科書体 NK-R" panose="02020400000000000000" pitchFamily="18" charset="-128"/>
                <a:ea typeface="UD デジタル 教科書体 NK-R" panose="02020400000000000000" pitchFamily="18" charset="-128"/>
              </a:rPr>
              <a:t>タイアップを進めます。</a:t>
            </a:r>
            <a:endParaRPr lang="en-US" altLang="ja-JP" dirty="0">
              <a:latin typeface="UD デジタル 教科書体 NK-R" panose="02020400000000000000" pitchFamily="18" charset="-128"/>
              <a:ea typeface="UD デジタル 教科書体 NK-R" panose="02020400000000000000" pitchFamily="18" charset="-128"/>
            </a:endParaRPr>
          </a:p>
          <a:p>
            <a:endParaRPr lang="en-US" altLang="ja-JP"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37257675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スライド番号プレースホルダー 2"/>
          <p:cNvSpPr>
            <a:spLocks noGrp="1"/>
          </p:cNvSpPr>
          <p:nvPr>
            <p:ph type="sldNum" sz="quarter" idx="10"/>
          </p:nvPr>
        </p:nvSpPr>
        <p:spPr>
          <a:xfrm>
            <a:off x="6178348" y="8976144"/>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1" lang="en-US" altLang="ja-JP" sz="1000" b="0" i="0" u="none" strike="noStrike" kern="1200" cap="none" spc="0" normalizeH="0" baseline="0" noProof="0" dirty="0">
              <a:ln>
                <a:noFill/>
              </a:ln>
              <a:solidFill>
                <a:srgbClr val="000000"/>
              </a:solidFill>
              <a:effectLst/>
              <a:uLnTx/>
              <a:uFillTx/>
              <a:latin typeface="Meiryo UI"/>
              <a:ea typeface="Meiryo UI"/>
              <a:cs typeface="+mn-cs"/>
            </a:endParaRPr>
          </a:p>
        </p:txBody>
      </p:sp>
      <p:sp>
        <p:nvSpPr>
          <p:cNvPr id="195"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２</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ご提案</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のポイント　</a:t>
            </a:r>
            <a:r>
              <a:rPr lang="ja-JP" altLang="en-US" sz="2000" dirty="0">
                <a:solidFill>
                  <a:schemeClr val="tx1"/>
                </a:solidFill>
                <a:latin typeface="UD デジタル 教科書体 NK-R" panose="02020400000000000000" pitchFamily="18" charset="-128"/>
                <a:ea typeface="UD デジタル 教科書体 NK-R" panose="02020400000000000000" pitchFamily="18" charset="-128"/>
              </a:rPr>
              <a:t>　</a:t>
            </a:r>
            <a:r>
              <a:rPr lang="en-US" altLang="ja-JP" sz="2000"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sz="2000" dirty="0" smtClean="0">
                <a:solidFill>
                  <a:schemeClr val="tx1"/>
                </a:solidFill>
                <a:latin typeface="UD デジタル 教科書体 NK-R" panose="02020400000000000000" pitchFamily="18" charset="-128"/>
                <a:ea typeface="UD デジタル 教科書体 NK-R" panose="02020400000000000000" pitchFamily="18" charset="-128"/>
              </a:rPr>
              <a:t>に関する業務遂行能力</a:t>
            </a:r>
            <a:endParaRPr kumimoji="1" lang="ja-JP" altLang="en-US" sz="20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8" name="テキスト ボックス 7"/>
          <p:cNvSpPr txBox="1"/>
          <p:nvPr/>
        </p:nvSpPr>
        <p:spPr>
          <a:xfrm>
            <a:off x="162683" y="1043608"/>
            <a:ext cx="6630599" cy="7540526"/>
          </a:xfrm>
          <a:prstGeom prst="rect">
            <a:avLst/>
          </a:prstGeom>
          <a:noFill/>
        </p:spPr>
        <p:txBody>
          <a:bodyPr wrap="square" rtlCol="0">
            <a:spAutoFit/>
          </a:bodyPr>
          <a:lstStyle/>
          <a:p>
            <a:r>
              <a:rPr lang="ja-JP" altLang="en-US" sz="1600" dirty="0" smtClean="0">
                <a:latin typeface="UD デジタル 教科書体 NK-R" panose="02020400000000000000" pitchFamily="18" charset="-128"/>
                <a:ea typeface="UD デジタル 教科書体 NK-R" panose="02020400000000000000" pitchFamily="18" charset="-128"/>
              </a:rPr>
              <a:t>昨年末に、</a:t>
            </a:r>
            <a:r>
              <a:rPr lang="en-US" altLang="ja-JP" sz="1600" dirty="0" smtClean="0">
                <a:solidFill>
                  <a:srgbClr val="FF0000"/>
                </a:solidFill>
                <a:latin typeface="UD デジタル 教科書体 NK-R" panose="02020400000000000000" pitchFamily="18" charset="-128"/>
                <a:ea typeface="UD デジタル 教科書体 NK-R" panose="02020400000000000000" pitchFamily="18" charset="-128"/>
              </a:rPr>
              <a:t>LINE</a:t>
            </a:r>
            <a:r>
              <a:rPr lang="ja-JP" altLang="en-US" sz="1600" dirty="0">
                <a:solidFill>
                  <a:srgbClr val="FF0000"/>
                </a:solidFill>
                <a:latin typeface="UD デジタル 教科書体 NK-R" panose="02020400000000000000" pitchFamily="18" charset="-128"/>
                <a:ea typeface="UD デジタル 教科書体 NK-R" panose="02020400000000000000" pitchFamily="18" charset="-128"/>
              </a:rPr>
              <a:t>株式会社</a:t>
            </a:r>
            <a:r>
              <a:rPr lang="ja-JP" altLang="en-US" sz="1600" dirty="0" smtClean="0">
                <a:solidFill>
                  <a:srgbClr val="FF0000"/>
                </a:solidFill>
                <a:latin typeface="UD デジタル 教科書体 NK-R" panose="02020400000000000000" pitchFamily="18" charset="-128"/>
                <a:ea typeface="UD デジタル 教科書体 NK-R" panose="02020400000000000000" pitchFamily="18" charset="-128"/>
              </a:rPr>
              <a:t>の自治体担当責任者</a:t>
            </a:r>
            <a:r>
              <a:rPr lang="ja-JP" altLang="en-US" sz="1600" dirty="0" smtClean="0">
                <a:latin typeface="UD デジタル 教科書体 NK-R" panose="02020400000000000000" pitchFamily="18" charset="-128"/>
                <a:ea typeface="UD デジタル 教科書体 NK-R" panose="02020400000000000000" pitchFamily="18" charset="-128"/>
              </a:rPr>
              <a:t>の</a:t>
            </a:r>
            <a:r>
              <a:rPr lang="en-US" altLang="ja-JP" sz="1600" dirty="0" smtClean="0">
                <a:latin typeface="UD デジタル 教科書体 NK-R" panose="02020400000000000000" pitchFamily="18" charset="-128"/>
                <a:ea typeface="UD デジタル 教科書体 NK-R" panose="02020400000000000000" pitchFamily="18" charset="-128"/>
              </a:rPr>
              <a:t>IT</a:t>
            </a:r>
            <a:r>
              <a:rPr lang="ja-JP" altLang="en-US" sz="1600" dirty="0" smtClean="0">
                <a:latin typeface="UD デジタル 教科書体 NK-R" panose="02020400000000000000" pitchFamily="18" charset="-128"/>
                <a:ea typeface="UD デジタル 教科書体 NK-R" panose="02020400000000000000" pitchFamily="18" charset="-128"/>
              </a:rPr>
              <a:t>エンジニアが、</a:t>
            </a:r>
            <a:endParaRPr lang="en-US" altLang="ja-JP" sz="1600" dirty="0" smtClean="0">
              <a:latin typeface="UD デジタル 教科書体 NK-R" panose="02020400000000000000" pitchFamily="18" charset="-128"/>
              <a:ea typeface="UD デジタル 教科書体 NK-R" panose="02020400000000000000" pitchFamily="18" charset="-128"/>
            </a:endParaRPr>
          </a:p>
          <a:p>
            <a:r>
              <a:rPr lang="en-US" altLang="ja-JP" sz="1600" dirty="0" smtClean="0">
                <a:latin typeface="UD デジタル 教科書体 NK-R" panose="02020400000000000000" pitchFamily="18" charset="-128"/>
                <a:ea typeface="UD デジタル 教科書体 NK-R" panose="02020400000000000000" pitchFamily="18" charset="-128"/>
              </a:rPr>
              <a:t>LINE</a:t>
            </a:r>
            <a:r>
              <a:rPr lang="ja-JP" altLang="en-US" sz="1600" dirty="0" smtClean="0">
                <a:latin typeface="UD デジタル 教科書体 NK-R" panose="02020400000000000000" pitchFamily="18" charset="-128"/>
                <a:ea typeface="UD デジタル 教科書体 NK-R" panose="02020400000000000000" pitchFamily="18" charset="-128"/>
              </a:rPr>
              <a:t>株式会社の退職を表明。</a:t>
            </a:r>
            <a:endParaRPr lang="en-US" altLang="ja-JP" sz="1600" dirty="0" smtClean="0">
              <a:latin typeface="UD デジタル 教科書体 NK-R" panose="02020400000000000000" pitchFamily="18" charset="-128"/>
              <a:ea typeface="UD デジタル 教科書体 NK-R" panose="02020400000000000000" pitchFamily="18" charset="-128"/>
            </a:endParaRPr>
          </a:p>
          <a:p>
            <a:r>
              <a:rPr lang="ja-JP" altLang="en-US" sz="1600" dirty="0" smtClean="0">
                <a:solidFill>
                  <a:srgbClr val="FF0000"/>
                </a:solidFill>
                <a:latin typeface="UD デジタル 教科書体 NK-R" panose="02020400000000000000" pitchFamily="18" charset="-128"/>
                <a:ea typeface="UD デジタル 教科書体 NK-R" panose="02020400000000000000" pitchFamily="18" charset="-128"/>
              </a:rPr>
              <a:t>公共政策室チームメンバーと</a:t>
            </a:r>
            <a:r>
              <a:rPr lang="en-US" altLang="ja-JP" sz="1600" dirty="0" smtClean="0">
                <a:solidFill>
                  <a:srgbClr val="FF0000"/>
                </a:solidFill>
                <a:latin typeface="UD デジタル 教科書体 NK-R" panose="02020400000000000000" pitchFamily="18" charset="-128"/>
                <a:ea typeface="UD デジタル 教科書体 NK-R" panose="02020400000000000000" pitchFamily="18" charset="-128"/>
              </a:rPr>
              <a:t>4</a:t>
            </a:r>
            <a:r>
              <a:rPr lang="ja-JP" altLang="en-US" sz="1600" dirty="0" smtClean="0">
                <a:solidFill>
                  <a:srgbClr val="FF0000"/>
                </a:solidFill>
                <a:latin typeface="UD デジタル 教科書体 NK-R" panose="02020400000000000000" pitchFamily="18" charset="-128"/>
                <a:ea typeface="UD デジタル 教科書体 NK-R" panose="02020400000000000000" pitchFamily="18" charset="-128"/>
              </a:rPr>
              <a:t>名と一緒</a:t>
            </a:r>
            <a:r>
              <a:rPr lang="ja-JP" altLang="en-US" sz="1600" dirty="0" smtClean="0">
                <a:solidFill>
                  <a:srgbClr val="FF0000"/>
                </a:solidFill>
                <a:latin typeface="UD デジタル 教科書体 NK-R" panose="02020400000000000000" pitchFamily="18" charset="-128"/>
                <a:ea typeface="UD デジタル 教科書体 NK-R" panose="02020400000000000000" pitchFamily="18" charset="-128"/>
              </a:rPr>
              <a:t>に、</a:t>
            </a:r>
            <a:endParaRPr lang="en-US" altLang="ja-JP" sz="1600" dirty="0" smtClean="0">
              <a:solidFill>
                <a:srgbClr val="FF0000"/>
              </a:solidFill>
              <a:latin typeface="UD デジタル 教科書体 NK-R" panose="02020400000000000000" pitchFamily="18" charset="-128"/>
              <a:ea typeface="UD デジタル 教科書体 NK-R" panose="02020400000000000000" pitchFamily="18" charset="-128"/>
            </a:endParaRPr>
          </a:p>
          <a:p>
            <a:r>
              <a:rPr lang="ja-JP" altLang="en-US" sz="1600" dirty="0" smtClean="0">
                <a:solidFill>
                  <a:srgbClr val="FF0000"/>
                </a:solidFill>
                <a:latin typeface="UD デジタル 教科書体 NK-R" panose="02020400000000000000" pitchFamily="18" charset="-128"/>
                <a:ea typeface="UD デジタル 教科書体 NK-R" panose="02020400000000000000" pitchFamily="18" charset="-128"/>
              </a:rPr>
              <a:t>東武トップツアーズに転職。</a:t>
            </a:r>
            <a:endParaRPr lang="en-US" altLang="ja-JP" sz="1600" dirty="0" smtClean="0">
              <a:solidFill>
                <a:srgbClr val="FF0000"/>
              </a:solidFill>
              <a:latin typeface="UD デジタル 教科書体 NK-R" panose="02020400000000000000" pitchFamily="18" charset="-128"/>
              <a:ea typeface="UD デジタル 教科書体 NK-R" panose="02020400000000000000" pitchFamily="18" charset="-128"/>
            </a:endParaRPr>
          </a:p>
          <a:p>
            <a:endParaRPr lang="en-US" altLang="ja-JP" sz="1600" dirty="0" smtClean="0">
              <a:latin typeface="UD デジタル 教科書体 NK-R" panose="02020400000000000000" pitchFamily="18" charset="-128"/>
              <a:ea typeface="UD デジタル 教科書体 NK-R" panose="02020400000000000000" pitchFamily="18" charset="-128"/>
            </a:endParaRPr>
          </a:p>
          <a:p>
            <a:endParaRPr lang="en-US" altLang="ja-JP" dirty="0" smtClean="0">
              <a:latin typeface="UD デジタル 教科書体 NK-R" panose="02020400000000000000" pitchFamily="18" charset="-128"/>
              <a:ea typeface="UD デジタル 教科書体 NK-R" panose="02020400000000000000" pitchFamily="18" charset="-128"/>
            </a:endParaRPr>
          </a:p>
          <a:p>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en-US" dirty="0" smtClean="0">
                <a:latin typeface="UD デジタル 教科書体 NK-R" panose="02020400000000000000" pitchFamily="18" charset="-128"/>
                <a:ea typeface="UD デジタル 教科書体 NK-R" panose="02020400000000000000" pitchFamily="18" charset="-128"/>
              </a:rPr>
              <a:t>北海道観光振興機構の</a:t>
            </a:r>
            <a:endParaRPr lang="en-US" altLang="ja-JP" dirty="0" smtClean="0">
              <a:latin typeface="UD デジタル 教科書体 NK-R" panose="02020400000000000000" pitchFamily="18" charset="-128"/>
              <a:ea typeface="UD デジタル 教科書体 NK-R" panose="02020400000000000000" pitchFamily="18" charset="-128"/>
            </a:endParaRPr>
          </a:p>
          <a:p>
            <a:r>
              <a:rPr lang="en-US" altLang="ja-JP" dirty="0">
                <a:latin typeface="UD デジタル 教科書体 NK-R" panose="02020400000000000000" pitchFamily="18" charset="-128"/>
                <a:ea typeface="UD デジタル 教科書体 NK-R" panose="02020400000000000000" pitchFamily="18" charset="-128"/>
              </a:rPr>
              <a:t>LINE</a:t>
            </a:r>
            <a:r>
              <a:rPr lang="ja-JP" altLang="en-US" dirty="0" smtClean="0">
                <a:latin typeface="UD デジタル 教科書体 NK-R" panose="02020400000000000000" pitchFamily="18" charset="-128"/>
                <a:ea typeface="UD デジタル 教科書体 NK-R" panose="02020400000000000000" pitchFamily="18" charset="-128"/>
              </a:rPr>
              <a:t>アカウントの開発責任者</a:t>
            </a:r>
            <a:endParaRPr lang="en-US" altLang="ja-JP" dirty="0" smtClean="0">
              <a:latin typeface="UD デジタル 教科書体 NK-R" panose="02020400000000000000" pitchFamily="18" charset="-128"/>
              <a:ea typeface="UD デジタル 教科書体 NK-R" panose="02020400000000000000" pitchFamily="18" charset="-128"/>
            </a:endParaRPr>
          </a:p>
          <a:p>
            <a:r>
              <a:rPr lang="ja-JP" altLang="en-US" sz="2400" dirty="0" smtClean="0">
                <a:latin typeface="UD デジタル 教科書体 NK-R" panose="02020400000000000000" pitchFamily="18" charset="-128"/>
                <a:ea typeface="UD デジタル 教科書体 NK-R" panose="02020400000000000000" pitchFamily="18" charset="-128"/>
              </a:rPr>
              <a:t>　村井宗明</a:t>
            </a:r>
            <a:endParaRPr lang="en-US" altLang="ja-JP" sz="2400" dirty="0" smtClean="0">
              <a:latin typeface="UD デジタル 教科書体 NK-R" panose="02020400000000000000" pitchFamily="18" charset="-128"/>
              <a:ea typeface="UD デジタル 教科書体 NK-R" panose="02020400000000000000" pitchFamily="18" charset="-128"/>
            </a:endParaRPr>
          </a:p>
          <a:p>
            <a:endParaRPr lang="en-US" altLang="ja-JP" dirty="0" smtClean="0">
              <a:latin typeface="UD デジタル 教科書体 NK-R" panose="02020400000000000000" pitchFamily="18" charset="-128"/>
              <a:ea typeface="UD デジタル 教科書体 NK-R" panose="02020400000000000000" pitchFamily="18" charset="-128"/>
            </a:endParaRPr>
          </a:p>
          <a:p>
            <a:r>
              <a:rPr lang="ja-JP" altLang="en-US" sz="1600" dirty="0" smtClean="0">
                <a:latin typeface="UD デジタル 教科書体 NK-R" panose="02020400000000000000" pitchFamily="18" charset="-128"/>
                <a:ea typeface="UD デジタル 教科書体 NK-R" panose="02020400000000000000" pitchFamily="18" charset="-128"/>
              </a:rPr>
              <a:t>衆議院議員（３期）、文部科学大臣政務官、</a:t>
            </a:r>
            <a:endParaRPr lang="en-US" altLang="ja-JP" sz="1600" dirty="0" smtClean="0">
              <a:latin typeface="UD デジタル 教科書体 NK-R" panose="02020400000000000000" pitchFamily="18" charset="-128"/>
              <a:ea typeface="UD デジタル 教科書体 NK-R" panose="02020400000000000000" pitchFamily="18" charset="-128"/>
            </a:endParaRPr>
          </a:p>
          <a:p>
            <a:r>
              <a:rPr lang="ja-JP" altLang="en-US" sz="1600" dirty="0" smtClean="0">
                <a:latin typeface="UD デジタル 教科書体 NK-R" panose="02020400000000000000" pitchFamily="18" charset="-128"/>
                <a:ea typeface="UD デジタル 教科書体 NK-R" panose="02020400000000000000" pitchFamily="18" charset="-128"/>
              </a:rPr>
              <a:t>衆議院災害対策特別委員長。</a:t>
            </a:r>
            <a:endParaRPr lang="en-US" altLang="ja-JP" sz="1600" dirty="0" smtClean="0">
              <a:latin typeface="UD デジタル 教科書体 NK-R" panose="02020400000000000000" pitchFamily="18" charset="-128"/>
              <a:ea typeface="UD デジタル 教科書体 NK-R" panose="02020400000000000000" pitchFamily="18" charset="-128"/>
            </a:endParaRPr>
          </a:p>
          <a:p>
            <a:r>
              <a:rPr lang="en-US" altLang="ja-JP" sz="1600" dirty="0" smtClean="0">
                <a:latin typeface="UD デジタル 教科書体 NK-R" panose="02020400000000000000" pitchFamily="18" charset="-128"/>
                <a:ea typeface="UD デジタル 教科書体 NK-R" panose="02020400000000000000" pitchFamily="18" charset="-128"/>
              </a:rPr>
              <a:t>IT</a:t>
            </a:r>
            <a:r>
              <a:rPr lang="ja-JP" altLang="en-US" sz="1600" dirty="0" smtClean="0">
                <a:latin typeface="UD デジタル 教科書体 NK-R" panose="02020400000000000000" pitchFamily="18" charset="-128"/>
                <a:ea typeface="UD デジタル 教科書体 NK-R" panose="02020400000000000000" pitchFamily="18" charset="-128"/>
              </a:rPr>
              <a:t>エンジニア出身の国会議員として、行政デジタル化の専門家となった。</a:t>
            </a:r>
            <a:endParaRPr lang="en-US" altLang="ja-JP" sz="1600" dirty="0" smtClean="0">
              <a:latin typeface="UD デジタル 教科書体 NK-R" panose="02020400000000000000" pitchFamily="18" charset="-128"/>
              <a:ea typeface="UD デジタル 教科書体 NK-R" panose="02020400000000000000" pitchFamily="18" charset="-128"/>
            </a:endParaRPr>
          </a:p>
          <a:p>
            <a:r>
              <a:rPr lang="ja-JP" altLang="en-US" sz="1600" dirty="0" smtClean="0">
                <a:latin typeface="UD デジタル 教科書体 NK-R" panose="02020400000000000000" pitchFamily="18" charset="-128"/>
                <a:ea typeface="UD デジタル 教科書体 NK-R" panose="02020400000000000000" pitchFamily="18" charset="-128"/>
              </a:rPr>
              <a:t>政界</a:t>
            </a:r>
            <a:r>
              <a:rPr lang="ja-JP" altLang="en-US" sz="1600" dirty="0">
                <a:latin typeface="UD デジタル 教科書体 NK-R" panose="02020400000000000000" pitchFamily="18" charset="-128"/>
                <a:ea typeface="UD デジタル 教科書体 NK-R" panose="02020400000000000000" pitchFamily="18" charset="-128"/>
              </a:rPr>
              <a:t>引退後</a:t>
            </a:r>
            <a:r>
              <a:rPr lang="ja-JP" altLang="en-US" sz="1600" dirty="0" smtClean="0">
                <a:latin typeface="UD デジタル 教科書体 NK-R" panose="02020400000000000000" pitchFamily="18" charset="-128"/>
                <a:ea typeface="UD デジタル 教科書体 NK-R" panose="02020400000000000000" pitchFamily="18" charset="-128"/>
              </a:rPr>
              <a:t>に、ヤフー株式会社、</a:t>
            </a:r>
            <a:r>
              <a:rPr lang="en-US" altLang="ja-JP" sz="1600" dirty="0" smtClean="0">
                <a:latin typeface="UD デジタル 教科書体 NK-R" panose="02020400000000000000" pitchFamily="18" charset="-128"/>
                <a:ea typeface="UD デジタル 教科書体 NK-R" panose="02020400000000000000" pitchFamily="18" charset="-128"/>
              </a:rPr>
              <a:t>LINE</a:t>
            </a:r>
            <a:r>
              <a:rPr lang="ja-JP" altLang="en-US" sz="1600" dirty="0" smtClean="0">
                <a:latin typeface="UD デジタル 教科書体 NK-R" panose="02020400000000000000" pitchFamily="18" charset="-128"/>
                <a:ea typeface="UD デジタル 教科書体 NK-R" panose="02020400000000000000" pitchFamily="18" charset="-128"/>
              </a:rPr>
              <a:t>株式会社主席政策担当を経て、</a:t>
            </a:r>
            <a:endParaRPr lang="en-US" altLang="ja-JP" sz="1600" dirty="0" smtClean="0">
              <a:latin typeface="UD デジタル 教科書体 NK-R" panose="02020400000000000000" pitchFamily="18" charset="-128"/>
              <a:ea typeface="UD デジタル 教科書体 NK-R" panose="02020400000000000000" pitchFamily="18" charset="-128"/>
            </a:endParaRPr>
          </a:p>
          <a:p>
            <a:r>
              <a:rPr lang="ja-JP" altLang="en-US" sz="1600" dirty="0" smtClean="0">
                <a:latin typeface="UD デジタル 教科書体 NK-R" panose="02020400000000000000" pitchFamily="18" charset="-128"/>
                <a:ea typeface="UD デジタル 教科書体 NK-R" panose="02020400000000000000" pitchFamily="18" charset="-128"/>
              </a:rPr>
              <a:t>昨年１２月から東武トップツアーズ</a:t>
            </a:r>
            <a:r>
              <a:rPr lang="en-US" altLang="ja-JP" sz="1600" dirty="0" smtClean="0">
                <a:latin typeface="UD デジタル 教科書体 NK-R" panose="02020400000000000000" pitchFamily="18" charset="-128"/>
                <a:ea typeface="UD デジタル 教科書体 NK-R" panose="02020400000000000000" pitchFamily="18" charset="-128"/>
              </a:rPr>
              <a:t>CDO</a:t>
            </a:r>
          </a:p>
          <a:p>
            <a:endParaRPr lang="en-US" altLang="ja-JP" sz="1600" dirty="0" smtClean="0">
              <a:latin typeface="UD デジタル 教科書体 NK-R" panose="02020400000000000000" pitchFamily="18" charset="-128"/>
              <a:ea typeface="UD デジタル 教科書体 NK-R" panose="02020400000000000000" pitchFamily="18" charset="-128"/>
            </a:endParaRPr>
          </a:p>
          <a:p>
            <a:r>
              <a:rPr lang="ja-JP" altLang="en-US" sz="1600" dirty="0">
                <a:latin typeface="UD デジタル 教科書体 NK-R" panose="02020400000000000000" pitchFamily="18" charset="-128"/>
                <a:ea typeface="UD デジタル 教科書体 NK-R" panose="02020400000000000000" pitchFamily="18" charset="-128"/>
              </a:rPr>
              <a:t>主</a:t>
            </a:r>
            <a:r>
              <a:rPr lang="ja-JP" altLang="en-US" sz="1600" dirty="0" smtClean="0">
                <a:latin typeface="UD デジタル 教科書体 NK-R" panose="02020400000000000000" pitchFamily="18" charset="-128"/>
                <a:ea typeface="UD デジタル 教科書体 NK-R" panose="02020400000000000000" pitchFamily="18" charset="-128"/>
              </a:rPr>
              <a:t>な</a:t>
            </a:r>
            <a:r>
              <a:rPr lang="en-US" altLang="ja-JP" sz="1600" dirty="0" smtClean="0">
                <a:latin typeface="UD デジタル 教科書体 NK-R" panose="02020400000000000000" pitchFamily="18" charset="-128"/>
                <a:ea typeface="UD デジタル 教科書体 NK-R" panose="02020400000000000000" pitchFamily="18" charset="-128"/>
              </a:rPr>
              <a:t>LINE</a:t>
            </a:r>
            <a:r>
              <a:rPr lang="ja-JP" altLang="en-US" sz="1600" dirty="0" smtClean="0">
                <a:latin typeface="UD デジタル 教科書体 NK-R" panose="02020400000000000000" pitchFamily="18" charset="-128"/>
                <a:ea typeface="UD デジタル 教科書体 NK-R" panose="02020400000000000000" pitchFamily="18" charset="-128"/>
              </a:rPr>
              <a:t>開発作品</a:t>
            </a:r>
            <a:endParaRPr lang="ja-JP" altLang="en-US" sz="1600" dirty="0">
              <a:latin typeface="UD デジタル 教科書体 NK-R" panose="02020400000000000000" pitchFamily="18" charset="-128"/>
              <a:ea typeface="UD デジタル 教科書体 NK-R" panose="02020400000000000000" pitchFamily="18" charset="-128"/>
            </a:endParaRPr>
          </a:p>
          <a:p>
            <a:r>
              <a:rPr lang="ja-JP" altLang="en-US" sz="1600" dirty="0" smtClean="0">
                <a:latin typeface="UD デジタル 教科書体 NK-R" panose="02020400000000000000" pitchFamily="18" charset="-128"/>
                <a:ea typeface="UD デジタル 教科書体 NK-R" panose="02020400000000000000" pitchFamily="18" charset="-128"/>
              </a:rPr>
              <a:t>・ワクチン</a:t>
            </a:r>
            <a:r>
              <a:rPr lang="en-US" altLang="ja-JP" sz="1600" dirty="0">
                <a:latin typeface="UD デジタル 教科書体 NK-R" panose="02020400000000000000" pitchFamily="18" charset="-128"/>
                <a:ea typeface="UD デジタル 教科書体 NK-R" panose="02020400000000000000" pitchFamily="18" charset="-128"/>
              </a:rPr>
              <a:t>LINE</a:t>
            </a:r>
            <a:r>
              <a:rPr lang="ja-JP" altLang="en-US" sz="1600" dirty="0">
                <a:latin typeface="UD デジタル 教科書体 NK-R" panose="02020400000000000000" pitchFamily="18" charset="-128"/>
                <a:ea typeface="UD デジタル 教科書体 NK-R" panose="02020400000000000000" pitchFamily="18" charset="-128"/>
              </a:rPr>
              <a:t>予約</a:t>
            </a:r>
            <a:r>
              <a:rPr lang="ja-JP" altLang="en-US" sz="1600" dirty="0" smtClean="0">
                <a:latin typeface="UD デジタル 教科書体 NK-R" panose="02020400000000000000" pitchFamily="18" charset="-128"/>
                <a:ea typeface="UD デジタル 教科書体 NK-R" panose="02020400000000000000" pitchFamily="18" charset="-128"/>
              </a:rPr>
              <a:t>システム</a:t>
            </a:r>
            <a:endParaRPr lang="en-US" altLang="ja-JP" sz="1600" dirty="0" smtClean="0">
              <a:latin typeface="UD デジタル 教科書体 NK-R" panose="02020400000000000000" pitchFamily="18" charset="-128"/>
              <a:ea typeface="UD デジタル 教科書体 NK-R" panose="02020400000000000000" pitchFamily="18" charset="-128"/>
            </a:endParaRPr>
          </a:p>
          <a:p>
            <a:r>
              <a:rPr lang="ja-JP" altLang="en-US" sz="1600" dirty="0">
                <a:latin typeface="UD デジタル 教科書体 NK-R" panose="02020400000000000000" pitchFamily="18" charset="-128"/>
                <a:ea typeface="UD デジタル 教科書体 NK-R" panose="02020400000000000000" pitchFamily="18" charset="-128"/>
              </a:rPr>
              <a:t>・</a:t>
            </a:r>
            <a:r>
              <a:rPr lang="ja-JP" altLang="en-US" sz="1600" dirty="0" smtClean="0">
                <a:latin typeface="UD デジタル 教科書体 NK-R" panose="02020400000000000000" pitchFamily="18" charset="-128"/>
                <a:ea typeface="UD デジタル 教科書体 NK-R" panose="02020400000000000000" pitchFamily="18" charset="-128"/>
              </a:rPr>
              <a:t>文部</a:t>
            </a:r>
            <a:r>
              <a:rPr lang="ja-JP" altLang="en-US" sz="1600" dirty="0">
                <a:latin typeface="UD デジタル 教科書体 NK-R" panose="02020400000000000000" pitchFamily="18" charset="-128"/>
                <a:ea typeface="UD デジタル 教科書体 NK-R" panose="02020400000000000000" pitchFamily="18" charset="-128"/>
              </a:rPr>
              <a:t>科学省 子供の学び</a:t>
            </a:r>
            <a:r>
              <a:rPr lang="ja-JP" altLang="en-US" sz="1600" dirty="0" smtClean="0">
                <a:latin typeface="UD デジタル 教科書体 NK-R" panose="02020400000000000000" pitchFamily="18" charset="-128"/>
                <a:ea typeface="UD デジタル 教科書体 NK-R" panose="02020400000000000000" pitchFamily="18" charset="-128"/>
              </a:rPr>
              <a:t>応援</a:t>
            </a:r>
            <a:endParaRPr lang="ja-JP" altLang="en-US" sz="1600" dirty="0">
              <a:latin typeface="UD デジタル 教科書体 NK-R" panose="02020400000000000000" pitchFamily="18" charset="-128"/>
              <a:ea typeface="UD デジタル 教科書体 NK-R" panose="02020400000000000000" pitchFamily="18" charset="-128"/>
            </a:endParaRPr>
          </a:p>
          <a:p>
            <a:r>
              <a:rPr lang="ja-JP" altLang="en-US" sz="1600" dirty="0" smtClean="0">
                <a:latin typeface="UD デジタル 教科書体 NK-R" panose="02020400000000000000" pitchFamily="18" charset="-128"/>
                <a:ea typeface="UD デジタル 教科書体 NK-R" panose="02020400000000000000" pitchFamily="18" charset="-128"/>
              </a:rPr>
              <a:t>・経済</a:t>
            </a:r>
            <a:r>
              <a:rPr lang="ja-JP" altLang="en-US" sz="1600" dirty="0">
                <a:latin typeface="UD デジタル 教科書体 NK-R" panose="02020400000000000000" pitchFamily="18" charset="-128"/>
                <a:ea typeface="UD デジタル 教科書体 NK-R" panose="02020400000000000000" pitchFamily="18" charset="-128"/>
              </a:rPr>
              <a:t>産業省 コロナ事業者</a:t>
            </a:r>
            <a:r>
              <a:rPr lang="ja-JP" altLang="en-US" sz="1600" dirty="0" smtClean="0">
                <a:latin typeface="UD デジタル 教科書体 NK-R" panose="02020400000000000000" pitchFamily="18" charset="-128"/>
                <a:ea typeface="UD デジタル 教科書体 NK-R" panose="02020400000000000000" pitchFamily="18" charset="-128"/>
              </a:rPr>
              <a:t>サポート</a:t>
            </a:r>
            <a:endParaRPr lang="en-US" altLang="ja-JP" sz="1600" dirty="0" smtClean="0">
              <a:latin typeface="UD デジタル 教科書体 NK-R" panose="02020400000000000000" pitchFamily="18" charset="-128"/>
              <a:ea typeface="UD デジタル 教科書体 NK-R" panose="02020400000000000000" pitchFamily="18" charset="-128"/>
            </a:endParaRPr>
          </a:p>
          <a:p>
            <a:r>
              <a:rPr lang="ja-JP" altLang="en-US" sz="1600" dirty="0" smtClean="0">
                <a:latin typeface="UD デジタル 教科書体 NK-R" panose="02020400000000000000" pitchFamily="18" charset="-128"/>
                <a:ea typeface="UD デジタル 教科書体 NK-R" panose="02020400000000000000" pitchFamily="18" charset="-128"/>
              </a:rPr>
              <a:t>・富山県妊娠相談システム</a:t>
            </a:r>
            <a:endParaRPr lang="en-US" altLang="ja-JP" sz="1600" dirty="0" smtClean="0">
              <a:latin typeface="UD デジタル 教科書体 NK-R" panose="02020400000000000000" pitchFamily="18" charset="-128"/>
              <a:ea typeface="UD デジタル 教科書体 NK-R" panose="02020400000000000000" pitchFamily="18" charset="-128"/>
            </a:endParaRPr>
          </a:p>
          <a:p>
            <a:endParaRPr lang="en-US" altLang="ja-JP" sz="1600" dirty="0" smtClean="0">
              <a:latin typeface="UD デジタル 教科書体 NK-R" panose="02020400000000000000" pitchFamily="18" charset="-128"/>
              <a:ea typeface="UD デジタル 教科書体 NK-R" panose="02020400000000000000" pitchFamily="18" charset="-128"/>
            </a:endParaRPr>
          </a:p>
          <a:p>
            <a:r>
              <a:rPr lang="ja-JP" altLang="en-US" sz="1600" dirty="0" smtClean="0">
                <a:latin typeface="UD デジタル 教科書体 NK-R" panose="02020400000000000000" pitchFamily="18" charset="-128"/>
                <a:ea typeface="UD デジタル 教科書体 NK-R" panose="02020400000000000000" pitchFamily="18" charset="-128"/>
              </a:rPr>
              <a:t>資格</a:t>
            </a:r>
            <a:endParaRPr lang="ja-JP" altLang="en-US" sz="1600" dirty="0">
              <a:latin typeface="UD デジタル 教科書体 NK-R" panose="02020400000000000000" pitchFamily="18" charset="-128"/>
              <a:ea typeface="UD デジタル 教科書体 NK-R" panose="02020400000000000000" pitchFamily="18" charset="-128"/>
            </a:endParaRPr>
          </a:p>
          <a:p>
            <a:r>
              <a:rPr lang="ja-JP" altLang="en-US" sz="1600" dirty="0">
                <a:latin typeface="UD デジタル 教科書体 NK-R" panose="02020400000000000000" pitchFamily="18" charset="-128"/>
                <a:ea typeface="UD デジタル 教科書体 NK-R" panose="02020400000000000000" pitchFamily="18" charset="-128"/>
              </a:rPr>
              <a:t>情報処理技術者（</a:t>
            </a:r>
            <a:r>
              <a:rPr lang="en-US" altLang="ja-JP" sz="1600" dirty="0">
                <a:latin typeface="UD デジタル 教科書体 NK-R" panose="02020400000000000000" pitchFamily="18" charset="-128"/>
                <a:ea typeface="UD デジタル 教科書体 NK-R" panose="02020400000000000000" pitchFamily="18" charset="-128"/>
              </a:rPr>
              <a:t>FE</a:t>
            </a:r>
            <a:r>
              <a:rPr lang="ja-JP" altLang="en-US" sz="1600" dirty="0">
                <a:latin typeface="UD デジタル 教科書体 NK-R" panose="02020400000000000000" pitchFamily="18" charset="-128"/>
                <a:ea typeface="UD デジタル 教科書体 NK-R" panose="02020400000000000000" pitchFamily="18" charset="-128"/>
              </a:rPr>
              <a:t>）  、ＡＩ </a:t>
            </a:r>
            <a:r>
              <a:rPr lang="en-US" altLang="ja-JP" sz="1600" dirty="0">
                <a:latin typeface="UD デジタル 教科書体 NK-R" panose="02020400000000000000" pitchFamily="18" charset="-128"/>
                <a:ea typeface="UD デジタル 教科書体 NK-R" panose="02020400000000000000" pitchFamily="18" charset="-128"/>
              </a:rPr>
              <a:t>(</a:t>
            </a:r>
            <a:r>
              <a:rPr lang="en-US" altLang="ja-JP" sz="1600" dirty="0" err="1">
                <a:latin typeface="UD デジタル 教科書体 NK-R" panose="02020400000000000000" pitchFamily="18" charset="-128"/>
                <a:ea typeface="UD デジタル 教科書体 NK-R" panose="02020400000000000000" pitchFamily="18" charset="-128"/>
              </a:rPr>
              <a:t>DeepLearnig</a:t>
            </a:r>
            <a:r>
              <a:rPr lang="ja-JP" altLang="en-US" sz="1600" dirty="0">
                <a:latin typeface="UD デジタル 教科書体 NK-R" panose="02020400000000000000" pitchFamily="18" charset="-128"/>
                <a:ea typeface="UD デジタル 教科書体 NK-R" panose="02020400000000000000" pitchFamily="18" charset="-128"/>
              </a:rPr>
              <a:t>協会 </a:t>
            </a:r>
            <a:r>
              <a:rPr lang="en-US" altLang="ja-JP" sz="1600" dirty="0">
                <a:latin typeface="UD デジタル 教科書体 NK-R" panose="02020400000000000000" pitchFamily="18" charset="-128"/>
                <a:ea typeface="UD デジタル 教科書体 NK-R" panose="02020400000000000000" pitchFamily="18" charset="-128"/>
              </a:rPr>
              <a:t>G</a:t>
            </a:r>
            <a:r>
              <a:rPr lang="ja-JP" altLang="en-US" sz="1600" dirty="0">
                <a:latin typeface="UD デジタル 教科書体 NK-R" panose="02020400000000000000" pitchFamily="18" charset="-128"/>
                <a:ea typeface="UD デジタル 教科書体 NK-R" panose="02020400000000000000" pitchFamily="18" charset="-128"/>
              </a:rPr>
              <a:t>検定）</a:t>
            </a:r>
            <a:r>
              <a:rPr lang="ja-JP" altLang="en-US" sz="1600" dirty="0" smtClean="0">
                <a:latin typeface="UD デジタル 教科書体 NK-R" panose="02020400000000000000" pitchFamily="18" charset="-128"/>
                <a:ea typeface="UD デジタル 教科書体 NK-R" panose="02020400000000000000" pitchFamily="18" charset="-128"/>
              </a:rPr>
              <a:t>、</a:t>
            </a:r>
            <a:endParaRPr lang="en-US" altLang="ja-JP" sz="1600" dirty="0" smtClean="0">
              <a:latin typeface="UD デジタル 教科書体 NK-R" panose="02020400000000000000" pitchFamily="18" charset="-128"/>
              <a:ea typeface="UD デジタル 教科書体 NK-R" panose="02020400000000000000" pitchFamily="18" charset="-128"/>
            </a:endParaRPr>
          </a:p>
          <a:p>
            <a:r>
              <a:rPr lang="en-US" altLang="ja-JP" sz="1600" dirty="0" smtClean="0">
                <a:latin typeface="UD デジタル 教科書体 NK-R" panose="02020400000000000000" pitchFamily="18" charset="-128"/>
                <a:ea typeface="UD デジタル 教科書体 NK-R" panose="02020400000000000000" pitchFamily="18" charset="-128"/>
              </a:rPr>
              <a:t>IT</a:t>
            </a:r>
            <a:r>
              <a:rPr lang="ja-JP" altLang="en-US" sz="1600" dirty="0">
                <a:latin typeface="UD デジタル 教科書体 NK-R" panose="02020400000000000000" pitchFamily="18" charset="-128"/>
                <a:ea typeface="UD デジタル 教科書体 NK-R" panose="02020400000000000000" pitchFamily="18" charset="-128"/>
              </a:rPr>
              <a:t>パスポート </a:t>
            </a:r>
            <a:r>
              <a:rPr lang="en-US" altLang="ja-JP" sz="1600" dirty="0">
                <a:latin typeface="UD デジタル 教科書体 NK-R" panose="02020400000000000000" pitchFamily="18" charset="-128"/>
                <a:ea typeface="UD デジタル 教科書体 NK-R" panose="02020400000000000000" pitchFamily="18" charset="-128"/>
              </a:rPr>
              <a:t>930</a:t>
            </a:r>
            <a:r>
              <a:rPr lang="ja-JP" altLang="en-US" sz="1600" dirty="0">
                <a:latin typeface="UD デジタル 教科書体 NK-R" panose="02020400000000000000" pitchFamily="18" charset="-128"/>
                <a:ea typeface="UD デジタル 教科書体 NK-R" panose="02020400000000000000" pitchFamily="18" charset="-128"/>
              </a:rPr>
              <a:t>点</a:t>
            </a:r>
            <a:r>
              <a:rPr lang="ja-JP" altLang="en-US" sz="1600" dirty="0" smtClean="0">
                <a:latin typeface="UD デジタル 教科書体 NK-R" panose="02020400000000000000" pitchFamily="18" charset="-128"/>
                <a:ea typeface="UD デジタル 教科書体 NK-R" panose="02020400000000000000" pitchFamily="18" charset="-128"/>
              </a:rPr>
              <a:t>、ﾔﾌｰﾘｽﾃｨﾝｸﾞ</a:t>
            </a:r>
            <a:r>
              <a:rPr lang="ja-JP" altLang="en-US" sz="1600" dirty="0">
                <a:latin typeface="UD デジタル 教科書体 NK-R" panose="02020400000000000000" pitchFamily="18" charset="-128"/>
                <a:ea typeface="UD デジタル 教科書体 NK-R" panose="02020400000000000000" pitchFamily="18" charset="-128"/>
              </a:rPr>
              <a:t>広告ﾌﾟﾛﾌｪｯｼｮﾅﾙ試験 </a:t>
            </a:r>
            <a:r>
              <a:rPr lang="en-US" altLang="ja-JP" sz="1600" dirty="0">
                <a:latin typeface="UD デジタル 教科書体 NK-R" panose="02020400000000000000" pitchFamily="18" charset="-128"/>
                <a:ea typeface="UD デジタル 教科書体 NK-R" panose="02020400000000000000" pitchFamily="18" charset="-128"/>
              </a:rPr>
              <a:t>912</a:t>
            </a:r>
            <a:r>
              <a:rPr lang="ja-JP" altLang="en-US" sz="1600" dirty="0">
                <a:latin typeface="UD デジタル 教科書体 NK-R" panose="02020400000000000000" pitchFamily="18" charset="-128"/>
                <a:ea typeface="UD デジタル 教科書体 NK-R" panose="02020400000000000000" pitchFamily="18" charset="-128"/>
              </a:rPr>
              <a:t>点</a:t>
            </a:r>
            <a:r>
              <a:rPr lang="ja-JP" altLang="en-US" sz="1600" dirty="0" smtClean="0">
                <a:latin typeface="UD デジタル 教科書体 NK-R" panose="02020400000000000000" pitchFamily="18" charset="-128"/>
                <a:ea typeface="UD デジタル 教科書体 NK-R" panose="02020400000000000000" pitchFamily="18" charset="-128"/>
              </a:rPr>
              <a:t>、</a:t>
            </a:r>
            <a:endParaRPr lang="en-US" altLang="ja-JP" sz="1600" dirty="0" smtClean="0">
              <a:latin typeface="UD デジタル 教科書体 NK-R" panose="02020400000000000000" pitchFamily="18" charset="-128"/>
              <a:ea typeface="UD デジタル 教科書体 NK-R" panose="02020400000000000000" pitchFamily="18" charset="-128"/>
            </a:endParaRPr>
          </a:p>
          <a:p>
            <a:r>
              <a:rPr lang="en-US" altLang="ja-JP" sz="1600" dirty="0" smtClean="0">
                <a:latin typeface="UD デジタル 教科書体 NK-R" panose="02020400000000000000" pitchFamily="18" charset="-128"/>
                <a:ea typeface="UD デジタル 教科書体 NK-R" panose="02020400000000000000" pitchFamily="18" charset="-128"/>
              </a:rPr>
              <a:t>LINE</a:t>
            </a:r>
            <a:r>
              <a:rPr lang="ja-JP" altLang="en-US" sz="1600" dirty="0">
                <a:latin typeface="UD デジタル 教科書体 NK-R" panose="02020400000000000000" pitchFamily="18" charset="-128"/>
                <a:ea typeface="UD デジタル 教科書体 NK-R" panose="02020400000000000000" pitchFamily="18" charset="-128"/>
              </a:rPr>
              <a:t>広告</a:t>
            </a:r>
            <a:r>
              <a:rPr lang="en-US" altLang="ja-JP" sz="1600" dirty="0" err="1">
                <a:latin typeface="UD デジタル 教科書体 NK-R" panose="02020400000000000000" pitchFamily="18" charset="-128"/>
                <a:ea typeface="UD デジタル 教科書体 NK-R" panose="02020400000000000000" pitchFamily="18" charset="-128"/>
              </a:rPr>
              <a:t>GreenBadge</a:t>
            </a:r>
            <a:r>
              <a:rPr lang="en-US" altLang="ja-JP" sz="1600" dirty="0">
                <a:latin typeface="UD デジタル 教科書体 NK-R" panose="02020400000000000000" pitchFamily="18" charset="-128"/>
                <a:ea typeface="UD デジタル 教科書体 NK-R" panose="02020400000000000000" pitchFamily="18" charset="-128"/>
              </a:rPr>
              <a:t>(Basic)</a:t>
            </a:r>
            <a:r>
              <a:rPr lang="ja-JP" altLang="en-US" sz="1600" dirty="0" err="1" smtClean="0">
                <a:latin typeface="UD デジタル 教科書体 NK-R" panose="02020400000000000000" pitchFamily="18" charset="-128"/>
                <a:ea typeface="UD デジタル 教科書体 NK-R" panose="02020400000000000000" pitchFamily="18" charset="-128"/>
              </a:rPr>
              <a:t>、</a:t>
            </a:r>
            <a:r>
              <a:rPr lang="en-US" altLang="ja-JP" sz="1600" dirty="0" smtClean="0">
                <a:latin typeface="UD デジタル 教科書体 NK-R" panose="02020400000000000000" pitchFamily="18" charset="-128"/>
                <a:ea typeface="UD デジタル 教科書体 NK-R" panose="02020400000000000000" pitchFamily="18" charset="-128"/>
              </a:rPr>
              <a:t>WEB</a:t>
            </a:r>
            <a:r>
              <a:rPr lang="ja-JP" altLang="en-US" sz="1600" dirty="0">
                <a:latin typeface="UD デジタル 教科書体 NK-R" panose="02020400000000000000" pitchFamily="18" charset="-128"/>
                <a:ea typeface="UD デジタル 教科書体 NK-R" panose="02020400000000000000" pitchFamily="18" charset="-128"/>
              </a:rPr>
              <a:t>アナリスト</a:t>
            </a:r>
            <a:r>
              <a:rPr lang="ja-JP" altLang="en-US" sz="1600" dirty="0" smtClean="0">
                <a:latin typeface="UD デジタル 教科書体 NK-R" panose="02020400000000000000" pitchFamily="18" charset="-128"/>
                <a:ea typeface="UD デジタル 教科書体 NK-R" panose="02020400000000000000" pitchFamily="18" charset="-128"/>
              </a:rPr>
              <a:t>、</a:t>
            </a:r>
            <a:endParaRPr lang="en-US" altLang="ja-JP" sz="1600" dirty="0" smtClean="0">
              <a:latin typeface="UD デジタル 教科書体 NK-R" panose="02020400000000000000" pitchFamily="18" charset="-128"/>
              <a:ea typeface="UD デジタル 教科書体 NK-R" panose="02020400000000000000" pitchFamily="18" charset="-128"/>
            </a:endParaRPr>
          </a:p>
          <a:p>
            <a:r>
              <a:rPr lang="en-US" altLang="ja-JP" sz="1600" dirty="0" smtClean="0">
                <a:latin typeface="UD デジタル 教科書体 NK-R" panose="02020400000000000000" pitchFamily="18" charset="-128"/>
                <a:ea typeface="UD デジタル 教科書体 NK-R" panose="02020400000000000000" pitchFamily="18" charset="-128"/>
              </a:rPr>
              <a:t>SNS</a:t>
            </a:r>
            <a:r>
              <a:rPr lang="ja-JP" altLang="en-US" sz="1600" dirty="0">
                <a:latin typeface="UD デジタル 教科書体 NK-R" panose="02020400000000000000" pitchFamily="18" charset="-128"/>
                <a:ea typeface="UD デジタル 教科書体 NK-R" panose="02020400000000000000" pitchFamily="18" charset="-128"/>
              </a:rPr>
              <a:t>エキスパート、マイナンバー</a:t>
            </a:r>
            <a:r>
              <a:rPr lang="en-US" altLang="ja-JP" sz="1600" dirty="0">
                <a:latin typeface="UD デジタル 教科書体 NK-R" panose="02020400000000000000" pitchFamily="18" charset="-128"/>
                <a:ea typeface="UD デジタル 教科書体 NK-R" panose="02020400000000000000" pitchFamily="18" charset="-128"/>
              </a:rPr>
              <a:t>1</a:t>
            </a:r>
            <a:r>
              <a:rPr lang="ja-JP" altLang="en-US" sz="1600" dirty="0">
                <a:latin typeface="UD デジタル 教科書体 NK-R" panose="02020400000000000000" pitchFamily="18" charset="-128"/>
                <a:ea typeface="UD デジタル 教科書体 NK-R" panose="02020400000000000000" pitchFamily="18" charset="-128"/>
              </a:rPr>
              <a:t>級</a:t>
            </a:r>
            <a:endParaRPr lang="en-US" altLang="ja-JP" sz="1600" dirty="0" smtClean="0">
              <a:latin typeface="UD デジタル 教科書体 NK-R" panose="02020400000000000000" pitchFamily="18" charset="-128"/>
              <a:ea typeface="UD デジタル 教科書体 NK-R" panose="02020400000000000000" pitchFamily="18" charset="-128"/>
            </a:endParaRPr>
          </a:p>
          <a:p>
            <a:endParaRPr lang="en-US" altLang="ja-JP" dirty="0" smtClean="0">
              <a:latin typeface="UD デジタル 教科書体 NK-R" panose="02020400000000000000" pitchFamily="18" charset="-128"/>
              <a:ea typeface="UD デジタル 教科書体 NK-R" panose="02020400000000000000" pitchFamily="18" charset="-128"/>
            </a:endParaRPr>
          </a:p>
        </p:txBody>
      </p:sp>
      <p:pic>
        <p:nvPicPr>
          <p:cNvPr id="7172" name="Picture 4" descr="https://muraimuneaki.net/wp-content/uploads/2020/03/S__1781785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89040" y="2232600"/>
            <a:ext cx="2773201" cy="154731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s://muraimuneaki.net/wp-content/uploads/2021/07/picture_pc_f875ea3443fb552f0e2c348ef34b14e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89040" y="5220072"/>
            <a:ext cx="2746772" cy="1535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75982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スライド番号プレースホルダー 2"/>
          <p:cNvSpPr>
            <a:spLocks noGrp="1"/>
          </p:cNvSpPr>
          <p:nvPr>
            <p:ph type="sldNum" sz="quarter" idx="10"/>
          </p:nvPr>
        </p:nvSpPr>
        <p:spPr>
          <a:xfrm>
            <a:off x="6178348" y="8976144"/>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1" lang="en-US" altLang="ja-JP" sz="1000" b="0" i="0" u="none" strike="noStrike" kern="1200" cap="none" spc="0" normalizeH="0" baseline="0" noProof="0" dirty="0">
              <a:ln>
                <a:noFill/>
              </a:ln>
              <a:solidFill>
                <a:srgbClr val="000000"/>
              </a:solidFill>
              <a:effectLst/>
              <a:uLnTx/>
              <a:uFillTx/>
              <a:latin typeface="Meiryo UI"/>
              <a:ea typeface="Meiryo UI"/>
              <a:cs typeface="+mn-cs"/>
            </a:endParaRPr>
          </a:p>
        </p:txBody>
      </p:sp>
      <p:sp>
        <p:nvSpPr>
          <p:cNvPr id="8" name="テキスト ボックス 7"/>
          <p:cNvSpPr txBox="1"/>
          <p:nvPr/>
        </p:nvSpPr>
        <p:spPr>
          <a:xfrm>
            <a:off x="162682" y="1002806"/>
            <a:ext cx="6630599" cy="2308324"/>
          </a:xfrm>
          <a:prstGeom prst="rect">
            <a:avLst/>
          </a:prstGeom>
          <a:noFill/>
        </p:spPr>
        <p:txBody>
          <a:bodyPr wrap="square" rtlCol="0">
            <a:spAutoFit/>
          </a:bodyPr>
          <a:lstStyle/>
          <a:p>
            <a:r>
              <a:rPr lang="ja-JP" altLang="en-US" sz="1200" dirty="0" smtClean="0">
                <a:latin typeface="UD デジタル 教科書体 NK-R" panose="02020400000000000000" pitchFamily="18" charset="-128"/>
                <a:ea typeface="UD デジタル 教科書体 NK-R" panose="02020400000000000000" pitchFamily="18" charset="-128"/>
              </a:rPr>
              <a:t>弊社は半世紀を超える歴史をもち、とも</a:t>
            </a:r>
            <a:r>
              <a:rPr lang="ja-JP" altLang="en-US" sz="1200" dirty="0">
                <a:latin typeface="UD デジタル 教科書体 NK-R" panose="02020400000000000000" pitchFamily="18" charset="-128"/>
                <a:ea typeface="UD デジタル 教科書体 NK-R" panose="02020400000000000000" pitchFamily="18" charset="-128"/>
              </a:rPr>
              <a:t>にお客さまのご期待を超える感動をご提供すべく</a:t>
            </a:r>
            <a:r>
              <a:rPr lang="ja-JP" altLang="en-US" sz="1200" dirty="0" smtClean="0">
                <a:latin typeface="UD デジタル 教科書体 NK-R" panose="02020400000000000000" pitchFamily="18" charset="-128"/>
                <a:ea typeface="UD デジタル 教科書体 NK-R" panose="02020400000000000000" pitchFamily="18" charset="-128"/>
              </a:rPr>
              <a:t>、</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smtClean="0">
                <a:latin typeface="UD デジタル 教科書体 NK-R" panose="02020400000000000000" pitchFamily="18" charset="-128"/>
                <a:ea typeface="UD デジタル 教科書体 NK-R" panose="02020400000000000000" pitchFamily="18" charset="-128"/>
              </a:rPr>
              <a:t>日々業務に取り組んでまいりました。</a:t>
            </a:r>
          </a:p>
          <a:p>
            <a:r>
              <a:rPr lang="ja-JP" altLang="en-US" sz="1200" dirty="0" smtClean="0">
                <a:latin typeface="UD デジタル 教科書体 NK-R" panose="02020400000000000000" pitchFamily="18" charset="-128"/>
                <a:ea typeface="UD デジタル 教科書体 NK-R" panose="02020400000000000000" pitchFamily="18" charset="-128"/>
              </a:rPr>
              <a:t>昨今、新型</a:t>
            </a:r>
            <a:r>
              <a:rPr lang="ja-JP" altLang="en-US" sz="1200" dirty="0">
                <a:latin typeface="UD デジタル 教科書体 NK-R" panose="02020400000000000000" pitchFamily="18" charset="-128"/>
                <a:ea typeface="UD デジタル 教科書体 NK-R" panose="02020400000000000000" pitchFamily="18" charset="-128"/>
              </a:rPr>
              <a:t>コロナウイルスの影響や働き方改革の影響を</a:t>
            </a:r>
            <a:r>
              <a:rPr lang="ja-JP" altLang="en-US" sz="1200" dirty="0" smtClean="0">
                <a:latin typeface="UD デジタル 教科書体 NK-R" panose="02020400000000000000" pitchFamily="18" charset="-128"/>
                <a:ea typeface="UD デジタル 教科書体 NK-R" panose="02020400000000000000" pitchFamily="18" charset="-128"/>
              </a:rPr>
              <a:t>受け、「ニューノーマル</a:t>
            </a:r>
            <a:r>
              <a:rPr lang="en-US" altLang="ja-JP" sz="1200" dirty="0" smtClean="0">
                <a:latin typeface="UD デジタル 教科書体 NK-R" panose="02020400000000000000" pitchFamily="18" charset="-128"/>
                <a:ea typeface="UD デジタル 教科書体 NK-R" panose="02020400000000000000" pitchFamily="18" charset="-128"/>
              </a:rPr>
              <a:t>(</a:t>
            </a:r>
            <a:r>
              <a:rPr lang="ja-JP" altLang="en-US" sz="1200" dirty="0" smtClean="0">
                <a:latin typeface="UD デジタル 教科書体 NK-R" panose="02020400000000000000" pitchFamily="18" charset="-128"/>
                <a:ea typeface="UD デジタル 教科書体 NK-R" panose="02020400000000000000" pitchFamily="18" charset="-128"/>
              </a:rPr>
              <a:t>新しい日常</a:t>
            </a:r>
            <a:r>
              <a:rPr lang="en-US" altLang="ja-JP" sz="1200" dirty="0" smtClean="0">
                <a:latin typeface="UD デジタル 教科書体 NK-R" panose="02020400000000000000" pitchFamily="18" charset="-128"/>
                <a:ea typeface="UD デジタル 教科書体 NK-R" panose="02020400000000000000" pitchFamily="18" charset="-128"/>
              </a:rPr>
              <a:t>)</a:t>
            </a:r>
            <a:r>
              <a:rPr lang="ja-JP" altLang="en-US" sz="1200" dirty="0" smtClean="0">
                <a:latin typeface="UD デジタル 教科書体 NK-R" panose="02020400000000000000" pitchFamily="18" charset="-128"/>
                <a:ea typeface="UD デジタル 教科書体 NK-R" panose="02020400000000000000" pitchFamily="18" charset="-128"/>
              </a:rPr>
              <a:t>」</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smtClean="0">
                <a:latin typeface="UD デジタル 教科書体 NK-R" panose="02020400000000000000" pitchFamily="18" charset="-128"/>
                <a:ea typeface="UD デジタル 教科書体 NK-R" panose="02020400000000000000" pitchFamily="18" charset="-128"/>
              </a:rPr>
              <a:t>時代を迎える中、弊社も旅行業ばかりでなく、新た</a:t>
            </a:r>
            <a:r>
              <a:rPr lang="ja-JP" altLang="en-US" sz="1200" dirty="0">
                <a:latin typeface="UD デジタル 教科書体 NK-R" panose="02020400000000000000" pitchFamily="18" charset="-128"/>
                <a:ea typeface="UD デジタル 教科書体 NK-R" panose="02020400000000000000" pitchFamily="18" charset="-128"/>
              </a:rPr>
              <a:t>な</a:t>
            </a:r>
            <a:r>
              <a:rPr lang="ja-JP" altLang="en-US" sz="1200" dirty="0" smtClean="0">
                <a:latin typeface="UD デジタル 教科書体 NK-R" panose="02020400000000000000" pitchFamily="18" charset="-128"/>
                <a:ea typeface="UD デジタル 教科書体 NK-R" panose="02020400000000000000" pitchFamily="18" charset="-128"/>
              </a:rPr>
              <a:t>挑戦として、</a:t>
            </a:r>
            <a:r>
              <a:rPr lang="en-US" altLang="ja-JP" sz="1200" dirty="0" smtClean="0">
                <a:latin typeface="UD デジタル 教科書体 NK-R" panose="02020400000000000000" pitchFamily="18" charset="-128"/>
                <a:ea typeface="UD デジタル 教科書体 NK-R" panose="02020400000000000000" pitchFamily="18" charset="-128"/>
              </a:rPr>
              <a:t>LINE</a:t>
            </a:r>
            <a:r>
              <a:rPr lang="ja-JP" altLang="en-US" sz="1200" dirty="0">
                <a:latin typeface="UD デジタル 教科書体 NK-R" panose="02020400000000000000" pitchFamily="18" charset="-128"/>
                <a:ea typeface="UD デジタル 教科書体 NK-R" panose="02020400000000000000" pitchFamily="18" charset="-128"/>
              </a:rPr>
              <a:t>を活用</a:t>
            </a:r>
            <a:r>
              <a:rPr lang="ja-JP" altLang="en-US" sz="1200" dirty="0" smtClean="0">
                <a:latin typeface="UD デジタル 教科書体 NK-R" panose="02020400000000000000" pitchFamily="18" charset="-128"/>
                <a:ea typeface="UD デジタル 教科書体 NK-R" panose="02020400000000000000" pitchFamily="18" charset="-128"/>
              </a:rPr>
              <a:t>した様々な事業を</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smtClean="0">
                <a:latin typeface="UD デジタル 教科書体 NK-R" panose="02020400000000000000" pitchFamily="18" charset="-128"/>
                <a:ea typeface="UD デジタル 教科書体 NK-R" panose="02020400000000000000" pitchFamily="18" charset="-128"/>
              </a:rPr>
              <a:t>展開させていただいております。</a:t>
            </a:r>
            <a:endParaRPr lang="en-US" altLang="ja-JP" sz="1200" dirty="0">
              <a:latin typeface="UD デジタル 教科書体 NK-R" panose="02020400000000000000" pitchFamily="18" charset="-128"/>
              <a:ea typeface="UD デジタル 教科書体 NK-R" panose="02020400000000000000" pitchFamily="18" charset="-128"/>
            </a:endParaRPr>
          </a:p>
          <a:p>
            <a:r>
              <a:rPr lang="ja-JP" altLang="en-US" sz="1200" dirty="0" smtClean="0">
                <a:latin typeface="UD デジタル 教科書体 NK-R" panose="02020400000000000000" pitchFamily="18" charset="-128"/>
                <a:ea typeface="UD デジタル 教科書体 NK-R" panose="02020400000000000000" pitchFamily="18" charset="-128"/>
              </a:rPr>
              <a:t>中でも、一昨年よりの</a:t>
            </a:r>
            <a:r>
              <a:rPr lang="en-US" altLang="ja-JP" sz="1200" dirty="0" err="1" smtClean="0">
                <a:latin typeface="UD デジタル 教科書体 NK-R" panose="02020400000000000000" pitchFamily="18" charset="-128"/>
                <a:ea typeface="UD デジタル 教科書体 NK-R" panose="02020400000000000000" pitchFamily="18" charset="-128"/>
              </a:rPr>
              <a:t>GoToEat</a:t>
            </a:r>
            <a:r>
              <a:rPr lang="ja-JP" altLang="en-US" sz="1200" dirty="0">
                <a:latin typeface="UD デジタル 教科書体 NK-R" panose="02020400000000000000" pitchFamily="18" charset="-128"/>
                <a:ea typeface="UD デジタル 教科書体 NK-R" panose="02020400000000000000" pitchFamily="18" charset="-128"/>
              </a:rPr>
              <a:t>食事券</a:t>
            </a:r>
            <a:r>
              <a:rPr lang="ja-JP" altLang="en-US" sz="1200" dirty="0" smtClean="0">
                <a:latin typeface="UD デジタル 教科書体 NK-R" panose="02020400000000000000" pitchFamily="18" charset="-128"/>
                <a:ea typeface="UD デジタル 教科書体 NK-R" panose="02020400000000000000" pitchFamily="18" charset="-128"/>
              </a:rPr>
              <a:t>事業、飲食店</a:t>
            </a:r>
            <a:r>
              <a:rPr lang="ja-JP" altLang="en-US" sz="1200" dirty="0">
                <a:latin typeface="UD デジタル 教科書体 NK-R" panose="02020400000000000000" pitchFamily="18" charset="-128"/>
                <a:ea typeface="UD デジタル 教科書体 NK-R" panose="02020400000000000000" pitchFamily="18" charset="-128"/>
              </a:rPr>
              <a:t>支援</a:t>
            </a:r>
            <a:r>
              <a:rPr lang="ja-JP" altLang="en-US" sz="1200" dirty="0" smtClean="0">
                <a:latin typeface="UD デジタル 教科書体 NK-R" panose="02020400000000000000" pitchFamily="18" charset="-128"/>
                <a:ea typeface="UD デジタル 教科書体 NK-R" panose="02020400000000000000" pitchFamily="18" charset="-128"/>
              </a:rPr>
              <a:t>事業、ワクチン予約システム事業、観光誘客・プロモーション事業では、約</a:t>
            </a:r>
            <a:r>
              <a:rPr lang="en-US" altLang="ja-JP" sz="1200" dirty="0" smtClean="0">
                <a:latin typeface="UD デジタル 教科書体 NK-R" panose="02020400000000000000" pitchFamily="18" charset="-128"/>
                <a:ea typeface="UD デジタル 教科書体 NK-R" panose="02020400000000000000" pitchFamily="18" charset="-128"/>
              </a:rPr>
              <a:t>8400</a:t>
            </a:r>
            <a:r>
              <a:rPr lang="ja-JP" altLang="en-US" sz="1200" dirty="0" smtClean="0">
                <a:latin typeface="UD デジタル 教科書体 NK-R" panose="02020400000000000000" pitchFamily="18" charset="-128"/>
                <a:ea typeface="UD デジタル 教科書体 NK-R" panose="02020400000000000000" pitchFamily="18" charset="-128"/>
              </a:rPr>
              <a:t>万人のユーザー数を持ち、開封率が高い</a:t>
            </a:r>
            <a:r>
              <a:rPr lang="en-US" altLang="ja-JP" sz="1200" dirty="0" smtClean="0">
                <a:latin typeface="UD デジタル 教科書体 NK-R" panose="02020400000000000000" pitchFamily="18" charset="-128"/>
                <a:ea typeface="UD デジタル 教科書体 NK-R" panose="02020400000000000000" pitchFamily="18" charset="-128"/>
              </a:rPr>
              <a:t>LINE</a:t>
            </a:r>
            <a:r>
              <a:rPr lang="ja-JP" altLang="en-US" sz="1200" dirty="0" smtClean="0">
                <a:latin typeface="UD デジタル 教科書体 NK-R" panose="02020400000000000000" pitchFamily="18" charset="-128"/>
                <a:ea typeface="UD デジタル 教科書体 NK-R" panose="02020400000000000000" pitchFamily="18" charset="-128"/>
              </a:rPr>
              <a:t>を活用することで、</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smtClean="0">
                <a:latin typeface="UD デジタル 教科書体 NK-R" panose="02020400000000000000" pitchFamily="18" charset="-128"/>
                <a:ea typeface="UD デジタル 教科書体 NK-R" panose="02020400000000000000" pitchFamily="18" charset="-128"/>
              </a:rPr>
              <a:t>予約登録業務の効率化や、販売促進の即効性などに貢献できるよう支援させていただきました。</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smtClean="0">
                <a:latin typeface="UD デジタル 教科書体 NK-R" panose="02020400000000000000" pitchFamily="18" charset="-128"/>
                <a:ea typeface="UD デジタル 教科書体 NK-R" panose="02020400000000000000" pitchFamily="18" charset="-128"/>
              </a:rPr>
              <a:t>また</a:t>
            </a:r>
            <a:r>
              <a:rPr lang="ja-JP" altLang="en-US" sz="1200" dirty="0">
                <a:latin typeface="UD デジタル 教科書体 NK-R" panose="02020400000000000000" pitchFamily="18" charset="-128"/>
                <a:ea typeface="UD デジタル 教科書体 NK-R" panose="02020400000000000000" pitchFamily="18" charset="-128"/>
              </a:rPr>
              <a:t>、システム構築にあたり</a:t>
            </a:r>
            <a:r>
              <a:rPr lang="en-US" altLang="ja-JP" sz="1200" dirty="0">
                <a:latin typeface="UD デジタル 教科書体 NK-R" panose="02020400000000000000" pitchFamily="18" charset="-128"/>
                <a:ea typeface="UD デジタル 教科書体 NK-R" panose="02020400000000000000" pitchFamily="18" charset="-128"/>
              </a:rPr>
              <a:t>LINE</a:t>
            </a:r>
            <a:r>
              <a:rPr lang="ja-JP" altLang="en-US" sz="1200" dirty="0" smtClean="0">
                <a:latin typeface="UD デジタル 教科書体 NK-R" panose="02020400000000000000" pitchFamily="18" charset="-128"/>
                <a:ea typeface="UD デジタル 教科書体 NK-R" panose="02020400000000000000" pitchFamily="18" charset="-128"/>
              </a:rPr>
              <a:t>社のシステムスペシャリストを弊社の社員</a:t>
            </a:r>
            <a:r>
              <a:rPr lang="ja-JP" altLang="en-US" sz="1200" dirty="0">
                <a:latin typeface="UD デジタル 教科書体 NK-R" panose="02020400000000000000" pitchFamily="18" charset="-128"/>
                <a:ea typeface="UD デジタル 教科書体 NK-R" panose="02020400000000000000" pitchFamily="18" charset="-128"/>
              </a:rPr>
              <a:t>と</a:t>
            </a:r>
            <a:r>
              <a:rPr lang="ja-JP" altLang="en-US" sz="1200" dirty="0" smtClean="0">
                <a:latin typeface="UD デジタル 教科書体 NK-R" panose="02020400000000000000" pitchFamily="18" charset="-128"/>
                <a:ea typeface="UD デジタル 教科書体 NK-R" panose="02020400000000000000" pitchFamily="18" charset="-128"/>
              </a:rPr>
              <a:t>して迎え、システム構築の一部を内製化、スピーディに汎用性のあるシステムを目指しました。</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smtClean="0">
                <a:latin typeface="UD デジタル 教科書体 NK-R" panose="02020400000000000000" pitchFamily="18" charset="-128"/>
                <a:ea typeface="UD デジタル 教科書体 NK-R" panose="02020400000000000000" pitchFamily="18" charset="-128"/>
              </a:rPr>
              <a:t>これら</a:t>
            </a:r>
            <a:r>
              <a:rPr lang="ja-JP" altLang="en-US" sz="1200" dirty="0">
                <a:latin typeface="UD デジタル 教科書体 NK-R" panose="02020400000000000000" pitchFamily="18" charset="-128"/>
                <a:ea typeface="UD デジタル 教科書体 NK-R" panose="02020400000000000000" pitchFamily="18" charset="-128"/>
              </a:rPr>
              <a:t>の経験を活かし、＜お客さま満足度</a:t>
            </a:r>
            <a:r>
              <a:rPr lang="en-US" altLang="ja-JP" sz="1200" dirty="0">
                <a:latin typeface="UD デジタル 教科書体 NK-R" panose="02020400000000000000" pitchFamily="18" charset="-128"/>
                <a:ea typeface="UD デジタル 教科書体 NK-R" panose="02020400000000000000" pitchFamily="18" charset="-128"/>
              </a:rPr>
              <a:t>100%+α</a:t>
            </a:r>
            <a:r>
              <a:rPr lang="ja-JP" altLang="en-US" sz="1200" dirty="0">
                <a:latin typeface="UD デジタル 教科書体 NK-R" panose="02020400000000000000" pitchFamily="18" charset="-128"/>
                <a:ea typeface="UD デジタル 教科書体 NK-R" panose="02020400000000000000" pitchFamily="18" charset="-128"/>
              </a:rPr>
              <a:t>＞をモットーに、常に「</a:t>
            </a:r>
            <a:r>
              <a:rPr lang="en-US" altLang="ja-JP" sz="1200" dirty="0">
                <a:latin typeface="UD デジタル 教科書体 NK-R" panose="02020400000000000000" pitchFamily="18" charset="-128"/>
                <a:ea typeface="UD デジタル 教科書体 NK-R" panose="02020400000000000000" pitchFamily="18" charset="-128"/>
              </a:rPr>
              <a:t>FACE TO FACE</a:t>
            </a:r>
            <a:r>
              <a:rPr lang="ja-JP" altLang="en-US" sz="1200" dirty="0">
                <a:latin typeface="UD デジタル 教科書体 NK-R" panose="02020400000000000000" pitchFamily="18" charset="-128"/>
                <a:ea typeface="UD デジタル 教科書体 NK-R" panose="02020400000000000000" pitchFamily="18" charset="-128"/>
              </a:rPr>
              <a:t>」のお客さま対応で</a:t>
            </a:r>
            <a:r>
              <a:rPr lang="ja-JP" altLang="en-US" sz="1200" dirty="0" smtClean="0">
                <a:latin typeface="UD デジタル 教科書体 NK-R" panose="02020400000000000000" pitchFamily="18" charset="-128"/>
                <a:ea typeface="UD デジタル 教科書体 NK-R" panose="02020400000000000000" pitchFamily="18" charset="-128"/>
              </a:rPr>
              <a:t>、「</a:t>
            </a:r>
            <a:r>
              <a:rPr lang="ja-JP" altLang="en-US" sz="1200" dirty="0">
                <a:latin typeface="UD デジタル 教科書体 NK-R" panose="02020400000000000000" pitchFamily="18" charset="-128"/>
                <a:ea typeface="UD デジタル 教科書体 NK-R" panose="02020400000000000000" pitchFamily="18" charset="-128"/>
              </a:rPr>
              <a:t>お客さまに選んでいただける会社」をめざし、社員一丸となって取り組んでおります</a:t>
            </a:r>
            <a:r>
              <a:rPr lang="ja-JP" altLang="en-US" sz="1200" dirty="0" smtClean="0">
                <a:latin typeface="UD デジタル 教科書体 NK-R" panose="02020400000000000000" pitchFamily="18" charset="-128"/>
                <a:ea typeface="UD デジタル 教科書体 NK-R" panose="02020400000000000000" pitchFamily="18" charset="-128"/>
              </a:rPr>
              <a:t>。</a:t>
            </a:r>
            <a:endParaRPr lang="en-US" altLang="ja-JP" sz="1200" dirty="0" smtClean="0">
              <a:latin typeface="UD デジタル 教科書体 NK-R" panose="02020400000000000000" pitchFamily="18" charset="-128"/>
              <a:ea typeface="UD デジタル 教科書体 NK-R" panose="02020400000000000000" pitchFamily="18" charset="-128"/>
            </a:endParaRPr>
          </a:p>
        </p:txBody>
      </p:sp>
      <p:sp>
        <p:nvSpPr>
          <p:cNvPr id="79" name="テキスト ボックス 78"/>
          <p:cNvSpPr txBox="1"/>
          <p:nvPr/>
        </p:nvSpPr>
        <p:spPr>
          <a:xfrm>
            <a:off x="166130" y="3507103"/>
            <a:ext cx="6336704" cy="442035"/>
          </a:xfrm>
          <a:prstGeom prst="rect">
            <a:avLst/>
          </a:prstGeom>
          <a:gradFill flip="none" rotWithShape="1">
            <a:gsLst>
              <a:gs pos="50000">
                <a:schemeClr val="bg1"/>
              </a:gs>
              <a:gs pos="80000">
                <a:schemeClr val="accent2">
                  <a:lumMod val="20000"/>
                  <a:lumOff val="80000"/>
                </a:schemeClr>
              </a:gs>
              <a:gs pos="100000">
                <a:schemeClr val="accent2">
                  <a:lumMod val="60000"/>
                  <a:lumOff val="40000"/>
                </a:schemeClr>
              </a:gs>
            </a:gsLst>
            <a:lin ang="5400000" scaled="1"/>
            <a:tileRect/>
          </a:gradFill>
          <a:ln w="9525">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rtlCol="0">
            <a:spAutoFit/>
          </a:bodyPr>
          <a:lstStyle/>
          <a:p>
            <a:r>
              <a:rPr lang="ja-JP" altLang="en-US" sz="1400" kern="0" dirty="0" smtClean="0">
                <a:solidFill>
                  <a:schemeClr val="tx1"/>
                </a:solidFill>
                <a:latin typeface="UD デジタル 教科書体 NK-R" panose="02020400000000000000" pitchFamily="18" charset="-128"/>
                <a:ea typeface="UD デジタル 教科書体 NK-R" panose="02020400000000000000" pitchFamily="18" charset="-128"/>
              </a:rPr>
              <a:t>東武トップツアーズの</a:t>
            </a:r>
            <a:r>
              <a:rPr lang="en-US" altLang="ja-JP" sz="1400" kern="0"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sz="1400" kern="0" dirty="0" smtClean="0">
                <a:solidFill>
                  <a:schemeClr val="tx1"/>
                </a:solidFill>
                <a:latin typeface="UD デジタル 教科書体 NK-R" panose="02020400000000000000" pitchFamily="18" charset="-128"/>
                <a:ea typeface="UD デジタル 教科書体 NK-R" panose="02020400000000000000" pitchFamily="18" charset="-128"/>
              </a:rPr>
              <a:t>業務事例　</a:t>
            </a:r>
            <a:r>
              <a:rPr lang="ja-JP" altLang="en-US" sz="1600" kern="0" dirty="0" smtClean="0">
                <a:solidFill>
                  <a:schemeClr val="tx1"/>
                </a:solidFill>
                <a:latin typeface="UD デジタル 教科書体 NK-R" panose="02020400000000000000" pitchFamily="18" charset="-128"/>
                <a:ea typeface="UD デジタル 教科書体 NK-R" panose="02020400000000000000" pitchFamily="18" charset="-128"/>
              </a:rPr>
              <a:t>８７自治体　</a:t>
            </a:r>
            <a:r>
              <a:rPr lang="ja-JP" altLang="en-US" sz="2400" kern="0" dirty="0">
                <a:solidFill>
                  <a:schemeClr val="tx1"/>
                </a:solidFill>
                <a:latin typeface="UD デジタル 教科書体 NK-R" panose="02020400000000000000" pitchFamily="18" charset="-128"/>
                <a:ea typeface="UD デジタル 教科書体 NK-R" panose="02020400000000000000" pitchFamily="18" charset="-128"/>
              </a:rPr>
              <a:t>　</a:t>
            </a:r>
          </a:p>
        </p:txBody>
      </p:sp>
      <p:pic>
        <p:nvPicPr>
          <p:cNvPr id="2" name="図 1"/>
          <p:cNvPicPr>
            <a:picLocks noChangeAspect="1"/>
          </p:cNvPicPr>
          <p:nvPr/>
        </p:nvPicPr>
        <p:blipFill rotWithShape="1">
          <a:blip r:embed="rId2"/>
          <a:srcRect l="1" r="998" b="5455"/>
          <a:stretch/>
        </p:blipFill>
        <p:spPr>
          <a:xfrm>
            <a:off x="-99915" y="3959551"/>
            <a:ext cx="6983226" cy="4968552"/>
          </a:xfrm>
          <a:prstGeom prst="rect">
            <a:avLst/>
          </a:prstGeom>
        </p:spPr>
      </p:pic>
      <p:sp>
        <p:nvSpPr>
          <p:cNvPr id="9"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２</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ご提案</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のポイント　</a:t>
            </a:r>
            <a:r>
              <a:rPr lang="ja-JP" altLang="en-US" sz="2000" dirty="0">
                <a:solidFill>
                  <a:schemeClr val="tx1"/>
                </a:solidFill>
                <a:latin typeface="UD デジタル 教科書体 NK-R" panose="02020400000000000000" pitchFamily="18" charset="-128"/>
                <a:ea typeface="UD デジタル 教科書体 NK-R" panose="02020400000000000000" pitchFamily="18" charset="-128"/>
              </a:rPr>
              <a:t>　</a:t>
            </a:r>
            <a:r>
              <a:rPr lang="en-US" altLang="ja-JP" sz="2000"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sz="2000" dirty="0" smtClean="0">
                <a:solidFill>
                  <a:schemeClr val="tx1"/>
                </a:solidFill>
                <a:latin typeface="UD デジタル 教科書体 NK-R" panose="02020400000000000000" pitchFamily="18" charset="-128"/>
                <a:ea typeface="UD デジタル 教科書体 NK-R" panose="02020400000000000000" pitchFamily="18" charset="-128"/>
              </a:rPr>
              <a:t>に関する業務遂行能力</a:t>
            </a:r>
            <a:endParaRPr kumimoji="1" lang="ja-JP" altLang="en-US" sz="2000" dirty="0">
              <a:solidFill>
                <a:schemeClr val="tx1"/>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39849073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スライド番号プレースホルダー 2"/>
          <p:cNvSpPr>
            <a:spLocks noGrp="1"/>
          </p:cNvSpPr>
          <p:nvPr>
            <p:ph type="sldNum" sz="quarter" idx="10"/>
          </p:nvPr>
        </p:nvSpPr>
        <p:spPr>
          <a:xfrm>
            <a:off x="6178348" y="8976144"/>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1" lang="en-US" altLang="ja-JP" sz="1000" b="0" i="0" u="none" strike="noStrike" kern="1200" cap="none" spc="0" normalizeH="0" baseline="0" noProof="0" dirty="0">
              <a:ln>
                <a:noFill/>
              </a:ln>
              <a:solidFill>
                <a:srgbClr val="000000"/>
              </a:solidFill>
              <a:effectLst/>
              <a:uLnTx/>
              <a:uFillTx/>
              <a:latin typeface="Meiryo UI"/>
              <a:ea typeface="Meiryo UI"/>
              <a:cs typeface="+mn-cs"/>
            </a:endParaRPr>
          </a:p>
        </p:txBody>
      </p:sp>
      <p:sp>
        <p:nvSpPr>
          <p:cNvPr id="195" name="タイトル 4"/>
          <p:cNvSpPr>
            <a:spLocks noGrp="1"/>
          </p:cNvSpPr>
          <p:nvPr>
            <p:ph type="title"/>
          </p:nvPr>
        </p:nvSpPr>
        <p:spPr>
          <a:xfrm>
            <a:off x="260648" y="251520"/>
            <a:ext cx="6597352" cy="738664"/>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２</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ご提案</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のポイント</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rgbClr val="FF0000"/>
                </a:solidFill>
                <a:latin typeface="UD デジタル 教科書体 NK-R" panose="02020400000000000000" pitchFamily="18" charset="-128"/>
                <a:ea typeface="UD デジタル 教科書体 NK-R" panose="02020400000000000000" pitchFamily="18" charset="-128"/>
              </a:rPr>
              <a:t>データ活用型</a:t>
            </a:r>
            <a:r>
              <a:rPr lang="en-US" altLang="ja-JP" dirty="0" smtClean="0">
                <a:solidFill>
                  <a:srgbClr val="FF0000"/>
                </a:solidFill>
                <a:latin typeface="UD デジタル 教科書体 NK-R" panose="02020400000000000000" pitchFamily="18" charset="-128"/>
                <a:ea typeface="UD デジタル 教科書体 NK-R" panose="02020400000000000000" pitchFamily="18" charset="-128"/>
              </a:rPr>
              <a:t>LINE</a:t>
            </a:r>
            <a:r>
              <a:rPr lang="ja-JP" altLang="en-US" dirty="0" smtClean="0">
                <a:solidFill>
                  <a:srgbClr val="FF0000"/>
                </a:solidFill>
                <a:latin typeface="UD デジタル 教科書体 NK-R" panose="02020400000000000000" pitchFamily="18" charset="-128"/>
                <a:ea typeface="UD デジタル 教科書体 NK-R" panose="02020400000000000000" pitchFamily="18" charset="-128"/>
              </a:rPr>
              <a:t>に改良①</a:t>
            </a:r>
            <a:endParaRPr kumimoji="1" lang="ja-JP" altLang="en-US" sz="2800" dirty="0">
              <a:solidFill>
                <a:srgbClr val="FF0000"/>
              </a:solidFill>
              <a:latin typeface="UD デジタル 教科書体 NK-R" panose="02020400000000000000" pitchFamily="18" charset="-128"/>
              <a:ea typeface="UD デジタル 教科書体 NK-R" panose="02020400000000000000" pitchFamily="18" charset="-128"/>
            </a:endParaRPr>
          </a:p>
        </p:txBody>
      </p:sp>
      <p:sp>
        <p:nvSpPr>
          <p:cNvPr id="8" name="テキスト ボックス 7"/>
          <p:cNvSpPr txBox="1"/>
          <p:nvPr/>
        </p:nvSpPr>
        <p:spPr>
          <a:xfrm>
            <a:off x="260648" y="8299035"/>
            <a:ext cx="6444716" cy="584775"/>
          </a:xfrm>
          <a:prstGeom prst="rect">
            <a:avLst/>
          </a:prstGeom>
          <a:noFill/>
        </p:spPr>
        <p:txBody>
          <a:bodyPr wrap="square" rtlCol="0">
            <a:spAutoFit/>
          </a:bodyPr>
          <a:lstStyle/>
          <a:p>
            <a:r>
              <a:rPr lang="ja-JP" altLang="en-US" sz="1600" dirty="0" smtClean="0">
                <a:latin typeface="UD デジタル 教科書体 NK-R" panose="02020400000000000000" pitchFamily="18" charset="-128"/>
                <a:ea typeface="UD デジタル 教科書体 NK-R" panose="02020400000000000000" pitchFamily="18" charset="-128"/>
              </a:rPr>
              <a:t>個々の端末ごとにボタンを押した数をスコア化したので、その人に合った配信を行い、観光誘客数を確実に上げられるように改良</a:t>
            </a:r>
            <a:endParaRPr kumimoji="1" lang="ja-JP" altLang="en-US" sz="1600" dirty="0">
              <a:latin typeface="UD デジタル 教科書体 NK-R" panose="02020400000000000000" pitchFamily="18" charset="-128"/>
              <a:ea typeface="UD デジタル 教科書体 NK-R" panose="02020400000000000000" pitchFamily="18" charset="-128"/>
            </a:endParaRPr>
          </a:p>
        </p:txBody>
      </p:sp>
      <p:pic>
        <p:nvPicPr>
          <p:cNvPr id="15" name="그림 62"/>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648652" y="4586864"/>
            <a:ext cx="1628220" cy="3562400"/>
          </a:xfrm>
          <a:prstGeom prst="rect">
            <a:avLst/>
          </a:prstGeom>
        </p:spPr>
      </p:pic>
      <p:pic>
        <p:nvPicPr>
          <p:cNvPr id="14" name="그림 62"/>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2708920" y="4594987"/>
            <a:ext cx="1628220" cy="3562400"/>
          </a:xfrm>
          <a:prstGeom prst="rect">
            <a:avLst/>
          </a:prstGeom>
        </p:spPr>
      </p:pic>
      <p:pic>
        <p:nvPicPr>
          <p:cNvPr id="16" name="図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1884" y="5202753"/>
            <a:ext cx="1368152" cy="2962756"/>
          </a:xfrm>
          <a:prstGeom prst="rect">
            <a:avLst/>
          </a:prstGeom>
        </p:spPr>
      </p:pic>
      <p:pic>
        <p:nvPicPr>
          <p:cNvPr id="17" name="그림 62"/>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4753108" y="4572000"/>
            <a:ext cx="1628220" cy="3562400"/>
          </a:xfrm>
          <a:prstGeom prst="rect">
            <a:avLst/>
          </a:prstGeom>
        </p:spPr>
      </p:pic>
      <p:pic>
        <p:nvPicPr>
          <p:cNvPr id="18" name="図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6072" y="5179766"/>
            <a:ext cx="1368152" cy="2962756"/>
          </a:xfrm>
          <a:prstGeom prst="rect">
            <a:avLst/>
          </a:prstGeom>
        </p:spPr>
      </p:pic>
      <p:pic>
        <p:nvPicPr>
          <p:cNvPr id="19" name="그림 62"/>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2708920" y="850571"/>
            <a:ext cx="1628220" cy="3562400"/>
          </a:xfrm>
          <a:prstGeom prst="rect">
            <a:avLst/>
          </a:prstGeom>
        </p:spPr>
      </p:pic>
      <p:pic>
        <p:nvPicPr>
          <p:cNvPr id="20" name="図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8686" y="5171643"/>
            <a:ext cx="1368152" cy="2962757"/>
          </a:xfrm>
          <a:prstGeom prst="rect">
            <a:avLst/>
          </a:prstGeom>
        </p:spPr>
      </p:pic>
      <p:pic>
        <p:nvPicPr>
          <p:cNvPr id="21" name="그림 62"/>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4753108" y="827584"/>
            <a:ext cx="1628220" cy="3562400"/>
          </a:xfrm>
          <a:prstGeom prst="rect">
            <a:avLst/>
          </a:prstGeom>
        </p:spPr>
      </p:pic>
      <p:pic>
        <p:nvPicPr>
          <p:cNvPr id="23" name="図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38954" y="1470002"/>
            <a:ext cx="1368151" cy="2962756"/>
          </a:xfrm>
          <a:prstGeom prst="rect">
            <a:avLst/>
          </a:prstGeom>
        </p:spPr>
      </p:pic>
      <p:pic>
        <p:nvPicPr>
          <p:cNvPr id="24" name="図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89073" y="1427228"/>
            <a:ext cx="1368151" cy="2962756"/>
          </a:xfrm>
          <a:prstGeom prst="rect">
            <a:avLst/>
          </a:prstGeom>
        </p:spPr>
      </p:pic>
      <p:pic>
        <p:nvPicPr>
          <p:cNvPr id="22" name="図 21"/>
          <p:cNvPicPr>
            <a:picLocks noChangeAspect="1"/>
          </p:cNvPicPr>
          <p:nvPr/>
        </p:nvPicPr>
        <p:blipFill>
          <a:blip r:embed="rId8"/>
          <a:stretch>
            <a:fillRect/>
          </a:stretch>
        </p:blipFill>
        <p:spPr>
          <a:xfrm>
            <a:off x="211232" y="827584"/>
            <a:ext cx="2343150" cy="2343150"/>
          </a:xfrm>
          <a:prstGeom prst="rect">
            <a:avLst/>
          </a:prstGeom>
        </p:spPr>
      </p:pic>
      <p:sp>
        <p:nvSpPr>
          <p:cNvPr id="25" name="上矢印吹き出し 24"/>
          <p:cNvSpPr/>
          <p:nvPr/>
        </p:nvSpPr>
        <p:spPr bwMode="auto">
          <a:xfrm>
            <a:off x="446703" y="3014468"/>
            <a:ext cx="1872208" cy="1258352"/>
          </a:xfrm>
          <a:prstGeom prst="upArrowCallout">
            <a:avLst/>
          </a:prstGeom>
          <a:solidFill>
            <a:srgbClr val="FFFF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東武改良版の</a:t>
            </a:r>
            <a:endParaRPr kumimoji="1" lang="en-US" altLang="ja-JP"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en-US" altLang="ja-JP" sz="1600" dirty="0" smtClean="0">
                <a:latin typeface="UD デジタル 教科書体 NK-R" panose="02020400000000000000" pitchFamily="18" charset="-128"/>
                <a:ea typeface="UD デジタル 教科書体 NK-R" panose="02020400000000000000" pitchFamily="18" charset="-128"/>
              </a:rPr>
              <a:t>Hokkaido Love</a:t>
            </a: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の公式</a:t>
            </a:r>
            <a:r>
              <a:rPr kumimoji="1" lang="en-US" altLang="ja-JP"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LINE</a:t>
            </a:r>
            <a:endParaRPr kumimoji="1" lang="ja-JP" altLang="en-US"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12099726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スライド番号プレースホルダー 2"/>
          <p:cNvSpPr>
            <a:spLocks noGrp="1"/>
          </p:cNvSpPr>
          <p:nvPr>
            <p:ph type="sldNum" sz="quarter" idx="10"/>
          </p:nvPr>
        </p:nvSpPr>
        <p:spPr>
          <a:xfrm>
            <a:off x="6178348" y="8976144"/>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1" lang="en-US" altLang="ja-JP" sz="1000" b="0" i="0" u="none" strike="noStrike" kern="1200" cap="none" spc="0" normalizeH="0" baseline="0" noProof="0" dirty="0">
              <a:ln>
                <a:noFill/>
              </a:ln>
              <a:solidFill>
                <a:srgbClr val="000000"/>
              </a:solidFill>
              <a:effectLst/>
              <a:uLnTx/>
              <a:uFillTx/>
              <a:latin typeface="Meiryo UI"/>
              <a:ea typeface="Meiryo UI"/>
              <a:cs typeface="+mn-cs"/>
            </a:endParaRPr>
          </a:p>
        </p:txBody>
      </p:sp>
      <p:sp>
        <p:nvSpPr>
          <p:cNvPr id="195" name="タイトル 4"/>
          <p:cNvSpPr>
            <a:spLocks noGrp="1"/>
          </p:cNvSpPr>
          <p:nvPr>
            <p:ph type="title"/>
          </p:nvPr>
        </p:nvSpPr>
        <p:spPr>
          <a:xfrm>
            <a:off x="260648" y="251520"/>
            <a:ext cx="6597352" cy="738664"/>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２</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ご提案</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のポイント</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rgbClr val="FF0000"/>
                </a:solidFill>
                <a:latin typeface="UD デジタル 教科書体 NK-R" panose="02020400000000000000" pitchFamily="18" charset="-128"/>
                <a:ea typeface="UD デジタル 教科書体 NK-R" panose="02020400000000000000" pitchFamily="18" charset="-128"/>
              </a:rPr>
              <a:t>データ活用型</a:t>
            </a:r>
            <a:r>
              <a:rPr lang="en-US" altLang="ja-JP" dirty="0" smtClean="0">
                <a:solidFill>
                  <a:srgbClr val="FF0000"/>
                </a:solidFill>
                <a:latin typeface="UD デジタル 教科書体 NK-R" panose="02020400000000000000" pitchFamily="18" charset="-128"/>
                <a:ea typeface="UD デジタル 教科書体 NK-R" panose="02020400000000000000" pitchFamily="18" charset="-128"/>
              </a:rPr>
              <a:t>LINE</a:t>
            </a:r>
            <a:r>
              <a:rPr lang="ja-JP" altLang="en-US" dirty="0" smtClean="0">
                <a:solidFill>
                  <a:srgbClr val="FF0000"/>
                </a:solidFill>
                <a:latin typeface="UD デジタル 教科書体 NK-R" panose="02020400000000000000" pitchFamily="18" charset="-128"/>
                <a:ea typeface="UD デジタル 教科書体 NK-R" panose="02020400000000000000" pitchFamily="18" charset="-128"/>
              </a:rPr>
              <a:t>に改良②</a:t>
            </a:r>
            <a:endParaRPr kumimoji="1" lang="ja-JP" altLang="en-US" sz="2800" dirty="0">
              <a:solidFill>
                <a:srgbClr val="FF0000"/>
              </a:solidFill>
              <a:latin typeface="UD デジタル 教科書体 NK-R" panose="02020400000000000000" pitchFamily="18" charset="-128"/>
              <a:ea typeface="UD デジタル 教科書体 NK-R" panose="02020400000000000000" pitchFamily="18" charset="-128"/>
            </a:endParaRPr>
          </a:p>
        </p:txBody>
      </p:sp>
      <p:sp>
        <p:nvSpPr>
          <p:cNvPr id="8" name="テキスト ボックス 7"/>
          <p:cNvSpPr txBox="1"/>
          <p:nvPr/>
        </p:nvSpPr>
        <p:spPr>
          <a:xfrm>
            <a:off x="206641" y="8162392"/>
            <a:ext cx="6444716" cy="584775"/>
          </a:xfrm>
          <a:prstGeom prst="rect">
            <a:avLst/>
          </a:prstGeom>
          <a:noFill/>
        </p:spPr>
        <p:txBody>
          <a:bodyPr wrap="square" rtlCol="0">
            <a:spAutoFit/>
          </a:bodyPr>
          <a:lstStyle/>
          <a:p>
            <a:r>
              <a:rPr lang="ja-JP" altLang="en-US" sz="1600" dirty="0" smtClean="0">
                <a:latin typeface="UD デジタル 教科書体 NK-R" panose="02020400000000000000" pitchFamily="18" charset="-128"/>
                <a:ea typeface="UD デジタル 教科書体 NK-R" panose="02020400000000000000" pitchFamily="18" charset="-128"/>
              </a:rPr>
              <a:t>個々の端末ごとにボタンを押した数を</a:t>
            </a:r>
            <a:r>
              <a:rPr lang="ja-JP" altLang="en-US" sz="1600" dirty="0" smtClean="0">
                <a:solidFill>
                  <a:srgbClr val="FF0000"/>
                </a:solidFill>
                <a:latin typeface="UD デジタル 教科書体 NK-R" panose="02020400000000000000" pitchFamily="18" charset="-128"/>
                <a:ea typeface="UD デジタル 教科書体 NK-R" panose="02020400000000000000" pitchFamily="18" charset="-128"/>
              </a:rPr>
              <a:t>スコア化</a:t>
            </a:r>
            <a:r>
              <a:rPr lang="ja-JP" altLang="en-US" sz="1600" dirty="0" smtClean="0">
                <a:latin typeface="UD デジタル 教科書体 NK-R" panose="02020400000000000000" pitchFamily="18" charset="-128"/>
                <a:ea typeface="UD デジタル 教科書体 NK-R" panose="02020400000000000000" pitchFamily="18" charset="-128"/>
              </a:rPr>
              <a:t>したので、その人に合った配信を行い、観光誘客数を確実に上げられるように改良</a:t>
            </a:r>
            <a:endParaRPr kumimoji="1" lang="ja-JP" altLang="en-US" sz="1600" dirty="0">
              <a:latin typeface="UD デジタル 教科書体 NK-R" panose="02020400000000000000" pitchFamily="18" charset="-128"/>
              <a:ea typeface="UD デジタル 教科書体 NK-R" panose="02020400000000000000" pitchFamily="18" charset="-128"/>
            </a:endParaRPr>
          </a:p>
        </p:txBody>
      </p:sp>
      <p:pic>
        <p:nvPicPr>
          <p:cNvPr id="19" name="그림 62"/>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2708920" y="850571"/>
            <a:ext cx="1628220" cy="3562400"/>
          </a:xfrm>
          <a:prstGeom prst="rect">
            <a:avLst/>
          </a:prstGeom>
        </p:spPr>
      </p:pic>
      <p:pic>
        <p:nvPicPr>
          <p:cNvPr id="20" name="図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1884" y="1458337"/>
            <a:ext cx="1368152" cy="2962756"/>
          </a:xfrm>
          <a:prstGeom prst="rect">
            <a:avLst/>
          </a:prstGeom>
        </p:spPr>
      </p:pic>
      <p:pic>
        <p:nvPicPr>
          <p:cNvPr id="21" name="그림 62"/>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4753108" y="827584"/>
            <a:ext cx="1628220" cy="3562400"/>
          </a:xfrm>
          <a:prstGeom prst="rect">
            <a:avLst/>
          </a:prstGeom>
        </p:spPr>
      </p:pic>
      <p:pic>
        <p:nvPicPr>
          <p:cNvPr id="22" name="図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6072" y="1435350"/>
            <a:ext cx="1368151" cy="2962756"/>
          </a:xfrm>
          <a:prstGeom prst="rect">
            <a:avLst/>
          </a:prstGeom>
        </p:spPr>
      </p:pic>
      <p:pic>
        <p:nvPicPr>
          <p:cNvPr id="7" name="図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904" y="4427984"/>
            <a:ext cx="5079959" cy="3585270"/>
          </a:xfrm>
          <a:prstGeom prst="rect">
            <a:avLst/>
          </a:prstGeom>
        </p:spPr>
      </p:pic>
      <p:sp>
        <p:nvSpPr>
          <p:cNvPr id="4" name="テキスト ボックス 3"/>
          <p:cNvSpPr txBox="1"/>
          <p:nvPr/>
        </p:nvSpPr>
        <p:spPr>
          <a:xfrm>
            <a:off x="5433005" y="5023279"/>
            <a:ext cx="923330" cy="2952328"/>
          </a:xfrm>
          <a:prstGeom prst="rect">
            <a:avLst/>
          </a:prstGeom>
          <a:noFill/>
        </p:spPr>
        <p:txBody>
          <a:bodyPr vert="eaVert" wrap="square" rtlCol="0">
            <a:spAutoFit/>
          </a:bodyPr>
          <a:lstStyle/>
          <a:p>
            <a:r>
              <a:rPr lang="ja-JP" altLang="en-US" sz="1600" dirty="0" smtClean="0">
                <a:latin typeface="UD デジタル 教科書体 NK-R" panose="02020400000000000000" pitchFamily="18" charset="-128"/>
                <a:ea typeface="UD デジタル 教科書体 NK-R" panose="02020400000000000000" pitchFamily="18" charset="-128"/>
              </a:rPr>
              <a:t>ユーザーの北海道観光の嗜好が</a:t>
            </a:r>
            <a:endParaRPr lang="en-US" altLang="ja-JP" sz="1600" dirty="0" smtClean="0">
              <a:latin typeface="UD デジタル 教科書体 NK-R" panose="02020400000000000000" pitchFamily="18" charset="-128"/>
              <a:ea typeface="UD デジタル 教科書体 NK-R" panose="02020400000000000000" pitchFamily="18" charset="-128"/>
            </a:endParaRPr>
          </a:p>
          <a:p>
            <a:r>
              <a:rPr lang="ja-JP" altLang="en-US" sz="1600" dirty="0" smtClean="0">
                <a:latin typeface="UD デジタル 教科書体 NK-R" panose="02020400000000000000" pitchFamily="18" charset="-128"/>
                <a:ea typeface="UD デジタル 教科書体 NK-R" panose="02020400000000000000" pitchFamily="18" charset="-128"/>
              </a:rPr>
              <a:t>スコア化されるシステムを導入。その人に最適な配信がされます</a:t>
            </a:r>
            <a:endParaRPr kumimoji="1" lang="ja-JP" altLang="en-US" sz="1600" dirty="0">
              <a:latin typeface="UD デジタル 教科書体 NK-R" panose="02020400000000000000" pitchFamily="18" charset="-128"/>
              <a:ea typeface="UD デジタル 教科書体 NK-R" panose="02020400000000000000" pitchFamily="18" charset="-128"/>
            </a:endParaRPr>
          </a:p>
        </p:txBody>
      </p:sp>
      <p:pic>
        <p:nvPicPr>
          <p:cNvPr id="13" name="図 12"/>
          <p:cNvPicPr>
            <a:picLocks noChangeAspect="1"/>
          </p:cNvPicPr>
          <p:nvPr/>
        </p:nvPicPr>
        <p:blipFill>
          <a:blip r:embed="rId6"/>
          <a:stretch>
            <a:fillRect/>
          </a:stretch>
        </p:blipFill>
        <p:spPr>
          <a:xfrm>
            <a:off x="211232" y="827584"/>
            <a:ext cx="2343150" cy="2343150"/>
          </a:xfrm>
          <a:prstGeom prst="rect">
            <a:avLst/>
          </a:prstGeom>
        </p:spPr>
      </p:pic>
      <p:sp>
        <p:nvSpPr>
          <p:cNvPr id="14" name="上矢印吹き出し 13"/>
          <p:cNvSpPr/>
          <p:nvPr/>
        </p:nvSpPr>
        <p:spPr bwMode="auto">
          <a:xfrm>
            <a:off x="446703" y="3014468"/>
            <a:ext cx="1872208" cy="1258352"/>
          </a:xfrm>
          <a:prstGeom prst="upArrowCallout">
            <a:avLst/>
          </a:prstGeom>
          <a:solidFill>
            <a:srgbClr val="FFFF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東武改良版の</a:t>
            </a:r>
            <a:endParaRPr kumimoji="1" lang="en-US" altLang="ja-JP"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en-US" altLang="ja-JP" sz="1600" dirty="0" smtClean="0">
                <a:latin typeface="UD デジタル 教科書体 NK-R" panose="02020400000000000000" pitchFamily="18" charset="-128"/>
                <a:ea typeface="UD デジタル 教科書体 NK-R" panose="02020400000000000000" pitchFamily="18" charset="-128"/>
              </a:rPr>
              <a:t>Hokkaido Love</a:t>
            </a: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の公式</a:t>
            </a:r>
            <a:r>
              <a:rPr kumimoji="1" lang="en-US" altLang="ja-JP"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LINE</a:t>
            </a:r>
            <a:endParaRPr kumimoji="1" lang="ja-JP" altLang="en-US"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3020150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図 53"/>
          <p:cNvPicPr>
            <a:picLocks noChangeAspect="1"/>
          </p:cNvPicPr>
          <p:nvPr/>
        </p:nvPicPr>
        <p:blipFill>
          <a:blip r:embed="rId3"/>
          <a:stretch>
            <a:fillRect/>
          </a:stretch>
        </p:blipFill>
        <p:spPr>
          <a:xfrm>
            <a:off x="266206" y="3018622"/>
            <a:ext cx="6414475" cy="1681650"/>
          </a:xfrm>
          <a:prstGeom prst="rect">
            <a:avLst/>
          </a:prstGeom>
        </p:spPr>
      </p:pic>
      <p:sp>
        <p:nvSpPr>
          <p:cNvPr id="11" name="スライド番号プレースホルダー 2"/>
          <p:cNvSpPr>
            <a:spLocks noGrp="1"/>
          </p:cNvSpPr>
          <p:nvPr>
            <p:ph type="sldNum" sz="quarter" idx="10"/>
          </p:nvPr>
        </p:nvSpPr>
        <p:spPr>
          <a:xfrm>
            <a:off x="6178348" y="8976144"/>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1" lang="en-US" altLang="ja-JP" sz="1000" b="0" i="0" u="none" strike="noStrike" kern="1200" cap="none" spc="0" normalizeH="0" baseline="0" noProof="0" dirty="0">
              <a:ln>
                <a:noFill/>
              </a:ln>
              <a:solidFill>
                <a:srgbClr val="000000"/>
              </a:solidFill>
              <a:effectLst/>
              <a:uLnTx/>
              <a:uFillTx/>
              <a:latin typeface="Meiryo UI"/>
              <a:ea typeface="Meiryo UI"/>
              <a:cs typeface="+mn-cs"/>
            </a:endParaRPr>
          </a:p>
        </p:txBody>
      </p:sp>
      <p:sp>
        <p:nvSpPr>
          <p:cNvPr id="195"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２</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ご提案</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のポイント　　</a:t>
            </a:r>
            <a:r>
              <a:rPr lang="ja-JP" altLang="en-US" sz="2000" dirty="0" smtClean="0">
                <a:solidFill>
                  <a:schemeClr val="tx1"/>
                </a:solidFill>
                <a:latin typeface="UD デジタル 教科書体 NK-R" panose="02020400000000000000" pitchFamily="18" charset="-128"/>
                <a:ea typeface="UD デジタル 教科書体 NK-R" panose="02020400000000000000" pitchFamily="18" charset="-128"/>
              </a:rPr>
              <a:t>データ活用</a:t>
            </a:r>
            <a:r>
              <a:rPr lang="en-US" altLang="ja-JP" sz="2000" dirty="0" smtClean="0">
                <a:solidFill>
                  <a:schemeClr val="tx1"/>
                </a:solidFill>
                <a:latin typeface="UD デジタル 教科書体 NK-R" panose="02020400000000000000" pitchFamily="18" charset="-128"/>
                <a:ea typeface="UD デジタル 教科書体 NK-R" panose="02020400000000000000" pitchFamily="18" charset="-128"/>
              </a:rPr>
              <a:t>SNS</a:t>
            </a:r>
            <a:r>
              <a:rPr lang="ja-JP" altLang="en-US" sz="2000" dirty="0" smtClean="0">
                <a:solidFill>
                  <a:schemeClr val="tx1"/>
                </a:solidFill>
                <a:latin typeface="UD デジタル 教科書体 NK-R" panose="02020400000000000000" pitchFamily="18" charset="-128"/>
                <a:ea typeface="UD デジタル 教科書体 NK-R" panose="02020400000000000000" pitchFamily="18" charset="-128"/>
              </a:rPr>
              <a:t>マーケティング</a:t>
            </a:r>
            <a:endParaRPr kumimoji="1" lang="ja-JP" altLang="en-US" sz="20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86" name="右矢印 4"/>
          <p:cNvSpPr txBox="1"/>
          <p:nvPr/>
        </p:nvSpPr>
        <p:spPr>
          <a:xfrm rot="5400000">
            <a:off x="-5024835" y="6892168"/>
            <a:ext cx="137678" cy="20674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1" lang="ja-JP" altLang="en-US" sz="1400" b="0" i="0" u="none" strike="noStrike" kern="1200" cap="none" spc="0" normalizeH="0" baseline="0" noProof="0">
              <a:ln>
                <a:noFill/>
              </a:ln>
              <a:solidFill>
                <a:srgbClr val="FFFFFF"/>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37" name="テキスト ボックス 36"/>
          <p:cNvSpPr txBox="1"/>
          <p:nvPr/>
        </p:nvSpPr>
        <p:spPr>
          <a:xfrm>
            <a:off x="260648" y="827584"/>
            <a:ext cx="6336704" cy="380480"/>
          </a:xfrm>
          <a:prstGeom prst="rect">
            <a:avLst/>
          </a:prstGeom>
          <a:gradFill flip="none" rotWithShape="1">
            <a:gsLst>
              <a:gs pos="50000">
                <a:schemeClr val="bg1"/>
              </a:gs>
              <a:gs pos="80000">
                <a:schemeClr val="accent2">
                  <a:lumMod val="20000"/>
                  <a:lumOff val="80000"/>
                </a:schemeClr>
              </a:gs>
              <a:gs pos="100000">
                <a:schemeClr val="accent2">
                  <a:lumMod val="60000"/>
                  <a:lumOff val="40000"/>
                </a:schemeClr>
              </a:gs>
            </a:gsLst>
            <a:lin ang="5400000" scaled="1"/>
            <a:tileRect/>
          </a:gradFill>
          <a:ln w="9525">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現状のホームページの分析</a:t>
            </a:r>
            <a:endParaRPr kumimoji="1" lang="ja-JP" altLang="en-US" sz="20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4" name="正方形/長方形 3"/>
          <p:cNvSpPr/>
          <p:nvPr/>
        </p:nvSpPr>
        <p:spPr>
          <a:xfrm>
            <a:off x="2064199" y="1340366"/>
            <a:ext cx="2374764"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rgbClr val="FF0000"/>
                </a:solidFill>
                <a:effectLst/>
                <a:uLnTx/>
                <a:uFillTx/>
                <a:latin typeface="Meiryo UI"/>
                <a:ea typeface="Meiryo UI"/>
                <a:cs typeface="+mn-cs"/>
              </a:rPr>
              <a:t>https://www.visit-hokkaido.jp/</a:t>
            </a:r>
          </a:p>
        </p:txBody>
      </p:sp>
      <p:pic>
        <p:nvPicPr>
          <p:cNvPr id="41" name="図 40"/>
          <p:cNvPicPr>
            <a:picLocks noChangeAspect="1"/>
          </p:cNvPicPr>
          <p:nvPr/>
        </p:nvPicPr>
        <p:blipFill>
          <a:blip r:embed="rId4"/>
          <a:stretch>
            <a:fillRect/>
          </a:stretch>
        </p:blipFill>
        <p:spPr>
          <a:xfrm>
            <a:off x="253702" y="1220534"/>
            <a:ext cx="1807146" cy="374726"/>
          </a:xfrm>
          <a:prstGeom prst="rect">
            <a:avLst/>
          </a:prstGeom>
        </p:spPr>
      </p:pic>
      <p:sp>
        <p:nvSpPr>
          <p:cNvPr id="39" name="正方形/長方形 38"/>
          <p:cNvSpPr/>
          <p:nvPr/>
        </p:nvSpPr>
        <p:spPr bwMode="auto">
          <a:xfrm>
            <a:off x="3350538" y="3632004"/>
            <a:ext cx="215454" cy="432048"/>
          </a:xfrm>
          <a:prstGeom prst="rect">
            <a:avLst/>
          </a:prstGeom>
          <a:solidFill>
            <a:schemeClr val="accent1">
              <a:lumMod val="90000"/>
              <a:alpha val="25098"/>
            </a:schemeClr>
          </a:solidFill>
          <a:ln w="9525" cap="flat" cmpd="sng" algn="ctr">
            <a:solidFill>
              <a:srgbClr val="FF0000"/>
            </a:solidFill>
            <a:prstDash val="dash"/>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800" b="0" i="0" u="none" strike="noStrike" kern="1200" cap="none" spc="0" normalizeH="0" baseline="0" noProof="0" smtClean="0">
              <a:ln>
                <a:noFill/>
              </a:ln>
              <a:solidFill>
                <a:srgbClr val="000000"/>
              </a:solidFill>
              <a:effectLst/>
              <a:uLnTx/>
              <a:uFillTx/>
              <a:latin typeface="Century" pitchFamily="18" charset="0"/>
              <a:ea typeface="ＭＳ 明朝" pitchFamily="17" charset="-128"/>
              <a:cs typeface="+mn-cs"/>
            </a:endParaRPr>
          </a:p>
        </p:txBody>
      </p:sp>
      <p:grpSp>
        <p:nvGrpSpPr>
          <p:cNvPr id="42" name="グループ化 41"/>
          <p:cNvGrpSpPr/>
          <p:nvPr/>
        </p:nvGrpSpPr>
        <p:grpSpPr>
          <a:xfrm>
            <a:off x="1412776" y="3262889"/>
            <a:ext cx="1838805" cy="541275"/>
            <a:chOff x="1412776" y="3093189"/>
            <a:chExt cx="1838805" cy="541275"/>
          </a:xfrm>
        </p:grpSpPr>
        <p:sp>
          <p:nvSpPr>
            <p:cNvPr id="45" name="テキスト ボックス 44"/>
            <p:cNvSpPr txBox="1"/>
            <p:nvPr/>
          </p:nvSpPr>
          <p:spPr>
            <a:xfrm>
              <a:off x="1412776" y="3093189"/>
              <a:ext cx="1719850" cy="541275"/>
            </a:xfrm>
            <a:prstGeom prst="rect">
              <a:avLst/>
            </a:prstGeom>
            <a:solidFill>
              <a:srgbClr val="00B3DD"/>
            </a:solidFill>
          </p:spPr>
          <p:txBody>
            <a:bodyPr wrap="square" lIns="108000" tIns="108000" rIns="108000" bIns="108000" rtlCol="0">
              <a:sp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smtClean="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n-cs"/>
                </a:rPr>
                <a:t>18</a:t>
              </a:r>
              <a:r>
                <a:rPr kumimoji="0" lang="ja-JP" altLang="en-US" sz="1050" b="1" i="0" u="none" strike="noStrike" kern="0" cap="none" spc="0" normalizeH="0" baseline="0" noProof="0" dirty="0" smtClean="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n-cs"/>
                </a:rPr>
                <a:t>歳～</a:t>
              </a:r>
              <a:r>
                <a:rPr kumimoji="0" lang="en-US" altLang="ja-JP" sz="1050" b="1" i="0" u="none" strike="noStrike" kern="0" cap="none" spc="0" normalizeH="0" baseline="0" noProof="0" dirty="0" smtClean="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n-cs"/>
                </a:rPr>
                <a:t>24</a:t>
              </a:r>
              <a:r>
                <a:rPr kumimoji="0" lang="ja-JP" altLang="en-US" sz="1050" b="1" i="0" u="none" strike="noStrike" kern="0" cap="none" spc="0" normalizeH="0" baseline="0" noProof="0" dirty="0" smtClean="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n-cs"/>
                </a:rPr>
                <a:t>歳の</a:t>
              </a:r>
              <a:endParaRPr kumimoji="0" lang="en-US" altLang="ja-JP" sz="1050" b="1" i="0" u="none" strike="noStrike" kern="0" cap="none" spc="0" normalizeH="0" baseline="0" noProof="0" dirty="0" smtClean="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154"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smtClean="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n-cs"/>
                </a:rPr>
                <a:t>閲覧者がかなり少ない。</a:t>
              </a:r>
              <a:endParaRPr kumimoji="0" lang="en-US" altLang="ja-JP" sz="1050" b="1" i="0" u="none" strike="noStrike" kern="0" cap="none" spc="0" normalizeH="0" baseline="0" noProof="0" dirty="0" smtClean="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46" name="直角三角形 45"/>
            <p:cNvSpPr/>
            <p:nvPr/>
          </p:nvSpPr>
          <p:spPr>
            <a:xfrm>
              <a:off x="3128001" y="3515442"/>
              <a:ext cx="123580" cy="119022"/>
            </a:xfrm>
            <a:prstGeom prst="rtTriangle">
              <a:avLst/>
            </a:prstGeom>
            <a:solidFill>
              <a:srgbClr val="00B3DD"/>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メイリオ"/>
                <a:cs typeface="+mn-cs"/>
              </a:endParaRPr>
            </a:p>
          </p:txBody>
        </p:sp>
      </p:grpSp>
      <p:sp>
        <p:nvSpPr>
          <p:cNvPr id="47" name="二等辺三角形 46"/>
          <p:cNvSpPr/>
          <p:nvPr/>
        </p:nvSpPr>
        <p:spPr bwMode="auto">
          <a:xfrm rot="10800000">
            <a:off x="3329478" y="4812186"/>
            <a:ext cx="287929" cy="288032"/>
          </a:xfrm>
          <a:prstGeom prst="triangle">
            <a:avLst/>
          </a:prstGeom>
          <a:solidFill>
            <a:srgbClr val="FF0000"/>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800" b="0" i="0" u="none" strike="noStrike" kern="1200" cap="none" spc="0" normalizeH="0" baseline="0" noProof="0" smtClean="0">
              <a:ln>
                <a:noFill/>
              </a:ln>
              <a:solidFill>
                <a:srgbClr val="000000"/>
              </a:solidFill>
              <a:effectLst/>
              <a:uLnTx/>
              <a:uFillTx/>
              <a:latin typeface="Century" pitchFamily="18" charset="0"/>
              <a:ea typeface="ＭＳ 明朝" pitchFamily="17" charset="-128"/>
              <a:cs typeface="+mn-cs"/>
            </a:endParaRPr>
          </a:p>
        </p:txBody>
      </p:sp>
      <p:sp>
        <p:nvSpPr>
          <p:cNvPr id="50" name="テキスト ボックス 49"/>
          <p:cNvSpPr txBox="1"/>
          <p:nvPr/>
        </p:nvSpPr>
        <p:spPr>
          <a:xfrm>
            <a:off x="124050" y="5246789"/>
            <a:ext cx="6733950" cy="7848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sng" strike="noStrike" kern="1200" cap="none" spc="0" normalizeH="0" baseline="0" noProof="0" dirty="0" smtClean="0">
                <a:ln>
                  <a:noFill/>
                </a:ln>
                <a:solidFill>
                  <a:srgbClr val="5E7FE7">
                    <a:lumMod val="50000"/>
                  </a:srgbClr>
                </a:solidFill>
                <a:effectLst/>
                <a:uLnTx/>
                <a:uFillTx/>
                <a:latin typeface="UD デジタル 教科書体 NK-R" panose="02020400000000000000" pitchFamily="18" charset="-128"/>
                <a:ea typeface="UD デジタル 教科書体 NK-R" panose="02020400000000000000" pitchFamily="18" charset="-128"/>
                <a:cs typeface="+mn-cs"/>
              </a:rPr>
              <a:t>若年層（ミレニアル・</a:t>
            </a:r>
            <a:r>
              <a:rPr kumimoji="1" lang="en-US" altLang="ja-JP" sz="1800" b="1" i="0" u="sng" strike="noStrike" kern="1200" cap="none" spc="0" normalizeH="0" baseline="0" noProof="0" dirty="0" smtClean="0">
                <a:ln>
                  <a:noFill/>
                </a:ln>
                <a:solidFill>
                  <a:srgbClr val="5E7FE7">
                    <a:lumMod val="50000"/>
                  </a:srgbClr>
                </a:solidFill>
                <a:effectLst/>
                <a:uLnTx/>
                <a:uFillTx/>
                <a:latin typeface="UD デジタル 教科書体 NK-R" panose="02020400000000000000" pitchFamily="18" charset="-128"/>
                <a:ea typeface="UD デジタル 教科書体 NK-R" panose="02020400000000000000" pitchFamily="18" charset="-128"/>
                <a:cs typeface="+mn-cs"/>
              </a:rPr>
              <a:t>Z</a:t>
            </a:r>
            <a:r>
              <a:rPr kumimoji="1" lang="ja-JP" altLang="en-US" sz="1800" b="1" i="0" u="sng" strike="noStrike" kern="1200" cap="none" spc="0" normalizeH="0" baseline="0" noProof="0" dirty="0" smtClean="0">
                <a:ln>
                  <a:noFill/>
                </a:ln>
                <a:solidFill>
                  <a:srgbClr val="5E7FE7">
                    <a:lumMod val="50000"/>
                  </a:srgbClr>
                </a:solidFill>
                <a:effectLst/>
                <a:uLnTx/>
                <a:uFillTx/>
                <a:latin typeface="UD デジタル 教科書体 NK-R" panose="02020400000000000000" pitchFamily="18" charset="-128"/>
                <a:ea typeface="UD デジタル 教科書体 NK-R" panose="02020400000000000000" pitchFamily="18" charset="-128"/>
                <a:cs typeface="+mn-cs"/>
              </a:rPr>
              <a:t>世代）を中心に</a:t>
            </a:r>
            <a:r>
              <a:rPr kumimoji="1" lang="en-US" altLang="ja-JP" sz="1800" b="1" i="0" u="sng" strike="noStrike" kern="1200" cap="none" spc="0" normalizeH="0" baseline="0" noProof="0" dirty="0" smtClean="0">
                <a:ln>
                  <a:noFill/>
                </a:ln>
                <a:solidFill>
                  <a:srgbClr val="5E7FE7">
                    <a:lumMod val="50000"/>
                  </a:srgbClr>
                </a:solidFill>
                <a:effectLst/>
                <a:uLnTx/>
                <a:uFillTx/>
                <a:latin typeface="UD デジタル 教科書体 NK-R" panose="02020400000000000000" pitchFamily="18" charset="-128"/>
                <a:ea typeface="UD デジタル 教科書体 NK-R" panose="02020400000000000000" pitchFamily="18" charset="-128"/>
                <a:cs typeface="+mn-cs"/>
              </a:rPr>
              <a:t>SNS</a:t>
            </a:r>
            <a:r>
              <a:rPr kumimoji="1" lang="ja-JP" altLang="en-US" sz="1800" b="1" i="0" u="sng" strike="noStrike" kern="1200" cap="none" spc="0" normalizeH="0" baseline="0" noProof="0" dirty="0" smtClean="0">
                <a:ln>
                  <a:noFill/>
                </a:ln>
                <a:solidFill>
                  <a:srgbClr val="5E7FE7">
                    <a:lumMod val="50000"/>
                  </a:srgbClr>
                </a:solidFill>
                <a:effectLst/>
                <a:uLnTx/>
                <a:uFillTx/>
                <a:latin typeface="UD デジタル 教科書体 NK-R" panose="02020400000000000000" pitchFamily="18" charset="-128"/>
                <a:ea typeface="UD デジタル 教科書体 NK-R" panose="02020400000000000000" pitchFamily="18" charset="-128"/>
                <a:cs typeface="+mn-cs"/>
              </a:rPr>
              <a:t>データマーケティング</a:t>
            </a:r>
            <a:endParaRPr kumimoji="1" lang="en-US" altLang="ja-JP" sz="1800" b="1" i="0" u="sng" strike="noStrike" kern="1200" cap="none" spc="0" normalizeH="0" baseline="0" noProof="0" dirty="0" smtClean="0">
              <a:ln>
                <a:noFill/>
              </a:ln>
              <a:solidFill>
                <a:srgbClr val="5E7FE7">
                  <a:lumMod val="50000"/>
                </a:srgbClr>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800" b="1" i="0" u="sng" strike="noStrike" kern="1200" cap="none" spc="0" normalizeH="0" baseline="0" noProof="0" dirty="0" smtClean="0">
              <a:ln>
                <a:noFill/>
              </a:ln>
              <a:solidFill>
                <a:srgbClr val="5E7FE7">
                  <a:lumMod val="50000"/>
                </a:srgbClr>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en-US" altLang="ja-JP" sz="95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1" lang="ja-JP" altLang="en-US" sz="95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ミレニアル世代・・・</a:t>
            </a:r>
            <a:r>
              <a:rPr kumimoji="1" lang="en-US" altLang="ja-JP" sz="95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1980</a:t>
            </a:r>
            <a:r>
              <a:rPr kumimoji="1" lang="ja-JP" altLang="en-US" sz="95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年～</a:t>
            </a:r>
            <a:r>
              <a:rPr kumimoji="1" lang="en-US" altLang="ja-JP" sz="95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1995</a:t>
            </a:r>
            <a:r>
              <a:rPr kumimoji="1" lang="ja-JP" altLang="en-US" sz="95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年誕生（幼少期から</a:t>
            </a:r>
            <a:r>
              <a:rPr kumimoji="1" lang="ja-JP" altLang="en-US" sz="950" b="0" i="0" u="none" strike="noStrike" kern="1200" cap="none" spc="0" normalizeH="0" baseline="0" noProof="0" dirty="0" smtClean="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ソーシャルメディアが身近にあり親しむ世代 </a:t>
            </a:r>
            <a:r>
              <a:rPr kumimoji="1" lang="ja-JP" altLang="en-US" sz="95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 デジタルネイティブ）</a:t>
            </a:r>
            <a:endParaRPr kumimoji="1" lang="en-US" altLang="ja-JP" sz="95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95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※Z</a:t>
            </a:r>
            <a:r>
              <a:rPr kumimoji="1" lang="ja-JP" altLang="en-US" sz="95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世代・・・</a:t>
            </a:r>
            <a:r>
              <a:rPr kumimoji="1" lang="en-US" altLang="ja-JP" sz="95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1996</a:t>
            </a:r>
            <a:r>
              <a:rPr kumimoji="1" lang="ja-JP" altLang="en-US" sz="95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年～</a:t>
            </a:r>
            <a:r>
              <a:rPr kumimoji="1" lang="en-US" altLang="ja-JP" sz="95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2015</a:t>
            </a:r>
            <a:r>
              <a:rPr kumimoji="1" lang="ja-JP" altLang="en-US" sz="95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年誕生（生まれた時から</a:t>
            </a:r>
            <a:r>
              <a:rPr kumimoji="1" lang="ja-JP" altLang="en-US" sz="950" b="0" i="0" u="none" strike="noStrike" kern="1200" cap="none" spc="0" normalizeH="0" baseline="0" noProof="0" dirty="0" smtClean="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ソーシャルメディアが当たり前で使いこなす世代 </a:t>
            </a:r>
            <a:r>
              <a:rPr kumimoji="1" lang="ja-JP" altLang="en-US" sz="95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 ソーシャルネイティブ）</a:t>
            </a:r>
            <a:endParaRPr kumimoji="1" lang="en-US" altLang="ja-JP" sz="95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pic>
        <p:nvPicPr>
          <p:cNvPr id="53" name="図 52"/>
          <p:cNvPicPr>
            <a:picLocks noChangeAspect="1"/>
          </p:cNvPicPr>
          <p:nvPr/>
        </p:nvPicPr>
        <p:blipFill rotWithShape="1">
          <a:blip r:embed="rId5"/>
          <a:srcRect b="71641"/>
          <a:stretch/>
        </p:blipFill>
        <p:spPr>
          <a:xfrm>
            <a:off x="328156" y="1846033"/>
            <a:ext cx="6346967" cy="1025778"/>
          </a:xfrm>
          <a:prstGeom prst="rect">
            <a:avLst/>
          </a:prstGeom>
        </p:spPr>
      </p:pic>
      <p:pic>
        <p:nvPicPr>
          <p:cNvPr id="18" name="図 17">
            <a:extLst>
              <a:ext uri="{FF2B5EF4-FFF2-40B4-BE49-F238E27FC236}">
                <a16:creationId xmlns:a16="http://schemas.microsoft.com/office/drawing/2014/main" id="{AC9D7FF5-174A-4113-B09D-0678A3A0DE57}"/>
              </a:ext>
            </a:extLst>
          </p:cNvPr>
          <p:cNvPicPr>
            <a:picLocks noChangeAspect="1"/>
          </p:cNvPicPr>
          <p:nvPr/>
        </p:nvPicPr>
        <p:blipFill rotWithShape="1">
          <a:blip r:embed="rId6"/>
          <a:srcRect t="12868" r="-1135" b="2962"/>
          <a:stretch/>
        </p:blipFill>
        <p:spPr>
          <a:xfrm>
            <a:off x="95669" y="6220822"/>
            <a:ext cx="6705931" cy="1575509"/>
          </a:xfrm>
          <a:prstGeom prst="rect">
            <a:avLst/>
          </a:prstGeom>
        </p:spPr>
      </p:pic>
      <p:sp>
        <p:nvSpPr>
          <p:cNvPr id="2" name="正方形/長方形 1"/>
          <p:cNvSpPr/>
          <p:nvPr/>
        </p:nvSpPr>
        <p:spPr>
          <a:xfrm>
            <a:off x="2487010" y="7967231"/>
            <a:ext cx="2157963" cy="276999"/>
          </a:xfrm>
          <a:prstGeom prst="rect">
            <a:avLst/>
          </a:prstGeom>
        </p:spPr>
        <p:txBody>
          <a:bodyPr wrap="none">
            <a:spAutoFit/>
          </a:bodyPr>
          <a:lstStyle/>
          <a:p>
            <a:r>
              <a:rPr lang="ja-JP" altLang="en-US" sz="1200" dirty="0" smtClean="0"/>
              <a:t>総務省の世代別</a:t>
            </a:r>
            <a:r>
              <a:rPr lang="en-US" altLang="ja-JP" sz="1200" dirty="0" smtClean="0"/>
              <a:t>SNS</a:t>
            </a:r>
            <a:r>
              <a:rPr lang="ja-JP" altLang="en-US" sz="1200" dirty="0" smtClean="0"/>
              <a:t>利用時間</a:t>
            </a:r>
            <a:endParaRPr lang="ja-JP" altLang="en-US" sz="1200" dirty="0"/>
          </a:p>
        </p:txBody>
      </p:sp>
    </p:spTree>
    <p:extLst>
      <p:ext uri="{BB962C8B-B14F-4D97-AF65-F5344CB8AC3E}">
        <p14:creationId xmlns:p14="http://schemas.microsoft.com/office/powerpoint/2010/main" val="39121606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正方形/長方形 31"/>
          <p:cNvSpPr/>
          <p:nvPr/>
        </p:nvSpPr>
        <p:spPr bwMode="auto">
          <a:xfrm>
            <a:off x="116632" y="3558273"/>
            <a:ext cx="6676650" cy="3303935"/>
          </a:xfrm>
          <a:prstGeom prst="rect">
            <a:avLst/>
          </a:prstGeom>
          <a:solidFill>
            <a:srgbClr val="01B901"/>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Century" pitchFamily="18" charset="0"/>
              <a:ea typeface="ＭＳ 明朝" pitchFamily="17" charset="-128"/>
            </a:endParaRPr>
          </a:p>
        </p:txBody>
      </p:sp>
      <p:sp>
        <p:nvSpPr>
          <p:cNvPr id="4" name="スライド番号プレースホルダー 3"/>
          <p:cNvSpPr>
            <a:spLocks noGrp="1"/>
          </p:cNvSpPr>
          <p:nvPr>
            <p:ph type="sldNum" sz="quarter" idx="10"/>
          </p:nvPr>
        </p:nvSpPr>
        <p:spPr/>
        <p:txBody>
          <a:bodyPr/>
          <a:lstStyle/>
          <a:p>
            <a:fld id="{730BBA1A-3C89-4178-A396-91F51362B106}" type="slidenum">
              <a:rPr kumimoji="1" lang="ja-JP" altLang="en-US" smtClean="0"/>
              <a:t>15</a:t>
            </a:fld>
            <a:endParaRPr kumimoji="1" lang="ja-JP" altLang="en-US"/>
          </a:p>
        </p:txBody>
      </p:sp>
      <p:pic>
        <p:nvPicPr>
          <p:cNvPr id="8" name="図 7"/>
          <p:cNvPicPr>
            <a:picLocks noChangeAspect="1"/>
          </p:cNvPicPr>
          <p:nvPr/>
        </p:nvPicPr>
        <p:blipFill>
          <a:blip r:embed="rId2"/>
          <a:stretch>
            <a:fillRect/>
          </a:stretch>
        </p:blipFill>
        <p:spPr>
          <a:xfrm>
            <a:off x="538275" y="3591536"/>
            <a:ext cx="3744416" cy="1876425"/>
          </a:xfrm>
          <a:prstGeom prst="rect">
            <a:avLst/>
          </a:prstGeom>
        </p:spPr>
      </p:pic>
      <p:pic>
        <p:nvPicPr>
          <p:cNvPr id="6" name="図 5"/>
          <p:cNvPicPr>
            <a:picLocks noChangeAspect="1"/>
          </p:cNvPicPr>
          <p:nvPr/>
        </p:nvPicPr>
        <p:blipFill>
          <a:blip r:embed="rId3"/>
          <a:stretch>
            <a:fillRect/>
          </a:stretch>
        </p:blipFill>
        <p:spPr>
          <a:xfrm>
            <a:off x="2319074" y="3701378"/>
            <a:ext cx="2362727" cy="2993012"/>
          </a:xfrm>
          <a:prstGeom prst="rect">
            <a:avLst/>
          </a:prstGeom>
          <a:ln>
            <a:solidFill>
              <a:schemeClr val="bg1">
                <a:lumMod val="50000"/>
              </a:schemeClr>
            </a:solidFill>
          </a:ln>
        </p:spPr>
      </p:pic>
      <p:pic>
        <p:nvPicPr>
          <p:cNvPr id="11" name="図 10"/>
          <p:cNvPicPr>
            <a:picLocks noChangeAspect="1"/>
          </p:cNvPicPr>
          <p:nvPr/>
        </p:nvPicPr>
        <p:blipFill>
          <a:blip r:embed="rId4"/>
          <a:stretch>
            <a:fillRect/>
          </a:stretch>
        </p:blipFill>
        <p:spPr>
          <a:xfrm>
            <a:off x="361653" y="1082809"/>
            <a:ext cx="1019175" cy="1038225"/>
          </a:xfrm>
          <a:prstGeom prst="rect">
            <a:avLst/>
          </a:prstGeom>
        </p:spPr>
      </p:pic>
      <p:pic>
        <p:nvPicPr>
          <p:cNvPr id="12" name="図 11"/>
          <p:cNvPicPr>
            <a:picLocks noChangeAspect="1"/>
          </p:cNvPicPr>
          <p:nvPr/>
        </p:nvPicPr>
        <p:blipFill>
          <a:blip r:embed="rId5"/>
          <a:stretch>
            <a:fillRect/>
          </a:stretch>
        </p:blipFill>
        <p:spPr>
          <a:xfrm>
            <a:off x="5299054" y="7659298"/>
            <a:ext cx="1019175" cy="1028700"/>
          </a:xfrm>
          <a:prstGeom prst="rect">
            <a:avLst/>
          </a:prstGeom>
        </p:spPr>
      </p:pic>
      <p:pic>
        <p:nvPicPr>
          <p:cNvPr id="13" name="図 12"/>
          <p:cNvPicPr>
            <a:picLocks noChangeAspect="1"/>
          </p:cNvPicPr>
          <p:nvPr/>
        </p:nvPicPr>
        <p:blipFill>
          <a:blip r:embed="rId6"/>
          <a:stretch>
            <a:fillRect/>
          </a:stretch>
        </p:blipFill>
        <p:spPr>
          <a:xfrm>
            <a:off x="32400" y="7800785"/>
            <a:ext cx="1047750" cy="1057275"/>
          </a:xfrm>
          <a:prstGeom prst="rect">
            <a:avLst/>
          </a:prstGeom>
        </p:spPr>
      </p:pic>
      <p:pic>
        <p:nvPicPr>
          <p:cNvPr id="14" name="図 13"/>
          <p:cNvPicPr>
            <a:picLocks noChangeAspect="1"/>
          </p:cNvPicPr>
          <p:nvPr/>
        </p:nvPicPr>
        <p:blipFill>
          <a:blip r:embed="rId7"/>
          <a:stretch>
            <a:fillRect/>
          </a:stretch>
        </p:blipFill>
        <p:spPr>
          <a:xfrm>
            <a:off x="5157997" y="1082809"/>
            <a:ext cx="1211092" cy="987818"/>
          </a:xfrm>
          <a:prstGeom prst="rect">
            <a:avLst/>
          </a:prstGeom>
        </p:spPr>
      </p:pic>
      <p:sp>
        <p:nvSpPr>
          <p:cNvPr id="15" name="下矢印 14"/>
          <p:cNvSpPr/>
          <p:nvPr/>
        </p:nvSpPr>
        <p:spPr bwMode="auto">
          <a:xfrm rot="1855178">
            <a:off x="4783337" y="2054026"/>
            <a:ext cx="360337" cy="1360096"/>
          </a:xfrm>
          <a:prstGeom prst="downArrow">
            <a:avLst>
              <a:gd name="adj1" fmla="val 50000"/>
              <a:gd name="adj2" fmla="val 84892"/>
            </a:avLst>
          </a:prstGeom>
          <a:solidFill>
            <a:schemeClr val="accent2"/>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Century" pitchFamily="18" charset="0"/>
              <a:ea typeface="ＭＳ 明朝" pitchFamily="17" charset="-128"/>
            </a:endParaRPr>
          </a:p>
        </p:txBody>
      </p:sp>
      <p:sp>
        <p:nvSpPr>
          <p:cNvPr id="16" name="テキスト ボックス 15"/>
          <p:cNvSpPr txBox="1"/>
          <p:nvPr/>
        </p:nvSpPr>
        <p:spPr>
          <a:xfrm>
            <a:off x="3824220" y="2193592"/>
            <a:ext cx="1246886" cy="646331"/>
          </a:xfrm>
          <a:prstGeom prst="rect">
            <a:avLst/>
          </a:prstGeom>
          <a:noFill/>
        </p:spPr>
        <p:txBody>
          <a:bodyPr wrap="square" rtlCol="0">
            <a:spAutoFit/>
          </a:bodyPr>
          <a:lstStyle/>
          <a:p>
            <a:r>
              <a:rPr lang="ja-JP" altLang="en-US" b="1" dirty="0" smtClean="0">
                <a:latin typeface="UD デジタル 教科書体 NK-R" panose="02020400000000000000" pitchFamily="18" charset="-128"/>
                <a:ea typeface="UD デジタル 教科書体 NK-R" panose="02020400000000000000" pitchFamily="18" charset="-128"/>
              </a:rPr>
              <a:t>旅ファンを</a:t>
            </a:r>
            <a:endParaRPr lang="en-US" altLang="ja-JP" b="1" dirty="0" smtClean="0">
              <a:latin typeface="UD デジタル 教科書体 NK-R" panose="02020400000000000000" pitchFamily="18" charset="-128"/>
              <a:ea typeface="UD デジタル 教科書体 NK-R" panose="02020400000000000000" pitchFamily="18" charset="-128"/>
            </a:endParaRPr>
          </a:p>
          <a:p>
            <a:r>
              <a:rPr lang="ja-JP" altLang="en-US" b="1" dirty="0" smtClean="0">
                <a:latin typeface="UD デジタル 教科書体 NK-R" panose="02020400000000000000" pitchFamily="18" charset="-128"/>
                <a:ea typeface="UD デジタル 教科書体 NK-R" panose="02020400000000000000" pitchFamily="18" charset="-128"/>
              </a:rPr>
              <a:t>獲得</a:t>
            </a:r>
            <a:endParaRPr kumimoji="1" lang="ja-JP" altLang="en-US" b="1" dirty="0">
              <a:latin typeface="UD デジタル 教科書体 NK-R" panose="02020400000000000000" pitchFamily="18" charset="-128"/>
              <a:ea typeface="UD デジタル 教科書体 NK-R" panose="02020400000000000000" pitchFamily="18" charset="-128"/>
            </a:endParaRPr>
          </a:p>
        </p:txBody>
      </p:sp>
      <p:sp>
        <p:nvSpPr>
          <p:cNvPr id="17" name="下矢印 16"/>
          <p:cNvSpPr/>
          <p:nvPr/>
        </p:nvSpPr>
        <p:spPr bwMode="auto">
          <a:xfrm rot="18906262">
            <a:off x="5379681" y="6859304"/>
            <a:ext cx="360337" cy="960129"/>
          </a:xfrm>
          <a:prstGeom prst="downArrow">
            <a:avLst>
              <a:gd name="adj1" fmla="val 50000"/>
              <a:gd name="adj2" fmla="val 84892"/>
            </a:avLst>
          </a:prstGeom>
          <a:solidFill>
            <a:srgbClr val="92D050"/>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Century" pitchFamily="18" charset="0"/>
              <a:ea typeface="ＭＳ 明朝" pitchFamily="17" charset="-128"/>
            </a:endParaRPr>
          </a:p>
        </p:txBody>
      </p:sp>
      <p:sp>
        <p:nvSpPr>
          <p:cNvPr id="18" name="テキスト ボックス 17"/>
          <p:cNvSpPr txBox="1"/>
          <p:nvPr/>
        </p:nvSpPr>
        <p:spPr>
          <a:xfrm>
            <a:off x="5390299" y="2861535"/>
            <a:ext cx="1576097" cy="646331"/>
          </a:xfrm>
          <a:prstGeom prst="rect">
            <a:avLst/>
          </a:prstGeom>
          <a:noFill/>
        </p:spPr>
        <p:txBody>
          <a:bodyPr wrap="square" rtlCol="0">
            <a:spAutoFit/>
          </a:bodyPr>
          <a:lstStyle/>
          <a:p>
            <a:r>
              <a:rPr kumimoji="1" lang="ja-JP" altLang="en-US" b="1" dirty="0" smtClean="0">
                <a:latin typeface="UD デジタル 教科書体 NK-R" panose="02020400000000000000" pitchFamily="18" charset="-128"/>
                <a:ea typeface="UD デジタル 教科書体 NK-R" panose="02020400000000000000" pitchFamily="18" charset="-128"/>
              </a:rPr>
              <a:t>上質な情報への欲求</a:t>
            </a:r>
            <a:endParaRPr kumimoji="1" lang="en-US" altLang="ja-JP" b="1" dirty="0" smtClean="0">
              <a:latin typeface="UD デジタル 教科書体 NK-R" panose="02020400000000000000" pitchFamily="18" charset="-128"/>
              <a:ea typeface="UD デジタル 教科書体 NK-R" panose="02020400000000000000" pitchFamily="18" charset="-128"/>
            </a:endParaRPr>
          </a:p>
        </p:txBody>
      </p:sp>
      <p:sp>
        <p:nvSpPr>
          <p:cNvPr id="21" name="下矢印 20"/>
          <p:cNvSpPr/>
          <p:nvPr/>
        </p:nvSpPr>
        <p:spPr bwMode="auto">
          <a:xfrm rot="19265569">
            <a:off x="1464803" y="2148080"/>
            <a:ext cx="360337" cy="1360096"/>
          </a:xfrm>
          <a:prstGeom prst="downArrow">
            <a:avLst>
              <a:gd name="adj1" fmla="val 50000"/>
              <a:gd name="adj2" fmla="val 84892"/>
            </a:avLst>
          </a:prstGeom>
          <a:solidFill>
            <a:schemeClr val="accent2"/>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Century" pitchFamily="18" charset="0"/>
              <a:ea typeface="ＭＳ 明朝" pitchFamily="17" charset="-128"/>
            </a:endParaRPr>
          </a:p>
        </p:txBody>
      </p:sp>
      <p:sp>
        <p:nvSpPr>
          <p:cNvPr id="22" name="テキスト ボックス 21"/>
          <p:cNvSpPr txBox="1"/>
          <p:nvPr/>
        </p:nvSpPr>
        <p:spPr>
          <a:xfrm>
            <a:off x="1368169" y="1134761"/>
            <a:ext cx="2322744" cy="923330"/>
          </a:xfrm>
          <a:prstGeom prst="rect">
            <a:avLst/>
          </a:prstGeom>
          <a:noFill/>
        </p:spPr>
        <p:txBody>
          <a:bodyPr wrap="square" rtlCol="0">
            <a:spAutoFit/>
          </a:bodyPr>
          <a:lstStyle/>
          <a:p>
            <a:r>
              <a:rPr lang="en-US" altLang="ja-JP" b="1" dirty="0" smtClean="0">
                <a:latin typeface="UD デジタル 教科書体 NK-R" panose="02020400000000000000" pitchFamily="18" charset="-128"/>
                <a:ea typeface="UD デジタル 教科書体 NK-R" panose="02020400000000000000" pitchFamily="18" charset="-128"/>
              </a:rPr>
              <a:t>15</a:t>
            </a:r>
            <a:r>
              <a:rPr lang="ja-JP" altLang="en-US" b="1" dirty="0" smtClean="0">
                <a:latin typeface="UD デジタル 教科書体 NK-R" panose="02020400000000000000" pitchFamily="18" charset="-128"/>
                <a:ea typeface="UD デジタル 教科書体 NK-R" panose="02020400000000000000" pitchFamily="18" charset="-128"/>
              </a:rPr>
              <a:t>秒動画で</a:t>
            </a:r>
            <a:endParaRPr lang="en-US" altLang="ja-JP" b="1" dirty="0" smtClean="0">
              <a:latin typeface="UD デジタル 教科書体 NK-R" panose="02020400000000000000" pitchFamily="18" charset="-128"/>
              <a:ea typeface="UD デジタル 教科書体 NK-R" panose="02020400000000000000" pitchFamily="18" charset="-128"/>
            </a:endParaRPr>
          </a:p>
          <a:p>
            <a:r>
              <a:rPr lang="ja-JP" altLang="en-US" b="1" dirty="0" smtClean="0">
                <a:latin typeface="UD デジタル 教科書体 NK-R" panose="02020400000000000000" pitchFamily="18" charset="-128"/>
                <a:ea typeface="UD デジタル 教科書体 NK-R" panose="02020400000000000000" pitchFamily="18" charset="-128"/>
              </a:rPr>
              <a:t>もっと見たい・知りたい欲求をくすぐる</a:t>
            </a:r>
            <a:endParaRPr kumimoji="1" lang="ja-JP" altLang="en-US" b="1" dirty="0">
              <a:latin typeface="UD デジタル 教科書体 NK-R" panose="02020400000000000000" pitchFamily="18" charset="-128"/>
              <a:ea typeface="UD デジタル 教科書体 NK-R" panose="02020400000000000000" pitchFamily="18" charset="-128"/>
            </a:endParaRPr>
          </a:p>
        </p:txBody>
      </p:sp>
      <p:sp>
        <p:nvSpPr>
          <p:cNvPr id="23" name="テキスト ボックス 22"/>
          <p:cNvSpPr txBox="1"/>
          <p:nvPr/>
        </p:nvSpPr>
        <p:spPr>
          <a:xfrm>
            <a:off x="1787040" y="2242262"/>
            <a:ext cx="1246886" cy="646331"/>
          </a:xfrm>
          <a:prstGeom prst="rect">
            <a:avLst/>
          </a:prstGeom>
          <a:noFill/>
        </p:spPr>
        <p:txBody>
          <a:bodyPr wrap="square" rtlCol="0">
            <a:spAutoFit/>
          </a:bodyPr>
          <a:lstStyle/>
          <a:p>
            <a:r>
              <a:rPr lang="ja-JP" altLang="en-US" b="1" dirty="0" smtClean="0">
                <a:latin typeface="UD デジタル 教科書体 NK-R" panose="02020400000000000000" pitchFamily="18" charset="-128"/>
                <a:ea typeface="UD デジタル 教科書体 NK-R" panose="02020400000000000000" pitchFamily="18" charset="-128"/>
              </a:rPr>
              <a:t>若年層を獲得</a:t>
            </a:r>
            <a:endParaRPr kumimoji="1" lang="ja-JP" altLang="en-US" b="1" dirty="0">
              <a:latin typeface="UD デジタル 教科書体 NK-R" panose="02020400000000000000" pitchFamily="18" charset="-128"/>
              <a:ea typeface="UD デジタル 教科書体 NK-R" panose="02020400000000000000" pitchFamily="18" charset="-128"/>
            </a:endParaRPr>
          </a:p>
        </p:txBody>
      </p:sp>
      <p:grpSp>
        <p:nvGrpSpPr>
          <p:cNvPr id="26" name="グループ化 25"/>
          <p:cNvGrpSpPr/>
          <p:nvPr/>
        </p:nvGrpSpPr>
        <p:grpSpPr>
          <a:xfrm>
            <a:off x="2722372" y="1007070"/>
            <a:ext cx="1675048" cy="430063"/>
            <a:chOff x="2875876" y="961425"/>
            <a:chExt cx="1675048" cy="430063"/>
          </a:xfrm>
        </p:grpSpPr>
        <p:sp>
          <p:nvSpPr>
            <p:cNvPr id="24" name="角丸四角形 23"/>
            <p:cNvSpPr/>
            <p:nvPr/>
          </p:nvSpPr>
          <p:spPr bwMode="auto">
            <a:xfrm>
              <a:off x="3033926" y="961425"/>
              <a:ext cx="1516998" cy="430063"/>
            </a:xfrm>
            <a:prstGeom prst="roundRect">
              <a:avLst/>
            </a:prstGeom>
            <a:solidFill>
              <a:srgbClr val="01B901"/>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smtClean="0">
                  <a:ln>
                    <a:noFill/>
                  </a:ln>
                  <a:solidFill>
                    <a:schemeClr val="bg1"/>
                  </a:solidFill>
                  <a:effectLst/>
                  <a:latin typeface="UD デジタル 教科書体 NK-R" panose="02020400000000000000" pitchFamily="18" charset="-128"/>
                  <a:ea typeface="UD デジタル 教科書体 NK-R" panose="02020400000000000000" pitchFamily="18" charset="-128"/>
                </a:rPr>
                <a:t>続きは</a:t>
              </a:r>
              <a:r>
                <a:rPr kumimoji="1" lang="en-US" altLang="ja-JP" sz="1400" b="0" i="0" u="none" strike="noStrike" cap="none" normalizeH="0" baseline="0" dirty="0" smtClean="0">
                  <a:ln>
                    <a:noFill/>
                  </a:ln>
                  <a:solidFill>
                    <a:schemeClr val="bg1"/>
                  </a:solidFill>
                  <a:effectLst/>
                  <a:latin typeface="UD デジタル 教科書体 NK-R" panose="02020400000000000000" pitchFamily="18" charset="-128"/>
                  <a:ea typeface="UD デジタル 教科書体 NK-R" panose="02020400000000000000" pitchFamily="18" charset="-128"/>
                </a:rPr>
                <a:t>LINE</a:t>
              </a:r>
              <a:r>
                <a:rPr kumimoji="1" lang="ja-JP" altLang="en-US" sz="1400" b="0" i="0" u="none" strike="noStrike" cap="none" normalizeH="0" baseline="0" dirty="0" smtClean="0">
                  <a:ln>
                    <a:noFill/>
                  </a:ln>
                  <a:solidFill>
                    <a:schemeClr val="bg1"/>
                  </a:solidFill>
                  <a:effectLst/>
                  <a:latin typeface="UD デジタル 教科書体 NK-R" panose="02020400000000000000" pitchFamily="18" charset="-128"/>
                  <a:ea typeface="UD デジタル 教科書体 NK-R" panose="02020400000000000000" pitchFamily="18" charset="-128"/>
                </a:rPr>
                <a:t>で！！</a:t>
              </a:r>
            </a:p>
          </p:txBody>
        </p:sp>
        <p:sp>
          <p:nvSpPr>
            <p:cNvPr id="25" name="二等辺三角形 24"/>
            <p:cNvSpPr/>
            <p:nvPr/>
          </p:nvSpPr>
          <p:spPr bwMode="auto">
            <a:xfrm rot="16200000">
              <a:off x="2875876" y="1079039"/>
              <a:ext cx="180000" cy="180000"/>
            </a:xfrm>
            <a:prstGeom prst="triangle">
              <a:avLst/>
            </a:prstGeom>
            <a:solidFill>
              <a:srgbClr val="01B901"/>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Century" pitchFamily="18" charset="0"/>
                <a:ea typeface="ＭＳ 明朝" pitchFamily="17" charset="-128"/>
              </a:endParaRPr>
            </a:p>
          </p:txBody>
        </p:sp>
      </p:grpSp>
      <p:sp>
        <p:nvSpPr>
          <p:cNvPr id="27" name="テキスト ボックス 26"/>
          <p:cNvSpPr txBox="1"/>
          <p:nvPr/>
        </p:nvSpPr>
        <p:spPr>
          <a:xfrm>
            <a:off x="4643652" y="8595156"/>
            <a:ext cx="2322744" cy="369332"/>
          </a:xfrm>
          <a:prstGeom prst="rect">
            <a:avLst/>
          </a:prstGeom>
          <a:noFill/>
        </p:spPr>
        <p:txBody>
          <a:bodyPr wrap="square" rtlCol="0">
            <a:spAutoFit/>
          </a:bodyPr>
          <a:lstStyle/>
          <a:p>
            <a:pPr algn="ctr"/>
            <a:r>
              <a:rPr lang="ja-JP" altLang="en-US" b="1" dirty="0" smtClean="0">
                <a:latin typeface="UD デジタル 教科書体 NK-R" panose="02020400000000000000" pitchFamily="18" charset="-128"/>
                <a:ea typeface="UD デジタル 教科書体 NK-R" panose="02020400000000000000" pitchFamily="18" charset="-128"/>
              </a:rPr>
              <a:t>観光</a:t>
            </a:r>
            <a:r>
              <a:rPr lang="en-US" altLang="ja-JP" b="1" dirty="0" err="1" smtClean="0">
                <a:latin typeface="UD デジタル 教科書体 NK-R" panose="02020400000000000000" pitchFamily="18" charset="-128"/>
                <a:ea typeface="UD デジタル 教科書体 NK-R" panose="02020400000000000000" pitchFamily="18" charset="-128"/>
              </a:rPr>
              <a:t>Youtuber</a:t>
            </a:r>
            <a:endParaRPr kumimoji="1" lang="ja-JP" altLang="en-US" b="1" dirty="0">
              <a:latin typeface="UD デジタル 教科書体 NK-R" panose="02020400000000000000" pitchFamily="18" charset="-128"/>
              <a:ea typeface="UD デジタル 教科書体 NK-R" panose="02020400000000000000" pitchFamily="18" charset="-128"/>
            </a:endParaRPr>
          </a:p>
        </p:txBody>
      </p:sp>
      <p:sp>
        <p:nvSpPr>
          <p:cNvPr id="28" name="下矢印 27"/>
          <p:cNvSpPr/>
          <p:nvPr/>
        </p:nvSpPr>
        <p:spPr bwMode="auto">
          <a:xfrm rot="8212720">
            <a:off x="5005627" y="7053464"/>
            <a:ext cx="360337" cy="882694"/>
          </a:xfrm>
          <a:prstGeom prst="downArrow">
            <a:avLst>
              <a:gd name="adj1" fmla="val 50000"/>
              <a:gd name="adj2" fmla="val 84892"/>
            </a:avLst>
          </a:prstGeom>
          <a:solidFill>
            <a:schemeClr val="accent2"/>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Century" pitchFamily="18" charset="0"/>
              <a:ea typeface="ＭＳ 明朝" pitchFamily="17" charset="-128"/>
            </a:endParaRPr>
          </a:p>
        </p:txBody>
      </p:sp>
      <p:sp>
        <p:nvSpPr>
          <p:cNvPr id="29" name="テキスト ボックス 28"/>
          <p:cNvSpPr txBox="1"/>
          <p:nvPr/>
        </p:nvSpPr>
        <p:spPr>
          <a:xfrm>
            <a:off x="3770692" y="7310565"/>
            <a:ext cx="1246886" cy="646331"/>
          </a:xfrm>
          <a:prstGeom prst="rect">
            <a:avLst/>
          </a:prstGeom>
          <a:noFill/>
        </p:spPr>
        <p:txBody>
          <a:bodyPr wrap="square" rtlCol="0">
            <a:spAutoFit/>
          </a:bodyPr>
          <a:lstStyle/>
          <a:p>
            <a:r>
              <a:rPr lang="ja-JP" altLang="en-US" b="1" dirty="0" smtClean="0">
                <a:latin typeface="UD デジタル 教科書体 NK-R" panose="02020400000000000000" pitchFamily="18" charset="-128"/>
                <a:ea typeface="UD デジタル 教科書体 NK-R" panose="02020400000000000000" pitchFamily="18" charset="-128"/>
              </a:rPr>
              <a:t>旅ファンを</a:t>
            </a:r>
            <a:endParaRPr lang="en-US" altLang="ja-JP" b="1" dirty="0" smtClean="0">
              <a:latin typeface="UD デジタル 教科書体 NK-R" panose="02020400000000000000" pitchFamily="18" charset="-128"/>
              <a:ea typeface="UD デジタル 教科書体 NK-R" panose="02020400000000000000" pitchFamily="18" charset="-128"/>
            </a:endParaRPr>
          </a:p>
          <a:p>
            <a:r>
              <a:rPr lang="ja-JP" altLang="en-US" b="1" dirty="0" smtClean="0">
                <a:latin typeface="UD デジタル 教科書体 NK-R" panose="02020400000000000000" pitchFamily="18" charset="-128"/>
                <a:ea typeface="UD デジタル 教科書体 NK-R" panose="02020400000000000000" pitchFamily="18" charset="-128"/>
              </a:rPr>
              <a:t>獲得</a:t>
            </a:r>
            <a:endParaRPr kumimoji="1" lang="ja-JP" altLang="en-US" b="1" dirty="0">
              <a:latin typeface="UD デジタル 教科書体 NK-R" panose="02020400000000000000" pitchFamily="18" charset="-128"/>
              <a:ea typeface="UD デジタル 教科書体 NK-R" panose="02020400000000000000" pitchFamily="18" charset="-128"/>
            </a:endParaRPr>
          </a:p>
        </p:txBody>
      </p:sp>
      <p:sp>
        <p:nvSpPr>
          <p:cNvPr id="30" name="下矢印 29"/>
          <p:cNvSpPr/>
          <p:nvPr/>
        </p:nvSpPr>
        <p:spPr bwMode="auto">
          <a:xfrm rot="13412206">
            <a:off x="897490" y="6960324"/>
            <a:ext cx="360337" cy="882694"/>
          </a:xfrm>
          <a:prstGeom prst="downArrow">
            <a:avLst>
              <a:gd name="adj1" fmla="val 50000"/>
              <a:gd name="adj2" fmla="val 84892"/>
            </a:avLst>
          </a:prstGeom>
          <a:solidFill>
            <a:schemeClr val="accent2"/>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Century" pitchFamily="18" charset="0"/>
              <a:ea typeface="ＭＳ 明朝" pitchFamily="17" charset="-128"/>
            </a:endParaRPr>
          </a:p>
        </p:txBody>
      </p:sp>
      <p:sp>
        <p:nvSpPr>
          <p:cNvPr id="31" name="テキスト ボックス 30"/>
          <p:cNvSpPr txBox="1"/>
          <p:nvPr/>
        </p:nvSpPr>
        <p:spPr>
          <a:xfrm>
            <a:off x="1219506" y="7408001"/>
            <a:ext cx="1246886" cy="646331"/>
          </a:xfrm>
          <a:prstGeom prst="rect">
            <a:avLst/>
          </a:prstGeom>
          <a:noFill/>
        </p:spPr>
        <p:txBody>
          <a:bodyPr wrap="square" rtlCol="0">
            <a:spAutoFit/>
          </a:bodyPr>
          <a:lstStyle/>
          <a:p>
            <a:r>
              <a:rPr lang="ja-JP" altLang="en-US" b="1" dirty="0" smtClean="0">
                <a:latin typeface="UD デジタル 教科書体 NK-R" panose="02020400000000000000" pitchFamily="18" charset="-128"/>
                <a:ea typeface="UD デジタル 教科書体 NK-R" panose="02020400000000000000" pitchFamily="18" charset="-128"/>
              </a:rPr>
              <a:t>若年層を獲得</a:t>
            </a:r>
            <a:endParaRPr kumimoji="1" lang="ja-JP" altLang="en-US" b="1" dirty="0">
              <a:latin typeface="UD デジタル 教科書体 NK-R" panose="02020400000000000000" pitchFamily="18" charset="-128"/>
              <a:ea typeface="UD デジタル 教科書体 NK-R" panose="02020400000000000000" pitchFamily="18" charset="-128"/>
            </a:endParaRPr>
          </a:p>
        </p:txBody>
      </p:sp>
      <p:sp>
        <p:nvSpPr>
          <p:cNvPr id="34" name="テキスト ボックス 33"/>
          <p:cNvSpPr txBox="1"/>
          <p:nvPr/>
        </p:nvSpPr>
        <p:spPr>
          <a:xfrm>
            <a:off x="402429" y="4952905"/>
            <a:ext cx="1558455" cy="338554"/>
          </a:xfrm>
          <a:prstGeom prst="rect">
            <a:avLst/>
          </a:prstGeom>
          <a:noFill/>
          <a:ln>
            <a:solidFill>
              <a:schemeClr val="bg1"/>
            </a:solidFill>
          </a:ln>
        </p:spPr>
        <p:txBody>
          <a:bodyPr wrap="square" rtlCol="0">
            <a:spAutoFit/>
          </a:bodyPr>
          <a:lstStyle/>
          <a:p>
            <a:pPr algn="ctr"/>
            <a:r>
              <a:rPr lang="ja-JP" altLang="en-US" sz="1600" b="1" dirty="0" smtClean="0">
                <a:solidFill>
                  <a:schemeClr val="bg1"/>
                </a:solidFill>
                <a:latin typeface="UD デジタル 教科書体 NK-R" panose="02020400000000000000" pitchFamily="18" charset="-128"/>
                <a:ea typeface="UD デジタル 教科書体 NK-R" panose="02020400000000000000" pitchFamily="18" charset="-128"/>
              </a:rPr>
              <a:t>スタンプラリー</a:t>
            </a:r>
            <a:endParaRPr kumimoji="1" lang="ja-JP" altLang="en-US" sz="1600" b="1" dirty="0">
              <a:solidFill>
                <a:schemeClr val="bg1"/>
              </a:solidFill>
              <a:latin typeface="UD デジタル 教科書体 NK-R" panose="02020400000000000000" pitchFamily="18" charset="-128"/>
              <a:ea typeface="UD デジタル 教科書体 NK-R" panose="02020400000000000000" pitchFamily="18" charset="-128"/>
            </a:endParaRPr>
          </a:p>
        </p:txBody>
      </p:sp>
      <p:sp>
        <p:nvSpPr>
          <p:cNvPr id="35" name="テキスト ボックス 34"/>
          <p:cNvSpPr txBox="1"/>
          <p:nvPr/>
        </p:nvSpPr>
        <p:spPr>
          <a:xfrm>
            <a:off x="402176" y="5417649"/>
            <a:ext cx="1558455" cy="338554"/>
          </a:xfrm>
          <a:prstGeom prst="rect">
            <a:avLst/>
          </a:prstGeom>
          <a:noFill/>
          <a:ln>
            <a:solidFill>
              <a:schemeClr val="bg1"/>
            </a:solidFill>
          </a:ln>
        </p:spPr>
        <p:txBody>
          <a:bodyPr wrap="square" rtlCol="0">
            <a:spAutoFit/>
          </a:bodyPr>
          <a:lstStyle/>
          <a:p>
            <a:pPr algn="ctr"/>
            <a:r>
              <a:rPr lang="ja-JP" altLang="en-US" sz="1600" b="1" dirty="0" smtClean="0">
                <a:solidFill>
                  <a:schemeClr val="bg1"/>
                </a:solidFill>
                <a:latin typeface="UD デジタル 教科書体 NK-R" panose="02020400000000000000" pitchFamily="18" charset="-128"/>
                <a:ea typeface="UD デジタル 教科書体 NK-R" panose="02020400000000000000" pitchFamily="18" charset="-128"/>
              </a:rPr>
              <a:t>写真投稿</a:t>
            </a:r>
            <a:endParaRPr kumimoji="1" lang="ja-JP" altLang="en-US" sz="1600" b="1" dirty="0">
              <a:solidFill>
                <a:schemeClr val="bg1"/>
              </a:solidFill>
              <a:latin typeface="UD デジタル 教科書体 NK-R" panose="02020400000000000000" pitchFamily="18" charset="-128"/>
              <a:ea typeface="UD デジタル 教科書体 NK-R" panose="02020400000000000000" pitchFamily="18" charset="-128"/>
            </a:endParaRPr>
          </a:p>
        </p:txBody>
      </p:sp>
      <p:sp>
        <p:nvSpPr>
          <p:cNvPr id="36" name="テキスト ボックス 35"/>
          <p:cNvSpPr txBox="1"/>
          <p:nvPr/>
        </p:nvSpPr>
        <p:spPr>
          <a:xfrm>
            <a:off x="4926047" y="5059181"/>
            <a:ext cx="1558455" cy="584775"/>
          </a:xfrm>
          <a:prstGeom prst="rect">
            <a:avLst/>
          </a:prstGeom>
          <a:noFill/>
          <a:ln>
            <a:solidFill>
              <a:schemeClr val="bg1"/>
            </a:solidFill>
          </a:ln>
        </p:spPr>
        <p:txBody>
          <a:bodyPr wrap="square" rtlCol="0">
            <a:spAutoFit/>
          </a:bodyPr>
          <a:lstStyle/>
          <a:p>
            <a:pPr algn="ctr"/>
            <a:r>
              <a:rPr lang="ja-JP" altLang="en-US" sz="1600" b="1" dirty="0" smtClean="0">
                <a:solidFill>
                  <a:schemeClr val="bg1"/>
                </a:solidFill>
                <a:latin typeface="UD デジタル 教科書体 NK-R" panose="02020400000000000000" pitchFamily="18" charset="-128"/>
                <a:ea typeface="UD デジタル 教科書体 NK-R" panose="02020400000000000000" pitchFamily="18" charset="-128"/>
              </a:rPr>
              <a:t>キュンちゃん</a:t>
            </a:r>
            <a:endParaRPr lang="en-US" altLang="ja-JP" sz="1600" b="1" dirty="0" smtClean="0">
              <a:solidFill>
                <a:schemeClr val="bg1"/>
              </a:solidFill>
              <a:latin typeface="UD デジタル 教科書体 NK-R" panose="02020400000000000000" pitchFamily="18" charset="-128"/>
              <a:ea typeface="UD デジタル 教科書体 NK-R" panose="02020400000000000000" pitchFamily="18" charset="-128"/>
            </a:endParaRPr>
          </a:p>
          <a:p>
            <a:pPr algn="ctr"/>
            <a:r>
              <a:rPr kumimoji="1" lang="ja-JP" altLang="en-US" sz="1600" b="1" dirty="0" smtClean="0">
                <a:solidFill>
                  <a:schemeClr val="bg1"/>
                </a:solidFill>
                <a:latin typeface="UD デジタル 教科書体 NK-R" panose="02020400000000000000" pitchFamily="18" charset="-128"/>
                <a:ea typeface="UD デジタル 教科書体 NK-R" panose="02020400000000000000" pitchFamily="18" charset="-128"/>
              </a:rPr>
              <a:t>スタンプ</a:t>
            </a:r>
            <a:endParaRPr lang="en-US" altLang="ja-JP" sz="1600" b="1" dirty="0" smtClean="0">
              <a:solidFill>
                <a:schemeClr val="bg1"/>
              </a:solidFill>
              <a:latin typeface="UD デジタル 教科書体 NK-R" panose="02020400000000000000" pitchFamily="18" charset="-128"/>
              <a:ea typeface="UD デジタル 教科書体 NK-R" panose="02020400000000000000" pitchFamily="18" charset="-128"/>
            </a:endParaRPr>
          </a:p>
        </p:txBody>
      </p:sp>
      <p:sp>
        <p:nvSpPr>
          <p:cNvPr id="37" name="正方形/長方形 36"/>
          <p:cNvSpPr/>
          <p:nvPr/>
        </p:nvSpPr>
        <p:spPr>
          <a:xfrm>
            <a:off x="116227" y="5909299"/>
            <a:ext cx="2202847" cy="338554"/>
          </a:xfrm>
          <a:prstGeom prst="rect">
            <a:avLst/>
          </a:prstGeom>
        </p:spPr>
        <p:txBody>
          <a:bodyPr wrap="square">
            <a:spAutoFit/>
          </a:bodyPr>
          <a:lstStyle/>
          <a:p>
            <a:r>
              <a:rPr lang="ja-JP" altLang="en-US" sz="1600" dirty="0">
                <a:solidFill>
                  <a:schemeClr val="bg1"/>
                </a:solidFill>
                <a:latin typeface="UD デジタル 教科書体 NK-R" panose="02020400000000000000" pitchFamily="18" charset="-128"/>
                <a:ea typeface="UD デジタル 教科書体 NK-R" panose="02020400000000000000" pitchFamily="18" charset="-128"/>
              </a:rPr>
              <a:t>ユーザーとの情報交換</a:t>
            </a:r>
          </a:p>
        </p:txBody>
      </p:sp>
      <p:sp>
        <p:nvSpPr>
          <p:cNvPr id="38" name="正方形/長方形 37"/>
          <p:cNvSpPr/>
          <p:nvPr/>
        </p:nvSpPr>
        <p:spPr>
          <a:xfrm>
            <a:off x="4681801" y="5909299"/>
            <a:ext cx="2111482" cy="338554"/>
          </a:xfrm>
          <a:prstGeom prst="rect">
            <a:avLst/>
          </a:prstGeom>
        </p:spPr>
        <p:txBody>
          <a:bodyPr wrap="square">
            <a:spAutoFit/>
          </a:bodyPr>
          <a:lstStyle/>
          <a:p>
            <a:pPr algn="ctr"/>
            <a:r>
              <a:rPr lang="ja-JP" altLang="en-US" sz="1600" dirty="0" smtClean="0">
                <a:solidFill>
                  <a:schemeClr val="bg1"/>
                </a:solidFill>
                <a:latin typeface="UD デジタル 教科書体 NK-R" panose="02020400000000000000" pitchFamily="18" charset="-128"/>
                <a:ea typeface="UD デジタル 教科書体 NK-R" panose="02020400000000000000" pitchFamily="18" charset="-128"/>
              </a:rPr>
              <a:t>ブランド認知・拡散</a:t>
            </a:r>
            <a:endParaRPr lang="ja-JP" altLang="en-US" sz="1600" dirty="0">
              <a:solidFill>
                <a:schemeClr val="bg1"/>
              </a:solidFill>
              <a:latin typeface="UD デジタル 教科書体 NK-R" panose="02020400000000000000" pitchFamily="18" charset="-128"/>
              <a:ea typeface="UD デジタル 教科書体 NK-R" panose="02020400000000000000" pitchFamily="18" charset="-128"/>
            </a:endParaRPr>
          </a:p>
        </p:txBody>
      </p:sp>
      <p:sp>
        <p:nvSpPr>
          <p:cNvPr id="39" name="下矢印 38"/>
          <p:cNvSpPr/>
          <p:nvPr/>
        </p:nvSpPr>
        <p:spPr bwMode="auto">
          <a:xfrm rot="12604829">
            <a:off x="5223285" y="2082274"/>
            <a:ext cx="360337" cy="1432272"/>
          </a:xfrm>
          <a:prstGeom prst="downArrow">
            <a:avLst>
              <a:gd name="adj1" fmla="val 50000"/>
              <a:gd name="adj2" fmla="val 84892"/>
            </a:avLst>
          </a:prstGeom>
          <a:solidFill>
            <a:srgbClr val="92D050"/>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Century" pitchFamily="18" charset="0"/>
              <a:ea typeface="ＭＳ 明朝" pitchFamily="17" charset="-128"/>
            </a:endParaRPr>
          </a:p>
        </p:txBody>
      </p:sp>
      <p:sp>
        <p:nvSpPr>
          <p:cNvPr id="40" name="下矢印 39"/>
          <p:cNvSpPr/>
          <p:nvPr/>
        </p:nvSpPr>
        <p:spPr bwMode="auto">
          <a:xfrm rot="2448708">
            <a:off x="461594" y="6809347"/>
            <a:ext cx="360337" cy="960129"/>
          </a:xfrm>
          <a:prstGeom prst="downArrow">
            <a:avLst>
              <a:gd name="adj1" fmla="val 50000"/>
              <a:gd name="adj2" fmla="val 84892"/>
            </a:avLst>
          </a:prstGeom>
          <a:solidFill>
            <a:srgbClr val="92D050"/>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Century" pitchFamily="18" charset="0"/>
              <a:ea typeface="ＭＳ 明朝" pitchFamily="17" charset="-128"/>
            </a:endParaRPr>
          </a:p>
        </p:txBody>
      </p:sp>
      <p:sp>
        <p:nvSpPr>
          <p:cNvPr id="41" name="下矢印 40"/>
          <p:cNvSpPr/>
          <p:nvPr/>
        </p:nvSpPr>
        <p:spPr bwMode="auto">
          <a:xfrm rot="8307458">
            <a:off x="1057445" y="2314372"/>
            <a:ext cx="360337" cy="1339265"/>
          </a:xfrm>
          <a:prstGeom prst="downArrow">
            <a:avLst>
              <a:gd name="adj1" fmla="val 50000"/>
              <a:gd name="adj2" fmla="val 84892"/>
            </a:avLst>
          </a:prstGeom>
          <a:solidFill>
            <a:srgbClr val="92D050"/>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Century" pitchFamily="18" charset="0"/>
              <a:ea typeface="ＭＳ 明朝" pitchFamily="17" charset="-128"/>
            </a:endParaRPr>
          </a:p>
        </p:txBody>
      </p:sp>
      <p:sp>
        <p:nvSpPr>
          <p:cNvPr id="42" name="テキスト ボックス 41"/>
          <p:cNvSpPr txBox="1"/>
          <p:nvPr/>
        </p:nvSpPr>
        <p:spPr>
          <a:xfrm>
            <a:off x="5585124" y="7016607"/>
            <a:ext cx="1174299" cy="369332"/>
          </a:xfrm>
          <a:prstGeom prst="rect">
            <a:avLst/>
          </a:prstGeom>
          <a:noFill/>
        </p:spPr>
        <p:txBody>
          <a:bodyPr wrap="square" rtlCol="0">
            <a:spAutoFit/>
          </a:bodyPr>
          <a:lstStyle/>
          <a:p>
            <a:r>
              <a:rPr lang="ja-JP" altLang="en-US" b="1" dirty="0" smtClean="0">
                <a:latin typeface="UD デジタル 教科書体 NK-R" panose="02020400000000000000" pitchFamily="18" charset="-128"/>
                <a:ea typeface="UD デジタル 教科書体 NK-R" panose="02020400000000000000" pitchFamily="18" charset="-128"/>
              </a:rPr>
              <a:t>発信</a:t>
            </a:r>
            <a:endParaRPr kumimoji="1" lang="en-US" altLang="ja-JP" b="1" dirty="0" smtClean="0">
              <a:latin typeface="UD デジタル 教科書体 NK-R" panose="02020400000000000000" pitchFamily="18" charset="-128"/>
              <a:ea typeface="UD デジタル 教科書体 NK-R" panose="02020400000000000000" pitchFamily="18" charset="-128"/>
            </a:endParaRPr>
          </a:p>
        </p:txBody>
      </p:sp>
      <p:sp>
        <p:nvSpPr>
          <p:cNvPr id="43" name="テキスト ボックス 42"/>
          <p:cNvSpPr txBox="1"/>
          <p:nvPr/>
        </p:nvSpPr>
        <p:spPr>
          <a:xfrm>
            <a:off x="63314" y="6892485"/>
            <a:ext cx="1174299" cy="369332"/>
          </a:xfrm>
          <a:prstGeom prst="rect">
            <a:avLst/>
          </a:prstGeom>
          <a:noFill/>
        </p:spPr>
        <p:txBody>
          <a:bodyPr wrap="square" rtlCol="0">
            <a:spAutoFit/>
          </a:bodyPr>
          <a:lstStyle/>
          <a:p>
            <a:r>
              <a:rPr lang="ja-JP" altLang="en-US" b="1" dirty="0" smtClean="0">
                <a:latin typeface="UD デジタル 教科書体 NK-R" panose="02020400000000000000" pitchFamily="18" charset="-128"/>
                <a:ea typeface="UD デジタル 教科書体 NK-R" panose="02020400000000000000" pitchFamily="18" charset="-128"/>
              </a:rPr>
              <a:t>発信</a:t>
            </a:r>
            <a:endParaRPr kumimoji="1" lang="en-US" altLang="ja-JP" b="1" dirty="0" smtClean="0">
              <a:latin typeface="UD デジタル 教科書体 NK-R" panose="02020400000000000000" pitchFamily="18" charset="-128"/>
              <a:ea typeface="UD デジタル 教科書体 NK-R" panose="02020400000000000000" pitchFamily="18" charset="-128"/>
            </a:endParaRPr>
          </a:p>
        </p:txBody>
      </p:sp>
      <p:sp>
        <p:nvSpPr>
          <p:cNvPr id="44" name="テキスト ボックス 43"/>
          <p:cNvSpPr txBox="1"/>
          <p:nvPr/>
        </p:nvSpPr>
        <p:spPr>
          <a:xfrm>
            <a:off x="579148" y="3028088"/>
            <a:ext cx="1174299" cy="369332"/>
          </a:xfrm>
          <a:prstGeom prst="rect">
            <a:avLst/>
          </a:prstGeom>
          <a:noFill/>
        </p:spPr>
        <p:txBody>
          <a:bodyPr wrap="square" rtlCol="0">
            <a:spAutoFit/>
          </a:bodyPr>
          <a:lstStyle/>
          <a:p>
            <a:r>
              <a:rPr lang="ja-JP" altLang="en-US" b="1" dirty="0" smtClean="0">
                <a:latin typeface="UD デジタル 教科書体 NK-R" panose="02020400000000000000" pitchFamily="18" charset="-128"/>
                <a:ea typeface="UD デジタル 教科書体 NK-R" panose="02020400000000000000" pitchFamily="18" charset="-128"/>
              </a:rPr>
              <a:t>発信</a:t>
            </a:r>
            <a:endParaRPr kumimoji="1" lang="en-US" altLang="ja-JP" b="1" dirty="0" smtClean="0">
              <a:latin typeface="UD デジタル 教科書体 NK-R" panose="02020400000000000000" pitchFamily="18" charset="-128"/>
              <a:ea typeface="UD デジタル 教科書体 NK-R" panose="02020400000000000000" pitchFamily="18" charset="-128"/>
            </a:endParaRPr>
          </a:p>
        </p:txBody>
      </p:sp>
      <p:sp>
        <p:nvSpPr>
          <p:cNvPr id="45"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２</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ご提案</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のポイント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インフルエンサーの活用</a:t>
            </a:r>
            <a:endParaRPr kumimoji="1" lang="ja-JP" altLang="en-US" sz="20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2" name="正方形/長方形 1"/>
          <p:cNvSpPr/>
          <p:nvPr/>
        </p:nvSpPr>
        <p:spPr>
          <a:xfrm>
            <a:off x="1512278" y="8146799"/>
            <a:ext cx="3429000" cy="646331"/>
          </a:xfrm>
          <a:prstGeom prst="rect">
            <a:avLst/>
          </a:prstGeom>
          <a:solidFill>
            <a:srgbClr val="FFFF00"/>
          </a:solidFill>
        </p:spPr>
        <p:txBody>
          <a:bodyPr>
            <a:spAutoFit/>
          </a:bodyPr>
          <a:lstStyle/>
          <a:p>
            <a:r>
              <a:rPr lang="ja-JP" altLang="en-US" dirty="0">
                <a:latin typeface="UD デジタル 教科書体 NK-R" panose="02020400000000000000" pitchFamily="18" charset="-128"/>
                <a:ea typeface="UD デジタル 教科書体 NK-R" panose="02020400000000000000" pitchFamily="18" charset="-128"/>
              </a:rPr>
              <a:t>地域・季節偏在解消も考慮</a:t>
            </a:r>
            <a:r>
              <a:rPr lang="ja-JP" altLang="en-US" dirty="0" smtClean="0">
                <a:latin typeface="UD デジタル 教科書体 NK-R" panose="02020400000000000000" pitchFamily="18" charset="-128"/>
                <a:ea typeface="UD デジタル 教科書体 NK-R" panose="02020400000000000000" pitchFamily="18" charset="-128"/>
              </a:rPr>
              <a:t>した</a:t>
            </a:r>
            <a:endParaRPr lang="en-US" altLang="ja-JP" dirty="0" smtClean="0">
              <a:latin typeface="UD デジタル 教科書体 NK-R" panose="02020400000000000000" pitchFamily="18" charset="-128"/>
              <a:ea typeface="UD デジタル 教科書体 NK-R" panose="02020400000000000000" pitchFamily="18" charset="-128"/>
            </a:endParaRPr>
          </a:p>
          <a:p>
            <a:r>
              <a:rPr lang="ja-JP" altLang="en-US" dirty="0" smtClean="0">
                <a:latin typeface="UD デジタル 教科書体 NK-R" panose="02020400000000000000" pitchFamily="18" charset="-128"/>
                <a:ea typeface="UD デジタル 教科書体 NK-R" panose="02020400000000000000" pitchFamily="18" charset="-128"/>
              </a:rPr>
              <a:t>道内</a:t>
            </a:r>
            <a:r>
              <a:rPr lang="ja-JP" altLang="en-US" dirty="0">
                <a:latin typeface="UD デジタル 教科書体 NK-R" panose="02020400000000000000" pitchFamily="18" charset="-128"/>
                <a:ea typeface="UD デジタル 教科書体 NK-R" panose="02020400000000000000" pitchFamily="18" charset="-128"/>
              </a:rPr>
              <a:t>各地への誘客促進を</a:t>
            </a:r>
            <a:r>
              <a:rPr lang="ja-JP" altLang="en-US" dirty="0" smtClean="0">
                <a:latin typeface="UD デジタル 教科書体 NK-R" panose="02020400000000000000" pitchFamily="18" charset="-128"/>
                <a:ea typeface="UD デジタル 教科書体 NK-R" panose="02020400000000000000" pitchFamily="18" charset="-128"/>
              </a:rPr>
              <a:t>図る</a:t>
            </a:r>
            <a:endParaRPr lang="ja-JP" altLang="en-US" dirty="0"/>
          </a:p>
        </p:txBody>
      </p:sp>
    </p:spTree>
    <p:extLst>
      <p:ext uri="{BB962C8B-B14F-4D97-AF65-F5344CB8AC3E}">
        <p14:creationId xmlns:p14="http://schemas.microsoft.com/office/powerpoint/2010/main" val="961456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スライド番号プレースホルダー 2"/>
          <p:cNvSpPr>
            <a:spLocks noGrp="1"/>
          </p:cNvSpPr>
          <p:nvPr>
            <p:ph type="sldNum" sz="quarter" idx="10"/>
          </p:nvPr>
        </p:nvSpPr>
        <p:spPr>
          <a:xfrm>
            <a:off x="6178348" y="8976144"/>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1" lang="en-US" altLang="ja-JP" sz="1000" b="0" i="0" u="none" strike="noStrike" kern="1200" cap="none" spc="0" normalizeH="0" baseline="0" noProof="0" dirty="0">
              <a:ln>
                <a:noFill/>
              </a:ln>
              <a:solidFill>
                <a:srgbClr val="000000"/>
              </a:solidFill>
              <a:effectLst/>
              <a:uLnTx/>
              <a:uFillTx/>
              <a:latin typeface="Meiryo UI"/>
              <a:ea typeface="Meiryo UI"/>
              <a:cs typeface="+mn-cs"/>
            </a:endParaRPr>
          </a:p>
        </p:txBody>
      </p:sp>
      <p:sp>
        <p:nvSpPr>
          <p:cNvPr id="195"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２</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ご提案</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のポイント　　　</a:t>
            </a:r>
            <a:r>
              <a:rPr lang="ja-JP" altLang="en-US" sz="2000" dirty="0" smtClean="0">
                <a:solidFill>
                  <a:schemeClr val="tx1"/>
                </a:solidFill>
                <a:latin typeface="UD デジタル 教科書体 NK-R" panose="02020400000000000000" pitchFamily="18" charset="-128"/>
                <a:ea typeface="UD デジタル 教科書体 NK-R" panose="02020400000000000000" pitchFamily="18" charset="-128"/>
              </a:rPr>
              <a:t>遵守するガイドライン</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4" name="テキスト ボックス 3"/>
          <p:cNvSpPr txBox="1"/>
          <p:nvPr/>
        </p:nvSpPr>
        <p:spPr>
          <a:xfrm>
            <a:off x="386496" y="4355976"/>
            <a:ext cx="6085005" cy="12464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srgbClr val="5E7FE7">
                    <a:lumMod val="50000"/>
                  </a:srgbClr>
                </a:solidFill>
                <a:effectLst/>
                <a:uLnTx/>
                <a:uFillTx/>
                <a:latin typeface="UD デジタル 教科書体 NK-R" panose="02020400000000000000" pitchFamily="18" charset="-128"/>
                <a:ea typeface="UD デジタル 教科書体 NK-R" panose="02020400000000000000" pitchFamily="18" charset="-128"/>
                <a:cs typeface="+mn-cs"/>
              </a:rPr>
              <a:t>本事業において下記感染症対策を実施します。</a:t>
            </a:r>
            <a:endParaRPr kumimoji="1" lang="en-US" altLang="ja-JP" sz="1400" b="0" i="0" u="none" strike="noStrike" kern="1200" cap="none" spc="0" normalizeH="0" baseline="0" noProof="0" dirty="0" smtClean="0">
              <a:ln>
                <a:noFill/>
              </a:ln>
              <a:solidFill>
                <a:srgbClr val="5E7FE7">
                  <a:lumMod val="50000"/>
                </a:srgbClr>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500" b="0" i="0" u="none" strike="noStrike" kern="1200" cap="none" spc="0" normalizeH="0" baseline="0" noProof="0" dirty="0" smtClean="0">
              <a:ln>
                <a:noFill/>
              </a:ln>
              <a:solidFill>
                <a:srgbClr val="5E7FE7">
                  <a:lumMod val="50000"/>
                </a:srgbClr>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1" lang="en-US" altLang="ja-JP"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LINE</a:t>
            </a:r>
            <a:r>
              <a:rPr kumimoji="1" lang="ja-JP" altLang="en-US"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による情報発信事業において新北海道スタイルのページをリンクします。</a:t>
            </a:r>
            <a:endParaRPr kumimoji="1" lang="en-US" altLang="ja-JP"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　・道内各地域の自治体や観光協会・事業者との連携を図り、地域の旬な観光</a:t>
            </a:r>
            <a:endParaRPr kumimoji="1" lang="en-US" altLang="ja-JP"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　　情報を配信するにあたり、ライターを派遣し、取材にあたりますが、新北海道ス</a:t>
            </a:r>
            <a:endParaRPr kumimoji="1" lang="en-US" altLang="ja-JP"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　　タイルを遵守し、業務にあたります。</a:t>
            </a:r>
            <a:endParaRPr kumimoji="1" lang="en-US" altLang="ja-JP" sz="14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8" name="テキスト ボックス 7"/>
          <p:cNvSpPr txBox="1"/>
          <p:nvPr/>
        </p:nvSpPr>
        <p:spPr>
          <a:xfrm>
            <a:off x="206642" y="827584"/>
            <a:ext cx="644471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本事業において新北海道スタイル等の取組を念頭に置き発信してまいります</a:t>
            </a:r>
            <a:endParaRPr kumimoji="1" lang="ja-JP" altLang="en-US" sz="14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pic>
        <p:nvPicPr>
          <p:cNvPr id="10" name="図 9"/>
          <p:cNvPicPr>
            <a:picLocks noChangeAspect="1"/>
          </p:cNvPicPr>
          <p:nvPr/>
        </p:nvPicPr>
        <p:blipFill rotWithShape="1">
          <a:blip r:embed="rId2"/>
          <a:srcRect t="1176"/>
          <a:stretch/>
        </p:blipFill>
        <p:spPr>
          <a:xfrm>
            <a:off x="260648" y="1210938"/>
            <a:ext cx="2012376" cy="2873251"/>
          </a:xfrm>
          <a:prstGeom prst="rect">
            <a:avLst/>
          </a:prstGeom>
        </p:spPr>
      </p:pic>
      <p:pic>
        <p:nvPicPr>
          <p:cNvPr id="3" name="図 2"/>
          <p:cNvPicPr>
            <a:picLocks noChangeAspect="1"/>
          </p:cNvPicPr>
          <p:nvPr/>
        </p:nvPicPr>
        <p:blipFill>
          <a:blip r:embed="rId3"/>
          <a:stretch>
            <a:fillRect/>
          </a:stretch>
        </p:blipFill>
        <p:spPr>
          <a:xfrm>
            <a:off x="2420888" y="1210937"/>
            <a:ext cx="4151801" cy="2873251"/>
          </a:xfrm>
          <a:prstGeom prst="rect">
            <a:avLst/>
          </a:prstGeom>
        </p:spPr>
      </p:pic>
      <p:pic>
        <p:nvPicPr>
          <p:cNvPr id="2" name="図 1"/>
          <p:cNvPicPr>
            <a:picLocks noChangeAspect="1"/>
          </p:cNvPicPr>
          <p:nvPr/>
        </p:nvPicPr>
        <p:blipFill>
          <a:blip r:embed="rId4"/>
          <a:stretch>
            <a:fillRect/>
          </a:stretch>
        </p:blipFill>
        <p:spPr>
          <a:xfrm>
            <a:off x="362320" y="5848709"/>
            <a:ext cx="3024126" cy="1675619"/>
          </a:xfrm>
          <a:prstGeom prst="rect">
            <a:avLst/>
          </a:prstGeom>
        </p:spPr>
      </p:pic>
      <p:pic>
        <p:nvPicPr>
          <p:cNvPr id="5" name="図 4"/>
          <p:cNvPicPr>
            <a:picLocks noChangeAspect="1"/>
          </p:cNvPicPr>
          <p:nvPr/>
        </p:nvPicPr>
        <p:blipFill>
          <a:blip r:embed="rId5"/>
          <a:stretch>
            <a:fillRect/>
          </a:stretch>
        </p:blipFill>
        <p:spPr>
          <a:xfrm>
            <a:off x="3580852" y="5848710"/>
            <a:ext cx="2991838" cy="1683116"/>
          </a:xfrm>
          <a:prstGeom prst="rect">
            <a:avLst/>
          </a:prstGeom>
        </p:spPr>
      </p:pic>
      <p:sp>
        <p:nvSpPr>
          <p:cNvPr id="6" name="正方形/長方形 5"/>
          <p:cNvSpPr/>
          <p:nvPr/>
        </p:nvSpPr>
        <p:spPr>
          <a:xfrm>
            <a:off x="540955" y="7778065"/>
            <a:ext cx="5690982" cy="73866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LINE</a:t>
            </a:r>
            <a:r>
              <a:rPr kumimoji="1" lang="ja-JP" altLang="en-US"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内の感染対策システムについても、得意分野としています。</a:t>
            </a:r>
            <a:endParaRPr kumimoji="1" lang="en-US" altLang="ja-JP"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全国</a:t>
            </a:r>
            <a:r>
              <a:rPr kumimoji="1" lang="en-US" altLang="ja-JP" sz="1400" b="0" i="0" u="none" strike="noStrike" kern="1200" cap="none" spc="0" normalizeH="0" baseline="0" noProof="0" dirty="0" smtClean="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22</a:t>
            </a:r>
            <a:r>
              <a:rPr kumimoji="1" lang="ja-JP" altLang="en-US" sz="1400" b="0" i="0" u="none" strike="noStrike" kern="1200" cap="none" spc="0" normalizeH="0" baseline="0" noProof="0" dirty="0" smtClean="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都道府県庁のコロナ</a:t>
            </a:r>
            <a:r>
              <a:rPr kumimoji="1" lang="en-US" altLang="ja-JP" sz="1400" b="0" i="0" u="none" strike="noStrike" kern="1200" cap="none" spc="0" normalizeH="0" baseline="0" noProof="0" dirty="0" smtClean="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LINE</a:t>
            </a:r>
            <a:r>
              <a:rPr kumimoji="1" lang="ja-JP" altLang="en-US" sz="1400" b="0" i="0" u="none" strike="noStrike" kern="1200" cap="none" spc="0" normalizeH="0" baseline="0" noProof="0" dirty="0" smtClean="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パーソナルサポートシステムの開発者は</a:t>
            </a:r>
            <a:endParaRPr kumimoji="1" lang="en-US" altLang="ja-JP" sz="1400" b="0" i="0" u="none" strike="noStrike" kern="1200" cap="none" spc="0" normalizeH="0" baseline="0" noProof="0" dirty="0" smtClean="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dirty="0" smtClean="0">
                <a:solidFill>
                  <a:srgbClr val="FF0000"/>
                </a:solidFill>
                <a:latin typeface="UD デジタル 教科書体 NK-R" panose="02020400000000000000" pitchFamily="18" charset="-128"/>
                <a:ea typeface="UD デジタル 教科書体 NK-R" panose="02020400000000000000" pitchFamily="18" charset="-128"/>
              </a:rPr>
              <a:t>現在、東武トップツアーズの社員</a:t>
            </a:r>
            <a:r>
              <a:rPr lang="ja-JP" altLang="en-US" sz="1400" dirty="0" smtClean="0">
                <a:solidFill>
                  <a:srgbClr val="000000"/>
                </a:solidFill>
                <a:latin typeface="UD デジタル 教科書体 NK-R" panose="02020400000000000000" pitchFamily="18" charset="-128"/>
                <a:ea typeface="UD デジタル 教科書体 NK-R" panose="02020400000000000000" pitchFamily="18" charset="-128"/>
              </a:rPr>
              <a:t>であり、</a:t>
            </a:r>
            <a:r>
              <a:rPr kumimoji="1" lang="ja-JP" altLang="en-US"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受託後に別途、ご相談可能です。</a:t>
            </a:r>
            <a:endParaRPr kumimoji="1" lang="ja-JP" altLang="en-US" sz="1400" b="0" i="0" u="none" strike="noStrike" kern="1200" cap="none" spc="0" normalizeH="0" baseline="0" noProof="0" dirty="0">
              <a:ln>
                <a:noFill/>
              </a:ln>
              <a:solidFill>
                <a:srgbClr val="000000"/>
              </a:solidFill>
              <a:effectLst/>
              <a:uLnTx/>
              <a:uFillTx/>
              <a:latin typeface="Meiryo UI"/>
              <a:ea typeface="Meiryo UI"/>
              <a:cs typeface="+mn-cs"/>
            </a:endParaRPr>
          </a:p>
        </p:txBody>
      </p:sp>
    </p:spTree>
    <p:extLst>
      <p:ext uri="{BB962C8B-B14F-4D97-AF65-F5344CB8AC3E}">
        <p14:creationId xmlns:p14="http://schemas.microsoft.com/office/powerpoint/2010/main" val="2475485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6195906" y="8954616"/>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1" lang="en-US" altLang="ja-JP" sz="1000" b="0" i="0" u="none" strike="noStrike" kern="1200" cap="none" spc="0" normalizeH="0" baseline="0" noProof="0">
              <a:ln>
                <a:noFill/>
              </a:ln>
              <a:solidFill>
                <a:srgbClr val="000000"/>
              </a:solidFill>
              <a:effectLst/>
              <a:uLnTx/>
              <a:uFillTx/>
              <a:latin typeface="Meiryo UI"/>
              <a:ea typeface="Meiryo UI"/>
              <a:cs typeface="+mn-cs"/>
            </a:endParaRPr>
          </a:p>
        </p:txBody>
      </p:sp>
      <p:sp>
        <p:nvSpPr>
          <p:cNvPr id="6" name="タイトル 4"/>
          <p:cNvSpPr>
            <a:spLocks noGrp="1"/>
          </p:cNvSpPr>
          <p:nvPr>
            <p:ph type="title"/>
          </p:nvPr>
        </p:nvSpPr>
        <p:spPr>
          <a:xfrm>
            <a:off x="260648" y="251520"/>
            <a:ext cx="6336704" cy="738664"/>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３　業務内容</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（１</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表示名の移行　</a:t>
            </a:r>
            <a:br>
              <a:rPr lang="ja-JP" altLang="en-US" dirty="0">
                <a:solidFill>
                  <a:schemeClr val="tx1"/>
                </a:solidFill>
                <a:latin typeface="UD デジタル 教科書体 NK-R" panose="02020400000000000000" pitchFamily="18" charset="-128"/>
                <a:ea typeface="UD デジタル 教科書体 NK-R" panose="02020400000000000000" pitchFamily="18" charset="-128"/>
              </a:rPr>
            </a:b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7" name="テキスト ボックス 6"/>
          <p:cNvSpPr txBox="1"/>
          <p:nvPr/>
        </p:nvSpPr>
        <p:spPr>
          <a:xfrm>
            <a:off x="260648" y="827584"/>
            <a:ext cx="6336704" cy="380480"/>
          </a:xfrm>
          <a:prstGeom prst="rect">
            <a:avLst/>
          </a:prstGeom>
          <a:gradFill flip="none" rotWithShape="1">
            <a:gsLst>
              <a:gs pos="50000">
                <a:schemeClr val="bg1"/>
              </a:gs>
              <a:gs pos="80000">
                <a:schemeClr val="accent2">
                  <a:lumMod val="20000"/>
                  <a:lumOff val="80000"/>
                </a:schemeClr>
              </a:gs>
              <a:gs pos="100000">
                <a:schemeClr val="accent2">
                  <a:lumMod val="60000"/>
                  <a:lumOff val="40000"/>
                </a:schemeClr>
              </a:gs>
            </a:gsLst>
            <a:lin ang="5400000" scaled="1"/>
            <a:tileRect/>
          </a:gradFill>
          <a:ln w="9525">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rtlCol="0">
            <a:spAutoFit/>
          </a:bodyPr>
          <a:lstStyle/>
          <a:p>
            <a:r>
              <a:rPr lang="en-US" altLang="ja-JP" sz="2000" kern="0"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sz="2000" kern="0" dirty="0" smtClean="0">
                <a:solidFill>
                  <a:schemeClr val="tx1"/>
                </a:solidFill>
                <a:latin typeface="UD デジタル 教科書体 NK-R" panose="02020400000000000000" pitchFamily="18" charset="-128"/>
                <a:ea typeface="UD デジタル 教科書体 NK-R" panose="02020400000000000000" pitchFamily="18" charset="-128"/>
              </a:rPr>
              <a:t>公式アカウントの表示名の移行</a:t>
            </a:r>
            <a:r>
              <a:rPr lang="ja-JP" altLang="en-US" sz="2000" kern="0" dirty="0">
                <a:solidFill>
                  <a:schemeClr val="tx1"/>
                </a:solidFill>
                <a:latin typeface="UD デジタル 教科書体 NK-R" panose="02020400000000000000" pitchFamily="18" charset="-128"/>
                <a:ea typeface="UD デジタル 教科書体 NK-R" panose="02020400000000000000" pitchFamily="18" charset="-128"/>
              </a:rPr>
              <a:t>　</a:t>
            </a:r>
          </a:p>
        </p:txBody>
      </p:sp>
      <p:pic>
        <p:nvPicPr>
          <p:cNvPr id="8" name="図 7"/>
          <p:cNvPicPr>
            <a:picLocks noChangeAspect="1"/>
          </p:cNvPicPr>
          <p:nvPr/>
        </p:nvPicPr>
        <p:blipFill rotWithShape="1">
          <a:blip r:embed="rId3"/>
          <a:srcRect b="1465"/>
          <a:stretch/>
        </p:blipFill>
        <p:spPr>
          <a:xfrm>
            <a:off x="400213" y="1501293"/>
            <a:ext cx="1318475" cy="1660705"/>
          </a:xfrm>
          <a:prstGeom prst="rect">
            <a:avLst/>
          </a:prstGeom>
          <a:ln w="12700">
            <a:solidFill>
              <a:schemeClr val="bg1">
                <a:lumMod val="50000"/>
              </a:schemeClr>
            </a:solidFill>
          </a:ln>
        </p:spPr>
        <p:style>
          <a:lnRef idx="2">
            <a:schemeClr val="dk1"/>
          </a:lnRef>
          <a:fillRef idx="1">
            <a:schemeClr val="lt1"/>
          </a:fillRef>
          <a:effectRef idx="0">
            <a:schemeClr val="dk1"/>
          </a:effectRef>
          <a:fontRef idx="minor">
            <a:schemeClr val="dk1"/>
          </a:fontRef>
        </p:style>
      </p:pic>
      <p:sp>
        <p:nvSpPr>
          <p:cNvPr id="15" name="正方形/長方形 14"/>
          <p:cNvSpPr/>
          <p:nvPr/>
        </p:nvSpPr>
        <p:spPr bwMode="auto">
          <a:xfrm>
            <a:off x="2204864" y="1501293"/>
            <a:ext cx="4392488" cy="1630547"/>
          </a:xfrm>
          <a:prstGeom prst="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a:t>
            </a:r>
            <a:r>
              <a:rPr lang="en-US" altLang="ja-JP" sz="1400" dirty="0" smtClean="0">
                <a:latin typeface="UD デジタル 教科書体 NK-R" panose="02020400000000000000" pitchFamily="18" charset="-128"/>
                <a:ea typeface="UD デジタル 教科書体 NK-R" panose="02020400000000000000" pitchFamily="18" charset="-128"/>
              </a:rPr>
              <a:t>LINE</a:t>
            </a:r>
            <a:r>
              <a:rPr lang="ja-JP" altLang="en-US" sz="1400" dirty="0" smtClean="0">
                <a:latin typeface="UD デジタル 教科書体 NK-R" panose="02020400000000000000" pitchFamily="18" charset="-128"/>
                <a:ea typeface="UD デジタル 教科書体 NK-R" panose="02020400000000000000" pitchFamily="18" charset="-128"/>
              </a:rPr>
              <a:t>株式会社では</a:t>
            </a:r>
            <a:r>
              <a:rPr lang="ja-JP" altLang="en-US" sz="1400" dirty="0" smtClean="0">
                <a:latin typeface="UD デジタル 教科書体 NK-R" panose="02020400000000000000" pitchFamily="18" charset="-128"/>
                <a:ea typeface="UD デジタル 教科書体 NK-R" panose="02020400000000000000" pitchFamily="18" charset="-128"/>
              </a:rPr>
              <a:t>、認証済み</a:t>
            </a:r>
            <a:r>
              <a:rPr lang="ja-JP" altLang="en-US" sz="1400" dirty="0" smtClean="0">
                <a:latin typeface="UD デジタル 教科書体 NK-R" panose="02020400000000000000" pitchFamily="18" charset="-128"/>
                <a:ea typeface="UD デジタル 教科書体 NK-R" panose="02020400000000000000" pitchFamily="18" charset="-128"/>
              </a:rPr>
              <a:t>アカウント</a:t>
            </a:r>
            <a:r>
              <a:rPr lang="ja-JP" altLang="en-US" sz="1400" dirty="0" smtClean="0">
                <a:latin typeface="UD デジタル 教科書体 NK-R" panose="02020400000000000000" pitchFamily="18" charset="-128"/>
                <a:ea typeface="UD デジタル 教科書体 NK-R" panose="02020400000000000000" pitchFamily="18" charset="-128"/>
              </a:rPr>
              <a:t>の名称</a:t>
            </a:r>
            <a:r>
              <a:rPr kumimoji="1" lang="ja-JP" altLang="en-US" sz="14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変更</a:t>
            </a:r>
            <a:r>
              <a:rPr kumimoji="1" lang="ja-JP" altLang="en-US" sz="14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は</a:t>
            </a:r>
            <a:endParaRPr kumimoji="1" lang="en-US" altLang="ja-JP" sz="14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原則</a:t>
            </a:r>
            <a:r>
              <a:rPr kumimoji="1" lang="ja-JP" altLang="en-US" sz="14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行っておらず</a:t>
            </a:r>
            <a:r>
              <a:rPr kumimoji="1" lang="ja-JP" altLang="en-US" sz="14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a:t>
            </a:r>
            <a:r>
              <a:rPr kumimoji="1" lang="ja-JP" altLang="en-US" sz="14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再審査」の手続きが必要となります</a:t>
            </a:r>
            <a:r>
              <a:rPr kumimoji="1" lang="ja-JP" altLang="en-US" sz="14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a:t>
            </a:r>
            <a:endParaRPr kumimoji="1" lang="en-US" altLang="ja-JP" sz="14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ja-JP" altLang="en-US" sz="1400" dirty="0" smtClean="0">
                <a:latin typeface="UD デジタル 教科書体 NK-R" panose="02020400000000000000" pitchFamily="18" charset="-128"/>
                <a:ea typeface="UD デジタル 教科書体 NK-R" panose="02020400000000000000" pitchFamily="18" charset="-128"/>
              </a:rPr>
              <a:t>再審査</a:t>
            </a:r>
            <a:r>
              <a:rPr lang="ja-JP" altLang="en-US" sz="1400" dirty="0" smtClean="0">
                <a:latin typeface="UD デジタル 教科書体 NK-R" panose="02020400000000000000" pitchFamily="18" charset="-128"/>
                <a:ea typeface="UD デジタル 教科書体 NK-R" panose="02020400000000000000" pitchFamily="18" charset="-128"/>
              </a:rPr>
              <a:t>の申請は行いますが</a:t>
            </a:r>
            <a:r>
              <a:rPr lang="ja-JP" altLang="en-US" sz="1400" dirty="0" smtClean="0">
                <a:latin typeface="UD デジタル 教科書体 NK-R" panose="02020400000000000000" pitchFamily="18" charset="-128"/>
                <a:ea typeface="UD デジタル 教科書体 NK-R" panose="02020400000000000000" pitchFamily="18" charset="-128"/>
              </a:rPr>
              <a:t>、変更</a:t>
            </a:r>
            <a:r>
              <a:rPr lang="ja-JP" altLang="en-US" sz="1400" dirty="0" smtClean="0">
                <a:latin typeface="UD デジタル 教科書体 NK-R" panose="02020400000000000000" pitchFamily="18" charset="-128"/>
                <a:ea typeface="UD デジタル 教科書体 NK-R" panose="02020400000000000000" pitchFamily="18" charset="-128"/>
              </a:rPr>
              <a:t>できない場合は</a:t>
            </a:r>
            <a:r>
              <a:rPr lang="ja-JP" altLang="en-US" sz="1400" dirty="0" smtClean="0">
                <a:latin typeface="UD デジタル 教科書体 NK-R" panose="02020400000000000000" pitchFamily="18" charset="-128"/>
                <a:ea typeface="UD デジタル 教科書体 NK-R" panose="02020400000000000000" pitchFamily="18" charset="-128"/>
              </a:rPr>
              <a:t>、</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ja-JP" altLang="en-US" sz="1400" dirty="0" smtClean="0">
                <a:latin typeface="UD デジタル 教科書体 NK-R" panose="02020400000000000000" pitchFamily="18" charset="-128"/>
                <a:ea typeface="UD デジタル 教科書体 NK-R" panose="02020400000000000000" pitchFamily="18" charset="-128"/>
              </a:rPr>
              <a:t>現アカウントの</a:t>
            </a:r>
            <a:r>
              <a:rPr lang="ja-JP" altLang="en-US" sz="1400" dirty="0">
                <a:latin typeface="UD デジタル 教科書体 NK-R" panose="02020400000000000000" pitchFamily="18" charset="-128"/>
                <a:ea typeface="UD デジタル 教科書体 NK-R" panose="02020400000000000000" pitchFamily="18" charset="-128"/>
              </a:rPr>
              <a:t>お</a:t>
            </a:r>
            <a:r>
              <a:rPr lang="ja-JP" altLang="en-US" sz="1400" dirty="0" smtClean="0">
                <a:latin typeface="UD デジタル 教科書体 NK-R" panose="02020400000000000000" pitchFamily="18" charset="-128"/>
                <a:ea typeface="UD デジタル 教科書体 NK-R" panose="02020400000000000000" pitchFamily="18" charset="-128"/>
              </a:rPr>
              <a:t>友だち</a:t>
            </a:r>
            <a:r>
              <a:rPr lang="ja-JP" altLang="en-US" sz="1400" dirty="0" smtClean="0">
                <a:latin typeface="UD デジタル 教科書体 NK-R" panose="02020400000000000000" pitchFamily="18" charset="-128"/>
                <a:ea typeface="UD デジタル 教科書体 NK-R" panose="02020400000000000000" pitchFamily="18" charset="-128"/>
              </a:rPr>
              <a:t>に</a:t>
            </a:r>
            <a:r>
              <a:rPr lang="ja-JP" altLang="en-US" sz="1400" dirty="0" smtClean="0">
                <a:latin typeface="UD デジタル 教科書体 NK-R" panose="02020400000000000000" pitchFamily="18" charset="-128"/>
                <a:ea typeface="UD デジタル 教科書体 NK-R" panose="02020400000000000000" pitchFamily="18" charset="-128"/>
              </a:rPr>
              <a:t>対して、下記の移行</a:t>
            </a:r>
            <a:r>
              <a:rPr lang="ja-JP" altLang="en-US" sz="1400" dirty="0" smtClean="0">
                <a:latin typeface="UD デジタル 教科書体 NK-R" panose="02020400000000000000" pitchFamily="18" charset="-128"/>
                <a:ea typeface="UD デジタル 教科書体 NK-R" panose="02020400000000000000" pitchFamily="18" charset="-128"/>
              </a:rPr>
              <a:t>登録促進</a:t>
            </a:r>
            <a:r>
              <a:rPr lang="ja-JP" altLang="en-US" sz="1400" dirty="0" smtClean="0">
                <a:latin typeface="UD デジタル 教科書体 NK-R" panose="02020400000000000000" pitchFamily="18" charset="-128"/>
                <a:ea typeface="UD デジタル 教科書体 NK-R" panose="02020400000000000000" pitchFamily="18" charset="-128"/>
              </a:rPr>
              <a:t>を</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ja-JP" altLang="en-US" sz="1400" dirty="0" smtClean="0">
                <a:latin typeface="UD デジタル 教科書体 NK-R" panose="02020400000000000000" pitchFamily="18" charset="-128"/>
                <a:ea typeface="UD デジタル 教科書体 NK-R" panose="02020400000000000000" pitchFamily="18" charset="-128"/>
              </a:rPr>
              <a:t>行います</a:t>
            </a:r>
            <a:r>
              <a:rPr lang="ja-JP" altLang="en-US" sz="1400" dirty="0" smtClean="0">
                <a:latin typeface="UD デジタル 教科書体 NK-R" panose="02020400000000000000" pitchFamily="18" charset="-128"/>
                <a:ea typeface="UD デジタル 教科書体 NK-R" panose="02020400000000000000" pitchFamily="18" charset="-128"/>
              </a:rPr>
              <a:t>。</a:t>
            </a:r>
            <a:endParaRPr kumimoji="1" lang="ja-JP" altLang="en-US" sz="14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endParaRPr>
          </a:p>
        </p:txBody>
      </p:sp>
      <p:pic>
        <p:nvPicPr>
          <p:cNvPr id="9" name="図 8"/>
          <p:cNvPicPr>
            <a:picLocks noChangeAspect="1"/>
          </p:cNvPicPr>
          <p:nvPr/>
        </p:nvPicPr>
        <p:blipFill>
          <a:blip r:embed="rId4"/>
          <a:stretch>
            <a:fillRect/>
          </a:stretch>
        </p:blipFill>
        <p:spPr>
          <a:xfrm>
            <a:off x="271151" y="3891825"/>
            <a:ext cx="2581785" cy="4850662"/>
          </a:xfrm>
          <a:prstGeom prst="rect">
            <a:avLst/>
          </a:prstGeom>
        </p:spPr>
      </p:pic>
      <p:pic>
        <p:nvPicPr>
          <p:cNvPr id="11" name="図 10"/>
          <p:cNvPicPr>
            <a:picLocks noChangeAspect="1"/>
          </p:cNvPicPr>
          <p:nvPr/>
        </p:nvPicPr>
        <p:blipFill rotWithShape="1">
          <a:blip r:embed="rId5" cstate="print">
            <a:extLst>
              <a:ext uri="{28A0092B-C50C-407E-A947-70E740481C1C}">
                <a14:useLocalDpi xmlns:a14="http://schemas.microsoft.com/office/drawing/2010/main" val="0"/>
              </a:ext>
            </a:extLst>
          </a:blip>
          <a:srcRect t="11766" r="-3233"/>
          <a:stretch/>
        </p:blipFill>
        <p:spPr>
          <a:xfrm>
            <a:off x="439899" y="4716016"/>
            <a:ext cx="2269021" cy="4026471"/>
          </a:xfrm>
          <a:prstGeom prst="rect">
            <a:avLst/>
          </a:prstGeom>
        </p:spPr>
      </p:pic>
      <p:pic>
        <p:nvPicPr>
          <p:cNvPr id="17" name="図 16"/>
          <p:cNvPicPr>
            <a:picLocks noChangeAspect="1"/>
          </p:cNvPicPr>
          <p:nvPr/>
        </p:nvPicPr>
        <p:blipFill>
          <a:blip r:embed="rId6"/>
          <a:stretch>
            <a:fillRect/>
          </a:stretch>
        </p:blipFill>
        <p:spPr>
          <a:xfrm>
            <a:off x="4581128" y="6242481"/>
            <a:ext cx="1821511" cy="2474416"/>
          </a:xfrm>
          <a:prstGeom prst="rect">
            <a:avLst/>
          </a:prstGeom>
        </p:spPr>
      </p:pic>
      <p:sp>
        <p:nvSpPr>
          <p:cNvPr id="18" name="正方形/長方形 17"/>
          <p:cNvSpPr/>
          <p:nvPr/>
        </p:nvSpPr>
        <p:spPr>
          <a:xfrm>
            <a:off x="3168352" y="3992126"/>
            <a:ext cx="3429000" cy="2339102"/>
          </a:xfrm>
          <a:prstGeom prst="rect">
            <a:avLst/>
          </a:prstGeom>
        </p:spPr>
        <p:txBody>
          <a:bodyPr>
            <a:spAutoFit/>
          </a:bodyPr>
          <a:lstStyle/>
          <a:p>
            <a:pPr fontAlgn="base">
              <a:spcBef>
                <a:spcPct val="0"/>
              </a:spcBef>
              <a:spcAft>
                <a:spcPct val="0"/>
              </a:spcAft>
            </a:pPr>
            <a:r>
              <a:rPr lang="ja-JP" altLang="en-US" sz="1600" dirty="0" smtClean="0">
                <a:latin typeface="UD デジタル 教科書体 NK-R" panose="02020400000000000000" pitchFamily="18" charset="-128"/>
                <a:ea typeface="UD デジタル 教科書体 NK-R" panose="02020400000000000000" pitchFamily="18" charset="-128"/>
              </a:rPr>
              <a:t>移行した方、抽選で</a:t>
            </a:r>
            <a:r>
              <a:rPr lang="en-US" altLang="ja-JP" sz="1600" dirty="0" smtClean="0">
                <a:latin typeface="UD デジタル 教科書体 NK-R" panose="02020400000000000000" pitchFamily="18" charset="-128"/>
                <a:ea typeface="UD デジタル 教科書体 NK-R" panose="02020400000000000000" pitchFamily="18" charset="-128"/>
              </a:rPr>
              <a:t>60</a:t>
            </a:r>
            <a:r>
              <a:rPr lang="ja-JP" altLang="en-US" sz="1600" dirty="0" smtClean="0">
                <a:latin typeface="UD デジタル 教科書体 NK-R" panose="02020400000000000000" pitchFamily="18" charset="-128"/>
                <a:ea typeface="UD デジタル 教科書体 NK-R" panose="02020400000000000000" pitchFamily="18" charset="-128"/>
              </a:rPr>
              <a:t>名様に北海道産牛ローストビーフをプレゼント。</a:t>
            </a:r>
            <a:endParaRPr lang="en-US" altLang="ja-JP" sz="1600" dirty="0" smtClean="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pPr>
            <a:r>
              <a:rPr lang="ja-JP" altLang="en-US" sz="1600" dirty="0" smtClean="0">
                <a:latin typeface="UD デジタル 教科書体 NK-R" panose="02020400000000000000" pitchFamily="18" charset="-128"/>
                <a:ea typeface="UD デジタル 教科書体 NK-R" panose="02020400000000000000" pitchFamily="18" charset="-128"/>
              </a:rPr>
              <a:t>すでに、改良アカウントには、一人一回限定の抽選機能を開発済。</a:t>
            </a:r>
            <a:r>
              <a:rPr lang="ja-JP" altLang="en-US" sz="1600" dirty="0">
                <a:latin typeface="UD デジタル 教科書体 NK-R" panose="02020400000000000000" pitchFamily="18" charset="-128"/>
                <a:ea typeface="UD デジタル 教科書体 NK-R" panose="02020400000000000000" pitchFamily="18" charset="-128"/>
              </a:rPr>
              <a:t>東武</a:t>
            </a:r>
            <a:r>
              <a:rPr lang="en-US" altLang="ja-JP" sz="1600" dirty="0" err="1">
                <a:latin typeface="UD デジタル 教科書体 NK-R" panose="02020400000000000000" pitchFamily="18" charset="-128"/>
                <a:ea typeface="UD デジタル 教科書体 NK-R" panose="02020400000000000000" pitchFamily="18" charset="-128"/>
              </a:rPr>
              <a:t>Tabiyose</a:t>
            </a:r>
            <a:r>
              <a:rPr lang="ja-JP" altLang="en-US" sz="1600" dirty="0">
                <a:latin typeface="UD デジタル 教科書体 NK-R" panose="02020400000000000000" pitchFamily="18" charset="-128"/>
                <a:ea typeface="UD デジタル 教科書体 NK-R" panose="02020400000000000000" pitchFamily="18" charset="-128"/>
              </a:rPr>
              <a:t>システムと連携しています。</a:t>
            </a:r>
            <a:endParaRPr lang="en-US" altLang="ja-JP" sz="1600" dirty="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pPr>
            <a:r>
              <a:rPr lang="ja-JP" altLang="en-US" sz="1600" dirty="0" smtClean="0">
                <a:latin typeface="UD デジタル 教科書体 NK-R" panose="02020400000000000000" pitchFamily="18" charset="-128"/>
                <a:ea typeface="UD デジタル 教科書体 NK-R" panose="02020400000000000000" pitchFamily="18" charset="-128"/>
              </a:rPr>
              <a:t>移行者には「移行タグ」が付くので、新規</a:t>
            </a:r>
            <a:r>
              <a:rPr lang="en-US" altLang="ja-JP" sz="1600" dirty="0" smtClean="0">
                <a:latin typeface="UD デジタル 教科書体 NK-R" panose="02020400000000000000" pitchFamily="18" charset="-128"/>
                <a:ea typeface="UD デジタル 教科書体 NK-R" panose="02020400000000000000" pitchFamily="18" charset="-128"/>
              </a:rPr>
              <a:t>5</a:t>
            </a:r>
            <a:r>
              <a:rPr lang="ja-JP" altLang="en-US" sz="1600" dirty="0" smtClean="0">
                <a:latin typeface="UD デジタル 教科書体 NK-R" panose="02020400000000000000" pitchFamily="18" charset="-128"/>
                <a:ea typeface="UD デジタル 教科書体 NK-R" panose="02020400000000000000" pitchFamily="18" charset="-128"/>
              </a:rPr>
              <a:t>万人とは別カウントで計算しています。</a:t>
            </a:r>
            <a:endParaRPr lang="en-US" altLang="ja-JP" sz="1600" dirty="0" smtClean="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pPr>
            <a:endParaRPr lang="ja-JP" altLang="en-US" dirty="0"/>
          </a:p>
        </p:txBody>
      </p:sp>
    </p:spTree>
    <p:extLst>
      <p:ext uri="{BB962C8B-B14F-4D97-AF65-F5344CB8AC3E}">
        <p14:creationId xmlns:p14="http://schemas.microsoft.com/office/powerpoint/2010/main" val="39121786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6195906" y="8954616"/>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1" lang="en-US" altLang="ja-JP" sz="1000" b="0" i="0" u="none" strike="noStrike" kern="1200" cap="none" spc="0" normalizeH="0" baseline="0" noProof="0">
              <a:ln>
                <a:noFill/>
              </a:ln>
              <a:solidFill>
                <a:srgbClr val="000000"/>
              </a:solidFill>
              <a:effectLst/>
              <a:uLnTx/>
              <a:uFillTx/>
              <a:latin typeface="Meiryo UI"/>
              <a:ea typeface="Meiryo UI"/>
              <a:cs typeface="+mn-cs"/>
            </a:endParaRPr>
          </a:p>
        </p:txBody>
      </p:sp>
      <p:sp>
        <p:nvSpPr>
          <p:cNvPr id="6"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３　業務内容</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（１</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表示名の移行　</a:t>
            </a:r>
            <a:endParaRPr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7" name="テキスト ボックス 6"/>
          <p:cNvSpPr txBox="1"/>
          <p:nvPr/>
        </p:nvSpPr>
        <p:spPr>
          <a:xfrm>
            <a:off x="260648" y="827584"/>
            <a:ext cx="6336704" cy="380480"/>
          </a:xfrm>
          <a:prstGeom prst="rect">
            <a:avLst/>
          </a:prstGeom>
          <a:gradFill flip="none" rotWithShape="1">
            <a:gsLst>
              <a:gs pos="50000">
                <a:schemeClr val="bg1"/>
              </a:gs>
              <a:gs pos="80000">
                <a:schemeClr val="accent2">
                  <a:lumMod val="20000"/>
                  <a:lumOff val="80000"/>
                </a:schemeClr>
              </a:gs>
              <a:gs pos="100000">
                <a:schemeClr val="accent2">
                  <a:lumMod val="60000"/>
                  <a:lumOff val="40000"/>
                </a:schemeClr>
              </a:gs>
            </a:gsLst>
            <a:lin ang="5400000" scaled="1"/>
            <a:tileRect/>
          </a:gradFill>
          <a:ln w="9525">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rtlCol="0">
            <a:spAutoFit/>
          </a:bodyPr>
          <a:lstStyle/>
          <a:p>
            <a:r>
              <a:rPr lang="en-US" altLang="ja-JP" sz="2000" kern="0"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sz="2000" kern="0" dirty="0" smtClean="0">
                <a:solidFill>
                  <a:schemeClr val="tx1"/>
                </a:solidFill>
                <a:latin typeface="UD デジタル 教科書体 NK-R" panose="02020400000000000000" pitchFamily="18" charset="-128"/>
                <a:ea typeface="UD デジタル 教科書体 NK-R" panose="02020400000000000000" pitchFamily="18" charset="-128"/>
              </a:rPr>
              <a:t>公式アカウントの表示名の移行</a:t>
            </a:r>
            <a:r>
              <a:rPr lang="ja-JP" altLang="en-US" sz="2000" kern="0" dirty="0">
                <a:solidFill>
                  <a:schemeClr val="tx1"/>
                </a:solidFill>
                <a:latin typeface="UD デジタル 教科書体 NK-R" panose="02020400000000000000" pitchFamily="18" charset="-128"/>
                <a:ea typeface="UD デジタル 教科書体 NK-R" panose="02020400000000000000" pitchFamily="18" charset="-128"/>
              </a:rPr>
              <a:t>　</a:t>
            </a:r>
          </a:p>
        </p:txBody>
      </p:sp>
      <p:pic>
        <p:nvPicPr>
          <p:cNvPr id="2" name="図 1"/>
          <p:cNvPicPr>
            <a:picLocks noChangeAspect="1"/>
          </p:cNvPicPr>
          <p:nvPr/>
        </p:nvPicPr>
        <p:blipFill>
          <a:blip r:embed="rId3"/>
          <a:stretch>
            <a:fillRect/>
          </a:stretch>
        </p:blipFill>
        <p:spPr>
          <a:xfrm>
            <a:off x="381047" y="3447160"/>
            <a:ext cx="5947834" cy="2681148"/>
          </a:xfrm>
          <a:prstGeom prst="rect">
            <a:avLst/>
          </a:prstGeom>
        </p:spPr>
      </p:pic>
      <p:pic>
        <p:nvPicPr>
          <p:cNvPr id="5" name="図 4"/>
          <p:cNvPicPr>
            <a:picLocks noChangeAspect="1"/>
          </p:cNvPicPr>
          <p:nvPr/>
        </p:nvPicPr>
        <p:blipFill rotWithShape="1">
          <a:blip r:embed="rId4"/>
          <a:srcRect r="6979"/>
          <a:stretch/>
        </p:blipFill>
        <p:spPr>
          <a:xfrm>
            <a:off x="404664" y="6029012"/>
            <a:ext cx="5976664" cy="2719452"/>
          </a:xfrm>
          <a:prstGeom prst="rect">
            <a:avLst/>
          </a:prstGeom>
        </p:spPr>
      </p:pic>
      <p:pic>
        <p:nvPicPr>
          <p:cNvPr id="14" name="図 13"/>
          <p:cNvPicPr>
            <a:picLocks noChangeAspect="1"/>
          </p:cNvPicPr>
          <p:nvPr/>
        </p:nvPicPr>
        <p:blipFill>
          <a:blip r:embed="rId5"/>
          <a:stretch>
            <a:fillRect/>
          </a:stretch>
        </p:blipFill>
        <p:spPr>
          <a:xfrm>
            <a:off x="5013176" y="1208064"/>
            <a:ext cx="1581446" cy="1581446"/>
          </a:xfrm>
          <a:prstGeom prst="rect">
            <a:avLst/>
          </a:prstGeom>
        </p:spPr>
      </p:pic>
      <p:sp>
        <p:nvSpPr>
          <p:cNvPr id="16" name="上矢印吹き出し 15"/>
          <p:cNvSpPr/>
          <p:nvPr/>
        </p:nvSpPr>
        <p:spPr bwMode="auto">
          <a:xfrm>
            <a:off x="5013176" y="2638150"/>
            <a:ext cx="1581446" cy="1069174"/>
          </a:xfrm>
          <a:prstGeom prst="upArrowCallout">
            <a:avLst>
              <a:gd name="adj1" fmla="val 32324"/>
              <a:gd name="adj2" fmla="val 25000"/>
              <a:gd name="adj3" fmla="val 25000"/>
              <a:gd name="adj4" fmla="val 64977"/>
            </a:avLst>
          </a:prstGeom>
          <a:solidFill>
            <a:srgbClr val="FFFF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東武改良版の</a:t>
            </a:r>
            <a:endParaRPr kumimoji="1" lang="en-US" altLang="ja-JP" sz="14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en-US" altLang="ja-JP" sz="1400" dirty="0" smtClean="0">
                <a:latin typeface="UD デジタル 教科書体 NK-R" panose="02020400000000000000" pitchFamily="18" charset="-128"/>
                <a:ea typeface="UD デジタル 教科書体 NK-R" panose="02020400000000000000" pitchFamily="18" charset="-128"/>
              </a:rPr>
              <a:t>Hokkaido </a:t>
            </a:r>
            <a:r>
              <a:rPr lang="en-US" altLang="ja-JP" sz="1400" dirty="0" smtClean="0">
                <a:latin typeface="UD デジタル 教科書体 NK-R" panose="02020400000000000000" pitchFamily="18" charset="-128"/>
                <a:ea typeface="UD デジタル 教科書体 NK-R" panose="02020400000000000000" pitchFamily="18" charset="-128"/>
              </a:rPr>
              <a:t>Love</a:t>
            </a: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の公式</a:t>
            </a:r>
            <a:r>
              <a:rPr kumimoji="1" lang="en-US" altLang="ja-JP" sz="14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LINE</a:t>
            </a:r>
            <a:endParaRPr kumimoji="1" lang="ja-JP" altLang="en-US" sz="14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endParaRPr>
          </a:p>
        </p:txBody>
      </p:sp>
      <p:sp>
        <p:nvSpPr>
          <p:cNvPr id="19" name="楕円 18"/>
          <p:cNvSpPr/>
          <p:nvPr/>
        </p:nvSpPr>
        <p:spPr bwMode="auto">
          <a:xfrm>
            <a:off x="3212976" y="6462481"/>
            <a:ext cx="2880320" cy="761600"/>
          </a:xfrm>
          <a:prstGeom prst="ellipse">
            <a:avLst/>
          </a:prstGeom>
          <a:noFill/>
          <a:ln w="9525" cap="flat"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Century" pitchFamily="18" charset="0"/>
              <a:ea typeface="ＭＳ 明朝" pitchFamily="17" charset="-128"/>
            </a:endParaRPr>
          </a:p>
        </p:txBody>
      </p:sp>
      <p:sp>
        <p:nvSpPr>
          <p:cNvPr id="20" name="楕円 19"/>
          <p:cNvSpPr/>
          <p:nvPr/>
        </p:nvSpPr>
        <p:spPr bwMode="auto">
          <a:xfrm>
            <a:off x="3365376" y="3818784"/>
            <a:ext cx="2880320" cy="761600"/>
          </a:xfrm>
          <a:prstGeom prst="ellipse">
            <a:avLst/>
          </a:prstGeom>
          <a:noFill/>
          <a:ln w="9525" cap="flat"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Century" pitchFamily="18" charset="0"/>
              <a:ea typeface="ＭＳ 明朝" pitchFamily="17" charset="-128"/>
            </a:endParaRPr>
          </a:p>
        </p:txBody>
      </p:sp>
      <p:sp>
        <p:nvSpPr>
          <p:cNvPr id="10" name="正方形/長方形 9"/>
          <p:cNvSpPr/>
          <p:nvPr/>
        </p:nvSpPr>
        <p:spPr>
          <a:xfrm>
            <a:off x="404664" y="1694236"/>
            <a:ext cx="3960440" cy="1200329"/>
          </a:xfrm>
          <a:prstGeom prst="rect">
            <a:avLst/>
          </a:prstGeom>
        </p:spPr>
        <p:txBody>
          <a:bodyPr wrap="square">
            <a:spAutoFit/>
          </a:bodyPr>
          <a:lstStyle/>
          <a:p>
            <a:r>
              <a:rPr lang="ja-JP" altLang="en-US" dirty="0">
                <a:latin typeface="UD デジタル 教科書体 NK-R" panose="02020400000000000000" pitchFamily="18" charset="-128"/>
                <a:ea typeface="UD デジタル 教科書体 NK-R" panose="02020400000000000000" pitchFamily="18" charset="-128"/>
              </a:rPr>
              <a:t>東武改良版の「</a:t>
            </a:r>
            <a:r>
              <a:rPr lang="en-US" altLang="ja-JP" dirty="0">
                <a:latin typeface="UD デジタル 教科書体 NK-R" panose="02020400000000000000" pitchFamily="18" charset="-128"/>
                <a:ea typeface="UD デジタル 教科書体 NK-R" panose="02020400000000000000" pitchFamily="18" charset="-128"/>
              </a:rPr>
              <a:t>Hokkaido Love</a:t>
            </a:r>
            <a:r>
              <a:rPr lang="ja-JP" altLang="en-US" dirty="0">
                <a:latin typeface="UD デジタル 教科書体 NK-R" panose="02020400000000000000" pitchFamily="18" charset="-128"/>
                <a:ea typeface="UD デジタル 教科書体 NK-R" panose="02020400000000000000" pitchFamily="18" charset="-128"/>
              </a:rPr>
              <a:t>」</a:t>
            </a:r>
            <a:r>
              <a:rPr lang="en-US" altLang="ja-JP" dirty="0">
                <a:latin typeface="UD デジタル 教科書体 NK-R" panose="02020400000000000000" pitchFamily="18" charset="-128"/>
                <a:ea typeface="UD デジタル 教科書体 NK-R" panose="02020400000000000000" pitchFamily="18" charset="-128"/>
              </a:rPr>
              <a:t>LINE</a:t>
            </a:r>
            <a:r>
              <a:rPr lang="ja-JP" altLang="en-US" dirty="0">
                <a:latin typeface="UD デジタル 教科書体 NK-R" panose="02020400000000000000" pitchFamily="18" charset="-128"/>
                <a:ea typeface="UD デジタル 教科書体 NK-R" panose="02020400000000000000" pitchFamily="18" charset="-128"/>
              </a:rPr>
              <a:t>公式アカウントでは、移行者と新規登録者がデータ分けされていて、移行者のみの抽選システムを実装済</a:t>
            </a:r>
          </a:p>
        </p:txBody>
      </p:sp>
    </p:spTree>
    <p:extLst>
      <p:ext uri="{BB962C8B-B14F-4D97-AF65-F5344CB8AC3E}">
        <p14:creationId xmlns:p14="http://schemas.microsoft.com/office/powerpoint/2010/main" val="789503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スライド番号プレースホルダー 2"/>
          <p:cNvSpPr>
            <a:spLocks noGrp="1"/>
          </p:cNvSpPr>
          <p:nvPr>
            <p:ph type="sldNum" sz="quarter" idx="10"/>
          </p:nvPr>
        </p:nvSpPr>
        <p:spPr>
          <a:xfrm>
            <a:off x="6137204" y="8964488"/>
            <a:ext cx="614934" cy="153888"/>
          </a:xfrm>
        </p:spPr>
        <p:txBody>
          <a:bodyPr/>
          <a:lstStyle/>
          <a:p>
            <a:pPr>
              <a:defRPr/>
            </a:pPr>
            <a:fld id="{D80FF985-4A13-4AE7-A8DE-5BAB6F50D7B6}" type="slidenum">
              <a:rPr lang="en-US" altLang="ja-JP" smtClean="0">
                <a:solidFill>
                  <a:srgbClr val="000000"/>
                </a:solidFill>
                <a:latin typeface="+mn-ea"/>
              </a:rPr>
              <a:pPr>
                <a:defRPr/>
              </a:pPr>
              <a:t>1</a:t>
            </a:fld>
            <a:endParaRPr lang="en-US" altLang="ja-JP" dirty="0">
              <a:solidFill>
                <a:srgbClr val="000000"/>
              </a:solidFill>
              <a:latin typeface="+mn-ea"/>
            </a:endParaRPr>
          </a:p>
        </p:txBody>
      </p:sp>
      <p:sp>
        <p:nvSpPr>
          <p:cNvPr id="5" name="正方形/長方形 4">
            <a:extLst>
              <a:ext uri="{FF2B5EF4-FFF2-40B4-BE49-F238E27FC236}">
                <a16:creationId xmlns:a16="http://schemas.microsoft.com/office/drawing/2014/main" id="{15D76DA0-0693-4AAB-81A9-AADA053CEACE}"/>
              </a:ext>
            </a:extLst>
          </p:cNvPr>
          <p:cNvSpPr/>
          <p:nvPr/>
        </p:nvSpPr>
        <p:spPr>
          <a:xfrm>
            <a:off x="386497" y="899592"/>
            <a:ext cx="6085007" cy="267504"/>
          </a:xfrm>
          <a:prstGeom prst="rect">
            <a:avLst/>
          </a:prstGeom>
          <a:solidFill>
            <a:schemeClr val="accent6">
              <a:lumMod val="50000"/>
            </a:schemeClr>
          </a:solidFill>
          <a:ln>
            <a:noFill/>
          </a:ln>
        </p:spPr>
        <p:txBody>
          <a:bodyPr rot="0" spcFirstLastPara="0" vertOverflow="overflow" horzOverflow="overflow" vert="horz" wrap="square" lIns="66462" tIns="0" rIns="66462" bIns="0" numCol="1" spcCol="0" rtlCol="0" fromWordArt="0" anchor="ctr" anchorCtr="0" forceAA="0" compatLnSpc="1">
            <a:prstTxWarp prst="textNoShape">
              <a:avLst/>
            </a:prstTxWarp>
            <a:noAutofit/>
          </a:bodyPr>
          <a:lstStyle/>
          <a:p>
            <a:pPr marL="0" marR="0" lvl="0" indent="0" algn="ctr" defTabSz="765583" rtl="0" eaLnBrk="0" fontAlgn="base" latinLnBrk="0" hangingPunct="0">
              <a:lnSpc>
                <a:spcPct val="100000"/>
              </a:lnSpc>
              <a:spcBef>
                <a:spcPct val="0"/>
              </a:spcBef>
              <a:spcAft>
                <a:spcPct val="0"/>
              </a:spcAft>
              <a:buClrTx/>
              <a:buSzTx/>
              <a:buFontTx/>
              <a:buNone/>
              <a:tabLst/>
              <a:defRPr/>
            </a:pPr>
            <a:r>
              <a:rPr kumimoji="0" lang="ja-JP" altLang="en-US" sz="1600" b="1" kern="0" dirty="0">
                <a:solidFill>
                  <a:prstClr val="white"/>
                </a:solidFill>
                <a:latin typeface="UD デジタル 教科書体 NK-R" panose="02020400000000000000" pitchFamily="18" charset="-128"/>
                <a:ea typeface="UD デジタル 教科書体 NK-R" panose="02020400000000000000" pitchFamily="18" charset="-128"/>
              </a:rPr>
              <a:t>全体</a:t>
            </a:r>
            <a:r>
              <a:rPr kumimoji="0" lang="ja-JP" altLang="en-US" sz="1600" b="1" kern="0" dirty="0" smtClean="0">
                <a:solidFill>
                  <a:prstClr val="white"/>
                </a:solidFill>
                <a:latin typeface="UD デジタル 教科書体 NK-R" panose="02020400000000000000" pitchFamily="18" charset="-128"/>
                <a:ea typeface="UD デジタル 教科書体 NK-R" panose="02020400000000000000" pitchFamily="18" charset="-128"/>
              </a:rPr>
              <a:t>構成　（目次）</a:t>
            </a:r>
            <a:endParaRPr kumimoji="0" lang="ja-JP" altLang="en-US" sz="1600" b="1" i="0" u="none" strike="noStrike" kern="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endParaRPr>
          </a:p>
        </p:txBody>
      </p:sp>
      <p:graphicFrame>
        <p:nvGraphicFramePr>
          <p:cNvPr id="9" name="オブジェクト 8"/>
          <p:cNvGraphicFramePr>
            <a:graphicFrameLocks noChangeAspect="1"/>
          </p:cNvGraphicFramePr>
          <p:nvPr>
            <p:extLst>
              <p:ext uri="{D42A27DB-BD31-4B8C-83A1-F6EECF244321}">
                <p14:modId xmlns:p14="http://schemas.microsoft.com/office/powerpoint/2010/main" val="164594682"/>
              </p:ext>
            </p:extLst>
          </p:nvPr>
        </p:nvGraphicFramePr>
        <p:xfrm>
          <a:off x="311150" y="1914525"/>
          <a:ext cx="6235700" cy="5314950"/>
        </p:xfrm>
        <a:graphic>
          <a:graphicData uri="http://schemas.openxmlformats.org/presentationml/2006/ole">
            <mc:AlternateContent xmlns:mc="http://schemas.openxmlformats.org/markup-compatibility/2006">
              <mc:Choice xmlns:v="urn:schemas-microsoft-com:vml" Requires="v">
                <p:oleObj spid="_x0000_s3073" name="ワークシート" r:id="rId3" imgW="6235752" imgH="5315158" progId="Excel.Sheet.12">
                  <p:embed/>
                </p:oleObj>
              </mc:Choice>
              <mc:Fallback>
                <p:oleObj name="ワークシート" r:id="rId3" imgW="6235752" imgH="5315158" progId="Excel.Sheet.12">
                  <p:embed/>
                  <p:pic>
                    <p:nvPicPr>
                      <p:cNvPr id="0" name=""/>
                      <p:cNvPicPr/>
                      <p:nvPr/>
                    </p:nvPicPr>
                    <p:blipFill>
                      <a:blip r:embed="rId4"/>
                      <a:stretch>
                        <a:fillRect/>
                      </a:stretch>
                    </p:blipFill>
                    <p:spPr>
                      <a:xfrm>
                        <a:off x="311150" y="1914525"/>
                        <a:ext cx="6235700" cy="5314950"/>
                      </a:xfrm>
                      <a:prstGeom prst="rect">
                        <a:avLst/>
                      </a:prstGeom>
                    </p:spPr>
                  </p:pic>
                </p:oleObj>
              </mc:Fallback>
            </mc:AlternateContent>
          </a:graphicData>
        </a:graphic>
      </p:graphicFrame>
    </p:spTree>
    <p:extLst>
      <p:ext uri="{BB962C8B-B14F-4D97-AF65-F5344CB8AC3E}">
        <p14:creationId xmlns:p14="http://schemas.microsoft.com/office/powerpoint/2010/main" val="1884368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6195906" y="8954616"/>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1" lang="en-US" altLang="ja-JP" sz="1000" b="0" i="0" u="none" strike="noStrike" kern="1200" cap="none" spc="0" normalizeH="0" baseline="0" noProof="0">
              <a:ln>
                <a:noFill/>
              </a:ln>
              <a:solidFill>
                <a:srgbClr val="000000"/>
              </a:solidFill>
              <a:effectLst/>
              <a:uLnTx/>
              <a:uFillTx/>
              <a:latin typeface="Meiryo UI"/>
              <a:ea typeface="Meiryo UI"/>
              <a:cs typeface="+mn-cs"/>
            </a:endParaRPr>
          </a:p>
        </p:txBody>
      </p:sp>
      <p:sp>
        <p:nvSpPr>
          <p:cNvPr id="6"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３　業務内容</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（２）</a:t>
            </a:r>
            <a:r>
              <a:rPr lang="en-US" altLang="ja-JP"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公式アカウントの改良</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7" name="テキスト ボックス 6"/>
          <p:cNvSpPr txBox="1"/>
          <p:nvPr/>
        </p:nvSpPr>
        <p:spPr>
          <a:xfrm>
            <a:off x="260648" y="827584"/>
            <a:ext cx="6336704" cy="380480"/>
          </a:xfrm>
          <a:prstGeom prst="rect">
            <a:avLst/>
          </a:prstGeom>
          <a:gradFill flip="none" rotWithShape="1">
            <a:gsLst>
              <a:gs pos="50000">
                <a:schemeClr val="bg1"/>
              </a:gs>
              <a:gs pos="80000">
                <a:schemeClr val="accent2">
                  <a:lumMod val="20000"/>
                  <a:lumOff val="80000"/>
                </a:schemeClr>
              </a:gs>
              <a:gs pos="100000">
                <a:schemeClr val="accent2">
                  <a:lumMod val="60000"/>
                  <a:lumOff val="40000"/>
                </a:schemeClr>
              </a:gs>
            </a:gsLst>
            <a:lin ang="5400000" scaled="1"/>
            <a:tileRect/>
          </a:gradFill>
          <a:ln w="9525">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rtlCol="0">
            <a:spAutoFit/>
          </a:bodyPr>
          <a:lstStyle/>
          <a:p>
            <a:r>
              <a:rPr lang="en-US" altLang="ja-JP" sz="2000" kern="0"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sz="2000" kern="0" dirty="0" smtClean="0">
                <a:solidFill>
                  <a:schemeClr val="tx1"/>
                </a:solidFill>
                <a:latin typeface="UD デジタル 教科書体 NK-R" panose="02020400000000000000" pitchFamily="18" charset="-128"/>
                <a:ea typeface="UD デジタル 教科書体 NK-R" panose="02020400000000000000" pitchFamily="18" charset="-128"/>
              </a:rPr>
              <a:t>公式アカウントの改良</a:t>
            </a:r>
            <a:r>
              <a:rPr lang="ja-JP" altLang="en-US" sz="2000" kern="0" dirty="0">
                <a:solidFill>
                  <a:schemeClr val="tx1"/>
                </a:solidFill>
                <a:latin typeface="UD デジタル 教科書体 NK-R" panose="02020400000000000000" pitchFamily="18" charset="-128"/>
                <a:ea typeface="UD デジタル 教科書体 NK-R" panose="02020400000000000000" pitchFamily="18" charset="-128"/>
              </a:rPr>
              <a:t>　</a:t>
            </a:r>
          </a:p>
        </p:txBody>
      </p:sp>
      <p:pic>
        <p:nvPicPr>
          <p:cNvPr id="16" name="図 15"/>
          <p:cNvPicPr>
            <a:picLocks noChangeAspect="1"/>
          </p:cNvPicPr>
          <p:nvPr/>
        </p:nvPicPr>
        <p:blipFill>
          <a:blip r:embed="rId3"/>
          <a:stretch>
            <a:fillRect/>
          </a:stretch>
        </p:blipFill>
        <p:spPr>
          <a:xfrm>
            <a:off x="404664" y="1414796"/>
            <a:ext cx="2343150" cy="2343150"/>
          </a:xfrm>
          <a:prstGeom prst="rect">
            <a:avLst/>
          </a:prstGeom>
        </p:spPr>
      </p:pic>
      <p:sp>
        <p:nvSpPr>
          <p:cNvPr id="17" name="上矢印吹き出し 16"/>
          <p:cNvSpPr/>
          <p:nvPr/>
        </p:nvSpPr>
        <p:spPr bwMode="auto">
          <a:xfrm>
            <a:off x="640135" y="3601680"/>
            <a:ext cx="1872208" cy="1258352"/>
          </a:xfrm>
          <a:prstGeom prst="upArrowCallout">
            <a:avLst/>
          </a:prstGeom>
          <a:solidFill>
            <a:srgbClr val="FFFF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東武改良版の</a:t>
            </a:r>
            <a:endParaRPr kumimoji="1" lang="en-US" altLang="ja-JP"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en-US" altLang="ja-JP" sz="1600" dirty="0" smtClean="0">
                <a:latin typeface="UD デジタル 教科書体 NK-R" panose="02020400000000000000" pitchFamily="18" charset="-128"/>
                <a:ea typeface="UD デジタル 教科書体 NK-R" panose="02020400000000000000" pitchFamily="18" charset="-128"/>
              </a:rPr>
              <a:t>Hokkaido Love</a:t>
            </a: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の公式</a:t>
            </a:r>
            <a:r>
              <a:rPr kumimoji="1" lang="en-US" altLang="ja-JP"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LINE</a:t>
            </a:r>
            <a:endParaRPr kumimoji="1" lang="ja-JP" altLang="en-US"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endParaRPr>
          </a:p>
        </p:txBody>
      </p:sp>
      <p:pic>
        <p:nvPicPr>
          <p:cNvPr id="18" name="그림 62"/>
          <p:cNvPicPr>
            <a:picLocks noChangeAspect="1"/>
          </p:cNvPicPr>
          <p:nvPr/>
        </p:nvPicPr>
        <p:blipFill rotWithShape="1">
          <a:blip r:embed="rId4" cstate="print">
            <a:extLst>
              <a:ext uri="{28A0092B-C50C-407E-A947-70E740481C1C}">
                <a14:useLocalDpi xmlns:a14="http://schemas.microsoft.com/office/drawing/2010/main" val="0"/>
              </a:ext>
            </a:extLst>
          </a:blip>
          <a:srcRect t="-1" b="15652"/>
          <a:stretch/>
        </p:blipFill>
        <p:spPr>
          <a:xfrm>
            <a:off x="172708" y="5004048"/>
            <a:ext cx="1528100" cy="3343346"/>
          </a:xfrm>
          <a:prstGeom prst="rect">
            <a:avLst/>
          </a:prstGeom>
        </p:spPr>
      </p:pic>
      <p:pic>
        <p:nvPicPr>
          <p:cNvPr id="20" name="그림 62"/>
          <p:cNvPicPr>
            <a:picLocks noChangeAspect="1"/>
          </p:cNvPicPr>
          <p:nvPr/>
        </p:nvPicPr>
        <p:blipFill rotWithShape="1">
          <a:blip r:embed="rId4" cstate="print">
            <a:extLst>
              <a:ext uri="{28A0092B-C50C-407E-A947-70E740481C1C}">
                <a14:useLocalDpi xmlns:a14="http://schemas.microsoft.com/office/drawing/2010/main" val="0"/>
              </a:ext>
            </a:extLst>
          </a:blip>
          <a:srcRect t="-1" b="15652"/>
          <a:stretch/>
        </p:blipFill>
        <p:spPr>
          <a:xfrm>
            <a:off x="1828892" y="5024058"/>
            <a:ext cx="1528100" cy="3343346"/>
          </a:xfrm>
          <a:prstGeom prst="rect">
            <a:avLst/>
          </a:prstGeom>
        </p:spPr>
      </p:pic>
      <p:pic>
        <p:nvPicPr>
          <p:cNvPr id="21" name="図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2743" y="5580112"/>
            <a:ext cx="1284022" cy="2780574"/>
          </a:xfrm>
          <a:prstGeom prst="rect">
            <a:avLst/>
          </a:prstGeom>
        </p:spPr>
      </p:pic>
      <p:pic>
        <p:nvPicPr>
          <p:cNvPr id="22" name="図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64858" y="5580112"/>
            <a:ext cx="1284022" cy="2780574"/>
          </a:xfrm>
          <a:prstGeom prst="rect">
            <a:avLst/>
          </a:prstGeom>
        </p:spPr>
      </p:pic>
      <p:pic>
        <p:nvPicPr>
          <p:cNvPr id="23" name="그림 62"/>
          <p:cNvPicPr>
            <a:picLocks noChangeAspect="1"/>
          </p:cNvPicPr>
          <p:nvPr/>
        </p:nvPicPr>
        <p:blipFill rotWithShape="1">
          <a:blip r:embed="rId4" cstate="print">
            <a:extLst>
              <a:ext uri="{28A0092B-C50C-407E-A947-70E740481C1C}">
                <a14:useLocalDpi xmlns:a14="http://schemas.microsoft.com/office/drawing/2010/main" val="0"/>
              </a:ext>
            </a:extLst>
          </a:blip>
          <a:srcRect t="-1" b="15652"/>
          <a:stretch/>
        </p:blipFill>
        <p:spPr>
          <a:xfrm>
            <a:off x="3547272" y="5004048"/>
            <a:ext cx="1528100" cy="3343346"/>
          </a:xfrm>
          <a:prstGeom prst="rect">
            <a:avLst/>
          </a:prstGeom>
        </p:spPr>
      </p:pic>
      <p:pic>
        <p:nvPicPr>
          <p:cNvPr id="24" name="그림 62"/>
          <p:cNvPicPr>
            <a:picLocks noChangeAspect="1"/>
          </p:cNvPicPr>
          <p:nvPr/>
        </p:nvPicPr>
        <p:blipFill rotWithShape="1">
          <a:blip r:embed="rId4" cstate="print">
            <a:extLst>
              <a:ext uri="{28A0092B-C50C-407E-A947-70E740481C1C}">
                <a14:useLocalDpi xmlns:a14="http://schemas.microsoft.com/office/drawing/2010/main" val="0"/>
              </a:ext>
            </a:extLst>
          </a:blip>
          <a:srcRect t="-1" b="15652"/>
          <a:stretch/>
        </p:blipFill>
        <p:spPr>
          <a:xfrm>
            <a:off x="5213727" y="5024058"/>
            <a:ext cx="1528100" cy="3343346"/>
          </a:xfrm>
          <a:prstGeom prst="rect">
            <a:avLst/>
          </a:prstGeom>
        </p:spPr>
      </p:pic>
      <p:pic>
        <p:nvPicPr>
          <p:cNvPr id="26" name="図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7307" y="5580113"/>
            <a:ext cx="1284022" cy="2780571"/>
          </a:xfrm>
          <a:prstGeom prst="rect">
            <a:avLst/>
          </a:prstGeom>
        </p:spPr>
      </p:pic>
      <p:pic>
        <p:nvPicPr>
          <p:cNvPr id="27" name="図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49693" y="5580113"/>
            <a:ext cx="1284022" cy="2780571"/>
          </a:xfrm>
          <a:prstGeom prst="rect">
            <a:avLst/>
          </a:prstGeom>
        </p:spPr>
      </p:pic>
      <p:sp>
        <p:nvSpPr>
          <p:cNvPr id="9" name="正方形/長方形 8"/>
          <p:cNvSpPr/>
          <p:nvPr/>
        </p:nvSpPr>
        <p:spPr>
          <a:xfrm>
            <a:off x="3248880" y="1709208"/>
            <a:ext cx="2946640" cy="2308324"/>
          </a:xfrm>
          <a:prstGeom prst="rect">
            <a:avLst/>
          </a:prstGeom>
        </p:spPr>
        <p:txBody>
          <a:bodyPr wrap="none">
            <a:spAutoFit/>
          </a:bodyPr>
          <a:lstStyle/>
          <a:p>
            <a:r>
              <a:rPr lang="ja-JP" altLang="en-US" kern="0" dirty="0" smtClean="0">
                <a:latin typeface="UD デジタル 教科書体 NK-R" panose="02020400000000000000" pitchFamily="18" charset="-128"/>
                <a:ea typeface="UD デジタル 教科書体 NK-R" panose="02020400000000000000" pitchFamily="18" charset="-128"/>
              </a:rPr>
              <a:t>１，</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smtClean="0">
                <a:latin typeface="UD デジタル 教科書体 NK-R" panose="02020400000000000000" pitchFamily="18" charset="-128"/>
                <a:ea typeface="UD デジタル 教科書体 NK-R" panose="02020400000000000000" pitchFamily="18" charset="-128"/>
              </a:rPr>
              <a:t>属性配信のための</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a:latin typeface="UD デジタル 教科書体 NK-R" panose="02020400000000000000" pitchFamily="18" charset="-128"/>
                <a:ea typeface="UD デジタル 教科書体 NK-R" panose="02020400000000000000" pitchFamily="18" charset="-128"/>
              </a:rPr>
              <a:t>ボタン</a:t>
            </a:r>
            <a:r>
              <a:rPr lang="ja-JP" altLang="en-US" kern="0" dirty="0" smtClean="0">
                <a:latin typeface="UD デジタル 教科書体 NK-R" panose="02020400000000000000" pitchFamily="18" charset="-128"/>
                <a:ea typeface="UD デジタル 教科書体 NK-R" panose="02020400000000000000" pitchFamily="18" charset="-128"/>
              </a:rPr>
              <a:t>を押しやすいように</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smtClean="0">
                <a:latin typeface="UD デジタル 教科書体 NK-R" panose="02020400000000000000" pitchFamily="18" charset="-128"/>
                <a:ea typeface="UD デジタル 教科書体 NK-R" panose="02020400000000000000" pitchFamily="18" charset="-128"/>
              </a:rPr>
              <a:t>回答フォーム方式から</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smtClean="0">
                <a:solidFill>
                  <a:srgbClr val="FF0000"/>
                </a:solidFill>
                <a:latin typeface="UD デジタル 教科書体 NK-R" panose="02020400000000000000" pitchFamily="18" charset="-128"/>
                <a:ea typeface="UD デジタル 教科書体 NK-R" panose="02020400000000000000" pitchFamily="18" charset="-128"/>
              </a:rPr>
              <a:t>リッチメニュー型属性登録</a:t>
            </a:r>
            <a:endParaRPr lang="en-US" altLang="ja-JP" kern="0" dirty="0" smtClean="0">
              <a:solidFill>
                <a:srgbClr val="FF0000"/>
              </a:solidFill>
              <a:latin typeface="UD デジタル 教科書体 NK-R" panose="02020400000000000000" pitchFamily="18" charset="-128"/>
              <a:ea typeface="UD デジタル 教科書体 NK-R" panose="02020400000000000000" pitchFamily="18" charset="-128"/>
            </a:endParaRPr>
          </a:p>
          <a:p>
            <a:r>
              <a:rPr lang="ja-JP" altLang="en-US" kern="0" dirty="0" smtClean="0">
                <a:latin typeface="UD デジタル 教科書体 NK-R" panose="02020400000000000000" pitchFamily="18" charset="-128"/>
                <a:ea typeface="UD デジタル 教科書体 NK-R" panose="02020400000000000000" pitchFamily="18" charset="-128"/>
              </a:rPr>
              <a:t>に改良しました。</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a:latin typeface="UD デジタル 教科書体 NK-R" panose="02020400000000000000" pitchFamily="18" charset="-128"/>
                <a:ea typeface="UD デジタル 教科書体 NK-R" panose="02020400000000000000" pitchFamily="18" charset="-128"/>
              </a:rPr>
              <a:t>簡単</a:t>
            </a:r>
            <a:r>
              <a:rPr lang="ja-JP" altLang="en-US" kern="0" dirty="0" smtClean="0">
                <a:latin typeface="UD デジタル 教科書体 NK-R" panose="02020400000000000000" pitchFamily="18" charset="-128"/>
                <a:ea typeface="UD デジタル 教科書体 NK-R" panose="02020400000000000000" pitchFamily="18" charset="-128"/>
              </a:rPr>
              <a:t>にユーザーが回答でき、</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smtClean="0">
                <a:latin typeface="UD デジタル 教科書体 NK-R" panose="02020400000000000000" pitchFamily="18" charset="-128"/>
                <a:ea typeface="UD デジタル 教科書体 NK-R" panose="02020400000000000000" pitchFamily="18" charset="-128"/>
              </a:rPr>
              <a:t>セグメント配信ができます</a:t>
            </a:r>
            <a:endParaRPr lang="ja-JP" altLang="en-US" dirty="0"/>
          </a:p>
        </p:txBody>
      </p:sp>
    </p:spTree>
    <p:extLst>
      <p:ext uri="{BB962C8B-B14F-4D97-AF65-F5344CB8AC3E}">
        <p14:creationId xmlns:p14="http://schemas.microsoft.com/office/powerpoint/2010/main" val="22089061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5934269" y="8691066"/>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1" lang="en-US" altLang="ja-JP" sz="1000" b="0" i="0" u="none" strike="noStrike" kern="1200" cap="none" spc="0" normalizeH="0" baseline="0" noProof="0">
              <a:ln>
                <a:noFill/>
              </a:ln>
              <a:solidFill>
                <a:srgbClr val="000000"/>
              </a:solidFill>
              <a:effectLst/>
              <a:uLnTx/>
              <a:uFillTx/>
              <a:latin typeface="Meiryo UI"/>
              <a:ea typeface="Meiryo UI"/>
              <a:cs typeface="+mn-cs"/>
            </a:endParaRPr>
          </a:p>
        </p:txBody>
      </p:sp>
      <p:sp>
        <p:nvSpPr>
          <p:cNvPr id="6"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３　業務内容</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（２）</a:t>
            </a:r>
            <a:r>
              <a:rPr lang="en-US" altLang="ja-JP"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公式アカウントの改良</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7" name="テキスト ボックス 6"/>
          <p:cNvSpPr txBox="1"/>
          <p:nvPr/>
        </p:nvSpPr>
        <p:spPr>
          <a:xfrm>
            <a:off x="260648" y="827584"/>
            <a:ext cx="6336704" cy="380480"/>
          </a:xfrm>
          <a:prstGeom prst="rect">
            <a:avLst/>
          </a:prstGeom>
          <a:gradFill flip="none" rotWithShape="1">
            <a:gsLst>
              <a:gs pos="50000">
                <a:schemeClr val="bg1"/>
              </a:gs>
              <a:gs pos="80000">
                <a:schemeClr val="accent2">
                  <a:lumMod val="20000"/>
                  <a:lumOff val="80000"/>
                </a:schemeClr>
              </a:gs>
              <a:gs pos="100000">
                <a:schemeClr val="accent2">
                  <a:lumMod val="60000"/>
                  <a:lumOff val="40000"/>
                </a:schemeClr>
              </a:gs>
            </a:gsLst>
            <a:lin ang="5400000" scaled="1"/>
            <a:tileRect/>
          </a:gradFill>
          <a:ln w="9525">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rtlCol="0">
            <a:spAutoFit/>
          </a:bodyPr>
          <a:lstStyle/>
          <a:p>
            <a:r>
              <a:rPr lang="en-US" altLang="ja-JP" sz="2000" kern="0"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sz="2000" kern="0" dirty="0" smtClean="0">
                <a:solidFill>
                  <a:schemeClr val="tx1"/>
                </a:solidFill>
                <a:latin typeface="UD デジタル 教科書体 NK-R" panose="02020400000000000000" pitchFamily="18" charset="-128"/>
                <a:ea typeface="UD デジタル 教科書体 NK-R" panose="02020400000000000000" pitchFamily="18" charset="-128"/>
              </a:rPr>
              <a:t>公式アカウントの改良</a:t>
            </a:r>
            <a:r>
              <a:rPr lang="ja-JP" altLang="en-US" sz="2000" kern="0" dirty="0">
                <a:solidFill>
                  <a:schemeClr val="tx1"/>
                </a:solidFill>
                <a:latin typeface="UD デジタル 教科書体 NK-R" panose="02020400000000000000" pitchFamily="18" charset="-128"/>
                <a:ea typeface="UD デジタル 教科書体 NK-R" panose="02020400000000000000" pitchFamily="18" charset="-128"/>
              </a:rPr>
              <a:t>　</a:t>
            </a:r>
          </a:p>
        </p:txBody>
      </p:sp>
      <p:pic>
        <p:nvPicPr>
          <p:cNvPr id="16" name="図 15"/>
          <p:cNvPicPr>
            <a:picLocks noChangeAspect="1"/>
          </p:cNvPicPr>
          <p:nvPr/>
        </p:nvPicPr>
        <p:blipFill>
          <a:blip r:embed="rId3"/>
          <a:stretch>
            <a:fillRect/>
          </a:stretch>
        </p:blipFill>
        <p:spPr>
          <a:xfrm>
            <a:off x="404664" y="1414796"/>
            <a:ext cx="2343150" cy="2343150"/>
          </a:xfrm>
          <a:prstGeom prst="rect">
            <a:avLst/>
          </a:prstGeom>
        </p:spPr>
      </p:pic>
      <p:sp>
        <p:nvSpPr>
          <p:cNvPr id="17" name="上矢印吹き出し 16"/>
          <p:cNvSpPr/>
          <p:nvPr/>
        </p:nvSpPr>
        <p:spPr bwMode="auto">
          <a:xfrm>
            <a:off x="640135" y="3601680"/>
            <a:ext cx="1872208" cy="1258352"/>
          </a:xfrm>
          <a:prstGeom prst="upArrowCallout">
            <a:avLst/>
          </a:prstGeom>
          <a:solidFill>
            <a:srgbClr val="FFFF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東武改良版の</a:t>
            </a:r>
            <a:endParaRPr kumimoji="1" lang="en-US" altLang="ja-JP"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en-US" altLang="ja-JP" sz="1600" dirty="0" smtClean="0">
                <a:latin typeface="UD デジタル 教科書体 NK-R" panose="02020400000000000000" pitchFamily="18" charset="-128"/>
                <a:ea typeface="UD デジタル 教科書体 NK-R" panose="02020400000000000000" pitchFamily="18" charset="-128"/>
              </a:rPr>
              <a:t>Hokkaido Love</a:t>
            </a: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の公式</a:t>
            </a:r>
            <a:r>
              <a:rPr kumimoji="1" lang="en-US" altLang="ja-JP"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LINE</a:t>
            </a:r>
            <a:endParaRPr kumimoji="1" lang="ja-JP" altLang="en-US"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endParaRPr>
          </a:p>
        </p:txBody>
      </p:sp>
      <p:pic>
        <p:nvPicPr>
          <p:cNvPr id="23" name="그림 62"/>
          <p:cNvPicPr>
            <a:picLocks noChangeAspect="1"/>
          </p:cNvPicPr>
          <p:nvPr/>
        </p:nvPicPr>
        <p:blipFill rotWithShape="1">
          <a:blip r:embed="rId4" cstate="print">
            <a:extLst>
              <a:ext uri="{28A0092B-C50C-407E-A947-70E740481C1C}">
                <a14:useLocalDpi xmlns:a14="http://schemas.microsoft.com/office/drawing/2010/main" val="0"/>
              </a:ext>
            </a:extLst>
          </a:blip>
          <a:srcRect t="-1" b="15652"/>
          <a:stretch/>
        </p:blipFill>
        <p:spPr>
          <a:xfrm>
            <a:off x="4175475" y="4003184"/>
            <a:ext cx="2072944" cy="4687882"/>
          </a:xfrm>
          <a:prstGeom prst="rect">
            <a:avLst/>
          </a:prstGeom>
        </p:spPr>
      </p:pic>
      <p:sp>
        <p:nvSpPr>
          <p:cNvPr id="9" name="正方形/長方形 8"/>
          <p:cNvSpPr/>
          <p:nvPr/>
        </p:nvSpPr>
        <p:spPr>
          <a:xfrm>
            <a:off x="3242197" y="1464690"/>
            <a:ext cx="3187091" cy="2585323"/>
          </a:xfrm>
          <a:prstGeom prst="rect">
            <a:avLst/>
          </a:prstGeom>
        </p:spPr>
        <p:txBody>
          <a:bodyPr wrap="none">
            <a:spAutoFit/>
          </a:bodyPr>
          <a:lstStyle/>
          <a:p>
            <a:r>
              <a:rPr lang="ja-JP" altLang="en-US" kern="0" dirty="0" smtClean="0">
                <a:latin typeface="UD デジタル 教科書体 NK-R" panose="02020400000000000000" pitchFamily="18" charset="-128"/>
                <a:ea typeface="UD デジタル 教科書体 NK-R" panose="02020400000000000000" pitchFamily="18" charset="-128"/>
              </a:rPr>
              <a:t>２、</a:t>
            </a:r>
            <a:r>
              <a:rPr lang="en-US" altLang="ja-JP" kern="0" dirty="0" smtClean="0">
                <a:latin typeface="UD デジタル 教科書体 NK-R" panose="02020400000000000000" pitchFamily="18" charset="-128"/>
                <a:ea typeface="UD デジタル 教科書体 NK-R" panose="02020400000000000000" pitchFamily="18" charset="-128"/>
              </a:rPr>
              <a:t>HP</a:t>
            </a:r>
            <a:r>
              <a:rPr lang="ja-JP" altLang="en-US" kern="0" dirty="0" smtClean="0">
                <a:latin typeface="UD デジタル 教科書体 NK-R" panose="02020400000000000000" pitchFamily="18" charset="-128"/>
                <a:ea typeface="UD デジタル 教科書体 NK-R" panose="02020400000000000000" pitchFamily="18" charset="-128"/>
              </a:rPr>
              <a:t>とのデータ連動</a:t>
            </a:r>
            <a:r>
              <a:rPr lang="en-US" altLang="ja-JP" kern="0" dirty="0" smtClean="0">
                <a:latin typeface="UD デジタル 教科書体 NK-R" panose="02020400000000000000" pitchFamily="18" charset="-128"/>
                <a:ea typeface="UD デジタル 教科書体 NK-R" panose="02020400000000000000" pitchFamily="18" charset="-128"/>
              </a:rPr>
              <a:t/>
            </a:r>
            <a:br>
              <a:rPr lang="en-US" altLang="ja-JP" kern="0" dirty="0" smtClean="0">
                <a:latin typeface="UD デジタル 教科書体 NK-R" panose="02020400000000000000" pitchFamily="18" charset="-128"/>
                <a:ea typeface="UD デジタル 教科書体 NK-R" panose="02020400000000000000" pitchFamily="18" charset="-128"/>
              </a:rPr>
            </a:b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en-US" altLang="ja-JP" kern="0" dirty="0" smtClean="0">
                <a:latin typeface="UD デジタル 教科書体 NK-R" panose="02020400000000000000" pitchFamily="18" charset="-128"/>
                <a:ea typeface="UD デジタル 教科書体 NK-R" panose="02020400000000000000" pitchFamily="18" charset="-128"/>
              </a:rPr>
              <a:t>Hokkaido Love</a:t>
            </a:r>
          </a:p>
          <a:p>
            <a:r>
              <a:rPr lang="ja-JP" altLang="en-US" kern="0" dirty="0" smtClean="0">
                <a:latin typeface="UD デジタル 教科書体 NK-R" panose="02020400000000000000" pitchFamily="18" charset="-128"/>
                <a:ea typeface="UD デジタル 教科書体 NK-R" panose="02020400000000000000" pitchFamily="18" charset="-128"/>
              </a:rPr>
              <a:t>ホームページの各ページに</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smtClean="0">
                <a:latin typeface="UD デジタル 教科書体 NK-R" panose="02020400000000000000" pitchFamily="18" charset="-128"/>
                <a:ea typeface="UD デジタル 教科書体 NK-R" panose="02020400000000000000" pitchFamily="18" charset="-128"/>
              </a:rPr>
              <a:t>誰が何回行ったかがわかる</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en-US" altLang="ja-JP" kern="0" dirty="0" smtClean="0">
                <a:solidFill>
                  <a:srgbClr val="FF0000"/>
                </a:solidFill>
                <a:latin typeface="UD デジタル 教科書体 NK-R" panose="02020400000000000000" pitchFamily="18" charset="-128"/>
                <a:ea typeface="UD デジタル 教科書体 NK-R" panose="02020400000000000000" pitchFamily="18" charset="-128"/>
              </a:rPr>
              <a:t>LINE</a:t>
            </a:r>
            <a:r>
              <a:rPr lang="ja-JP" altLang="en-US" kern="0" dirty="0" smtClean="0">
                <a:solidFill>
                  <a:srgbClr val="FF0000"/>
                </a:solidFill>
                <a:latin typeface="UD デジタル 教科書体 NK-R" panose="02020400000000000000" pitchFamily="18" charset="-128"/>
                <a:ea typeface="UD デジタル 教科書体 NK-R" panose="02020400000000000000" pitchFamily="18" charset="-128"/>
              </a:rPr>
              <a:t>流入計測スコア</a:t>
            </a:r>
            <a:endParaRPr lang="en-US" altLang="ja-JP" kern="0" dirty="0" smtClean="0">
              <a:solidFill>
                <a:srgbClr val="FF0000"/>
              </a:solidFill>
              <a:latin typeface="UD デジタル 教科書体 NK-R" panose="02020400000000000000" pitchFamily="18" charset="-128"/>
              <a:ea typeface="UD デジタル 教科書体 NK-R" panose="02020400000000000000" pitchFamily="18" charset="-128"/>
            </a:endParaRPr>
          </a:p>
          <a:p>
            <a:r>
              <a:rPr lang="ja-JP" altLang="en-US" kern="0" dirty="0" smtClean="0">
                <a:latin typeface="UD デジタル 教科書体 NK-R" panose="02020400000000000000" pitchFamily="18" charset="-128"/>
                <a:ea typeface="UD デジタル 教科書体 NK-R" panose="02020400000000000000" pitchFamily="18" charset="-128"/>
              </a:rPr>
              <a:t>をつける改良を実施しました。</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smtClean="0">
                <a:latin typeface="UD デジタル 教科書体 NK-R" panose="02020400000000000000" pitchFamily="18" charset="-128"/>
                <a:ea typeface="UD デジタル 教科書体 NK-R" panose="02020400000000000000" pitchFamily="18" charset="-128"/>
              </a:rPr>
              <a:t>ニーズに合わせて</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smtClean="0">
                <a:latin typeface="UD デジタル 教科書体 NK-R" panose="02020400000000000000" pitchFamily="18" charset="-128"/>
                <a:ea typeface="UD デジタル 教科書体 NK-R" panose="02020400000000000000" pitchFamily="18" charset="-128"/>
              </a:rPr>
              <a:t>ブロックの少ない配信が可能に</a:t>
            </a:r>
            <a:endParaRPr lang="en-US" altLang="ja-JP" kern="0" dirty="0" smtClean="0">
              <a:latin typeface="UD デジタル 教科書体 NK-R" panose="02020400000000000000" pitchFamily="18" charset="-128"/>
              <a:ea typeface="UD デジタル 教科書体 NK-R" panose="02020400000000000000" pitchFamily="18" charset="-128"/>
            </a:endParaRPr>
          </a:p>
        </p:txBody>
      </p:sp>
      <p:pic>
        <p:nvPicPr>
          <p:cNvPr id="10" name="図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5944" y="4767138"/>
            <a:ext cx="1812005" cy="3923928"/>
          </a:xfrm>
          <a:prstGeom prst="rect">
            <a:avLst/>
          </a:prstGeom>
        </p:spPr>
      </p:pic>
      <p:pic>
        <p:nvPicPr>
          <p:cNvPr id="29" name="図 28"/>
          <p:cNvPicPr>
            <a:picLocks noChangeAspect="1"/>
          </p:cNvPicPr>
          <p:nvPr/>
        </p:nvPicPr>
        <p:blipFill rotWithShape="1">
          <a:blip r:embed="rId6"/>
          <a:srcRect l="25329" t="-1024" r="46177" b="-3009"/>
          <a:stretch/>
        </p:blipFill>
        <p:spPr>
          <a:xfrm>
            <a:off x="257053" y="5220072"/>
            <a:ext cx="2163836" cy="3005327"/>
          </a:xfrm>
          <a:prstGeom prst="rect">
            <a:avLst/>
          </a:prstGeom>
        </p:spPr>
      </p:pic>
      <p:pic>
        <p:nvPicPr>
          <p:cNvPr id="28" name="図 27"/>
          <p:cNvPicPr>
            <a:picLocks noChangeAspect="1"/>
          </p:cNvPicPr>
          <p:nvPr/>
        </p:nvPicPr>
        <p:blipFill rotWithShape="1">
          <a:blip r:embed="rId6"/>
          <a:srcRect l="69413" t="-1031"/>
          <a:stretch/>
        </p:blipFill>
        <p:spPr>
          <a:xfrm>
            <a:off x="1557428" y="5220073"/>
            <a:ext cx="2303620" cy="2894554"/>
          </a:xfrm>
          <a:prstGeom prst="rect">
            <a:avLst/>
          </a:prstGeom>
        </p:spPr>
      </p:pic>
      <p:sp>
        <p:nvSpPr>
          <p:cNvPr id="31" name="楕円 30"/>
          <p:cNvSpPr/>
          <p:nvPr/>
        </p:nvSpPr>
        <p:spPr bwMode="auto">
          <a:xfrm>
            <a:off x="4013448" y="6092552"/>
            <a:ext cx="2880320" cy="1584176"/>
          </a:xfrm>
          <a:prstGeom prst="ellipse">
            <a:avLst/>
          </a:prstGeom>
          <a:noFill/>
          <a:ln w="9525" cap="flat"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Century" pitchFamily="18" charset="0"/>
              <a:ea typeface="ＭＳ 明朝" pitchFamily="17" charset="-128"/>
            </a:endParaRPr>
          </a:p>
        </p:txBody>
      </p:sp>
      <p:sp>
        <p:nvSpPr>
          <p:cNvPr id="11" name="楕円 10"/>
          <p:cNvSpPr/>
          <p:nvPr/>
        </p:nvSpPr>
        <p:spPr bwMode="auto">
          <a:xfrm>
            <a:off x="1405028" y="5530069"/>
            <a:ext cx="1963071" cy="2695329"/>
          </a:xfrm>
          <a:prstGeom prst="ellipse">
            <a:avLst/>
          </a:prstGeom>
          <a:noFill/>
          <a:ln w="9525" cap="flat"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Century" pitchFamily="18" charset="0"/>
              <a:ea typeface="ＭＳ 明朝" pitchFamily="17" charset="-128"/>
            </a:endParaRPr>
          </a:p>
        </p:txBody>
      </p:sp>
      <p:cxnSp>
        <p:nvCxnSpPr>
          <p:cNvPr id="32" name="直線矢印コネクタ 31"/>
          <p:cNvCxnSpPr/>
          <p:nvPr/>
        </p:nvCxnSpPr>
        <p:spPr bwMode="auto">
          <a:xfrm flipH="1" flipV="1">
            <a:off x="2709238" y="6667350"/>
            <a:ext cx="1466237" cy="217290"/>
          </a:xfrm>
          <a:prstGeom prst="straightConnector1">
            <a:avLst/>
          </a:prstGeom>
          <a:solidFill>
            <a:schemeClr val="bg1"/>
          </a:solidFill>
          <a:ln w="571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9395683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6195906" y="8954616"/>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1" lang="en-US" altLang="ja-JP" sz="1000" b="0" i="0" u="none" strike="noStrike" kern="1200" cap="none" spc="0" normalizeH="0" baseline="0" noProof="0">
              <a:ln>
                <a:noFill/>
              </a:ln>
              <a:solidFill>
                <a:srgbClr val="000000"/>
              </a:solidFill>
              <a:effectLst/>
              <a:uLnTx/>
              <a:uFillTx/>
              <a:latin typeface="Meiryo UI"/>
              <a:ea typeface="Meiryo UI"/>
              <a:cs typeface="+mn-cs"/>
            </a:endParaRPr>
          </a:p>
        </p:txBody>
      </p:sp>
      <p:sp>
        <p:nvSpPr>
          <p:cNvPr id="6"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３　業務内容</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（２）</a:t>
            </a:r>
            <a:r>
              <a:rPr lang="en-US" altLang="ja-JP"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公式アカウントの改良</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7" name="テキスト ボックス 6"/>
          <p:cNvSpPr txBox="1"/>
          <p:nvPr/>
        </p:nvSpPr>
        <p:spPr>
          <a:xfrm>
            <a:off x="260648" y="827584"/>
            <a:ext cx="6336704" cy="380480"/>
          </a:xfrm>
          <a:prstGeom prst="rect">
            <a:avLst/>
          </a:prstGeom>
          <a:gradFill flip="none" rotWithShape="1">
            <a:gsLst>
              <a:gs pos="50000">
                <a:schemeClr val="bg1"/>
              </a:gs>
              <a:gs pos="80000">
                <a:schemeClr val="accent2">
                  <a:lumMod val="20000"/>
                  <a:lumOff val="80000"/>
                </a:schemeClr>
              </a:gs>
              <a:gs pos="100000">
                <a:schemeClr val="accent2">
                  <a:lumMod val="60000"/>
                  <a:lumOff val="40000"/>
                </a:schemeClr>
              </a:gs>
            </a:gsLst>
            <a:lin ang="5400000" scaled="1"/>
            <a:tileRect/>
          </a:gradFill>
          <a:ln w="9525">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rtlCol="0">
            <a:spAutoFit/>
          </a:bodyPr>
          <a:lstStyle/>
          <a:p>
            <a:r>
              <a:rPr lang="en-US" altLang="ja-JP" sz="2000" kern="0"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sz="2000" kern="0" dirty="0" smtClean="0">
                <a:solidFill>
                  <a:schemeClr val="tx1"/>
                </a:solidFill>
                <a:latin typeface="UD デジタル 教科書体 NK-R" panose="02020400000000000000" pitchFamily="18" charset="-128"/>
                <a:ea typeface="UD デジタル 教科書体 NK-R" panose="02020400000000000000" pitchFamily="18" charset="-128"/>
              </a:rPr>
              <a:t>公式アカウントの改良</a:t>
            </a:r>
            <a:r>
              <a:rPr lang="ja-JP" altLang="en-US" sz="2000" kern="0" dirty="0">
                <a:solidFill>
                  <a:schemeClr val="tx1"/>
                </a:solidFill>
                <a:latin typeface="UD デジタル 教科書体 NK-R" panose="02020400000000000000" pitchFamily="18" charset="-128"/>
                <a:ea typeface="UD デジタル 教科書体 NK-R" panose="02020400000000000000" pitchFamily="18" charset="-128"/>
              </a:rPr>
              <a:t>　</a:t>
            </a:r>
          </a:p>
        </p:txBody>
      </p:sp>
      <p:pic>
        <p:nvPicPr>
          <p:cNvPr id="18" name="그림 62"/>
          <p:cNvPicPr>
            <a:picLocks noChangeAspect="1"/>
          </p:cNvPicPr>
          <p:nvPr/>
        </p:nvPicPr>
        <p:blipFill rotWithShape="1">
          <a:blip r:embed="rId3" cstate="print">
            <a:extLst>
              <a:ext uri="{28A0092B-C50C-407E-A947-70E740481C1C}">
                <a14:useLocalDpi xmlns:a14="http://schemas.microsoft.com/office/drawing/2010/main" val="0"/>
              </a:ext>
            </a:extLst>
          </a:blip>
          <a:srcRect t="-1" b="15652"/>
          <a:stretch/>
        </p:blipFill>
        <p:spPr>
          <a:xfrm>
            <a:off x="172708" y="5004048"/>
            <a:ext cx="1528100" cy="3343346"/>
          </a:xfrm>
          <a:prstGeom prst="rect">
            <a:avLst/>
          </a:prstGeom>
        </p:spPr>
      </p:pic>
      <p:pic>
        <p:nvPicPr>
          <p:cNvPr id="20" name="그림 62"/>
          <p:cNvPicPr>
            <a:picLocks noChangeAspect="1"/>
          </p:cNvPicPr>
          <p:nvPr/>
        </p:nvPicPr>
        <p:blipFill rotWithShape="1">
          <a:blip r:embed="rId3" cstate="print">
            <a:extLst>
              <a:ext uri="{28A0092B-C50C-407E-A947-70E740481C1C}">
                <a14:useLocalDpi xmlns:a14="http://schemas.microsoft.com/office/drawing/2010/main" val="0"/>
              </a:ext>
            </a:extLst>
          </a:blip>
          <a:srcRect t="-1" b="15652"/>
          <a:stretch/>
        </p:blipFill>
        <p:spPr>
          <a:xfrm>
            <a:off x="1828892" y="5024058"/>
            <a:ext cx="1528100" cy="3343346"/>
          </a:xfrm>
          <a:prstGeom prst="rect">
            <a:avLst/>
          </a:prstGeom>
        </p:spPr>
      </p:pic>
      <p:pic>
        <p:nvPicPr>
          <p:cNvPr id="21" name="図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743" y="5580113"/>
            <a:ext cx="1284022" cy="2780571"/>
          </a:xfrm>
          <a:prstGeom prst="rect">
            <a:avLst/>
          </a:prstGeom>
        </p:spPr>
      </p:pic>
      <p:pic>
        <p:nvPicPr>
          <p:cNvPr id="22" name="図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64858" y="5580113"/>
            <a:ext cx="1284022" cy="2780571"/>
          </a:xfrm>
          <a:prstGeom prst="rect">
            <a:avLst/>
          </a:prstGeom>
        </p:spPr>
      </p:pic>
      <p:pic>
        <p:nvPicPr>
          <p:cNvPr id="23" name="그림 62"/>
          <p:cNvPicPr>
            <a:picLocks noChangeAspect="1"/>
          </p:cNvPicPr>
          <p:nvPr/>
        </p:nvPicPr>
        <p:blipFill rotWithShape="1">
          <a:blip r:embed="rId3" cstate="print">
            <a:extLst>
              <a:ext uri="{28A0092B-C50C-407E-A947-70E740481C1C}">
                <a14:useLocalDpi xmlns:a14="http://schemas.microsoft.com/office/drawing/2010/main" val="0"/>
              </a:ext>
            </a:extLst>
          </a:blip>
          <a:srcRect t="-1" b="15652"/>
          <a:stretch/>
        </p:blipFill>
        <p:spPr>
          <a:xfrm>
            <a:off x="3547272" y="5004048"/>
            <a:ext cx="1528100" cy="3343346"/>
          </a:xfrm>
          <a:prstGeom prst="rect">
            <a:avLst/>
          </a:prstGeom>
        </p:spPr>
      </p:pic>
      <p:pic>
        <p:nvPicPr>
          <p:cNvPr id="24" name="그림 62"/>
          <p:cNvPicPr>
            <a:picLocks noChangeAspect="1"/>
          </p:cNvPicPr>
          <p:nvPr/>
        </p:nvPicPr>
        <p:blipFill rotWithShape="1">
          <a:blip r:embed="rId3" cstate="print">
            <a:extLst>
              <a:ext uri="{28A0092B-C50C-407E-A947-70E740481C1C}">
                <a14:useLocalDpi xmlns:a14="http://schemas.microsoft.com/office/drawing/2010/main" val="0"/>
              </a:ext>
            </a:extLst>
          </a:blip>
          <a:srcRect t="-1" b="15652"/>
          <a:stretch/>
        </p:blipFill>
        <p:spPr>
          <a:xfrm>
            <a:off x="5213727" y="5024058"/>
            <a:ext cx="1528100" cy="3343346"/>
          </a:xfrm>
          <a:prstGeom prst="rect">
            <a:avLst/>
          </a:prstGeom>
        </p:spPr>
      </p:pic>
      <p:pic>
        <p:nvPicPr>
          <p:cNvPr id="27" name="図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49693" y="5580113"/>
            <a:ext cx="1284021" cy="2780571"/>
          </a:xfrm>
          <a:prstGeom prst="rect">
            <a:avLst/>
          </a:prstGeom>
        </p:spPr>
      </p:pic>
      <p:sp>
        <p:nvSpPr>
          <p:cNvPr id="9" name="正方形/長方形 8"/>
          <p:cNvSpPr/>
          <p:nvPr/>
        </p:nvSpPr>
        <p:spPr>
          <a:xfrm>
            <a:off x="3248880" y="1547664"/>
            <a:ext cx="3110147" cy="3416320"/>
          </a:xfrm>
          <a:prstGeom prst="rect">
            <a:avLst/>
          </a:prstGeom>
        </p:spPr>
        <p:txBody>
          <a:bodyPr wrap="none">
            <a:spAutoFit/>
          </a:bodyPr>
          <a:lstStyle/>
          <a:p>
            <a:r>
              <a:rPr lang="ja-JP" altLang="en-US" kern="0" dirty="0">
                <a:latin typeface="UD デジタル 教科書体 NK-R" panose="02020400000000000000" pitchFamily="18" charset="-128"/>
                <a:ea typeface="UD デジタル 教科書体 NK-R" panose="02020400000000000000" pitchFamily="18" charset="-128"/>
              </a:rPr>
              <a:t>３</a:t>
            </a:r>
            <a:r>
              <a:rPr lang="ja-JP" altLang="en-US" kern="0" dirty="0" smtClean="0">
                <a:latin typeface="UD デジタル 教科書体 NK-R" panose="02020400000000000000" pitchFamily="18" charset="-128"/>
                <a:ea typeface="UD デジタル 教科書体 NK-R" panose="02020400000000000000" pitchFamily="18" charset="-128"/>
              </a:rPr>
              <a:t>，</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smtClean="0">
                <a:latin typeface="UD デジタル 教科書体 NK-R" panose="02020400000000000000" pitchFamily="18" charset="-128"/>
                <a:ea typeface="UD デジタル 教科書体 NK-R" panose="02020400000000000000" pitchFamily="18" charset="-128"/>
              </a:rPr>
              <a:t>エリア別リッチメニューに</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smtClean="0">
                <a:latin typeface="UD デジタル 教科書体 NK-R" panose="02020400000000000000" pitchFamily="18" charset="-128"/>
                <a:ea typeface="UD デジタル 教科書体 NK-R" panose="02020400000000000000" pitchFamily="18" charset="-128"/>
              </a:rPr>
              <a:t>改良したことで、</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smtClean="0">
                <a:latin typeface="UD デジタル 教科書体 NK-R" panose="02020400000000000000" pitchFamily="18" charset="-128"/>
                <a:ea typeface="UD デジタル 教科書体 NK-R" panose="02020400000000000000" pitchFamily="18" charset="-128"/>
              </a:rPr>
              <a:t>近隣移動での観光プランを</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smtClean="0">
                <a:latin typeface="UD デジタル 教科書体 NK-R" panose="02020400000000000000" pitchFamily="18" charset="-128"/>
                <a:ea typeface="UD デジタル 教科書体 NK-R" panose="02020400000000000000" pitchFamily="18" charset="-128"/>
              </a:rPr>
              <a:t>作りやすくすると同時に、</a:t>
            </a:r>
            <a:endParaRPr lang="en-US" altLang="ja-JP" kern="0" dirty="0">
              <a:latin typeface="UD デジタル 教科書体 NK-R" panose="02020400000000000000" pitchFamily="18" charset="-128"/>
              <a:ea typeface="UD デジタル 教科書体 NK-R" panose="02020400000000000000" pitchFamily="18" charset="-128"/>
            </a:endParaRPr>
          </a:p>
          <a:p>
            <a:r>
              <a:rPr lang="ja-JP" altLang="en-US" kern="0" dirty="0" smtClean="0">
                <a:solidFill>
                  <a:srgbClr val="FF0000"/>
                </a:solidFill>
                <a:latin typeface="UD デジタル 教科書体 NK-R" panose="02020400000000000000" pitchFamily="18" charset="-128"/>
                <a:ea typeface="UD デジタル 教科書体 NK-R" panose="02020400000000000000" pitchFamily="18" charset="-128"/>
              </a:rPr>
              <a:t>観光興味スコア方式</a:t>
            </a:r>
            <a:endParaRPr lang="en-US" altLang="ja-JP" kern="0" dirty="0" smtClean="0">
              <a:solidFill>
                <a:srgbClr val="FF0000"/>
              </a:solidFill>
              <a:latin typeface="UD デジタル 教科書体 NK-R" panose="02020400000000000000" pitchFamily="18" charset="-128"/>
              <a:ea typeface="UD デジタル 教科書体 NK-R" panose="02020400000000000000" pitchFamily="18" charset="-128"/>
            </a:endParaRPr>
          </a:p>
          <a:p>
            <a:r>
              <a:rPr lang="ja-JP" altLang="en-US" kern="0" dirty="0" smtClean="0">
                <a:latin typeface="UD デジタル 教科書体 NK-R" panose="02020400000000000000" pitchFamily="18" charset="-128"/>
                <a:ea typeface="UD デジタル 教科書体 NK-R" panose="02020400000000000000" pitchFamily="18" charset="-128"/>
              </a:rPr>
              <a:t>を導入しました。</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smtClean="0">
                <a:latin typeface="UD デジタル 教科書体 NK-R" panose="02020400000000000000" pitchFamily="18" charset="-128"/>
                <a:ea typeface="UD デジタル 教科書体 NK-R" panose="02020400000000000000" pitchFamily="18" charset="-128"/>
              </a:rPr>
              <a:t>道央、道北、道東、道南</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smtClean="0">
                <a:latin typeface="UD デジタル 教科書体 NK-R" panose="02020400000000000000" pitchFamily="18" charset="-128"/>
                <a:ea typeface="UD デジタル 教科書体 NK-R" panose="02020400000000000000" pitchFamily="18" charset="-128"/>
              </a:rPr>
              <a:t>のそれぞれの個々人の</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smtClean="0">
                <a:latin typeface="UD デジタル 教科書体 NK-R" panose="02020400000000000000" pitchFamily="18" charset="-128"/>
                <a:ea typeface="UD デジタル 教科書体 NK-R" panose="02020400000000000000" pitchFamily="18" charset="-128"/>
              </a:rPr>
              <a:t>クリック回数を計測し、</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a:latin typeface="UD デジタル 教科書体 NK-R" panose="02020400000000000000" pitchFamily="18" charset="-128"/>
                <a:ea typeface="UD デジタル 教科書体 NK-R" panose="02020400000000000000" pitchFamily="18" charset="-128"/>
              </a:rPr>
              <a:t>その人</a:t>
            </a:r>
            <a:r>
              <a:rPr lang="ja-JP" altLang="en-US" kern="0" dirty="0" smtClean="0">
                <a:latin typeface="UD デジタル 教科書体 NK-R" panose="02020400000000000000" pitchFamily="18" charset="-128"/>
                <a:ea typeface="UD デジタル 教科書体 NK-R" panose="02020400000000000000" pitchFamily="18" charset="-128"/>
              </a:rPr>
              <a:t>にあった配信が可能に！</a:t>
            </a:r>
            <a:endParaRPr lang="en-US" altLang="ja-JP" dirty="0" smtClean="0"/>
          </a:p>
          <a:p>
            <a:endParaRPr lang="en-US" altLang="ja-JP" kern="0" dirty="0" smtClean="0">
              <a:latin typeface="UD デジタル 教科書体 NK-R" panose="02020400000000000000" pitchFamily="18" charset="-128"/>
              <a:ea typeface="UD デジタル 教科書体 NK-R" panose="02020400000000000000" pitchFamily="18" charset="-128"/>
            </a:endParaRPr>
          </a:p>
        </p:txBody>
      </p:sp>
      <p:pic>
        <p:nvPicPr>
          <p:cNvPr id="26" name="図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7307" y="5580113"/>
            <a:ext cx="1284021" cy="2780571"/>
          </a:xfrm>
          <a:prstGeom prst="rect">
            <a:avLst/>
          </a:prstGeom>
        </p:spPr>
      </p:pic>
      <p:pic>
        <p:nvPicPr>
          <p:cNvPr id="19" name="図 18"/>
          <p:cNvPicPr>
            <a:picLocks noChangeAspect="1"/>
          </p:cNvPicPr>
          <p:nvPr/>
        </p:nvPicPr>
        <p:blipFill>
          <a:blip r:embed="rId8"/>
          <a:stretch>
            <a:fillRect/>
          </a:stretch>
        </p:blipFill>
        <p:spPr>
          <a:xfrm>
            <a:off x="404664" y="1414796"/>
            <a:ext cx="2343150" cy="2343150"/>
          </a:xfrm>
          <a:prstGeom prst="rect">
            <a:avLst/>
          </a:prstGeom>
        </p:spPr>
      </p:pic>
      <p:sp>
        <p:nvSpPr>
          <p:cNvPr id="25" name="上矢印吹き出し 24"/>
          <p:cNvSpPr/>
          <p:nvPr/>
        </p:nvSpPr>
        <p:spPr bwMode="auto">
          <a:xfrm>
            <a:off x="640135" y="3601680"/>
            <a:ext cx="1872208" cy="1258352"/>
          </a:xfrm>
          <a:prstGeom prst="upArrowCallout">
            <a:avLst/>
          </a:prstGeom>
          <a:solidFill>
            <a:srgbClr val="FFFF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東武改良版の</a:t>
            </a:r>
            <a:endParaRPr kumimoji="1" lang="en-US" altLang="ja-JP"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en-US" altLang="ja-JP" sz="1600" dirty="0" smtClean="0">
                <a:latin typeface="UD デジタル 教科書体 NK-R" panose="02020400000000000000" pitchFamily="18" charset="-128"/>
                <a:ea typeface="UD デジタル 教科書体 NK-R" panose="02020400000000000000" pitchFamily="18" charset="-128"/>
              </a:rPr>
              <a:t>Hokkaido Love</a:t>
            </a: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の公式</a:t>
            </a:r>
            <a:r>
              <a:rPr kumimoji="1" lang="en-US" altLang="ja-JP"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LINE</a:t>
            </a:r>
            <a:endParaRPr kumimoji="1" lang="ja-JP" altLang="en-US"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32489268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6195906" y="8954616"/>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1" lang="en-US" altLang="ja-JP" sz="1000" b="0" i="0" u="none" strike="noStrike" kern="1200" cap="none" spc="0" normalizeH="0" baseline="0" noProof="0">
              <a:ln>
                <a:noFill/>
              </a:ln>
              <a:solidFill>
                <a:srgbClr val="000000"/>
              </a:solidFill>
              <a:effectLst/>
              <a:uLnTx/>
              <a:uFillTx/>
              <a:latin typeface="Meiryo UI"/>
              <a:ea typeface="Meiryo UI"/>
              <a:cs typeface="+mn-cs"/>
            </a:endParaRPr>
          </a:p>
        </p:txBody>
      </p:sp>
      <p:sp>
        <p:nvSpPr>
          <p:cNvPr id="6"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３　業務内容</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（２）</a:t>
            </a:r>
            <a:r>
              <a:rPr lang="en-US" altLang="ja-JP"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公式アカウントの改良</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7" name="テキスト ボックス 6"/>
          <p:cNvSpPr txBox="1"/>
          <p:nvPr/>
        </p:nvSpPr>
        <p:spPr>
          <a:xfrm>
            <a:off x="260648" y="827584"/>
            <a:ext cx="6336704" cy="380480"/>
          </a:xfrm>
          <a:prstGeom prst="rect">
            <a:avLst/>
          </a:prstGeom>
          <a:gradFill flip="none" rotWithShape="1">
            <a:gsLst>
              <a:gs pos="50000">
                <a:schemeClr val="bg1"/>
              </a:gs>
              <a:gs pos="80000">
                <a:schemeClr val="accent2">
                  <a:lumMod val="20000"/>
                  <a:lumOff val="80000"/>
                </a:schemeClr>
              </a:gs>
              <a:gs pos="100000">
                <a:schemeClr val="accent2">
                  <a:lumMod val="60000"/>
                  <a:lumOff val="40000"/>
                </a:schemeClr>
              </a:gs>
            </a:gsLst>
            <a:lin ang="5400000" scaled="1"/>
            <a:tileRect/>
          </a:gradFill>
          <a:ln w="9525">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rtlCol="0">
            <a:spAutoFit/>
          </a:bodyPr>
          <a:lstStyle/>
          <a:p>
            <a:r>
              <a:rPr lang="en-US" altLang="ja-JP" sz="2000" kern="0"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sz="2000" kern="0" dirty="0" smtClean="0">
                <a:solidFill>
                  <a:schemeClr val="tx1"/>
                </a:solidFill>
                <a:latin typeface="UD デジタル 教科書体 NK-R" panose="02020400000000000000" pitchFamily="18" charset="-128"/>
                <a:ea typeface="UD デジタル 教科書体 NK-R" panose="02020400000000000000" pitchFamily="18" charset="-128"/>
              </a:rPr>
              <a:t>公式アカウントの改良</a:t>
            </a:r>
            <a:r>
              <a:rPr lang="ja-JP" altLang="en-US" sz="2000" kern="0" dirty="0">
                <a:solidFill>
                  <a:schemeClr val="tx1"/>
                </a:solidFill>
                <a:latin typeface="UD デジタル 教科書体 NK-R" panose="02020400000000000000" pitchFamily="18" charset="-128"/>
                <a:ea typeface="UD デジタル 教科書体 NK-R" panose="02020400000000000000" pitchFamily="18" charset="-128"/>
              </a:rPr>
              <a:t>　</a:t>
            </a:r>
          </a:p>
        </p:txBody>
      </p:sp>
      <p:pic>
        <p:nvPicPr>
          <p:cNvPr id="18" name="그림 62"/>
          <p:cNvPicPr>
            <a:picLocks noChangeAspect="1"/>
          </p:cNvPicPr>
          <p:nvPr/>
        </p:nvPicPr>
        <p:blipFill rotWithShape="1">
          <a:blip r:embed="rId3" cstate="print">
            <a:extLst>
              <a:ext uri="{28A0092B-C50C-407E-A947-70E740481C1C}">
                <a14:useLocalDpi xmlns:a14="http://schemas.microsoft.com/office/drawing/2010/main" val="0"/>
              </a:ext>
            </a:extLst>
          </a:blip>
          <a:srcRect t="-1" b="15652"/>
          <a:stretch/>
        </p:blipFill>
        <p:spPr>
          <a:xfrm>
            <a:off x="172708" y="5004048"/>
            <a:ext cx="1528100" cy="3343346"/>
          </a:xfrm>
          <a:prstGeom prst="rect">
            <a:avLst/>
          </a:prstGeom>
        </p:spPr>
      </p:pic>
      <p:pic>
        <p:nvPicPr>
          <p:cNvPr id="20" name="그림 62"/>
          <p:cNvPicPr>
            <a:picLocks noChangeAspect="1"/>
          </p:cNvPicPr>
          <p:nvPr/>
        </p:nvPicPr>
        <p:blipFill rotWithShape="1">
          <a:blip r:embed="rId3" cstate="print">
            <a:extLst>
              <a:ext uri="{28A0092B-C50C-407E-A947-70E740481C1C}">
                <a14:useLocalDpi xmlns:a14="http://schemas.microsoft.com/office/drawing/2010/main" val="0"/>
              </a:ext>
            </a:extLst>
          </a:blip>
          <a:srcRect t="-1" b="15652"/>
          <a:stretch/>
        </p:blipFill>
        <p:spPr>
          <a:xfrm>
            <a:off x="1828892" y="5024058"/>
            <a:ext cx="1528100" cy="3343346"/>
          </a:xfrm>
          <a:prstGeom prst="rect">
            <a:avLst/>
          </a:prstGeom>
        </p:spPr>
      </p:pic>
      <p:pic>
        <p:nvPicPr>
          <p:cNvPr id="21" name="図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743" y="5580113"/>
            <a:ext cx="1284021" cy="2780571"/>
          </a:xfrm>
          <a:prstGeom prst="rect">
            <a:avLst/>
          </a:prstGeom>
        </p:spPr>
      </p:pic>
      <p:pic>
        <p:nvPicPr>
          <p:cNvPr id="22" name="図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64858" y="5580113"/>
            <a:ext cx="1284021" cy="2780571"/>
          </a:xfrm>
          <a:prstGeom prst="rect">
            <a:avLst/>
          </a:prstGeom>
        </p:spPr>
      </p:pic>
      <p:pic>
        <p:nvPicPr>
          <p:cNvPr id="23" name="그림 62"/>
          <p:cNvPicPr>
            <a:picLocks noChangeAspect="1"/>
          </p:cNvPicPr>
          <p:nvPr/>
        </p:nvPicPr>
        <p:blipFill rotWithShape="1">
          <a:blip r:embed="rId3" cstate="print">
            <a:extLst>
              <a:ext uri="{28A0092B-C50C-407E-A947-70E740481C1C}">
                <a14:useLocalDpi xmlns:a14="http://schemas.microsoft.com/office/drawing/2010/main" val="0"/>
              </a:ext>
            </a:extLst>
          </a:blip>
          <a:srcRect t="-1" b="15652"/>
          <a:stretch/>
        </p:blipFill>
        <p:spPr>
          <a:xfrm>
            <a:off x="3547272" y="5004048"/>
            <a:ext cx="1528100" cy="3343346"/>
          </a:xfrm>
          <a:prstGeom prst="rect">
            <a:avLst/>
          </a:prstGeom>
        </p:spPr>
      </p:pic>
      <p:pic>
        <p:nvPicPr>
          <p:cNvPr id="24" name="그림 62"/>
          <p:cNvPicPr>
            <a:picLocks noChangeAspect="1"/>
          </p:cNvPicPr>
          <p:nvPr/>
        </p:nvPicPr>
        <p:blipFill rotWithShape="1">
          <a:blip r:embed="rId3" cstate="print">
            <a:extLst>
              <a:ext uri="{28A0092B-C50C-407E-A947-70E740481C1C}">
                <a14:useLocalDpi xmlns:a14="http://schemas.microsoft.com/office/drawing/2010/main" val="0"/>
              </a:ext>
            </a:extLst>
          </a:blip>
          <a:srcRect t="-1" b="15652"/>
          <a:stretch/>
        </p:blipFill>
        <p:spPr>
          <a:xfrm>
            <a:off x="5213727" y="5024058"/>
            <a:ext cx="1528100" cy="3343346"/>
          </a:xfrm>
          <a:prstGeom prst="rect">
            <a:avLst/>
          </a:prstGeom>
        </p:spPr>
      </p:pic>
      <p:pic>
        <p:nvPicPr>
          <p:cNvPr id="27" name="図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49693" y="5580114"/>
            <a:ext cx="1284021" cy="2780569"/>
          </a:xfrm>
          <a:prstGeom prst="rect">
            <a:avLst/>
          </a:prstGeom>
        </p:spPr>
      </p:pic>
      <p:pic>
        <p:nvPicPr>
          <p:cNvPr id="26" name="図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7307" y="5580114"/>
            <a:ext cx="1284021" cy="2780569"/>
          </a:xfrm>
          <a:prstGeom prst="rect">
            <a:avLst/>
          </a:prstGeom>
        </p:spPr>
      </p:pic>
      <p:pic>
        <p:nvPicPr>
          <p:cNvPr id="19" name="図 18"/>
          <p:cNvPicPr>
            <a:picLocks noChangeAspect="1"/>
          </p:cNvPicPr>
          <p:nvPr/>
        </p:nvPicPr>
        <p:blipFill>
          <a:blip r:embed="rId8"/>
          <a:stretch>
            <a:fillRect/>
          </a:stretch>
        </p:blipFill>
        <p:spPr>
          <a:xfrm>
            <a:off x="404664" y="1414796"/>
            <a:ext cx="2343150" cy="2343150"/>
          </a:xfrm>
          <a:prstGeom prst="rect">
            <a:avLst/>
          </a:prstGeom>
        </p:spPr>
      </p:pic>
      <p:sp>
        <p:nvSpPr>
          <p:cNvPr id="25" name="上矢印吹き出し 24"/>
          <p:cNvSpPr/>
          <p:nvPr/>
        </p:nvSpPr>
        <p:spPr bwMode="auto">
          <a:xfrm>
            <a:off x="640135" y="3601680"/>
            <a:ext cx="1872208" cy="1258352"/>
          </a:xfrm>
          <a:prstGeom prst="upArrowCallout">
            <a:avLst/>
          </a:prstGeom>
          <a:solidFill>
            <a:srgbClr val="FFFF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東武改良版の</a:t>
            </a:r>
            <a:endParaRPr kumimoji="1" lang="en-US" altLang="ja-JP"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en-US" altLang="ja-JP" sz="1600" dirty="0" smtClean="0">
                <a:latin typeface="UD デジタル 教科書体 NK-R" panose="02020400000000000000" pitchFamily="18" charset="-128"/>
                <a:ea typeface="UD デジタル 教科書体 NK-R" panose="02020400000000000000" pitchFamily="18" charset="-128"/>
              </a:rPr>
              <a:t>Hokkaido Love</a:t>
            </a: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の公式</a:t>
            </a:r>
            <a:r>
              <a:rPr kumimoji="1" lang="en-US" altLang="ja-JP"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LINE</a:t>
            </a:r>
            <a:endParaRPr kumimoji="1" lang="ja-JP" altLang="en-US"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endParaRPr>
          </a:p>
        </p:txBody>
      </p:sp>
      <p:sp>
        <p:nvSpPr>
          <p:cNvPr id="16" name="正方形/長方形 15"/>
          <p:cNvSpPr/>
          <p:nvPr/>
        </p:nvSpPr>
        <p:spPr>
          <a:xfrm>
            <a:off x="3250869" y="1631806"/>
            <a:ext cx="3187091" cy="3139321"/>
          </a:xfrm>
          <a:prstGeom prst="rect">
            <a:avLst/>
          </a:prstGeom>
        </p:spPr>
        <p:txBody>
          <a:bodyPr wrap="none">
            <a:spAutoFit/>
          </a:bodyPr>
          <a:lstStyle/>
          <a:p>
            <a:r>
              <a:rPr lang="ja-JP" altLang="en-US" kern="0" dirty="0" smtClean="0">
                <a:latin typeface="UD デジタル 教科書体 NK-R" panose="02020400000000000000" pitchFamily="18" charset="-128"/>
                <a:ea typeface="UD デジタル 教科書体 NK-R" panose="02020400000000000000" pitchFamily="18" charset="-128"/>
              </a:rPr>
              <a:t>４，</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smtClean="0">
                <a:latin typeface="UD デジタル 教科書体 NK-R" panose="02020400000000000000" pitchFamily="18" charset="-128"/>
                <a:ea typeface="UD デジタル 教科書体 NK-R" panose="02020400000000000000" pitchFamily="18" charset="-128"/>
              </a:rPr>
              <a:t>北海道観光クイズ</a:t>
            </a:r>
            <a:endParaRPr lang="en-US" altLang="ja-JP" kern="0" dirty="0" smtClean="0">
              <a:latin typeface="UD デジタル 教科書体 NK-R" panose="02020400000000000000" pitchFamily="18" charset="-128"/>
              <a:ea typeface="UD デジタル 教科書体 NK-R" panose="02020400000000000000" pitchFamily="18" charset="-128"/>
            </a:endParaRPr>
          </a:p>
          <a:p>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smtClean="0">
                <a:solidFill>
                  <a:srgbClr val="FF0000"/>
                </a:solidFill>
                <a:latin typeface="UD デジタル 教科書体 NK-R" panose="02020400000000000000" pitchFamily="18" charset="-128"/>
                <a:ea typeface="UD デジタル 教科書体 NK-R" panose="02020400000000000000" pitchFamily="18" charset="-128"/>
              </a:rPr>
              <a:t>東武 </a:t>
            </a:r>
            <a:r>
              <a:rPr lang="en-US" altLang="ja-JP" kern="0" dirty="0" smtClean="0">
                <a:solidFill>
                  <a:srgbClr val="FF0000"/>
                </a:solidFill>
                <a:latin typeface="UD デジタル 教科書体 NK-R" panose="02020400000000000000" pitchFamily="18" charset="-128"/>
                <a:ea typeface="UD デジタル 教科書体 NK-R" panose="02020400000000000000" pitchFamily="18" charset="-128"/>
              </a:rPr>
              <a:t>LINE</a:t>
            </a:r>
            <a:r>
              <a:rPr lang="ja-JP" altLang="en-US" kern="0" dirty="0" smtClean="0">
                <a:solidFill>
                  <a:srgbClr val="FF0000"/>
                </a:solidFill>
                <a:latin typeface="UD デジタル 教科書体 NK-R" panose="02020400000000000000" pitchFamily="18" charset="-128"/>
                <a:ea typeface="UD デジタル 教科書体 NK-R" panose="02020400000000000000" pitchFamily="18" charset="-128"/>
              </a:rPr>
              <a:t>学習システム</a:t>
            </a:r>
            <a:endParaRPr lang="en-US" altLang="ja-JP" kern="0" dirty="0" smtClean="0">
              <a:solidFill>
                <a:srgbClr val="FF0000"/>
              </a:solidFill>
              <a:latin typeface="UD デジタル 教科書体 NK-R" panose="02020400000000000000" pitchFamily="18" charset="-128"/>
              <a:ea typeface="UD デジタル 教科書体 NK-R" panose="02020400000000000000" pitchFamily="18" charset="-128"/>
            </a:endParaRPr>
          </a:p>
          <a:p>
            <a:r>
              <a:rPr lang="ja-JP" altLang="en-US" kern="0" dirty="0" smtClean="0">
                <a:latin typeface="UD デジタル 教科書体 NK-R" panose="02020400000000000000" pitchFamily="18" charset="-128"/>
                <a:ea typeface="UD デジタル 教科書体 NK-R" panose="02020400000000000000" pitchFamily="18" charset="-128"/>
              </a:rPr>
              <a:t>を</a:t>
            </a:r>
            <a:r>
              <a:rPr lang="ja-JP" altLang="en-US" kern="0" dirty="0">
                <a:latin typeface="UD デジタル 教科書体 NK-R" panose="02020400000000000000" pitchFamily="18" charset="-128"/>
                <a:ea typeface="UD デジタル 教科書体 NK-R" panose="02020400000000000000" pitchFamily="18" charset="-128"/>
              </a:rPr>
              <a:t>利用</a:t>
            </a:r>
            <a:r>
              <a:rPr lang="ja-JP" altLang="en-US" kern="0" dirty="0" smtClean="0">
                <a:latin typeface="UD デジタル 教科書体 NK-R" panose="02020400000000000000" pitchFamily="18" charset="-128"/>
                <a:ea typeface="UD デジタル 教科書体 NK-R" panose="02020400000000000000" pitchFamily="18" charset="-128"/>
              </a:rPr>
              <a:t>して</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smtClean="0">
                <a:latin typeface="UD デジタル 教科書体 NK-R" panose="02020400000000000000" pitchFamily="18" charset="-128"/>
                <a:ea typeface="UD デジタル 教科書体 NK-R" panose="02020400000000000000" pitchFamily="18" charset="-128"/>
              </a:rPr>
              <a:t>北海道に関する観光クイズを</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smtClean="0">
                <a:latin typeface="UD デジタル 教科書体 NK-R" panose="02020400000000000000" pitchFamily="18" charset="-128"/>
                <a:ea typeface="UD デジタル 教科書体 NK-R" panose="02020400000000000000" pitchFamily="18" charset="-128"/>
              </a:rPr>
              <a:t>実装します。</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a:latin typeface="UD デジタル 教科書体 NK-R" panose="02020400000000000000" pitchFamily="18" charset="-128"/>
                <a:ea typeface="UD デジタル 教科書体 NK-R" panose="02020400000000000000" pitchFamily="18" charset="-128"/>
              </a:rPr>
              <a:t>順位</a:t>
            </a:r>
            <a:r>
              <a:rPr lang="ja-JP" altLang="en-US" kern="0" dirty="0" smtClean="0">
                <a:latin typeface="UD デジタル 教科書体 NK-R" panose="02020400000000000000" pitchFamily="18" charset="-128"/>
                <a:ea typeface="UD デジタル 教科書体 NK-R" panose="02020400000000000000" pitchFamily="18" charset="-128"/>
              </a:rPr>
              <a:t>をつけて景品をプレゼント。</a:t>
            </a:r>
            <a:endParaRPr lang="en-US" altLang="ja-JP" kern="0" dirty="0" smtClean="0">
              <a:latin typeface="UD デジタル 教科書体 NK-R" panose="02020400000000000000" pitchFamily="18" charset="-128"/>
              <a:ea typeface="UD デジタル 教科書体 NK-R" panose="02020400000000000000" pitchFamily="18" charset="-128"/>
            </a:endParaRPr>
          </a:p>
          <a:p>
            <a:endParaRPr lang="en-US" altLang="ja-JP" kern="0" dirty="0">
              <a:latin typeface="UD デジタル 教科書体 NK-R" panose="02020400000000000000" pitchFamily="18" charset="-128"/>
              <a:ea typeface="UD デジタル 教科書体 NK-R" panose="02020400000000000000" pitchFamily="18" charset="-128"/>
            </a:endParaRPr>
          </a:p>
          <a:p>
            <a:r>
              <a:rPr lang="en-US" altLang="ja-JP" kern="0" dirty="0" smtClean="0">
                <a:latin typeface="UD デジタル 教科書体 NK-R" panose="02020400000000000000" pitchFamily="18" charset="-128"/>
                <a:ea typeface="UD デジタル 教科書体 NK-R" panose="02020400000000000000" pitchFamily="18" charset="-128"/>
              </a:rPr>
              <a:t>※</a:t>
            </a:r>
            <a:r>
              <a:rPr lang="ja-JP" altLang="en-US" kern="0" dirty="0" smtClean="0">
                <a:latin typeface="UD デジタル 教科書体 NK-R" panose="02020400000000000000" pitchFamily="18" charset="-128"/>
                <a:ea typeface="UD デジタル 教科書体 NK-R" panose="02020400000000000000" pitchFamily="18" charset="-128"/>
              </a:rPr>
              <a:t>　デモ版は川﨑緑化クイズ</a:t>
            </a:r>
            <a:endParaRPr lang="en-US" altLang="ja-JP" dirty="0" smtClean="0"/>
          </a:p>
          <a:p>
            <a:endParaRPr lang="en-US" altLang="ja-JP" kern="0" dirty="0" smtClean="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37114884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6195906" y="8954616"/>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1" lang="en-US" altLang="ja-JP" sz="1000" b="0" i="0" u="none" strike="noStrike" kern="1200" cap="none" spc="0" normalizeH="0" baseline="0" noProof="0">
              <a:ln>
                <a:noFill/>
              </a:ln>
              <a:solidFill>
                <a:srgbClr val="000000"/>
              </a:solidFill>
              <a:effectLst/>
              <a:uLnTx/>
              <a:uFillTx/>
              <a:latin typeface="Meiryo UI"/>
              <a:ea typeface="Meiryo UI"/>
              <a:cs typeface="+mn-cs"/>
            </a:endParaRPr>
          </a:p>
        </p:txBody>
      </p:sp>
      <p:sp>
        <p:nvSpPr>
          <p:cNvPr id="6"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３　業務内容</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（２）</a:t>
            </a:r>
            <a:r>
              <a:rPr lang="en-US" altLang="ja-JP"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公式アカウントの改良</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7" name="テキスト ボックス 6"/>
          <p:cNvSpPr txBox="1"/>
          <p:nvPr/>
        </p:nvSpPr>
        <p:spPr>
          <a:xfrm>
            <a:off x="260648" y="827584"/>
            <a:ext cx="6336704" cy="380480"/>
          </a:xfrm>
          <a:prstGeom prst="rect">
            <a:avLst/>
          </a:prstGeom>
          <a:gradFill flip="none" rotWithShape="1">
            <a:gsLst>
              <a:gs pos="50000">
                <a:schemeClr val="bg1"/>
              </a:gs>
              <a:gs pos="80000">
                <a:schemeClr val="accent2">
                  <a:lumMod val="20000"/>
                  <a:lumOff val="80000"/>
                </a:schemeClr>
              </a:gs>
              <a:gs pos="100000">
                <a:schemeClr val="accent2">
                  <a:lumMod val="60000"/>
                  <a:lumOff val="40000"/>
                </a:schemeClr>
              </a:gs>
            </a:gsLst>
            <a:lin ang="5400000" scaled="1"/>
            <a:tileRect/>
          </a:gradFill>
          <a:ln w="9525">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rtlCol="0">
            <a:spAutoFit/>
          </a:bodyPr>
          <a:lstStyle/>
          <a:p>
            <a:r>
              <a:rPr lang="en-US" altLang="ja-JP" sz="2000" kern="0"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sz="2000" kern="0" dirty="0" smtClean="0">
                <a:solidFill>
                  <a:schemeClr val="tx1"/>
                </a:solidFill>
                <a:latin typeface="UD デジタル 教科書体 NK-R" panose="02020400000000000000" pitchFamily="18" charset="-128"/>
                <a:ea typeface="UD デジタル 教科書体 NK-R" panose="02020400000000000000" pitchFamily="18" charset="-128"/>
              </a:rPr>
              <a:t>公式アカウントの改良</a:t>
            </a:r>
            <a:r>
              <a:rPr lang="ja-JP" altLang="en-US" sz="2000" kern="0" dirty="0">
                <a:solidFill>
                  <a:schemeClr val="tx1"/>
                </a:solidFill>
                <a:latin typeface="UD デジタル 教科書体 NK-R" panose="02020400000000000000" pitchFamily="18" charset="-128"/>
                <a:ea typeface="UD デジタル 教科書体 NK-R" panose="02020400000000000000" pitchFamily="18" charset="-128"/>
              </a:rPr>
              <a:t>　</a:t>
            </a:r>
          </a:p>
        </p:txBody>
      </p:sp>
      <p:pic>
        <p:nvPicPr>
          <p:cNvPr id="18" name="그림 62"/>
          <p:cNvPicPr>
            <a:picLocks noChangeAspect="1"/>
          </p:cNvPicPr>
          <p:nvPr/>
        </p:nvPicPr>
        <p:blipFill rotWithShape="1">
          <a:blip r:embed="rId3" cstate="print">
            <a:extLst>
              <a:ext uri="{28A0092B-C50C-407E-A947-70E740481C1C}">
                <a14:useLocalDpi xmlns:a14="http://schemas.microsoft.com/office/drawing/2010/main" val="0"/>
              </a:ext>
            </a:extLst>
          </a:blip>
          <a:srcRect t="-1" b="15652"/>
          <a:stretch/>
        </p:blipFill>
        <p:spPr>
          <a:xfrm>
            <a:off x="984242" y="4927831"/>
            <a:ext cx="1812071" cy="3964649"/>
          </a:xfrm>
          <a:prstGeom prst="rect">
            <a:avLst/>
          </a:prstGeom>
        </p:spPr>
      </p:pic>
      <p:pic>
        <p:nvPicPr>
          <p:cNvPr id="20" name="그림 62"/>
          <p:cNvPicPr>
            <a:picLocks noChangeAspect="1"/>
          </p:cNvPicPr>
          <p:nvPr/>
        </p:nvPicPr>
        <p:blipFill rotWithShape="1">
          <a:blip r:embed="rId3" cstate="print">
            <a:extLst>
              <a:ext uri="{28A0092B-C50C-407E-A947-70E740481C1C}">
                <a14:useLocalDpi xmlns:a14="http://schemas.microsoft.com/office/drawing/2010/main" val="0"/>
              </a:ext>
            </a:extLst>
          </a:blip>
          <a:srcRect t="-1" b="15652"/>
          <a:stretch/>
        </p:blipFill>
        <p:spPr>
          <a:xfrm>
            <a:off x="3573015" y="4932040"/>
            <a:ext cx="1812071" cy="3964649"/>
          </a:xfrm>
          <a:prstGeom prst="rect">
            <a:avLst/>
          </a:prstGeom>
        </p:spPr>
      </p:pic>
      <p:pic>
        <p:nvPicPr>
          <p:cNvPr id="21" name="図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4278" y="5623870"/>
            <a:ext cx="1522634" cy="3297292"/>
          </a:xfrm>
          <a:prstGeom prst="rect">
            <a:avLst/>
          </a:prstGeom>
        </p:spPr>
      </p:pic>
      <p:pic>
        <p:nvPicPr>
          <p:cNvPr id="22" name="図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08982" y="5617150"/>
            <a:ext cx="1522634" cy="3297292"/>
          </a:xfrm>
          <a:prstGeom prst="rect">
            <a:avLst/>
          </a:prstGeom>
        </p:spPr>
      </p:pic>
      <p:sp>
        <p:nvSpPr>
          <p:cNvPr id="9" name="正方形/長方形 8"/>
          <p:cNvSpPr/>
          <p:nvPr/>
        </p:nvSpPr>
        <p:spPr>
          <a:xfrm>
            <a:off x="3284984" y="1681054"/>
            <a:ext cx="3114955" cy="2585323"/>
          </a:xfrm>
          <a:prstGeom prst="rect">
            <a:avLst/>
          </a:prstGeom>
        </p:spPr>
        <p:txBody>
          <a:bodyPr wrap="none">
            <a:spAutoFit/>
          </a:bodyPr>
          <a:lstStyle/>
          <a:p>
            <a:r>
              <a:rPr lang="ja-JP" altLang="en-US" kern="0" dirty="0" smtClean="0">
                <a:latin typeface="UD デジタル 教科書体 NK-R" panose="02020400000000000000" pitchFamily="18" charset="-128"/>
                <a:ea typeface="UD デジタル 教科書体 NK-R" panose="02020400000000000000" pitchFamily="18" charset="-128"/>
              </a:rPr>
              <a:t>５，</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en-US" altLang="ja-JP" kern="0" dirty="0" err="1" smtClean="0">
                <a:latin typeface="UD デジタル 教科書体 NK-R" panose="02020400000000000000" pitchFamily="18" charset="-128"/>
                <a:ea typeface="UD デジタル 教科書体 NK-R" panose="02020400000000000000" pitchFamily="18" charset="-128"/>
              </a:rPr>
              <a:t>Goto</a:t>
            </a:r>
            <a:r>
              <a:rPr lang="ja-JP" altLang="en-US" kern="0" dirty="0" smtClean="0">
                <a:latin typeface="UD デジタル 教科書体 NK-R" panose="02020400000000000000" pitchFamily="18" charset="-128"/>
                <a:ea typeface="UD デジタル 教科書体 NK-R" panose="02020400000000000000" pitchFamily="18" charset="-128"/>
              </a:rPr>
              <a:t>トラベルが、</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a:latin typeface="UD デジタル 教科書体 NK-R" panose="02020400000000000000" pitchFamily="18" charset="-128"/>
                <a:ea typeface="UD デジタル 教科書体 NK-R" panose="02020400000000000000" pitchFamily="18" charset="-128"/>
              </a:rPr>
              <a:t>再開した後</a:t>
            </a:r>
            <a:r>
              <a:rPr lang="ja-JP" altLang="en-US" kern="0" dirty="0" smtClean="0">
                <a:latin typeface="UD デジタル 教科書体 NK-R" panose="02020400000000000000" pitchFamily="18" charset="-128"/>
                <a:ea typeface="UD デジタル 教科書体 NK-R" panose="02020400000000000000" pitchFamily="18" charset="-128"/>
              </a:rPr>
              <a:t>で</a:t>
            </a:r>
            <a:endParaRPr lang="en-US" altLang="ja-JP" kern="0" dirty="0">
              <a:latin typeface="UD デジタル 教科書体 NK-R" panose="02020400000000000000" pitchFamily="18" charset="-128"/>
              <a:ea typeface="UD デジタル 教科書体 NK-R" panose="02020400000000000000" pitchFamily="18" charset="-128"/>
            </a:endParaRPr>
          </a:p>
          <a:p>
            <a:r>
              <a:rPr lang="ja-JP" altLang="en-US" kern="0" dirty="0" smtClean="0">
                <a:solidFill>
                  <a:srgbClr val="FF0000"/>
                </a:solidFill>
                <a:latin typeface="UD デジタル 教科書体 NK-R" panose="02020400000000000000" pitchFamily="18" charset="-128"/>
                <a:ea typeface="UD デジタル 教科書体 NK-R" panose="02020400000000000000" pitchFamily="18" charset="-128"/>
              </a:rPr>
              <a:t>東武 </a:t>
            </a:r>
            <a:r>
              <a:rPr lang="en-US" altLang="ja-JP" kern="0" dirty="0" smtClean="0">
                <a:solidFill>
                  <a:srgbClr val="FF0000"/>
                </a:solidFill>
                <a:latin typeface="UD デジタル 教科書体 NK-R" panose="02020400000000000000" pitchFamily="18" charset="-128"/>
                <a:ea typeface="UD デジタル 教科書体 NK-R" panose="02020400000000000000" pitchFamily="18" charset="-128"/>
              </a:rPr>
              <a:t>AI</a:t>
            </a:r>
            <a:r>
              <a:rPr lang="ja-JP" altLang="en-US" kern="0" dirty="0" smtClean="0">
                <a:solidFill>
                  <a:srgbClr val="FF0000"/>
                </a:solidFill>
                <a:latin typeface="UD デジタル 教科書体 NK-R" panose="02020400000000000000" pitchFamily="18" charset="-128"/>
                <a:ea typeface="UD デジタル 教科書体 NK-R" panose="02020400000000000000" pitchFamily="18" charset="-128"/>
              </a:rPr>
              <a:t>型</a:t>
            </a:r>
            <a:r>
              <a:rPr lang="en-US" altLang="ja-JP" kern="0" dirty="0" smtClean="0">
                <a:solidFill>
                  <a:srgbClr val="FF0000"/>
                </a:solidFill>
                <a:latin typeface="UD デジタル 教科書体 NK-R" panose="02020400000000000000" pitchFamily="18" charset="-128"/>
                <a:ea typeface="UD デジタル 教科書体 NK-R" panose="02020400000000000000" pitchFamily="18" charset="-128"/>
              </a:rPr>
              <a:t>LINE</a:t>
            </a:r>
            <a:r>
              <a:rPr lang="ja-JP" altLang="en-US" kern="0" dirty="0" smtClean="0">
                <a:solidFill>
                  <a:srgbClr val="FF0000"/>
                </a:solidFill>
                <a:latin typeface="UD デジタル 教科書体 NK-R" panose="02020400000000000000" pitchFamily="18" charset="-128"/>
                <a:ea typeface="UD デジタル 教科書体 NK-R" panose="02020400000000000000" pitchFamily="18" charset="-128"/>
              </a:rPr>
              <a:t>チャットボット</a:t>
            </a:r>
            <a:endParaRPr lang="en-US" altLang="ja-JP" kern="0" dirty="0" smtClean="0">
              <a:solidFill>
                <a:srgbClr val="FF0000"/>
              </a:solidFill>
              <a:latin typeface="UD デジタル 教科書体 NK-R" panose="02020400000000000000" pitchFamily="18" charset="-128"/>
              <a:ea typeface="UD デジタル 教科書体 NK-R" panose="02020400000000000000" pitchFamily="18" charset="-128"/>
            </a:endParaRPr>
          </a:p>
          <a:p>
            <a:r>
              <a:rPr lang="ja-JP" altLang="en-US" kern="0" dirty="0" smtClean="0">
                <a:latin typeface="UD デジタル 教科書体 NK-R" panose="02020400000000000000" pitchFamily="18" charset="-128"/>
                <a:ea typeface="UD デジタル 教科書体 NK-R" panose="02020400000000000000" pitchFamily="18" charset="-128"/>
              </a:rPr>
              <a:t>を</a:t>
            </a:r>
            <a:r>
              <a:rPr lang="ja-JP" altLang="en-US" kern="0" dirty="0">
                <a:latin typeface="UD デジタル 教科書体 NK-R" panose="02020400000000000000" pitchFamily="18" charset="-128"/>
                <a:ea typeface="UD デジタル 教科書体 NK-R" panose="02020400000000000000" pitchFamily="18" charset="-128"/>
              </a:rPr>
              <a:t>利用</a:t>
            </a:r>
            <a:r>
              <a:rPr lang="ja-JP" altLang="en-US" kern="0" dirty="0" smtClean="0">
                <a:latin typeface="UD デジタル 教科書体 NK-R" panose="02020400000000000000" pitchFamily="18" charset="-128"/>
                <a:ea typeface="UD デジタル 教科書体 NK-R" panose="02020400000000000000" pitchFamily="18" charset="-128"/>
              </a:rPr>
              <a:t>して</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smtClean="0">
                <a:latin typeface="UD デジタル 教科書体 NK-R" panose="02020400000000000000" pitchFamily="18" charset="-128"/>
                <a:ea typeface="UD デジタル 教科書体 NK-R" panose="02020400000000000000" pitchFamily="18" charset="-128"/>
              </a:rPr>
              <a:t>問い合わせ機能を実装します。</a:t>
            </a:r>
            <a:endParaRPr lang="en-US" altLang="ja-JP" kern="0" dirty="0" smtClean="0">
              <a:latin typeface="UD デジタル 教科書体 NK-R" panose="02020400000000000000" pitchFamily="18" charset="-128"/>
              <a:ea typeface="UD デジタル 教科書体 NK-R" panose="02020400000000000000" pitchFamily="18" charset="-128"/>
            </a:endParaRPr>
          </a:p>
          <a:p>
            <a:endParaRPr lang="en-US" altLang="ja-JP" kern="0" dirty="0">
              <a:latin typeface="UD デジタル 教科書体 NK-R" panose="02020400000000000000" pitchFamily="18" charset="-128"/>
              <a:ea typeface="UD デジタル 教科書体 NK-R" panose="02020400000000000000" pitchFamily="18" charset="-128"/>
            </a:endParaRPr>
          </a:p>
          <a:p>
            <a:r>
              <a:rPr lang="en-US" altLang="ja-JP" kern="0" dirty="0" smtClean="0">
                <a:latin typeface="UD デジタル 教科書体 NK-R" panose="02020400000000000000" pitchFamily="18" charset="-128"/>
                <a:ea typeface="UD デジタル 教科書体 NK-R" panose="02020400000000000000" pitchFamily="18" charset="-128"/>
              </a:rPr>
              <a:t>※</a:t>
            </a:r>
            <a:r>
              <a:rPr lang="ja-JP" altLang="en-US" kern="0" dirty="0" smtClean="0">
                <a:latin typeface="UD デジタル 教科書体 NK-R" panose="02020400000000000000" pitchFamily="18" charset="-128"/>
                <a:ea typeface="UD デジタル 教科書体 NK-R" panose="02020400000000000000" pitchFamily="18" charset="-128"/>
              </a:rPr>
              <a:t>　現在は未実装</a:t>
            </a:r>
            <a:endParaRPr lang="en-US" altLang="ja-JP" dirty="0" smtClean="0"/>
          </a:p>
          <a:p>
            <a:endParaRPr lang="en-US" altLang="ja-JP" kern="0" dirty="0" smtClean="0">
              <a:latin typeface="UD デジタル 教科書体 NK-R" panose="02020400000000000000" pitchFamily="18" charset="-128"/>
              <a:ea typeface="UD デジタル 教科書体 NK-R" panose="02020400000000000000" pitchFamily="18" charset="-128"/>
            </a:endParaRPr>
          </a:p>
        </p:txBody>
      </p:sp>
      <p:pic>
        <p:nvPicPr>
          <p:cNvPr id="19" name="図 18"/>
          <p:cNvPicPr>
            <a:picLocks noChangeAspect="1"/>
          </p:cNvPicPr>
          <p:nvPr/>
        </p:nvPicPr>
        <p:blipFill>
          <a:blip r:embed="rId6"/>
          <a:stretch>
            <a:fillRect/>
          </a:stretch>
        </p:blipFill>
        <p:spPr>
          <a:xfrm>
            <a:off x="404664" y="1414796"/>
            <a:ext cx="2343150" cy="2343150"/>
          </a:xfrm>
          <a:prstGeom prst="rect">
            <a:avLst/>
          </a:prstGeom>
        </p:spPr>
      </p:pic>
      <p:sp>
        <p:nvSpPr>
          <p:cNvPr id="25" name="上矢印吹き出し 24"/>
          <p:cNvSpPr/>
          <p:nvPr/>
        </p:nvSpPr>
        <p:spPr bwMode="auto">
          <a:xfrm>
            <a:off x="640135" y="3601680"/>
            <a:ext cx="1872208" cy="1258352"/>
          </a:xfrm>
          <a:prstGeom prst="upArrowCallout">
            <a:avLst/>
          </a:prstGeom>
          <a:solidFill>
            <a:srgbClr val="FFFF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東武改良版の</a:t>
            </a:r>
            <a:endParaRPr kumimoji="1" lang="en-US" altLang="ja-JP"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en-US" altLang="ja-JP" sz="1600" dirty="0" smtClean="0">
                <a:latin typeface="UD デジタル 教科書体 NK-R" panose="02020400000000000000" pitchFamily="18" charset="-128"/>
                <a:ea typeface="UD デジタル 教科書体 NK-R" panose="02020400000000000000" pitchFamily="18" charset="-128"/>
              </a:rPr>
              <a:t>Hokkaido Love</a:t>
            </a: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の公式</a:t>
            </a:r>
            <a:r>
              <a:rPr kumimoji="1" lang="en-US" altLang="ja-JP"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LINE</a:t>
            </a:r>
            <a:endParaRPr kumimoji="1" lang="ja-JP" altLang="en-US"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endParaRPr>
          </a:p>
        </p:txBody>
      </p:sp>
      <p:cxnSp>
        <p:nvCxnSpPr>
          <p:cNvPr id="16" name="直線矢印コネクタ 15"/>
          <p:cNvCxnSpPr/>
          <p:nvPr/>
        </p:nvCxnSpPr>
        <p:spPr bwMode="auto">
          <a:xfrm flipV="1">
            <a:off x="2132856" y="6660232"/>
            <a:ext cx="1944216" cy="1512168"/>
          </a:xfrm>
          <a:prstGeom prst="straightConnector1">
            <a:avLst/>
          </a:prstGeom>
          <a:solidFill>
            <a:schemeClr val="bg1"/>
          </a:solidFill>
          <a:ln w="571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13658577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6195906" y="8954616"/>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1" lang="en-US" altLang="ja-JP" sz="1000" b="0" i="0" u="none" strike="noStrike" kern="1200" cap="none" spc="0" normalizeH="0" baseline="0" noProof="0">
              <a:ln>
                <a:noFill/>
              </a:ln>
              <a:solidFill>
                <a:srgbClr val="000000"/>
              </a:solidFill>
              <a:effectLst/>
              <a:uLnTx/>
              <a:uFillTx/>
              <a:latin typeface="Meiryo UI"/>
              <a:ea typeface="Meiryo UI"/>
              <a:cs typeface="+mn-cs"/>
            </a:endParaRPr>
          </a:p>
        </p:txBody>
      </p:sp>
      <p:sp>
        <p:nvSpPr>
          <p:cNvPr id="6"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３　業務内容</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（２）</a:t>
            </a:r>
            <a:r>
              <a:rPr lang="en-US" altLang="ja-JP"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公式アカウントの改良</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7" name="テキスト ボックス 6"/>
          <p:cNvSpPr txBox="1"/>
          <p:nvPr/>
        </p:nvSpPr>
        <p:spPr>
          <a:xfrm>
            <a:off x="260648" y="827584"/>
            <a:ext cx="6336704" cy="380480"/>
          </a:xfrm>
          <a:prstGeom prst="rect">
            <a:avLst/>
          </a:prstGeom>
          <a:gradFill flip="none" rotWithShape="1">
            <a:gsLst>
              <a:gs pos="50000">
                <a:schemeClr val="bg1"/>
              </a:gs>
              <a:gs pos="80000">
                <a:schemeClr val="accent2">
                  <a:lumMod val="20000"/>
                  <a:lumOff val="80000"/>
                </a:schemeClr>
              </a:gs>
              <a:gs pos="100000">
                <a:schemeClr val="accent2">
                  <a:lumMod val="60000"/>
                  <a:lumOff val="40000"/>
                </a:schemeClr>
              </a:gs>
            </a:gsLst>
            <a:lin ang="5400000" scaled="1"/>
            <a:tileRect/>
          </a:gradFill>
          <a:ln w="9525">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rtlCol="0">
            <a:spAutoFit/>
          </a:bodyPr>
          <a:lstStyle/>
          <a:p>
            <a:r>
              <a:rPr lang="en-US" altLang="ja-JP" sz="2000" kern="0"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sz="2000" kern="0" dirty="0" smtClean="0">
                <a:solidFill>
                  <a:schemeClr val="tx1"/>
                </a:solidFill>
                <a:latin typeface="UD デジタル 教科書体 NK-R" panose="02020400000000000000" pitchFamily="18" charset="-128"/>
                <a:ea typeface="UD デジタル 教科書体 NK-R" panose="02020400000000000000" pitchFamily="18" charset="-128"/>
              </a:rPr>
              <a:t>公式アカウントの改良</a:t>
            </a:r>
            <a:r>
              <a:rPr lang="ja-JP" altLang="en-US" sz="2000" kern="0" dirty="0">
                <a:solidFill>
                  <a:schemeClr val="tx1"/>
                </a:solidFill>
                <a:latin typeface="UD デジタル 教科書体 NK-R" panose="02020400000000000000" pitchFamily="18" charset="-128"/>
                <a:ea typeface="UD デジタル 教科書体 NK-R" panose="02020400000000000000" pitchFamily="18" charset="-128"/>
              </a:rPr>
              <a:t>　</a:t>
            </a:r>
          </a:p>
        </p:txBody>
      </p:sp>
      <p:sp>
        <p:nvSpPr>
          <p:cNvPr id="9" name="正方形/長方形 8"/>
          <p:cNvSpPr/>
          <p:nvPr/>
        </p:nvSpPr>
        <p:spPr>
          <a:xfrm>
            <a:off x="3250869" y="1631806"/>
            <a:ext cx="3268844" cy="2862322"/>
          </a:xfrm>
          <a:prstGeom prst="rect">
            <a:avLst/>
          </a:prstGeom>
        </p:spPr>
        <p:txBody>
          <a:bodyPr wrap="none">
            <a:spAutoFit/>
          </a:bodyPr>
          <a:lstStyle/>
          <a:p>
            <a:r>
              <a:rPr lang="ja-JP" altLang="en-US" kern="0" dirty="0">
                <a:latin typeface="UD デジタル 教科書体 NK-R" panose="02020400000000000000" pitchFamily="18" charset="-128"/>
                <a:ea typeface="UD デジタル 教科書体 NK-R" panose="02020400000000000000" pitchFamily="18" charset="-128"/>
              </a:rPr>
              <a:t>６</a:t>
            </a:r>
            <a:r>
              <a:rPr lang="ja-JP" altLang="en-US" kern="0" dirty="0" smtClean="0">
                <a:latin typeface="UD デジタル 教科書体 NK-R" panose="02020400000000000000" pitchFamily="18" charset="-128"/>
                <a:ea typeface="UD デジタル 教科書体 NK-R" panose="02020400000000000000" pitchFamily="18" charset="-128"/>
              </a:rPr>
              <a:t>，</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en-US" altLang="ja-JP" kern="0" dirty="0" smtClean="0">
                <a:latin typeface="UD デジタル 教科書体 NK-R" panose="02020400000000000000" pitchFamily="18" charset="-128"/>
                <a:ea typeface="UD デジタル 教科書体 NK-R" panose="02020400000000000000" pitchFamily="18" charset="-128"/>
              </a:rPr>
              <a:t>LINE</a:t>
            </a:r>
            <a:r>
              <a:rPr lang="ja-JP" altLang="en-US" kern="0" dirty="0" smtClean="0">
                <a:latin typeface="UD デジタル 教科書体 NK-R" panose="02020400000000000000" pitchFamily="18" charset="-128"/>
                <a:ea typeface="UD デジタル 教科書体 NK-R" panose="02020400000000000000" pitchFamily="18" charset="-128"/>
              </a:rPr>
              <a:t>に</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en-US" altLang="ja-JP" kern="0" dirty="0">
                <a:latin typeface="UD デジタル 教科書体 NK-R" panose="02020400000000000000" pitchFamily="18" charset="-128"/>
                <a:ea typeface="UD デジタル 教科書体 NK-R" panose="02020400000000000000" pitchFamily="18" charset="-128"/>
              </a:rPr>
              <a:t>114</a:t>
            </a:r>
            <a:r>
              <a:rPr lang="ja-JP" altLang="en-US" kern="0" dirty="0" smtClean="0">
                <a:latin typeface="UD デジタル 教科書体 NK-R" panose="02020400000000000000" pitchFamily="18" charset="-128"/>
                <a:ea typeface="UD デジタル 教科書体 NK-R" panose="02020400000000000000" pitchFamily="18" charset="-128"/>
              </a:rPr>
              <a:t>個のテンプレート活用</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smtClean="0">
                <a:latin typeface="UD デジタル 教科書体 NK-R" panose="02020400000000000000" pitchFamily="18" charset="-128"/>
                <a:ea typeface="UD デジタル 教科書体 NK-R" panose="02020400000000000000" pitchFamily="18" charset="-128"/>
              </a:rPr>
              <a:t>を入れました。</a:t>
            </a:r>
            <a:endParaRPr lang="en-US" altLang="ja-JP" kern="0" dirty="0" smtClean="0">
              <a:latin typeface="UD デジタル 教科書体 NK-R" panose="02020400000000000000" pitchFamily="18" charset="-128"/>
              <a:ea typeface="UD デジタル 教科書体 NK-R" panose="02020400000000000000" pitchFamily="18" charset="-128"/>
            </a:endParaRPr>
          </a:p>
          <a:p>
            <a:endParaRPr lang="en-US" altLang="ja-JP" kern="0" dirty="0">
              <a:latin typeface="UD デジタル 教科書体 NK-R" panose="02020400000000000000" pitchFamily="18" charset="-128"/>
              <a:ea typeface="UD デジタル 教科書体 NK-R" panose="02020400000000000000" pitchFamily="18" charset="-128"/>
            </a:endParaRPr>
          </a:p>
          <a:p>
            <a:r>
              <a:rPr lang="ja-JP" altLang="en-US" kern="0" dirty="0" smtClean="0">
                <a:latin typeface="UD デジタル 教科書体 NK-R" panose="02020400000000000000" pitchFamily="18" charset="-128"/>
                <a:ea typeface="UD デジタル 教科書体 NK-R" panose="02020400000000000000" pitchFamily="18" charset="-128"/>
              </a:rPr>
              <a:t>全体でも個人でも</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a:latin typeface="UD デジタル 教科書体 NK-R" panose="02020400000000000000" pitchFamily="18" charset="-128"/>
                <a:ea typeface="UD デジタル 教科書体 NK-R" panose="02020400000000000000" pitchFamily="18" charset="-128"/>
              </a:rPr>
              <a:t>データ</a:t>
            </a:r>
            <a:r>
              <a:rPr lang="ja-JP" altLang="en-US" kern="0" dirty="0" smtClean="0">
                <a:latin typeface="UD デジタル 教科書体 NK-R" panose="02020400000000000000" pitchFamily="18" charset="-128"/>
                <a:ea typeface="UD デジタル 教科書体 NK-R" panose="02020400000000000000" pitchFamily="18" charset="-128"/>
              </a:rPr>
              <a:t>活用ができて、</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a:latin typeface="UD デジタル 教科書体 NK-R" panose="02020400000000000000" pitchFamily="18" charset="-128"/>
                <a:ea typeface="UD デジタル 教科書体 NK-R" panose="02020400000000000000" pitchFamily="18" charset="-128"/>
              </a:rPr>
              <a:t>その人</a:t>
            </a:r>
            <a:r>
              <a:rPr lang="ja-JP" altLang="en-US" kern="0" dirty="0" smtClean="0">
                <a:latin typeface="UD デジタル 教科書体 NK-R" panose="02020400000000000000" pitchFamily="18" charset="-128"/>
                <a:ea typeface="UD デジタル 教科書体 NK-R" panose="02020400000000000000" pitchFamily="18" charset="-128"/>
              </a:rPr>
              <a:t>に合った配信ができます。</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a:latin typeface="UD デジタル 教科書体 NK-R" panose="02020400000000000000" pitchFamily="18" charset="-128"/>
                <a:ea typeface="UD デジタル 教科書体 NK-R" panose="02020400000000000000" pitchFamily="18" charset="-128"/>
              </a:rPr>
              <a:t>その</a:t>
            </a:r>
            <a:r>
              <a:rPr lang="ja-JP" altLang="en-US" kern="0" dirty="0" smtClean="0">
                <a:latin typeface="UD デジタル 教科書体 NK-R" panose="02020400000000000000" pitchFamily="18" charset="-128"/>
                <a:ea typeface="UD デジタル 教科書体 NK-R" panose="02020400000000000000" pitchFamily="18" charset="-128"/>
              </a:rPr>
              <a:t>ため、</a:t>
            </a:r>
            <a:r>
              <a:rPr lang="en-US" altLang="ja-JP" kern="0" dirty="0" smtClean="0">
                <a:latin typeface="UD デジタル 教科書体 NK-R" panose="02020400000000000000" pitchFamily="18" charset="-128"/>
                <a:ea typeface="UD デジタル 教科書体 NK-R" panose="02020400000000000000" pitchFamily="18" charset="-128"/>
              </a:rPr>
              <a:t>LINE</a:t>
            </a:r>
            <a:r>
              <a:rPr lang="ja-JP" altLang="en-US" kern="0" dirty="0" smtClean="0">
                <a:latin typeface="UD デジタル 教科書体 NK-R" panose="02020400000000000000" pitchFamily="18" charset="-128"/>
                <a:ea typeface="UD デジタル 教科書体 NK-R" panose="02020400000000000000" pitchFamily="18" charset="-128"/>
              </a:rPr>
              <a:t>の課題である</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smtClean="0">
                <a:latin typeface="UD デジタル 教科書体 NK-R" panose="02020400000000000000" pitchFamily="18" charset="-128"/>
                <a:ea typeface="UD デジタル 教科書体 NK-R" panose="02020400000000000000" pitchFamily="18" charset="-128"/>
              </a:rPr>
              <a:t>ブロック率を低下させました。</a:t>
            </a:r>
            <a:endParaRPr lang="en-US" altLang="ja-JP" kern="0" dirty="0" smtClean="0">
              <a:latin typeface="UD デジタル 教科書体 NK-R" panose="02020400000000000000" pitchFamily="18" charset="-128"/>
              <a:ea typeface="UD デジタル 教科書体 NK-R" panose="02020400000000000000" pitchFamily="18" charset="-128"/>
            </a:endParaRPr>
          </a:p>
        </p:txBody>
      </p:sp>
      <p:pic>
        <p:nvPicPr>
          <p:cNvPr id="19" name="図 18"/>
          <p:cNvPicPr>
            <a:picLocks noChangeAspect="1"/>
          </p:cNvPicPr>
          <p:nvPr/>
        </p:nvPicPr>
        <p:blipFill>
          <a:blip r:embed="rId3"/>
          <a:stretch>
            <a:fillRect/>
          </a:stretch>
        </p:blipFill>
        <p:spPr>
          <a:xfrm>
            <a:off x="404664" y="1414796"/>
            <a:ext cx="2343150" cy="2343150"/>
          </a:xfrm>
          <a:prstGeom prst="rect">
            <a:avLst/>
          </a:prstGeom>
        </p:spPr>
      </p:pic>
      <p:sp>
        <p:nvSpPr>
          <p:cNvPr id="25" name="上矢印吹き出し 24"/>
          <p:cNvSpPr/>
          <p:nvPr/>
        </p:nvSpPr>
        <p:spPr bwMode="auto">
          <a:xfrm>
            <a:off x="640135" y="3601680"/>
            <a:ext cx="1872208" cy="1258352"/>
          </a:xfrm>
          <a:prstGeom prst="upArrowCallout">
            <a:avLst/>
          </a:prstGeom>
          <a:solidFill>
            <a:srgbClr val="FFFF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東武改良版の</a:t>
            </a:r>
            <a:endParaRPr kumimoji="1" lang="en-US" altLang="ja-JP"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en-US" altLang="ja-JP" sz="1600" dirty="0" smtClean="0">
                <a:latin typeface="UD デジタル 教科書体 NK-R" panose="02020400000000000000" pitchFamily="18" charset="-128"/>
                <a:ea typeface="UD デジタル 教科書体 NK-R" panose="02020400000000000000" pitchFamily="18" charset="-128"/>
              </a:rPr>
              <a:t>Hokkaido Love</a:t>
            </a: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の公式</a:t>
            </a:r>
            <a:r>
              <a:rPr kumimoji="1" lang="en-US" altLang="ja-JP"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LINE</a:t>
            </a:r>
            <a:endParaRPr kumimoji="1" lang="ja-JP" altLang="en-US"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endParaRPr>
          </a:p>
        </p:txBody>
      </p:sp>
      <p:pic>
        <p:nvPicPr>
          <p:cNvPr id="2" name="図 1"/>
          <p:cNvPicPr>
            <a:picLocks noChangeAspect="1"/>
          </p:cNvPicPr>
          <p:nvPr/>
        </p:nvPicPr>
        <p:blipFill>
          <a:blip r:embed="rId4"/>
          <a:stretch>
            <a:fillRect/>
          </a:stretch>
        </p:blipFill>
        <p:spPr>
          <a:xfrm>
            <a:off x="313405" y="5458296"/>
            <a:ext cx="6273065" cy="2445432"/>
          </a:xfrm>
          <a:prstGeom prst="rect">
            <a:avLst/>
          </a:prstGeom>
        </p:spPr>
      </p:pic>
    </p:spTree>
    <p:extLst>
      <p:ext uri="{BB962C8B-B14F-4D97-AF65-F5344CB8AC3E}">
        <p14:creationId xmlns:p14="http://schemas.microsoft.com/office/powerpoint/2010/main" val="28657926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6195906" y="8954616"/>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1" lang="en-US" altLang="ja-JP" sz="1000" b="0" i="0" u="none" strike="noStrike" kern="1200" cap="none" spc="0" normalizeH="0" baseline="0" noProof="0">
              <a:ln>
                <a:noFill/>
              </a:ln>
              <a:solidFill>
                <a:srgbClr val="000000"/>
              </a:solidFill>
              <a:effectLst/>
              <a:uLnTx/>
              <a:uFillTx/>
              <a:latin typeface="Meiryo UI"/>
              <a:ea typeface="Meiryo UI"/>
              <a:cs typeface="+mn-cs"/>
            </a:endParaRPr>
          </a:p>
        </p:txBody>
      </p:sp>
      <p:sp>
        <p:nvSpPr>
          <p:cNvPr id="6"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３　業務内容</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（２）</a:t>
            </a:r>
            <a:r>
              <a:rPr lang="en-US" altLang="ja-JP"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公式アカウントの改良</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7" name="テキスト ボックス 6"/>
          <p:cNvSpPr txBox="1"/>
          <p:nvPr/>
        </p:nvSpPr>
        <p:spPr>
          <a:xfrm>
            <a:off x="260648" y="827584"/>
            <a:ext cx="6336704" cy="380480"/>
          </a:xfrm>
          <a:prstGeom prst="rect">
            <a:avLst/>
          </a:prstGeom>
          <a:gradFill flip="none" rotWithShape="1">
            <a:gsLst>
              <a:gs pos="50000">
                <a:schemeClr val="bg1"/>
              </a:gs>
              <a:gs pos="80000">
                <a:schemeClr val="accent2">
                  <a:lumMod val="20000"/>
                  <a:lumOff val="80000"/>
                </a:schemeClr>
              </a:gs>
              <a:gs pos="100000">
                <a:schemeClr val="accent2">
                  <a:lumMod val="60000"/>
                  <a:lumOff val="40000"/>
                </a:schemeClr>
              </a:gs>
            </a:gsLst>
            <a:lin ang="5400000" scaled="1"/>
            <a:tileRect/>
          </a:gradFill>
          <a:ln w="9525">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rtlCol="0">
            <a:spAutoFit/>
          </a:bodyPr>
          <a:lstStyle/>
          <a:p>
            <a:r>
              <a:rPr lang="en-US" altLang="ja-JP" sz="2000" kern="0"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sz="2000" kern="0" dirty="0" smtClean="0">
                <a:solidFill>
                  <a:schemeClr val="tx1"/>
                </a:solidFill>
                <a:latin typeface="UD デジタル 教科書体 NK-R" panose="02020400000000000000" pitchFamily="18" charset="-128"/>
                <a:ea typeface="UD デジタル 教科書体 NK-R" panose="02020400000000000000" pitchFamily="18" charset="-128"/>
              </a:rPr>
              <a:t>公式アカウントの改良</a:t>
            </a:r>
            <a:r>
              <a:rPr lang="ja-JP" altLang="en-US" sz="2000" kern="0" dirty="0">
                <a:solidFill>
                  <a:schemeClr val="tx1"/>
                </a:solidFill>
                <a:latin typeface="UD デジタル 教科書体 NK-R" panose="02020400000000000000" pitchFamily="18" charset="-128"/>
                <a:ea typeface="UD デジタル 教科書体 NK-R" panose="02020400000000000000" pitchFamily="18" charset="-128"/>
              </a:rPr>
              <a:t>　</a:t>
            </a:r>
          </a:p>
        </p:txBody>
      </p:sp>
      <p:sp>
        <p:nvSpPr>
          <p:cNvPr id="9" name="正方形/長方形 8"/>
          <p:cNvSpPr/>
          <p:nvPr/>
        </p:nvSpPr>
        <p:spPr>
          <a:xfrm>
            <a:off x="3250869" y="1631806"/>
            <a:ext cx="3273653" cy="3416320"/>
          </a:xfrm>
          <a:prstGeom prst="rect">
            <a:avLst/>
          </a:prstGeom>
        </p:spPr>
        <p:txBody>
          <a:bodyPr wrap="none">
            <a:spAutoFit/>
          </a:bodyPr>
          <a:lstStyle/>
          <a:p>
            <a:r>
              <a:rPr lang="ja-JP" altLang="en-US" kern="0" dirty="0">
                <a:latin typeface="UD デジタル 教科書体 NK-R" panose="02020400000000000000" pitchFamily="18" charset="-128"/>
                <a:ea typeface="UD デジタル 教科書体 NK-R" panose="02020400000000000000" pitchFamily="18" charset="-128"/>
              </a:rPr>
              <a:t>７</a:t>
            </a:r>
            <a:r>
              <a:rPr lang="ja-JP" altLang="en-US" kern="0" dirty="0" smtClean="0">
                <a:latin typeface="UD デジタル 教科書体 NK-R" panose="02020400000000000000" pitchFamily="18" charset="-128"/>
                <a:ea typeface="UD デジタル 教科書体 NK-R" panose="02020400000000000000" pitchFamily="18" charset="-128"/>
              </a:rPr>
              <a:t>，</a:t>
            </a:r>
            <a:endParaRPr lang="en-US" altLang="ja-JP" kern="0" dirty="0" smtClean="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pPr>
            <a:r>
              <a:rPr lang="en-US" altLang="ja-JP" dirty="0">
                <a:latin typeface="UD デジタル 教科書体 NK-R" panose="02020400000000000000" pitchFamily="18" charset="-128"/>
                <a:ea typeface="UD デジタル 教科書体 NK-R" panose="02020400000000000000" pitchFamily="18" charset="-128"/>
              </a:rPr>
              <a:t>Hokkaido Love</a:t>
            </a:r>
          </a:p>
          <a:p>
            <a:pPr fontAlgn="base">
              <a:spcBef>
                <a:spcPct val="0"/>
              </a:spcBef>
              <a:spcAft>
                <a:spcPct val="0"/>
              </a:spcAft>
            </a:pPr>
            <a:r>
              <a:rPr lang="ja-JP" altLang="en-US" dirty="0">
                <a:latin typeface="UD デジタル 教科書体 NK-R" panose="02020400000000000000" pitchFamily="18" charset="-128"/>
                <a:ea typeface="UD デジタル 教科書体 NK-R" panose="02020400000000000000" pitchFamily="18" charset="-128"/>
              </a:rPr>
              <a:t>の公式</a:t>
            </a:r>
            <a:r>
              <a:rPr lang="en-US" altLang="ja-JP" dirty="0" smtClean="0">
                <a:latin typeface="UD デジタル 教科書体 NK-R" panose="02020400000000000000" pitchFamily="18" charset="-128"/>
                <a:ea typeface="UD デジタル 教科書体 NK-R" panose="02020400000000000000" pitchFamily="18" charset="-128"/>
              </a:rPr>
              <a:t>LINE</a:t>
            </a:r>
            <a:r>
              <a:rPr lang="ja-JP" altLang="en-US" dirty="0" smtClean="0">
                <a:latin typeface="UD デジタル 教科書体 NK-R" panose="02020400000000000000" pitchFamily="18" charset="-128"/>
                <a:ea typeface="UD デジタル 教科書体 NK-R" panose="02020400000000000000" pitchFamily="18" charset="-128"/>
              </a:rPr>
              <a:t>に</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smtClean="0">
                <a:solidFill>
                  <a:srgbClr val="FF0000"/>
                </a:solidFill>
                <a:latin typeface="UD デジタル 教科書体 NK-R" panose="02020400000000000000" pitchFamily="18" charset="-128"/>
                <a:ea typeface="UD デジタル 教科書体 NK-R" panose="02020400000000000000" pitchFamily="18" charset="-128"/>
              </a:rPr>
              <a:t>流入経路解析セグメント方式</a:t>
            </a:r>
            <a:endParaRPr lang="en-US" altLang="ja-JP" kern="0" dirty="0" smtClean="0">
              <a:solidFill>
                <a:srgbClr val="FF0000"/>
              </a:solidFill>
              <a:latin typeface="UD デジタル 教科書体 NK-R" panose="02020400000000000000" pitchFamily="18" charset="-128"/>
              <a:ea typeface="UD デジタル 教科書体 NK-R" panose="02020400000000000000" pitchFamily="18" charset="-128"/>
            </a:endParaRPr>
          </a:p>
          <a:p>
            <a:r>
              <a:rPr lang="ja-JP" altLang="en-US" kern="0" dirty="0" smtClean="0">
                <a:latin typeface="UD デジタル 教科書体 NK-R" panose="02020400000000000000" pitchFamily="18" charset="-128"/>
                <a:ea typeface="UD デジタル 教科書体 NK-R" panose="02020400000000000000" pitchFamily="18" charset="-128"/>
              </a:rPr>
              <a:t>を追加しました</a:t>
            </a:r>
            <a:endParaRPr lang="en-US" altLang="ja-JP" kern="0" dirty="0" smtClean="0">
              <a:latin typeface="UD デジタル 教科書体 NK-R" panose="02020400000000000000" pitchFamily="18" charset="-128"/>
              <a:ea typeface="UD デジタル 教科書体 NK-R" panose="02020400000000000000" pitchFamily="18" charset="-128"/>
            </a:endParaRPr>
          </a:p>
          <a:p>
            <a:endParaRPr lang="en-US" altLang="ja-JP" kern="0" dirty="0">
              <a:latin typeface="UD デジタル 教科書体 NK-R" panose="02020400000000000000" pitchFamily="18" charset="-128"/>
              <a:ea typeface="UD デジタル 教科書体 NK-R" panose="02020400000000000000" pitchFamily="18" charset="-128"/>
            </a:endParaRPr>
          </a:p>
          <a:p>
            <a:r>
              <a:rPr lang="ja-JP" altLang="en-US" kern="0" dirty="0" smtClean="0">
                <a:latin typeface="UD デジタル 教科書体 NK-R" panose="02020400000000000000" pitchFamily="18" charset="-128"/>
                <a:ea typeface="UD デジタル 教科書体 NK-R" panose="02020400000000000000" pitchFamily="18" charset="-128"/>
              </a:rPr>
              <a:t>複数の</a:t>
            </a:r>
            <a:r>
              <a:rPr lang="en-US" altLang="ja-JP" kern="0" dirty="0" smtClean="0">
                <a:latin typeface="UD デジタル 教科書体 NK-R" panose="02020400000000000000" pitchFamily="18" charset="-128"/>
                <a:ea typeface="UD デジタル 教科書体 NK-R" panose="02020400000000000000" pitchFamily="18" charset="-128"/>
              </a:rPr>
              <a:t>QR</a:t>
            </a:r>
            <a:r>
              <a:rPr lang="ja-JP" altLang="en-US" kern="0" dirty="0" smtClean="0">
                <a:latin typeface="UD デジタル 教科書体 NK-R" panose="02020400000000000000" pitchFamily="18" charset="-128"/>
                <a:ea typeface="UD デジタル 教科書体 NK-R" panose="02020400000000000000" pitchFamily="18" charset="-128"/>
              </a:rPr>
              <a:t>や流入に分けなくても</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smtClean="0">
                <a:latin typeface="UD デジタル 教科書体 NK-R" panose="02020400000000000000" pitchFamily="18" charset="-128"/>
                <a:ea typeface="UD デジタル 教科書体 NK-R" panose="02020400000000000000" pitchFamily="18" charset="-128"/>
              </a:rPr>
              <a:t>セグメントや数値解析が正確に</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a:latin typeface="UD デジタル 教科書体 NK-R" panose="02020400000000000000" pitchFamily="18" charset="-128"/>
                <a:ea typeface="UD デジタル 教科書体 NK-R" panose="02020400000000000000" pitchFamily="18" charset="-128"/>
              </a:rPr>
              <a:t>できるため</a:t>
            </a:r>
            <a:r>
              <a:rPr lang="ja-JP" altLang="en-US" kern="0" dirty="0" smtClean="0">
                <a:latin typeface="UD デジタル 教科書体 NK-R" panose="02020400000000000000" pitchFamily="18" charset="-128"/>
                <a:ea typeface="UD デジタル 教科書体 NK-R" panose="02020400000000000000" pitchFamily="18" charset="-128"/>
              </a:rPr>
              <a:t>、</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smtClean="0">
                <a:latin typeface="UD デジタル 教科書体 NK-R" panose="02020400000000000000" pitchFamily="18" charset="-128"/>
                <a:ea typeface="UD デジタル 教科書体 NK-R" panose="02020400000000000000" pitchFamily="18" charset="-128"/>
              </a:rPr>
              <a:t>・ユーザーにとって最適な配信</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smtClean="0">
                <a:latin typeface="UD デジタル 教科書体 NK-R" panose="02020400000000000000" pitchFamily="18" charset="-128"/>
                <a:ea typeface="UD デジタル 教科書体 NK-R" panose="02020400000000000000" pitchFamily="18" charset="-128"/>
              </a:rPr>
              <a:t>・正確なデータの取得</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smtClean="0">
                <a:latin typeface="UD デジタル 教科書体 NK-R" panose="02020400000000000000" pitchFamily="18" charset="-128"/>
                <a:ea typeface="UD デジタル 教科書体 NK-R" panose="02020400000000000000" pitchFamily="18" charset="-128"/>
              </a:rPr>
              <a:t>ができるように改善しました。</a:t>
            </a:r>
            <a:endParaRPr lang="en-US" altLang="ja-JP" kern="0" dirty="0" smtClean="0">
              <a:latin typeface="UD デジタル 教科書体 NK-R" panose="02020400000000000000" pitchFamily="18" charset="-128"/>
              <a:ea typeface="UD デジタル 教科書体 NK-R" panose="02020400000000000000" pitchFamily="18" charset="-128"/>
            </a:endParaRPr>
          </a:p>
        </p:txBody>
      </p:sp>
      <p:pic>
        <p:nvPicPr>
          <p:cNvPr id="19" name="図 18"/>
          <p:cNvPicPr>
            <a:picLocks noChangeAspect="1"/>
          </p:cNvPicPr>
          <p:nvPr/>
        </p:nvPicPr>
        <p:blipFill>
          <a:blip r:embed="rId3"/>
          <a:stretch>
            <a:fillRect/>
          </a:stretch>
        </p:blipFill>
        <p:spPr>
          <a:xfrm>
            <a:off x="404664" y="1414796"/>
            <a:ext cx="2343150" cy="2343150"/>
          </a:xfrm>
          <a:prstGeom prst="rect">
            <a:avLst/>
          </a:prstGeom>
        </p:spPr>
      </p:pic>
      <p:sp>
        <p:nvSpPr>
          <p:cNvPr id="25" name="上矢印吹き出し 24"/>
          <p:cNvSpPr/>
          <p:nvPr/>
        </p:nvSpPr>
        <p:spPr bwMode="auto">
          <a:xfrm>
            <a:off x="640135" y="3601680"/>
            <a:ext cx="1872208" cy="1258352"/>
          </a:xfrm>
          <a:prstGeom prst="upArrowCallout">
            <a:avLst/>
          </a:prstGeom>
          <a:solidFill>
            <a:srgbClr val="FFFF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東武改良版の</a:t>
            </a:r>
            <a:endParaRPr kumimoji="1" lang="en-US" altLang="ja-JP"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en-US" altLang="ja-JP" sz="1600" dirty="0" smtClean="0">
                <a:latin typeface="UD デジタル 教科書体 NK-R" panose="02020400000000000000" pitchFamily="18" charset="-128"/>
                <a:ea typeface="UD デジタル 教科書体 NK-R" panose="02020400000000000000" pitchFamily="18" charset="-128"/>
              </a:rPr>
              <a:t>Hokkaido Love</a:t>
            </a: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の公式</a:t>
            </a:r>
            <a:r>
              <a:rPr kumimoji="1" lang="en-US" altLang="ja-JP"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LINE</a:t>
            </a:r>
            <a:endParaRPr kumimoji="1" lang="ja-JP" altLang="en-US"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endParaRPr>
          </a:p>
        </p:txBody>
      </p:sp>
      <p:pic>
        <p:nvPicPr>
          <p:cNvPr id="4" name="図 3"/>
          <p:cNvPicPr>
            <a:picLocks noChangeAspect="1"/>
          </p:cNvPicPr>
          <p:nvPr/>
        </p:nvPicPr>
        <p:blipFill>
          <a:blip r:embed="rId4"/>
          <a:stretch>
            <a:fillRect/>
          </a:stretch>
        </p:blipFill>
        <p:spPr>
          <a:xfrm>
            <a:off x="1196265" y="5292080"/>
            <a:ext cx="4109208" cy="3138812"/>
          </a:xfrm>
          <a:prstGeom prst="rect">
            <a:avLst/>
          </a:prstGeom>
        </p:spPr>
      </p:pic>
    </p:spTree>
    <p:extLst>
      <p:ext uri="{BB962C8B-B14F-4D97-AF65-F5344CB8AC3E}">
        <p14:creationId xmlns:p14="http://schemas.microsoft.com/office/powerpoint/2010/main" val="30226839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6195906" y="8954616"/>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1" lang="en-US" altLang="ja-JP" sz="1000" b="0" i="0" u="none" strike="noStrike" kern="1200" cap="none" spc="0" normalizeH="0" baseline="0" noProof="0">
              <a:ln>
                <a:noFill/>
              </a:ln>
              <a:solidFill>
                <a:srgbClr val="000000"/>
              </a:solidFill>
              <a:effectLst/>
              <a:uLnTx/>
              <a:uFillTx/>
              <a:latin typeface="Meiryo UI"/>
              <a:ea typeface="Meiryo UI"/>
              <a:cs typeface="+mn-cs"/>
            </a:endParaRPr>
          </a:p>
        </p:txBody>
      </p:sp>
      <p:sp>
        <p:nvSpPr>
          <p:cNvPr id="6"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３　業務内容</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（３）効果的な情報発信</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9" name="テキスト ボックス 18"/>
          <p:cNvSpPr txBox="1"/>
          <p:nvPr/>
        </p:nvSpPr>
        <p:spPr>
          <a:xfrm>
            <a:off x="260648" y="899592"/>
            <a:ext cx="6336704" cy="380480"/>
          </a:xfrm>
          <a:prstGeom prst="rect">
            <a:avLst/>
          </a:prstGeom>
          <a:gradFill flip="none" rotWithShape="1">
            <a:gsLst>
              <a:gs pos="50000">
                <a:schemeClr val="bg1"/>
              </a:gs>
              <a:gs pos="80000">
                <a:schemeClr val="accent2">
                  <a:lumMod val="20000"/>
                  <a:lumOff val="80000"/>
                </a:schemeClr>
              </a:gs>
              <a:gs pos="100000">
                <a:schemeClr val="accent2">
                  <a:lumMod val="60000"/>
                  <a:lumOff val="40000"/>
                </a:schemeClr>
              </a:gs>
            </a:gsLst>
            <a:lin ang="5400000" scaled="1"/>
            <a:tileRect/>
          </a:gradFill>
          <a:ln w="9525">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rtlCol="0">
            <a:spAutoFit/>
          </a:bodyPr>
          <a:lstStyle/>
          <a:p>
            <a:r>
              <a:rPr lang="en-US" altLang="ja-JP" sz="2000" kern="0"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sz="2000" kern="0" dirty="0" smtClean="0">
                <a:solidFill>
                  <a:schemeClr val="tx1"/>
                </a:solidFill>
                <a:latin typeface="UD デジタル 教科書体 NK-R" panose="02020400000000000000" pitchFamily="18" charset="-128"/>
                <a:ea typeface="UD デジタル 教科書体 NK-R" panose="02020400000000000000" pitchFamily="18" charset="-128"/>
              </a:rPr>
              <a:t>による情報発信作業</a:t>
            </a:r>
            <a:endParaRPr lang="ja-JP" altLang="en-US" sz="2000" kern="0" dirty="0">
              <a:solidFill>
                <a:schemeClr val="tx1"/>
              </a:solidFill>
              <a:latin typeface="UD デジタル 教科書体 NK-R" panose="02020400000000000000" pitchFamily="18" charset="-128"/>
              <a:ea typeface="UD デジタル 教科書体 NK-R" panose="02020400000000000000" pitchFamily="18" charset="-128"/>
            </a:endParaRPr>
          </a:p>
        </p:txBody>
      </p:sp>
      <p:pic>
        <p:nvPicPr>
          <p:cNvPr id="4" name="図 3"/>
          <p:cNvPicPr>
            <a:picLocks noChangeAspect="1"/>
          </p:cNvPicPr>
          <p:nvPr/>
        </p:nvPicPr>
        <p:blipFill>
          <a:blip r:embed="rId3"/>
          <a:stretch>
            <a:fillRect/>
          </a:stretch>
        </p:blipFill>
        <p:spPr>
          <a:xfrm>
            <a:off x="512405" y="1808598"/>
            <a:ext cx="3834831" cy="2411229"/>
          </a:xfrm>
          <a:prstGeom prst="rect">
            <a:avLst/>
          </a:prstGeom>
        </p:spPr>
      </p:pic>
      <p:sp>
        <p:nvSpPr>
          <p:cNvPr id="12" name="右カーブ矢印 11"/>
          <p:cNvSpPr/>
          <p:nvPr/>
        </p:nvSpPr>
        <p:spPr bwMode="auto">
          <a:xfrm>
            <a:off x="1206255" y="2304868"/>
            <a:ext cx="756084" cy="1368152"/>
          </a:xfrm>
          <a:prstGeom prst="curvedRightArrow">
            <a:avLst/>
          </a:prstGeom>
          <a:solidFill>
            <a:schemeClr val="bg1"/>
          </a:solidFill>
          <a:ln w="3175"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Century" pitchFamily="18" charset="0"/>
              <a:ea typeface="ＭＳ 明朝" pitchFamily="17" charset="-128"/>
            </a:endParaRPr>
          </a:p>
        </p:txBody>
      </p:sp>
      <p:sp>
        <p:nvSpPr>
          <p:cNvPr id="25" name="右カーブ矢印 24"/>
          <p:cNvSpPr/>
          <p:nvPr/>
        </p:nvSpPr>
        <p:spPr bwMode="auto">
          <a:xfrm rot="10800000">
            <a:off x="2192417" y="2183129"/>
            <a:ext cx="756084" cy="1368152"/>
          </a:xfrm>
          <a:prstGeom prst="curvedRightArrow">
            <a:avLst/>
          </a:prstGeom>
          <a:solidFill>
            <a:schemeClr val="bg1"/>
          </a:solidFill>
          <a:ln w="3175"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Century" pitchFamily="18" charset="0"/>
              <a:ea typeface="ＭＳ 明朝" pitchFamily="17" charset="-128"/>
            </a:endParaRPr>
          </a:p>
        </p:txBody>
      </p:sp>
      <p:pic>
        <p:nvPicPr>
          <p:cNvPr id="13" name="図 12"/>
          <p:cNvPicPr>
            <a:picLocks noChangeAspect="1"/>
          </p:cNvPicPr>
          <p:nvPr/>
        </p:nvPicPr>
        <p:blipFill>
          <a:blip r:embed="rId4"/>
          <a:stretch>
            <a:fillRect/>
          </a:stretch>
        </p:blipFill>
        <p:spPr>
          <a:xfrm>
            <a:off x="3540516" y="1277097"/>
            <a:ext cx="824588" cy="1179474"/>
          </a:xfrm>
          <a:prstGeom prst="rect">
            <a:avLst/>
          </a:prstGeom>
        </p:spPr>
      </p:pic>
      <p:sp>
        <p:nvSpPr>
          <p:cNvPr id="14" name="正方形/長方形 13"/>
          <p:cNvSpPr/>
          <p:nvPr/>
        </p:nvSpPr>
        <p:spPr bwMode="auto">
          <a:xfrm>
            <a:off x="4503686" y="2169943"/>
            <a:ext cx="1994253" cy="1035458"/>
          </a:xfrm>
          <a:prstGeom prst="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北海道内</a:t>
            </a:r>
            <a:r>
              <a:rPr kumimoji="1" lang="ja-JP" altLang="en-US" sz="12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の各市町村を巡り、１週間に１都市滞在、旬な素材を</a:t>
            </a:r>
            <a:r>
              <a:rPr kumimoji="1" lang="en-US" altLang="ja-JP" sz="12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LINE</a:t>
            </a:r>
            <a:r>
              <a:rPr kumimoji="1" lang="ja-JP" altLang="en-US" sz="12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に</a:t>
            </a:r>
            <a:r>
              <a:rPr kumimoji="1" lang="en-US" altLang="ja-JP" sz="12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UP</a:t>
            </a:r>
            <a:r>
              <a:rPr kumimoji="1" lang="ja-JP" altLang="en-US" sz="12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してまいります。</a:t>
            </a:r>
          </a:p>
        </p:txBody>
      </p:sp>
      <p:sp>
        <p:nvSpPr>
          <p:cNvPr id="33" name="正方形/長方形 32"/>
          <p:cNvSpPr/>
          <p:nvPr/>
        </p:nvSpPr>
        <p:spPr bwMode="auto">
          <a:xfrm>
            <a:off x="4503687" y="3294725"/>
            <a:ext cx="1994253" cy="1035458"/>
          </a:xfrm>
          <a:prstGeom prst="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取材内容は重きを置く素材に傾注し、かつ地域・季節偏在解消も視野に入れたものといたします。</a:t>
            </a:r>
          </a:p>
        </p:txBody>
      </p:sp>
      <p:sp>
        <p:nvSpPr>
          <p:cNvPr id="16" name="正方形/長方形 15"/>
          <p:cNvSpPr/>
          <p:nvPr/>
        </p:nvSpPr>
        <p:spPr bwMode="auto">
          <a:xfrm>
            <a:off x="4503686" y="1355023"/>
            <a:ext cx="1994253" cy="693907"/>
          </a:xfrm>
          <a:prstGeom prst="rect">
            <a:avLst/>
          </a:prstGeom>
          <a:solidFill>
            <a:srgbClr val="FFFF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観光データ解析の数値をもとに、アクセス数が確実にあがるコンテンツを決定</a:t>
            </a:r>
          </a:p>
        </p:txBody>
      </p:sp>
      <p:sp>
        <p:nvSpPr>
          <p:cNvPr id="9" name="正方形/長方形 8"/>
          <p:cNvSpPr/>
          <p:nvPr/>
        </p:nvSpPr>
        <p:spPr>
          <a:xfrm>
            <a:off x="410395" y="4805169"/>
            <a:ext cx="6087543" cy="3570208"/>
          </a:xfrm>
          <a:prstGeom prst="rect">
            <a:avLst/>
          </a:prstGeom>
        </p:spPr>
        <p:txBody>
          <a:bodyPr wrap="square">
            <a:spAutoFit/>
          </a:bodyPr>
          <a:lstStyle/>
          <a:p>
            <a:r>
              <a:rPr lang="ja-JP" altLang="en-US" sz="1600" dirty="0" smtClean="0">
                <a:latin typeface="UD デジタル 教科書体 NK-R" panose="02020400000000000000" pitchFamily="18" charset="-128"/>
                <a:ea typeface="UD デジタル 教科書体 NK-R" panose="02020400000000000000" pitchFamily="18" charset="-128"/>
              </a:rPr>
              <a:t>配信内容</a:t>
            </a:r>
            <a:endParaRPr lang="en-US" altLang="ja-JP" sz="1600" dirty="0" smtClean="0">
              <a:latin typeface="UD デジタル 教科書体 NK-R" panose="02020400000000000000" pitchFamily="18" charset="-128"/>
              <a:ea typeface="UD デジタル 教科書体 NK-R" panose="02020400000000000000" pitchFamily="18" charset="-128"/>
            </a:endParaRPr>
          </a:p>
          <a:p>
            <a:r>
              <a:rPr lang="ja-JP" altLang="en-US" sz="1600" dirty="0" smtClean="0">
                <a:latin typeface="UD デジタル 教科書体 NK-R" panose="02020400000000000000" pitchFamily="18" charset="-128"/>
                <a:ea typeface="UD デジタル 教科書体 NK-R" panose="02020400000000000000" pitchFamily="18" charset="-128"/>
              </a:rPr>
              <a:t>①弊社の札幌支店が、</a:t>
            </a:r>
            <a:r>
              <a:rPr lang="ja-JP" altLang="en-US" sz="1600" dirty="0">
                <a:latin typeface="UD デジタル 教科書体 NK-R" panose="02020400000000000000" pitchFamily="18" charset="-128"/>
                <a:ea typeface="UD デジタル 教科書体 NK-R" panose="02020400000000000000" pitchFamily="18" charset="-128"/>
              </a:rPr>
              <a:t>「アウトドア体験」、「温泉」、「北海道の縄文文化と世界文化遺産北海道・北東北縄文遺跡群」、「アイヌ文化とウポポイ」、「世界自然遺産知床」、「ワーケーションなど滞在型観光」などで機構と</a:t>
            </a:r>
            <a:r>
              <a:rPr lang="ja-JP" altLang="en-US" sz="1600" dirty="0" smtClean="0">
                <a:latin typeface="UD デジタル 教科書体 NK-R" panose="02020400000000000000" pitchFamily="18" charset="-128"/>
                <a:ea typeface="UD デジタル 教科書体 NK-R" panose="02020400000000000000" pitchFamily="18" charset="-128"/>
              </a:rPr>
              <a:t>タイアップ</a:t>
            </a:r>
            <a:endParaRPr lang="en-US" altLang="ja-JP" sz="1600" dirty="0" smtClean="0">
              <a:latin typeface="UD デジタル 教科書体 NK-R" panose="02020400000000000000" pitchFamily="18" charset="-128"/>
              <a:ea typeface="UD デジタル 教科書体 NK-R" panose="02020400000000000000" pitchFamily="18" charset="-128"/>
            </a:endParaRPr>
          </a:p>
          <a:p>
            <a:r>
              <a:rPr lang="ja-JP" altLang="en-US" sz="1600" dirty="0">
                <a:latin typeface="UD デジタル 教科書体 NK-R" panose="02020400000000000000" pitchFamily="18" charset="-128"/>
                <a:ea typeface="UD デジタル 教科書体 NK-R" panose="02020400000000000000" pitchFamily="18" charset="-128"/>
              </a:rPr>
              <a:t>②</a:t>
            </a:r>
            <a:r>
              <a:rPr lang="ja-JP" altLang="en-US" sz="1600" dirty="0" smtClean="0">
                <a:latin typeface="UD デジタル 教科書体 NK-R" panose="02020400000000000000" pitchFamily="18" charset="-128"/>
                <a:ea typeface="UD デジタル 教科書体 NK-R" panose="02020400000000000000" pitchFamily="18" charset="-128"/>
              </a:rPr>
              <a:t>弊社の札幌支店が、「</a:t>
            </a:r>
            <a:r>
              <a:rPr lang="ja-JP" altLang="en-US" sz="1600" dirty="0">
                <a:latin typeface="UD デジタル 教科書体 NK-R" panose="02020400000000000000" pitchFamily="18" charset="-128"/>
                <a:ea typeface="UD デジタル 教科書体 NK-R" panose="02020400000000000000" pitchFamily="18" charset="-128"/>
              </a:rPr>
              <a:t>食」と「観光」をテーマに道内自治体や観光協会・事業者並びに各（総合）振興局・北海道</a:t>
            </a:r>
            <a:r>
              <a:rPr lang="ja-JP" altLang="en-US" sz="1600" dirty="0" err="1">
                <a:latin typeface="UD デジタル 教科書体 NK-R" panose="02020400000000000000" pitchFamily="18" charset="-128"/>
                <a:ea typeface="UD デジタル 教科書体 NK-R" panose="02020400000000000000" pitchFamily="18" charset="-128"/>
              </a:rPr>
              <a:t>どさんこ</a:t>
            </a:r>
            <a:r>
              <a:rPr lang="ja-JP" altLang="en-US" sz="1600" dirty="0">
                <a:latin typeface="UD デジタル 教科書体 NK-R" panose="02020400000000000000" pitchFamily="18" charset="-128"/>
                <a:ea typeface="UD デジタル 教科書体 NK-R" panose="02020400000000000000" pitchFamily="18" charset="-128"/>
              </a:rPr>
              <a:t>プラザ等とタイアップ</a:t>
            </a:r>
          </a:p>
          <a:p>
            <a:endParaRPr lang="en-US" altLang="ja-JP" sz="1600" dirty="0" smtClean="0">
              <a:latin typeface="UD デジタル 教科書体 NK-R" panose="02020400000000000000" pitchFamily="18" charset="-128"/>
              <a:ea typeface="UD デジタル 教科書体 NK-R" panose="02020400000000000000" pitchFamily="18" charset="-128"/>
            </a:endParaRPr>
          </a:p>
          <a:p>
            <a:r>
              <a:rPr lang="ja-JP" altLang="en-US" sz="1600" dirty="0" smtClean="0">
                <a:latin typeface="UD デジタル 教科書体 NK-R" panose="02020400000000000000" pitchFamily="18" charset="-128"/>
                <a:ea typeface="UD デジタル 教科書体 NK-R" panose="02020400000000000000" pitchFamily="18" charset="-128"/>
              </a:rPr>
              <a:t>前ページに書いた</a:t>
            </a:r>
            <a:r>
              <a:rPr lang="ja-JP" altLang="en-US" sz="1600" dirty="0" smtClean="0">
                <a:solidFill>
                  <a:srgbClr val="FF0000"/>
                </a:solidFill>
                <a:latin typeface="UD デジタル 教科書体 NK-R" panose="02020400000000000000" pitchFamily="18" charset="-128"/>
                <a:ea typeface="UD デジタル 教科書体 NK-R" panose="02020400000000000000" pitchFamily="18" charset="-128"/>
              </a:rPr>
              <a:t>検索データの増減</a:t>
            </a:r>
            <a:r>
              <a:rPr lang="ja-JP" altLang="en-US" sz="1600" dirty="0" smtClean="0">
                <a:latin typeface="UD デジタル 教科書体 NK-R" panose="02020400000000000000" pitchFamily="18" charset="-128"/>
                <a:ea typeface="UD デジタル 教科書体 NK-R" panose="02020400000000000000" pitchFamily="18" charset="-128"/>
              </a:rPr>
              <a:t>、</a:t>
            </a:r>
            <a:r>
              <a:rPr lang="en-US" altLang="ja-JP" sz="1600" dirty="0" smtClean="0">
                <a:solidFill>
                  <a:srgbClr val="FF0000"/>
                </a:solidFill>
                <a:latin typeface="UD デジタル 教科書体 NK-R" panose="02020400000000000000" pitchFamily="18" charset="-128"/>
                <a:ea typeface="UD デジタル 教科書体 NK-R" panose="02020400000000000000" pitchFamily="18" charset="-128"/>
              </a:rPr>
              <a:t>SNS</a:t>
            </a:r>
            <a:r>
              <a:rPr lang="ja-JP" altLang="en-US" sz="1600" dirty="0" smtClean="0">
                <a:solidFill>
                  <a:srgbClr val="FF0000"/>
                </a:solidFill>
                <a:latin typeface="UD デジタル 教科書体 NK-R" panose="02020400000000000000" pitchFamily="18" charset="-128"/>
                <a:ea typeface="UD デジタル 教科書体 NK-R" panose="02020400000000000000" pitchFamily="18" charset="-128"/>
              </a:rPr>
              <a:t>つぶやき数</a:t>
            </a:r>
            <a:r>
              <a:rPr lang="ja-JP" altLang="en-US" sz="1600" dirty="0" smtClean="0">
                <a:latin typeface="UD デジタル 教科書体 NK-R" panose="02020400000000000000" pitchFamily="18" charset="-128"/>
                <a:ea typeface="UD デジタル 教科書体 NK-R" panose="02020400000000000000" pitchFamily="18" charset="-128"/>
              </a:rPr>
              <a:t>の増減の生データをお見せして、機構</a:t>
            </a:r>
            <a:r>
              <a:rPr lang="ja-JP" altLang="en-US" sz="1600" dirty="0">
                <a:latin typeface="UD デジタル 教科書体 NK-R" panose="02020400000000000000" pitchFamily="18" charset="-128"/>
                <a:ea typeface="UD デジタル 教科書体 NK-R" panose="02020400000000000000" pitchFamily="18" charset="-128"/>
              </a:rPr>
              <a:t>などと相談</a:t>
            </a:r>
            <a:r>
              <a:rPr lang="ja-JP" altLang="en-US" sz="1600" dirty="0" smtClean="0">
                <a:latin typeface="UD デジタル 教科書体 NK-R" panose="02020400000000000000" pitchFamily="18" charset="-128"/>
                <a:ea typeface="UD デジタル 教科書体 NK-R" panose="02020400000000000000" pitchFamily="18" charset="-128"/>
              </a:rPr>
              <a:t>しながらもとにテーマを設定。</a:t>
            </a:r>
            <a:endParaRPr lang="en-US" altLang="ja-JP" sz="1600" dirty="0" smtClean="0">
              <a:latin typeface="UD デジタル 教科書体 NK-R" panose="02020400000000000000" pitchFamily="18" charset="-128"/>
              <a:ea typeface="UD デジタル 教科書体 NK-R" panose="02020400000000000000" pitchFamily="18" charset="-128"/>
            </a:endParaRPr>
          </a:p>
          <a:p>
            <a:endParaRPr lang="en-US" altLang="ja-JP" sz="1600" dirty="0" smtClean="0">
              <a:latin typeface="UD デジタル 教科書体 NK-R" panose="02020400000000000000" pitchFamily="18" charset="-128"/>
              <a:ea typeface="UD デジタル 教科書体 NK-R" panose="02020400000000000000" pitchFamily="18" charset="-128"/>
            </a:endParaRPr>
          </a:p>
          <a:p>
            <a:r>
              <a:rPr lang="ja-JP" altLang="en-US" sz="1600" dirty="0" smtClean="0">
                <a:latin typeface="UD デジタル 教科書体 NK-R" panose="02020400000000000000" pitchFamily="18" charset="-128"/>
                <a:ea typeface="UD デジタル 教科書体 NK-R" panose="02020400000000000000" pitchFamily="18" charset="-128"/>
              </a:rPr>
              <a:t>観光</a:t>
            </a:r>
            <a:r>
              <a:rPr lang="en-US" altLang="ja-JP" sz="1600" dirty="0" err="1" smtClean="0">
                <a:latin typeface="UD デジタル 教科書体 NK-R" panose="02020400000000000000" pitchFamily="18" charset="-128"/>
                <a:ea typeface="UD デジタル 教科書体 NK-R" panose="02020400000000000000" pitchFamily="18" charset="-128"/>
              </a:rPr>
              <a:t>youtuber</a:t>
            </a:r>
            <a:r>
              <a:rPr lang="ja-JP" altLang="en-US" sz="1600" dirty="0" err="1" smtClean="0">
                <a:latin typeface="UD デジタル 教科書体 NK-R" panose="02020400000000000000" pitchFamily="18" charset="-128"/>
                <a:ea typeface="UD デジタル 教科書体 NK-R" panose="02020400000000000000" pitchFamily="18" charset="-128"/>
              </a:rPr>
              <a:t>、</a:t>
            </a:r>
            <a:r>
              <a:rPr lang="ja-JP" altLang="en-US" sz="1600" dirty="0" smtClean="0">
                <a:latin typeface="UD デジタル 教科書体 NK-R" panose="02020400000000000000" pitchFamily="18" charset="-128"/>
                <a:ea typeface="UD デジタル 教科書体 NK-R" panose="02020400000000000000" pitchFamily="18" charset="-128"/>
              </a:rPr>
              <a:t>観光</a:t>
            </a:r>
            <a:r>
              <a:rPr lang="en-US" altLang="ja-JP" sz="1600" dirty="0" err="1" smtClean="0">
                <a:latin typeface="UD デジタル 教科書体 NK-R" panose="02020400000000000000" pitchFamily="18" charset="-128"/>
                <a:ea typeface="UD デジタル 教科書体 NK-R" panose="02020400000000000000" pitchFamily="18" charset="-128"/>
              </a:rPr>
              <a:t>Tiktoker</a:t>
            </a:r>
            <a:r>
              <a:rPr lang="ja-JP" altLang="en-US" sz="1600" dirty="0" err="1" smtClean="0">
                <a:latin typeface="UD デジタル 教科書体 NK-R" panose="02020400000000000000" pitchFamily="18" charset="-128"/>
                <a:ea typeface="UD デジタル 教科書体 NK-R" panose="02020400000000000000" pitchFamily="18" charset="-128"/>
              </a:rPr>
              <a:t>、</a:t>
            </a:r>
            <a:r>
              <a:rPr lang="ja-JP" altLang="en-US" sz="1600" dirty="0" smtClean="0">
                <a:latin typeface="UD デジタル 教科書体 NK-R" panose="02020400000000000000" pitchFamily="18" charset="-128"/>
                <a:ea typeface="UD デジタル 教科書体 NK-R" panose="02020400000000000000" pitchFamily="18" charset="-128"/>
              </a:rPr>
              <a:t>観光ライターが取材して配信します。</a:t>
            </a:r>
            <a:endParaRPr lang="ja-JP" altLang="en-US" sz="1600" dirty="0">
              <a:latin typeface="UD デジタル 教科書体 NK-R" panose="02020400000000000000" pitchFamily="18" charset="-128"/>
              <a:ea typeface="UD デジタル 教科書体 NK-R" panose="02020400000000000000" pitchFamily="18" charset="-128"/>
            </a:endParaRPr>
          </a:p>
          <a:p>
            <a:endParaRPr lang="ja-JP" altLang="en-US" dirty="0"/>
          </a:p>
        </p:txBody>
      </p:sp>
    </p:spTree>
    <p:extLst>
      <p:ext uri="{BB962C8B-B14F-4D97-AF65-F5344CB8AC3E}">
        <p14:creationId xmlns:p14="http://schemas.microsoft.com/office/powerpoint/2010/main" val="25663617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6195906" y="8954616"/>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1" lang="en-US" altLang="ja-JP" sz="1000" b="0" i="0" u="none" strike="noStrike" kern="1200" cap="none" spc="0" normalizeH="0" baseline="0" noProof="0">
              <a:ln>
                <a:noFill/>
              </a:ln>
              <a:solidFill>
                <a:srgbClr val="000000"/>
              </a:solidFill>
              <a:effectLst/>
              <a:uLnTx/>
              <a:uFillTx/>
              <a:latin typeface="Meiryo UI"/>
              <a:ea typeface="Meiryo UI"/>
              <a:cs typeface="+mn-cs"/>
            </a:endParaRPr>
          </a:p>
        </p:txBody>
      </p:sp>
      <p:sp>
        <p:nvSpPr>
          <p:cNvPr id="6"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３　業務内容</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（３）効果的な情報発信</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9" name="テキスト ボックス 18"/>
          <p:cNvSpPr txBox="1"/>
          <p:nvPr/>
        </p:nvSpPr>
        <p:spPr>
          <a:xfrm>
            <a:off x="260648" y="899592"/>
            <a:ext cx="6336704" cy="380480"/>
          </a:xfrm>
          <a:prstGeom prst="rect">
            <a:avLst/>
          </a:prstGeom>
          <a:gradFill flip="none" rotWithShape="1">
            <a:gsLst>
              <a:gs pos="50000">
                <a:schemeClr val="bg1"/>
              </a:gs>
              <a:gs pos="80000">
                <a:schemeClr val="accent2">
                  <a:lumMod val="20000"/>
                  <a:lumOff val="80000"/>
                </a:schemeClr>
              </a:gs>
              <a:gs pos="100000">
                <a:schemeClr val="accent2">
                  <a:lumMod val="60000"/>
                  <a:lumOff val="40000"/>
                </a:schemeClr>
              </a:gs>
            </a:gsLst>
            <a:lin ang="5400000" scaled="1"/>
            <a:tileRect/>
          </a:gradFill>
          <a:ln w="9525">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rtlCol="0">
            <a:spAutoFit/>
          </a:bodyPr>
          <a:lstStyle/>
          <a:p>
            <a:r>
              <a:rPr lang="en-US" altLang="ja-JP" sz="2000" kern="0"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sz="2000" kern="0" dirty="0" smtClean="0">
                <a:solidFill>
                  <a:schemeClr val="tx1"/>
                </a:solidFill>
                <a:latin typeface="UD デジタル 教科書体 NK-R" panose="02020400000000000000" pitchFamily="18" charset="-128"/>
                <a:ea typeface="UD デジタル 教科書体 NK-R" panose="02020400000000000000" pitchFamily="18" charset="-128"/>
              </a:rPr>
              <a:t>による情報発信作業</a:t>
            </a:r>
            <a:endParaRPr lang="ja-JP" altLang="en-US" sz="2000" kern="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9" name="正方形/長方形 8"/>
          <p:cNvSpPr/>
          <p:nvPr/>
        </p:nvSpPr>
        <p:spPr>
          <a:xfrm>
            <a:off x="289467" y="1667556"/>
            <a:ext cx="6087543" cy="7786747"/>
          </a:xfrm>
          <a:prstGeom prst="rect">
            <a:avLst/>
          </a:prstGeom>
        </p:spPr>
        <p:txBody>
          <a:bodyPr wrap="square">
            <a:spAutoFit/>
          </a:bodyPr>
          <a:lstStyle/>
          <a:p>
            <a:r>
              <a:rPr lang="ja-JP" altLang="en-US" dirty="0" smtClean="0">
                <a:latin typeface="UD デジタル 教科書体 NK-R" panose="02020400000000000000" pitchFamily="18" charset="-128"/>
                <a:ea typeface="UD デジタル 教科書体 NK-R" panose="02020400000000000000" pitchFamily="18" charset="-128"/>
              </a:rPr>
              <a:t>・配信</a:t>
            </a:r>
            <a:r>
              <a:rPr lang="ja-JP" altLang="en-US" dirty="0">
                <a:latin typeface="UD デジタル 教科書体 NK-R" panose="02020400000000000000" pitchFamily="18" charset="-128"/>
                <a:ea typeface="UD デジタル 教科書体 NK-R" panose="02020400000000000000" pitchFamily="18" charset="-128"/>
              </a:rPr>
              <a:t>する観光コンテンツ</a:t>
            </a:r>
            <a:r>
              <a:rPr lang="ja-JP" altLang="en-US" dirty="0" smtClean="0">
                <a:latin typeface="UD デジタル 教科書体 NK-R" panose="02020400000000000000" pitchFamily="18" charset="-128"/>
                <a:ea typeface="UD デジタル 教科書体 NK-R" panose="02020400000000000000" pitchFamily="18" charset="-128"/>
              </a:rPr>
              <a:t>の配信量 </a:t>
            </a:r>
            <a:endParaRPr lang="en-US" altLang="ja-JP" dirty="0" smtClean="0">
              <a:latin typeface="UD デジタル 教科書体 NK-R" panose="02020400000000000000" pitchFamily="18" charset="-128"/>
              <a:ea typeface="UD デジタル 教科書体 NK-R" panose="02020400000000000000" pitchFamily="18" charset="-128"/>
            </a:endParaRPr>
          </a:p>
          <a:p>
            <a:r>
              <a:rPr lang="ja-JP" altLang="en-US" sz="1600" dirty="0">
                <a:latin typeface="UD デジタル 教科書体 NK-R" panose="02020400000000000000" pitchFamily="18" charset="-128"/>
                <a:ea typeface="UD デジタル 教科書体 NK-R" panose="02020400000000000000" pitchFamily="18" charset="-128"/>
              </a:rPr>
              <a:t>　</a:t>
            </a:r>
            <a:r>
              <a:rPr lang="ja-JP" altLang="en-US" sz="1600" dirty="0" smtClean="0">
                <a:latin typeface="UD デジタル 教科書体 NK-R" panose="02020400000000000000" pitchFamily="18" charset="-128"/>
                <a:ea typeface="UD デジタル 教科書体 NK-R" panose="02020400000000000000" pitchFamily="18" charset="-128"/>
              </a:rPr>
              <a:t>年間</a:t>
            </a:r>
            <a:r>
              <a:rPr lang="en-US" altLang="ja-JP" sz="1600" dirty="0" smtClean="0">
                <a:latin typeface="UD デジタル 教科書体 NK-R" panose="02020400000000000000" pitchFamily="18" charset="-128"/>
                <a:ea typeface="UD デジタル 教科書体 NK-R" panose="02020400000000000000" pitchFamily="18" charset="-128"/>
              </a:rPr>
              <a:t>50</a:t>
            </a:r>
            <a:r>
              <a:rPr lang="ja-JP" altLang="en-US" sz="1600" dirty="0" smtClean="0">
                <a:latin typeface="UD デジタル 教科書体 NK-R" panose="02020400000000000000" pitchFamily="18" charset="-128"/>
                <a:ea typeface="UD デジタル 教科書体 NK-R" panose="02020400000000000000" pitchFamily="18" charset="-128"/>
              </a:rPr>
              <a:t>回以上をブロックの少ないデータ活用型セグメント配信</a:t>
            </a:r>
            <a:endParaRPr lang="en-US" altLang="ja-JP" sz="1600" dirty="0">
              <a:latin typeface="UD デジタル 教科書体 NK-R" panose="02020400000000000000" pitchFamily="18" charset="-128"/>
              <a:ea typeface="UD デジタル 教科書体 NK-R" panose="02020400000000000000" pitchFamily="18" charset="-128"/>
            </a:endParaRPr>
          </a:p>
          <a:p>
            <a:endParaRPr lang="en-US" altLang="ja-JP" dirty="0" smtClean="0">
              <a:latin typeface="UD デジタル 教科書体 NK-R" panose="02020400000000000000" pitchFamily="18" charset="-128"/>
              <a:ea typeface="UD デジタル 教科書体 NK-R" panose="02020400000000000000" pitchFamily="18" charset="-128"/>
            </a:endParaRPr>
          </a:p>
          <a:p>
            <a:r>
              <a:rPr lang="ja-JP" altLang="en-US" sz="1600" dirty="0" smtClean="0">
                <a:latin typeface="UD デジタル 教科書体 NK-R" panose="02020400000000000000" pitchFamily="18" charset="-128"/>
                <a:ea typeface="UD デジタル 教科書体 NK-R" panose="02020400000000000000" pitchFamily="18" charset="-128"/>
              </a:rPr>
              <a:t>①</a:t>
            </a:r>
            <a:r>
              <a:rPr lang="ja-JP" altLang="en-US" sz="1600" dirty="0">
                <a:latin typeface="UD デジタル 教科書体 NK-R" panose="02020400000000000000" pitchFamily="18" charset="-128"/>
                <a:ea typeface="UD デジタル 教科書体 NK-R" panose="02020400000000000000" pitchFamily="18" charset="-128"/>
              </a:rPr>
              <a:t>札幌支店による機構や地元との連携</a:t>
            </a:r>
            <a:endParaRPr lang="en-US" altLang="ja-JP" sz="1600" dirty="0">
              <a:latin typeface="UD デジタル 教科書体 NK-R" panose="02020400000000000000" pitchFamily="18" charset="-128"/>
              <a:ea typeface="UD デジタル 教科書体 NK-R" panose="02020400000000000000" pitchFamily="18" charset="-128"/>
            </a:endParaRPr>
          </a:p>
          <a:p>
            <a:r>
              <a:rPr lang="ja-JP" altLang="en-US" sz="1600" dirty="0">
                <a:latin typeface="UD デジタル 教科書体 NK-R" panose="02020400000000000000" pitchFamily="18" charset="-128"/>
                <a:ea typeface="UD デジタル 教科書体 NK-R" panose="02020400000000000000" pitchFamily="18" charset="-128"/>
              </a:rPr>
              <a:t>地元の東武トップツアーズ札幌支店が機構と向き合うことで、「アウトドア体験」、「温泉」など機構の意向を実現します。</a:t>
            </a:r>
            <a:endParaRPr lang="en-US" altLang="ja-JP" sz="1600" dirty="0">
              <a:latin typeface="UD デジタル 教科書体 NK-R" panose="02020400000000000000" pitchFamily="18" charset="-128"/>
              <a:ea typeface="UD デジタル 教科書体 NK-R" panose="02020400000000000000" pitchFamily="18" charset="-128"/>
            </a:endParaRPr>
          </a:p>
          <a:p>
            <a:r>
              <a:rPr lang="ja-JP" altLang="en-US" sz="1600" dirty="0">
                <a:latin typeface="UD デジタル 教科書体 NK-R" panose="02020400000000000000" pitchFamily="18" charset="-128"/>
                <a:ea typeface="UD デジタル 教科書体 NK-R" panose="02020400000000000000" pitchFamily="18" charset="-128"/>
              </a:rPr>
              <a:t>また、「食」と「観光」をテーマに</a:t>
            </a:r>
            <a:r>
              <a:rPr lang="ja-JP" altLang="en-US" sz="1600" u="sng" dirty="0">
                <a:latin typeface="UD デジタル 教科書体 NK-R" panose="02020400000000000000" pitchFamily="18" charset="-128"/>
                <a:ea typeface="UD デジタル 教科書体 NK-R" panose="02020400000000000000" pitchFamily="18" charset="-128"/>
              </a:rPr>
              <a:t>道内自治体や観光協会・事業者並びに各（総合）振興局・北海道</a:t>
            </a:r>
            <a:r>
              <a:rPr lang="ja-JP" altLang="en-US" sz="1600" u="sng" dirty="0" err="1">
                <a:latin typeface="UD デジタル 教科書体 NK-R" panose="02020400000000000000" pitchFamily="18" charset="-128"/>
                <a:ea typeface="UD デジタル 教科書体 NK-R" panose="02020400000000000000" pitchFamily="18" charset="-128"/>
              </a:rPr>
              <a:t>どさんこ</a:t>
            </a:r>
            <a:r>
              <a:rPr lang="ja-JP" altLang="en-US" sz="1600" u="sng" dirty="0">
                <a:latin typeface="UD デジタル 教科書体 NK-R" panose="02020400000000000000" pitchFamily="18" charset="-128"/>
                <a:ea typeface="UD デジタル 教科書体 NK-R" panose="02020400000000000000" pitchFamily="18" charset="-128"/>
              </a:rPr>
              <a:t>プラザ等</a:t>
            </a:r>
            <a:r>
              <a:rPr lang="ja-JP" altLang="en-US" sz="1600" dirty="0">
                <a:latin typeface="UD デジタル 教科書体 NK-R" panose="02020400000000000000" pitchFamily="18" charset="-128"/>
                <a:ea typeface="UD デジタル 教科書体 NK-R" panose="02020400000000000000" pitchFamily="18" charset="-128"/>
              </a:rPr>
              <a:t>とタイアップを</a:t>
            </a:r>
            <a:r>
              <a:rPr lang="ja-JP" altLang="en-US" sz="1600" dirty="0" smtClean="0">
                <a:latin typeface="UD デジタル 教科書体 NK-R" panose="02020400000000000000" pitchFamily="18" charset="-128"/>
                <a:ea typeface="UD デジタル 教科書体 NK-R" panose="02020400000000000000" pitchFamily="18" charset="-128"/>
              </a:rPr>
              <a:t>進め、地域</a:t>
            </a:r>
            <a:r>
              <a:rPr lang="ja-JP" altLang="en-US" sz="1600" dirty="0">
                <a:latin typeface="UD デジタル 教科書体 NK-R" panose="02020400000000000000" pitchFamily="18" charset="-128"/>
                <a:ea typeface="UD デジタル 教科書体 NK-R" panose="02020400000000000000" pitchFamily="18" charset="-128"/>
              </a:rPr>
              <a:t>の観光協会、ＤＭＯ</a:t>
            </a:r>
            <a:r>
              <a:rPr lang="ja-JP" altLang="en-US" sz="1600" dirty="0" smtClean="0">
                <a:latin typeface="UD デジタル 教科書体 NK-R" panose="02020400000000000000" pitchFamily="18" charset="-128"/>
                <a:ea typeface="UD デジタル 教科書体 NK-R" panose="02020400000000000000" pitchFamily="18" charset="-128"/>
              </a:rPr>
              <a:t>との札幌支店が連携したイベントや記事の配信を進めます。</a:t>
            </a:r>
            <a:endParaRPr lang="en-US" altLang="ja-JP" sz="1600" dirty="0">
              <a:latin typeface="UD デジタル 教科書体 NK-R" panose="02020400000000000000" pitchFamily="18" charset="-128"/>
              <a:ea typeface="UD デジタル 教科書体 NK-R" panose="02020400000000000000" pitchFamily="18" charset="-128"/>
            </a:endParaRPr>
          </a:p>
          <a:p>
            <a:endParaRPr lang="en-US" altLang="ja-JP" sz="1600" dirty="0" smtClean="0">
              <a:latin typeface="UD デジタル 教科書体 NK-R" panose="02020400000000000000" pitchFamily="18" charset="-128"/>
              <a:ea typeface="UD デジタル 教科書体 NK-R" panose="02020400000000000000" pitchFamily="18" charset="-128"/>
            </a:endParaRPr>
          </a:p>
          <a:p>
            <a:r>
              <a:rPr lang="ja-JP" altLang="en-US" sz="1600" dirty="0">
                <a:latin typeface="UD デジタル 教科書体 NK-R" panose="02020400000000000000" pitchFamily="18" charset="-128"/>
                <a:ea typeface="UD デジタル 教科書体 NK-R" panose="02020400000000000000" pitchFamily="18" charset="-128"/>
              </a:rPr>
              <a:t>②</a:t>
            </a:r>
            <a:r>
              <a:rPr lang="ja-JP" altLang="en-US" sz="1600" dirty="0" smtClean="0">
                <a:latin typeface="UD デジタル 教科書体 NK-R" panose="02020400000000000000" pitchFamily="18" charset="-128"/>
                <a:ea typeface="UD デジタル 教科書体 NK-R" panose="02020400000000000000" pitchFamily="18" charset="-128"/>
              </a:rPr>
              <a:t>高原</a:t>
            </a:r>
            <a:r>
              <a:rPr lang="ja-JP" altLang="en-US" sz="1600" dirty="0">
                <a:latin typeface="UD デジタル 教科書体 NK-R" panose="02020400000000000000" pitchFamily="18" charset="-128"/>
                <a:ea typeface="UD デジタル 教科書体 NK-R" panose="02020400000000000000" pitchFamily="18" charset="-128"/>
              </a:rPr>
              <a:t>ひとみ 観光</a:t>
            </a:r>
            <a:r>
              <a:rPr lang="en-US" altLang="ja-JP" sz="1600" dirty="0" err="1" smtClean="0">
                <a:latin typeface="UD デジタル 教科書体 NK-R" panose="02020400000000000000" pitchFamily="18" charset="-128"/>
                <a:ea typeface="UD デジタル 教科書体 NK-R" panose="02020400000000000000" pitchFamily="18" charset="-128"/>
              </a:rPr>
              <a:t>TicToker</a:t>
            </a:r>
            <a:endParaRPr lang="en-US" altLang="ja-JP" sz="1600" dirty="0" smtClean="0">
              <a:latin typeface="UD デジタル 教科書体 NK-R" panose="02020400000000000000" pitchFamily="18" charset="-128"/>
              <a:ea typeface="UD デジタル 教科書体 NK-R" panose="02020400000000000000" pitchFamily="18" charset="-128"/>
            </a:endParaRPr>
          </a:p>
          <a:p>
            <a:r>
              <a:rPr lang="ja-JP" altLang="en-US" sz="1600" dirty="0" smtClean="0">
                <a:latin typeface="UD デジタル 教科書体 NK-R" panose="02020400000000000000" pitchFamily="18" charset="-128"/>
                <a:ea typeface="UD デジタル 教科書体 NK-R" panose="02020400000000000000" pitchFamily="18" charset="-128"/>
              </a:rPr>
              <a:t>（ぴ</a:t>
            </a:r>
            <a:r>
              <a:rPr lang="ja-JP" altLang="en-US" sz="1600" dirty="0">
                <a:latin typeface="UD デジタル 教科書体 NK-R" panose="02020400000000000000" pitchFamily="18" charset="-128"/>
                <a:ea typeface="UD デジタル 教科書体 NK-R" panose="02020400000000000000" pitchFamily="18" charset="-128"/>
              </a:rPr>
              <a:t>と　というハンドルネームで「</a:t>
            </a:r>
            <a:r>
              <a:rPr lang="en-US" altLang="ja-JP" sz="1600" dirty="0">
                <a:latin typeface="UD デジタル 教科書体 NK-R" panose="02020400000000000000" pitchFamily="18" charset="-128"/>
                <a:ea typeface="UD デジタル 教科書体 NK-R" panose="02020400000000000000" pitchFamily="18" charset="-128"/>
              </a:rPr>
              <a:t>300</a:t>
            </a:r>
            <a:r>
              <a:rPr lang="ja-JP" altLang="en-US" sz="1600" dirty="0">
                <a:latin typeface="UD デジタル 教科書体 NK-R" panose="02020400000000000000" pitchFamily="18" charset="-128"/>
                <a:ea typeface="UD デジタル 教科書体 NK-R" panose="02020400000000000000" pitchFamily="18" charset="-128"/>
              </a:rPr>
              <a:t>万いいね」を</a:t>
            </a:r>
            <a:r>
              <a:rPr lang="ja-JP" altLang="en-US" sz="1600" dirty="0" smtClean="0">
                <a:latin typeface="UD デジタル 教科書体 NK-R" panose="02020400000000000000" pitchFamily="18" charset="-128"/>
                <a:ea typeface="UD デジタル 教科書体 NK-R" panose="02020400000000000000" pitchFamily="18" charset="-128"/>
              </a:rPr>
              <a:t>誇る）</a:t>
            </a:r>
            <a:endParaRPr lang="en-US" altLang="ja-JP" sz="1600" dirty="0">
              <a:latin typeface="UD デジタル 教科書体 NK-R" panose="02020400000000000000" pitchFamily="18" charset="-128"/>
              <a:ea typeface="UD デジタル 教科書体 NK-R" panose="02020400000000000000" pitchFamily="18" charset="-128"/>
            </a:endParaRPr>
          </a:p>
          <a:p>
            <a:r>
              <a:rPr lang="ja-JP" altLang="en-US" sz="1600" dirty="0" smtClean="0">
                <a:latin typeface="UD デジタル 教科書体 NK-R" panose="02020400000000000000" pitchFamily="18" charset="-128"/>
                <a:ea typeface="UD デジタル 教科書体 NK-R" panose="02020400000000000000" pitchFamily="18" charset="-128"/>
              </a:rPr>
              <a:t>　２７本</a:t>
            </a:r>
            <a:r>
              <a:rPr lang="en-US" altLang="ja-JP" sz="1600" dirty="0">
                <a:latin typeface="UD デジタル 教科書体 NK-R" panose="02020400000000000000" pitchFamily="18" charset="-128"/>
                <a:ea typeface="UD デジタル 教科書体 NK-R" panose="02020400000000000000" pitchFamily="18" charset="-128"/>
              </a:rPr>
              <a:t>-</a:t>
            </a:r>
            <a:r>
              <a:rPr lang="en-US" altLang="ja-JP" sz="1600" dirty="0" err="1">
                <a:latin typeface="UD デジタル 教科書体 NK-R" panose="02020400000000000000" pitchFamily="18" charset="-128"/>
                <a:ea typeface="UD デジタル 教科書体 NK-R" panose="02020400000000000000" pitchFamily="18" charset="-128"/>
              </a:rPr>
              <a:t>TikTok</a:t>
            </a:r>
            <a:endParaRPr lang="en-US" altLang="ja-JP" sz="1600" dirty="0">
              <a:latin typeface="UD デジタル 教科書体 NK-R" panose="02020400000000000000" pitchFamily="18" charset="-128"/>
              <a:ea typeface="UD デジタル 教科書体 NK-R" panose="02020400000000000000" pitchFamily="18" charset="-128"/>
            </a:endParaRPr>
          </a:p>
          <a:p>
            <a:r>
              <a:rPr lang="ja-JP" altLang="en-US" sz="1600" dirty="0" smtClean="0">
                <a:latin typeface="UD デジタル 教科書体 NK-R" panose="02020400000000000000" pitchFamily="18" charset="-128"/>
                <a:ea typeface="UD デジタル 教科書体 NK-R" panose="02020400000000000000" pitchFamily="18" charset="-128"/>
              </a:rPr>
              <a:t>　２７本</a:t>
            </a:r>
            <a:r>
              <a:rPr lang="en-US" altLang="ja-JP" sz="1600" dirty="0">
                <a:latin typeface="UD デジタル 教科書体 NK-R" panose="02020400000000000000" pitchFamily="18" charset="-128"/>
                <a:ea typeface="UD デジタル 教科書体 NK-R" panose="02020400000000000000" pitchFamily="18" charset="-128"/>
              </a:rPr>
              <a:t>-</a:t>
            </a:r>
            <a:r>
              <a:rPr lang="en-US" altLang="ja-JP" sz="1600" dirty="0" err="1">
                <a:latin typeface="UD デジタル 教科書体 NK-R" panose="02020400000000000000" pitchFamily="18" charset="-128"/>
                <a:ea typeface="UD デジタル 教科書体 NK-R" panose="02020400000000000000" pitchFamily="18" charset="-128"/>
              </a:rPr>
              <a:t>youtube</a:t>
            </a:r>
            <a:r>
              <a:rPr lang="ja-JP" altLang="en-US" sz="1600" dirty="0">
                <a:latin typeface="UD デジタル 教科書体 NK-R" panose="02020400000000000000" pitchFamily="18" charset="-128"/>
                <a:ea typeface="UD デジタル 教科書体 NK-R" panose="02020400000000000000" pitchFamily="18" charset="-128"/>
              </a:rPr>
              <a:t>ショート</a:t>
            </a:r>
          </a:p>
          <a:p>
            <a:r>
              <a:rPr lang="ja-JP" altLang="en-US" sz="1600" dirty="0" smtClean="0">
                <a:latin typeface="UD デジタル 教科書体 NK-R" panose="02020400000000000000" pitchFamily="18" charset="-128"/>
                <a:ea typeface="UD デジタル 教科書体 NK-R" panose="02020400000000000000" pitchFamily="18" charset="-128"/>
              </a:rPr>
              <a:t>　２７本</a:t>
            </a:r>
            <a:r>
              <a:rPr lang="en-US" altLang="ja-JP" sz="1600" dirty="0">
                <a:latin typeface="UD デジタル 教科書体 NK-R" panose="02020400000000000000" pitchFamily="18" charset="-128"/>
                <a:ea typeface="UD デジタル 教科書体 NK-R" panose="02020400000000000000" pitchFamily="18" charset="-128"/>
              </a:rPr>
              <a:t>-</a:t>
            </a:r>
            <a:r>
              <a:rPr lang="en-US" altLang="ja-JP" sz="1600" dirty="0" err="1">
                <a:latin typeface="UD デジタル 教科書体 NK-R" panose="02020400000000000000" pitchFamily="18" charset="-128"/>
                <a:ea typeface="UD デジタル 教科書体 NK-R" panose="02020400000000000000" pitchFamily="18" charset="-128"/>
              </a:rPr>
              <a:t>instagram</a:t>
            </a:r>
            <a:r>
              <a:rPr lang="ja-JP" altLang="en-US" sz="1600" dirty="0">
                <a:latin typeface="UD デジタル 教科書体 NK-R" panose="02020400000000000000" pitchFamily="18" charset="-128"/>
                <a:ea typeface="UD デジタル 教科書体 NK-R" panose="02020400000000000000" pitchFamily="18" charset="-128"/>
              </a:rPr>
              <a:t>リール</a:t>
            </a:r>
          </a:p>
          <a:p>
            <a:r>
              <a:rPr lang="en-US" altLang="ja-JP" sz="1600" dirty="0">
                <a:latin typeface="UD デジタル 教科書体 NK-R" panose="02020400000000000000" pitchFamily="18" charset="-128"/>
                <a:ea typeface="UD デジタル 教科書体 NK-R" panose="02020400000000000000" pitchFamily="18" charset="-128"/>
              </a:rPr>
              <a:t>※</a:t>
            </a:r>
            <a:r>
              <a:rPr lang="ja-JP" altLang="en-US" sz="1600" dirty="0">
                <a:latin typeface="UD デジタル 教科書体 NK-R" panose="02020400000000000000" pitchFamily="18" charset="-128"/>
                <a:ea typeface="UD デジタル 教科書体 NK-R" panose="02020400000000000000" pitchFamily="18" charset="-128"/>
              </a:rPr>
              <a:t>ただし</a:t>
            </a:r>
            <a:r>
              <a:rPr lang="ja-JP" altLang="en-US" sz="1600" dirty="0" smtClean="0">
                <a:latin typeface="UD デジタル 教科書体 NK-R" panose="02020400000000000000" pitchFamily="18" charset="-128"/>
                <a:ea typeface="UD デジタル 教科書体 NK-R" panose="02020400000000000000" pitchFamily="18" charset="-128"/>
              </a:rPr>
              <a:t>、それぞれは同じ</a:t>
            </a:r>
            <a:r>
              <a:rPr lang="ja-JP" altLang="en-US" sz="1600" dirty="0">
                <a:latin typeface="UD デジタル 教科書体 NK-R" panose="02020400000000000000" pitchFamily="18" charset="-128"/>
                <a:ea typeface="UD デジタル 教科書体 NK-R" panose="02020400000000000000" pitchFamily="18" charset="-128"/>
              </a:rPr>
              <a:t>内容</a:t>
            </a:r>
          </a:p>
          <a:p>
            <a:endParaRPr lang="ja-JP" altLang="en-US" sz="1600" dirty="0">
              <a:latin typeface="UD デジタル 教科書体 NK-R" panose="02020400000000000000" pitchFamily="18" charset="-128"/>
              <a:ea typeface="UD デジタル 教科書体 NK-R" panose="02020400000000000000" pitchFamily="18" charset="-128"/>
            </a:endParaRPr>
          </a:p>
          <a:p>
            <a:r>
              <a:rPr lang="ja-JP" altLang="en-US" sz="1600" dirty="0">
                <a:latin typeface="UD デジタル 教科書体 NK-R" panose="02020400000000000000" pitchFamily="18" charset="-128"/>
                <a:ea typeface="UD デジタル 教科書体 NK-R" panose="02020400000000000000" pitchFamily="18" charset="-128"/>
              </a:rPr>
              <a:t>③</a:t>
            </a:r>
            <a:r>
              <a:rPr lang="ja-JP" altLang="en-US" sz="1600" dirty="0" smtClean="0">
                <a:latin typeface="UD デジタル 教科書体 NK-R" panose="02020400000000000000" pitchFamily="18" charset="-128"/>
                <a:ea typeface="UD デジタル 教科書体 NK-R" panose="02020400000000000000" pitchFamily="18" charset="-128"/>
              </a:rPr>
              <a:t>大村</a:t>
            </a:r>
            <a:r>
              <a:rPr lang="ja-JP" altLang="en-US" sz="1600" dirty="0">
                <a:latin typeface="UD デジタル 教科書体 NK-R" panose="02020400000000000000" pitchFamily="18" charset="-128"/>
                <a:ea typeface="UD デジタル 教科書体 NK-R" panose="02020400000000000000" pitchFamily="18" charset="-128"/>
              </a:rPr>
              <a:t>弦　観光</a:t>
            </a:r>
            <a:r>
              <a:rPr lang="en-US" altLang="ja-JP" sz="1600" dirty="0" err="1" smtClean="0">
                <a:latin typeface="UD デジタル 教科書体 NK-R" panose="02020400000000000000" pitchFamily="18" charset="-128"/>
                <a:ea typeface="UD デジタル 教科書体 NK-R" panose="02020400000000000000" pitchFamily="18" charset="-128"/>
              </a:rPr>
              <a:t>youtuber</a:t>
            </a:r>
            <a:endParaRPr lang="en-US" altLang="ja-JP" sz="1600" dirty="0" smtClean="0">
              <a:latin typeface="UD デジタル 教科書体 NK-R" panose="02020400000000000000" pitchFamily="18" charset="-128"/>
              <a:ea typeface="UD デジタル 教科書体 NK-R" panose="02020400000000000000" pitchFamily="18" charset="-128"/>
            </a:endParaRPr>
          </a:p>
          <a:p>
            <a:r>
              <a:rPr lang="ja-JP" altLang="en-US" sz="1600" dirty="0" smtClean="0">
                <a:latin typeface="UD デジタル 教科書体 NK-R" panose="02020400000000000000" pitchFamily="18" charset="-128"/>
                <a:ea typeface="UD デジタル 教科書体 NK-R" panose="02020400000000000000" pitchFamily="18" charset="-128"/>
              </a:rPr>
              <a:t>（全国</a:t>
            </a:r>
            <a:r>
              <a:rPr lang="ja-JP" altLang="en-US" sz="1600" dirty="0">
                <a:latin typeface="UD デジタル 教科書体 NK-R" panose="02020400000000000000" pitchFamily="18" charset="-128"/>
                <a:ea typeface="UD デジタル 教科書体 NK-R" panose="02020400000000000000" pitchFamily="18" charset="-128"/>
              </a:rPr>
              <a:t>を旅して、北海道のコンテンツでも</a:t>
            </a:r>
            <a:r>
              <a:rPr lang="en-US" altLang="ja-JP" sz="1600" dirty="0">
                <a:latin typeface="UD デジタル 教科書体 NK-R" panose="02020400000000000000" pitchFamily="18" charset="-128"/>
                <a:ea typeface="UD デジタル 教科書体 NK-R" panose="02020400000000000000" pitchFamily="18" charset="-128"/>
              </a:rPr>
              <a:t>24</a:t>
            </a:r>
            <a:r>
              <a:rPr lang="ja-JP" altLang="en-US" sz="1600" dirty="0">
                <a:latin typeface="UD デジタル 教科書体 NK-R" panose="02020400000000000000" pitchFamily="18" charset="-128"/>
                <a:ea typeface="UD デジタル 教科書体 NK-R" panose="02020400000000000000" pitchFamily="18" charset="-128"/>
              </a:rPr>
              <a:t>万回</a:t>
            </a:r>
            <a:r>
              <a:rPr lang="ja-JP" altLang="en-US" sz="1600" dirty="0" smtClean="0">
                <a:latin typeface="UD デジタル 教科書体 NK-R" panose="02020400000000000000" pitchFamily="18" charset="-128"/>
                <a:ea typeface="UD デジタル 教科書体 NK-R" panose="02020400000000000000" pitchFamily="18" charset="-128"/>
              </a:rPr>
              <a:t>再生）</a:t>
            </a:r>
            <a:endParaRPr lang="en-US" altLang="ja-JP" sz="1600" dirty="0">
              <a:latin typeface="UD デジタル 教科書体 NK-R" panose="02020400000000000000" pitchFamily="18" charset="-128"/>
              <a:ea typeface="UD デジタル 教科書体 NK-R" panose="02020400000000000000" pitchFamily="18" charset="-128"/>
            </a:endParaRPr>
          </a:p>
          <a:p>
            <a:r>
              <a:rPr lang="ja-JP" altLang="en-US" sz="1600" dirty="0" smtClean="0">
                <a:latin typeface="UD デジタル 教科書体 NK-R" panose="02020400000000000000" pitchFamily="18" charset="-128"/>
                <a:ea typeface="UD デジタル 教科書体 NK-R" panose="02020400000000000000" pitchFamily="18" charset="-128"/>
              </a:rPr>
              <a:t>　１０本</a:t>
            </a:r>
            <a:r>
              <a:rPr lang="en-US" altLang="ja-JP" sz="1600" dirty="0">
                <a:latin typeface="UD デジタル 教科書体 NK-R" panose="02020400000000000000" pitchFamily="18" charset="-128"/>
                <a:ea typeface="UD デジタル 教科書体 NK-R" panose="02020400000000000000" pitchFamily="18" charset="-128"/>
              </a:rPr>
              <a:t>-</a:t>
            </a:r>
            <a:r>
              <a:rPr lang="ja-JP" altLang="en-US" sz="1600" dirty="0">
                <a:latin typeface="UD デジタル 教科書体 NK-R" panose="02020400000000000000" pitchFamily="18" charset="-128"/>
                <a:ea typeface="UD デジタル 教科書体 NK-R" panose="02020400000000000000" pitchFamily="18" charset="-128"/>
              </a:rPr>
              <a:t>観光</a:t>
            </a:r>
            <a:r>
              <a:rPr lang="en-US" altLang="ja-JP" sz="1600" dirty="0" err="1">
                <a:latin typeface="UD デジタル 教科書体 NK-R" panose="02020400000000000000" pitchFamily="18" charset="-128"/>
                <a:ea typeface="UD デジタル 教科書体 NK-R" panose="02020400000000000000" pitchFamily="18" charset="-128"/>
              </a:rPr>
              <a:t>youtuber</a:t>
            </a:r>
            <a:r>
              <a:rPr lang="en-US" altLang="ja-JP" sz="1600" dirty="0">
                <a:latin typeface="UD デジタル 教科書体 NK-R" panose="02020400000000000000" pitchFamily="18" charset="-128"/>
                <a:ea typeface="UD デジタル 教科書体 NK-R" panose="02020400000000000000" pitchFamily="18" charset="-128"/>
              </a:rPr>
              <a:t>-</a:t>
            </a:r>
            <a:r>
              <a:rPr lang="ja-JP" altLang="en-US" sz="1600" dirty="0">
                <a:latin typeface="UD デジタル 教科書体 NK-R" panose="02020400000000000000" pitchFamily="18" charset="-128"/>
                <a:ea typeface="UD デジタル 教科書体 NK-R" panose="02020400000000000000" pitchFamily="18" charset="-128"/>
              </a:rPr>
              <a:t>ロング版</a:t>
            </a:r>
          </a:p>
          <a:p>
            <a:endParaRPr lang="ja-JP" altLang="en-US" sz="1600" dirty="0">
              <a:latin typeface="UD デジタル 教科書体 NK-R" panose="02020400000000000000" pitchFamily="18" charset="-128"/>
              <a:ea typeface="UD デジタル 教科書体 NK-R" panose="02020400000000000000" pitchFamily="18" charset="-128"/>
            </a:endParaRPr>
          </a:p>
          <a:p>
            <a:r>
              <a:rPr lang="ja-JP" altLang="en-US" sz="1600" dirty="0">
                <a:latin typeface="UD デジタル 教科書体 NK-R" panose="02020400000000000000" pitchFamily="18" charset="-128"/>
                <a:ea typeface="UD デジタル 教科書体 NK-R" panose="02020400000000000000" pitchFamily="18" charset="-128"/>
              </a:rPr>
              <a:t>④</a:t>
            </a:r>
            <a:r>
              <a:rPr lang="ja-JP" altLang="en-US" sz="1600" dirty="0" smtClean="0">
                <a:latin typeface="UD デジタル 教科書体 NK-R" panose="02020400000000000000" pitchFamily="18" charset="-128"/>
                <a:ea typeface="UD デジタル 教科書体 NK-R" panose="02020400000000000000" pitchFamily="18" charset="-128"/>
              </a:rPr>
              <a:t>観光</a:t>
            </a:r>
            <a:r>
              <a:rPr lang="ja-JP" altLang="en-US" sz="1600" dirty="0">
                <a:latin typeface="UD デジタル 教科書体 NK-R" panose="02020400000000000000" pitchFamily="18" charset="-128"/>
                <a:ea typeface="UD デジタル 教科書体 NK-R" panose="02020400000000000000" pitchFamily="18" charset="-128"/>
              </a:rPr>
              <a:t>ライター </a:t>
            </a:r>
            <a:r>
              <a:rPr lang="en-US" altLang="ja-JP" sz="1600" dirty="0" err="1" smtClean="0">
                <a:latin typeface="UD デジタル 教科書体 NK-R" panose="02020400000000000000" pitchFamily="18" charset="-128"/>
                <a:ea typeface="UD デジタル 教科書体 NK-R" panose="02020400000000000000" pitchFamily="18" charset="-128"/>
              </a:rPr>
              <a:t>Tabippo</a:t>
            </a:r>
            <a:endParaRPr lang="en-US" altLang="ja-JP" sz="1600" dirty="0" smtClean="0">
              <a:latin typeface="UD デジタル 教科書体 NK-R" panose="02020400000000000000" pitchFamily="18" charset="-128"/>
              <a:ea typeface="UD デジタル 教科書体 NK-R" panose="02020400000000000000" pitchFamily="18" charset="-128"/>
            </a:endParaRPr>
          </a:p>
          <a:p>
            <a:r>
              <a:rPr lang="ja-JP" altLang="en-US" sz="1600" dirty="0" smtClean="0">
                <a:latin typeface="UD デジタル 教科書体 NK-R" panose="02020400000000000000" pitchFamily="18" charset="-128"/>
                <a:ea typeface="UD デジタル 教科書体 NK-R" panose="02020400000000000000" pitchFamily="18" charset="-128"/>
              </a:rPr>
              <a:t>（</a:t>
            </a:r>
            <a:r>
              <a:rPr lang="ja-JP" altLang="en-US" sz="1600" dirty="0">
                <a:latin typeface="UD デジタル 教科書体 NK-R" panose="02020400000000000000" pitchFamily="18" charset="-128"/>
                <a:ea typeface="UD デジタル 教科書体 NK-R" panose="02020400000000000000" pitchFamily="18" charset="-128"/>
              </a:rPr>
              <a:t>伊藤美咲、三浦</a:t>
            </a:r>
            <a:r>
              <a:rPr lang="ja-JP" altLang="en-US" sz="1600" dirty="0" err="1">
                <a:latin typeface="UD デジタル 教科書体 NK-R" panose="02020400000000000000" pitchFamily="18" charset="-128"/>
                <a:ea typeface="UD デジタル 教科書体 NK-R" panose="02020400000000000000" pitchFamily="18" charset="-128"/>
              </a:rPr>
              <a:t>えり</a:t>
            </a:r>
            <a:r>
              <a:rPr lang="ja-JP" altLang="en-US" sz="1600" dirty="0">
                <a:latin typeface="UD デジタル 教科書体 NK-R" panose="02020400000000000000" pitchFamily="18" charset="-128"/>
                <a:ea typeface="UD デジタル 教科書体 NK-R" panose="02020400000000000000" pitchFamily="18" charset="-128"/>
              </a:rPr>
              <a:t>、岡田良寛、</a:t>
            </a:r>
            <a:r>
              <a:rPr lang="en-US" altLang="ja-JP" sz="1600" dirty="0" err="1" smtClean="0">
                <a:latin typeface="UD デジタル 教科書体 NK-R" panose="02020400000000000000" pitchFamily="18" charset="-128"/>
                <a:ea typeface="UD デジタル 教科書体 NK-R" panose="02020400000000000000" pitchFamily="18" charset="-128"/>
              </a:rPr>
              <a:t>ROYworld</a:t>
            </a:r>
            <a:r>
              <a:rPr lang="ja-JP" altLang="en-US" sz="1600" dirty="0" smtClean="0">
                <a:latin typeface="UD デジタル 教科書体 NK-R" panose="02020400000000000000" pitchFamily="18" charset="-128"/>
                <a:ea typeface="UD デジタル 教科書体 NK-R" panose="02020400000000000000" pitchFamily="18" charset="-128"/>
              </a:rPr>
              <a:t>）</a:t>
            </a:r>
            <a:endParaRPr lang="en-US" altLang="ja-JP" sz="1600" dirty="0">
              <a:latin typeface="UD デジタル 教科書体 NK-R" panose="02020400000000000000" pitchFamily="18" charset="-128"/>
              <a:ea typeface="UD デジタル 教科書体 NK-R" panose="02020400000000000000" pitchFamily="18" charset="-128"/>
            </a:endParaRPr>
          </a:p>
          <a:p>
            <a:r>
              <a:rPr lang="ja-JP" altLang="en-US" sz="1600" dirty="0" smtClean="0">
                <a:latin typeface="UD デジタル 教科書体 NK-R" panose="02020400000000000000" pitchFamily="18" charset="-128"/>
                <a:ea typeface="UD デジタル 教科書体 NK-R" panose="02020400000000000000" pitchFamily="18" charset="-128"/>
              </a:rPr>
              <a:t>　２４本</a:t>
            </a:r>
            <a:r>
              <a:rPr lang="en-US" altLang="ja-JP" sz="1600" dirty="0">
                <a:latin typeface="UD デジタル 教科書体 NK-R" panose="02020400000000000000" pitchFamily="18" charset="-128"/>
                <a:ea typeface="UD デジタル 教科書体 NK-R" panose="02020400000000000000" pitchFamily="18" charset="-128"/>
              </a:rPr>
              <a:t>-</a:t>
            </a:r>
            <a:r>
              <a:rPr lang="ja-JP" altLang="en-US" sz="1600" dirty="0">
                <a:latin typeface="UD デジタル 教科書体 NK-R" panose="02020400000000000000" pitchFamily="18" charset="-128"/>
                <a:ea typeface="UD デジタル 教科書体 NK-R" panose="02020400000000000000" pitchFamily="18" charset="-128"/>
              </a:rPr>
              <a:t>観光</a:t>
            </a:r>
            <a:r>
              <a:rPr lang="ja-JP" altLang="en-US" sz="1600" dirty="0" smtClean="0">
                <a:latin typeface="UD デジタル 教科書体 NK-R" panose="02020400000000000000" pitchFamily="18" charset="-128"/>
                <a:ea typeface="UD デジタル 教科書体 NK-R" panose="02020400000000000000" pitchFamily="18" charset="-128"/>
              </a:rPr>
              <a:t>記事</a:t>
            </a:r>
            <a:endParaRPr lang="en-US" altLang="ja-JP" sz="1600" dirty="0" smtClean="0">
              <a:latin typeface="UD デジタル 教科書体 NK-R" panose="02020400000000000000" pitchFamily="18" charset="-128"/>
              <a:ea typeface="UD デジタル 教科書体 NK-R" panose="02020400000000000000" pitchFamily="18" charset="-128"/>
            </a:endParaRPr>
          </a:p>
          <a:p>
            <a:endParaRPr lang="en-US" altLang="ja-JP" sz="1600" dirty="0">
              <a:latin typeface="UD デジタル 教科書体 NK-R" panose="02020400000000000000" pitchFamily="18" charset="-128"/>
              <a:ea typeface="UD デジタル 教科書体 NK-R" panose="02020400000000000000" pitchFamily="18" charset="-128"/>
            </a:endParaRPr>
          </a:p>
          <a:p>
            <a:r>
              <a:rPr lang="ja-JP" altLang="en-US" sz="1600" dirty="0" smtClean="0">
                <a:latin typeface="UD デジタル 教科書体 NK-R" panose="02020400000000000000" pitchFamily="18" charset="-128"/>
                <a:ea typeface="UD デジタル 教科書体 NK-R" panose="02020400000000000000" pitchFamily="18" charset="-128"/>
              </a:rPr>
              <a:t>①～④のコンテンツを</a:t>
            </a:r>
            <a:r>
              <a:rPr lang="en-US" altLang="ja-JP" sz="1600" dirty="0" smtClean="0">
                <a:latin typeface="UD デジタル 教科書体 NK-R" panose="02020400000000000000" pitchFamily="18" charset="-128"/>
                <a:ea typeface="UD デジタル 教科書体 NK-R" panose="02020400000000000000" pitchFamily="18" charset="-128"/>
              </a:rPr>
              <a:t>LINE</a:t>
            </a:r>
            <a:r>
              <a:rPr lang="ja-JP" altLang="en-US" sz="1600" dirty="0" smtClean="0">
                <a:latin typeface="UD デジタル 教科書体 NK-R" panose="02020400000000000000" pitchFamily="18" charset="-128"/>
                <a:ea typeface="UD デジタル 教科書体 NK-R" panose="02020400000000000000" pitchFamily="18" charset="-128"/>
              </a:rPr>
              <a:t>内や</a:t>
            </a:r>
            <a:r>
              <a:rPr lang="en-US" altLang="ja-JP" sz="1600" dirty="0" smtClean="0">
                <a:latin typeface="UD デジタル 教科書体 NK-R" panose="02020400000000000000" pitchFamily="18" charset="-128"/>
                <a:ea typeface="UD デジタル 教科書体 NK-R" panose="02020400000000000000" pitchFamily="18" charset="-128"/>
              </a:rPr>
              <a:t>LINE-LIFF</a:t>
            </a:r>
            <a:r>
              <a:rPr lang="ja-JP" altLang="en-US" sz="1600" dirty="0" smtClean="0">
                <a:latin typeface="UD デジタル 教科書体 NK-R" panose="02020400000000000000" pitchFamily="18" charset="-128"/>
                <a:ea typeface="UD デジタル 教科書体 NK-R" panose="02020400000000000000" pitchFamily="18" charset="-128"/>
              </a:rPr>
              <a:t>アプリから配信</a:t>
            </a:r>
            <a:endParaRPr lang="en-US" altLang="ja-JP" sz="1600" dirty="0" smtClean="0">
              <a:latin typeface="UD デジタル 教科書体 NK-R" panose="02020400000000000000" pitchFamily="18" charset="-128"/>
              <a:ea typeface="UD デジタル 教科書体 NK-R" panose="02020400000000000000" pitchFamily="18" charset="-128"/>
            </a:endParaRPr>
          </a:p>
          <a:p>
            <a:endParaRPr lang="en-US" altLang="ja-JP" sz="1600" dirty="0" smtClean="0">
              <a:latin typeface="UD デジタル 教科書体 NK-R" panose="02020400000000000000" pitchFamily="18" charset="-128"/>
              <a:ea typeface="UD デジタル 教科書体 NK-R" panose="02020400000000000000" pitchFamily="18" charset="-128"/>
            </a:endParaRPr>
          </a:p>
          <a:p>
            <a:endParaRPr lang="en-US" altLang="ja-JP" sz="1600" dirty="0" smtClean="0">
              <a:latin typeface="UD デジタル 教科書体 NK-R" panose="02020400000000000000" pitchFamily="18" charset="-128"/>
              <a:ea typeface="UD デジタル 教科書体 NK-R" panose="02020400000000000000" pitchFamily="18" charset="-128"/>
            </a:endParaRPr>
          </a:p>
          <a:p>
            <a:endParaRPr lang="ja-JP" altLang="en-US" sz="1600" dirty="0"/>
          </a:p>
        </p:txBody>
      </p:sp>
    </p:spTree>
    <p:extLst>
      <p:ext uri="{BB962C8B-B14F-4D97-AF65-F5344CB8AC3E}">
        <p14:creationId xmlns:p14="http://schemas.microsoft.com/office/powerpoint/2010/main" val="39196212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6195906" y="9170640"/>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1" lang="en-US" altLang="ja-JP" sz="1000" b="0" i="0" u="none" strike="noStrike" kern="1200" cap="none" spc="0" normalizeH="0" baseline="0" noProof="0">
              <a:ln>
                <a:noFill/>
              </a:ln>
              <a:solidFill>
                <a:srgbClr val="000000"/>
              </a:solidFill>
              <a:effectLst/>
              <a:uLnTx/>
              <a:uFillTx/>
              <a:latin typeface="Meiryo UI"/>
              <a:ea typeface="Meiryo UI"/>
              <a:cs typeface="+mn-cs"/>
            </a:endParaRPr>
          </a:p>
        </p:txBody>
      </p:sp>
      <p:sp>
        <p:nvSpPr>
          <p:cNvPr id="8"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３</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業務</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内容　　</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（３）効果的な情報発信</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2" name="正方形/長方形 1"/>
          <p:cNvSpPr/>
          <p:nvPr/>
        </p:nvSpPr>
        <p:spPr bwMode="auto">
          <a:xfrm>
            <a:off x="260648" y="899591"/>
            <a:ext cx="6336704" cy="7992889"/>
          </a:xfrm>
          <a:prstGeom prst="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・地域の旬な観光情報定期的に配信</a:t>
            </a:r>
            <a:endParaRPr kumimoji="1" lang="en-US" altLang="ja-JP" sz="14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ja-JP" altLang="en-US" sz="1400" dirty="0">
                <a:latin typeface="UD デジタル 教科書体 NK-R" panose="02020400000000000000" pitchFamily="18" charset="-128"/>
                <a:ea typeface="UD デジタル 教科書体 NK-R" panose="02020400000000000000" pitchFamily="18" charset="-128"/>
              </a:rPr>
              <a:t>　</a:t>
            </a:r>
            <a:r>
              <a:rPr lang="ja-JP" altLang="en-US" sz="1400" dirty="0" smtClean="0">
                <a:latin typeface="UD デジタル 教科書体 NK-R" panose="02020400000000000000" pitchFamily="18" charset="-128"/>
                <a:ea typeface="UD デジタル 教科書体 NK-R" panose="02020400000000000000" pitchFamily="18" charset="-128"/>
              </a:rPr>
              <a:t>　選任ライターが１週間ごとに１市町村を巡り情報発信します。</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UD デジタル 教科書体 NK-R" panose="02020400000000000000" pitchFamily="18" charset="-128"/>
                <a:ea typeface="UD デジタル 教科書体 NK-R" panose="02020400000000000000" pitchFamily="18" charset="-128"/>
              </a:rPr>
              <a:t>　</a:t>
            </a:r>
            <a:r>
              <a:rPr kumimoji="1" lang="ja-JP" altLang="en-US" sz="14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　発信は訪問</a:t>
            </a:r>
            <a:r>
              <a:rPr lang="ja-JP" altLang="en-US" sz="1400" dirty="0">
                <a:latin typeface="UD デジタル 教科書体 NK-R" panose="02020400000000000000" pitchFamily="18" charset="-128"/>
                <a:ea typeface="UD デジタル 教科書体 NK-R" panose="02020400000000000000" pitchFamily="18" charset="-128"/>
              </a:rPr>
              <a:t>先</a:t>
            </a:r>
            <a:r>
              <a:rPr lang="ja-JP" altLang="en-US" sz="1400" dirty="0" smtClean="0">
                <a:latin typeface="UD デジタル 教科書体 NK-R" panose="02020400000000000000" pitchFamily="18" charset="-128"/>
                <a:ea typeface="UD デジタル 教科書体 NK-R" panose="02020400000000000000" pitchFamily="18" charset="-128"/>
              </a:rPr>
              <a:t>のイベント予告であったり、季節外れの地元ネタを中心に、他市町</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ja-JP" altLang="en-US" sz="1400" dirty="0">
                <a:latin typeface="UD デジタル 教科書体 NK-R" panose="02020400000000000000" pitchFamily="18" charset="-128"/>
                <a:ea typeface="UD デジタル 教科書体 NK-R" panose="02020400000000000000" pitchFamily="18" charset="-128"/>
              </a:rPr>
              <a:t>　</a:t>
            </a:r>
            <a:r>
              <a:rPr lang="ja-JP" altLang="en-US" sz="1400" dirty="0" smtClean="0">
                <a:latin typeface="UD デジタル 教科書体 NK-R" panose="02020400000000000000" pitchFamily="18" charset="-128"/>
                <a:ea typeface="UD デジタル 教科書体 NK-R" panose="02020400000000000000" pitchFamily="18" charset="-128"/>
              </a:rPr>
              <a:t>　村、観光協会などからの掲載依頼を発注者様と調整しながら進めてまいります。</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UD デジタル 教科書体 NK-R" panose="02020400000000000000" pitchFamily="18" charset="-128"/>
                <a:ea typeface="UD デジタル 教科書体 NK-R" panose="02020400000000000000" pitchFamily="18" charset="-128"/>
              </a:rPr>
              <a:t>　</a:t>
            </a:r>
            <a:r>
              <a:rPr kumimoji="1" lang="ja-JP" altLang="en-US" sz="14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　</a:t>
            </a:r>
            <a:r>
              <a:rPr kumimoji="1" lang="en-US" altLang="ja-JP" sz="14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a:t>
            </a:r>
            <a:r>
              <a:rPr kumimoji="1" lang="ja-JP" altLang="en-US" sz="14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事業開始月は１度の配信、以降は月に６回程度の配信をいたします。</a:t>
            </a:r>
            <a:endParaRPr kumimoji="1" lang="en-US" altLang="ja-JP" sz="14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　　</a:t>
            </a:r>
            <a:r>
              <a:rPr kumimoji="1" lang="en-US" altLang="ja-JP" sz="14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a:t>
            </a:r>
            <a:r>
              <a:rPr lang="ja-JP" altLang="en-US" sz="1400" dirty="0">
                <a:latin typeface="UD デジタル 教科書体 NK-R" panose="02020400000000000000" pitchFamily="18" charset="-128"/>
                <a:ea typeface="UD デジタル 教科書体 NK-R" panose="02020400000000000000" pitchFamily="18" charset="-128"/>
              </a:rPr>
              <a:t>滞在中</a:t>
            </a:r>
            <a:r>
              <a:rPr lang="ja-JP" altLang="en-US" sz="1400" dirty="0" smtClean="0">
                <a:latin typeface="UD デジタル 教科書体 NK-R" panose="02020400000000000000" pitchFamily="18" charset="-128"/>
                <a:ea typeface="UD デジタル 教科書体 NK-R" panose="02020400000000000000" pitchFamily="18" charset="-128"/>
              </a:rPr>
              <a:t>の宿泊については取材先市町村での</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ja-JP" altLang="en-US" sz="1400" dirty="0">
                <a:latin typeface="UD デジタル 教科書体 NK-R" panose="02020400000000000000" pitchFamily="18" charset="-128"/>
                <a:ea typeface="UD デジタル 教科書体 NK-R" panose="02020400000000000000" pitchFamily="18" charset="-128"/>
              </a:rPr>
              <a:t>　</a:t>
            </a:r>
            <a:r>
              <a:rPr lang="ja-JP" altLang="en-US" sz="1400" dirty="0" smtClean="0">
                <a:latin typeface="UD デジタル 教科書体 NK-R" panose="02020400000000000000" pitchFamily="18" charset="-128"/>
                <a:ea typeface="UD デジタル 教科書体 NK-R" panose="02020400000000000000" pitchFamily="18" charset="-128"/>
              </a:rPr>
              <a:t>　　　ご負担を依頼し、イベントや体験について同行</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ja-JP" altLang="en-US" sz="1400" dirty="0">
                <a:latin typeface="UD デジタル 教科書体 NK-R" panose="02020400000000000000" pitchFamily="18" charset="-128"/>
                <a:ea typeface="UD デジタル 教科書体 NK-R" panose="02020400000000000000" pitchFamily="18" charset="-128"/>
              </a:rPr>
              <a:t>　</a:t>
            </a:r>
            <a:r>
              <a:rPr lang="ja-JP" altLang="en-US" sz="1400" dirty="0" smtClean="0">
                <a:latin typeface="UD デジタル 教科書体 NK-R" panose="02020400000000000000" pitchFamily="18" charset="-128"/>
                <a:ea typeface="UD デジタル 教科書体 NK-R" panose="02020400000000000000" pitchFamily="18" charset="-128"/>
              </a:rPr>
              <a:t>　　　をいただけると受入側、取材側双方にとって良</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ja-JP" altLang="en-US" sz="1400" dirty="0">
                <a:latin typeface="UD デジタル 教科書体 NK-R" panose="02020400000000000000" pitchFamily="18" charset="-128"/>
                <a:ea typeface="UD デジタル 教科書体 NK-R" panose="02020400000000000000" pitchFamily="18" charset="-128"/>
              </a:rPr>
              <a:t>　</a:t>
            </a:r>
            <a:r>
              <a:rPr lang="ja-JP" altLang="en-US" sz="1400" dirty="0" smtClean="0">
                <a:latin typeface="UD デジタル 教科書体 NK-R" panose="02020400000000000000" pitchFamily="18" charset="-128"/>
                <a:ea typeface="UD デジタル 教科書体 NK-R" panose="02020400000000000000" pitchFamily="18" charset="-128"/>
              </a:rPr>
              <a:t>　　　</a:t>
            </a:r>
            <a:r>
              <a:rPr lang="ja-JP" altLang="en-US" sz="1400" dirty="0" err="1" smtClean="0">
                <a:latin typeface="UD デジタル 教科書体 NK-R" panose="02020400000000000000" pitchFamily="18" charset="-128"/>
                <a:ea typeface="UD デジタル 教科書体 NK-R" panose="02020400000000000000" pitchFamily="18" charset="-128"/>
              </a:rPr>
              <a:t>い</a:t>
            </a:r>
            <a:r>
              <a:rPr lang="ja-JP" altLang="en-US" sz="1400" dirty="0" smtClean="0">
                <a:latin typeface="UD デジタル 教科書体 NK-R" panose="02020400000000000000" pitchFamily="18" charset="-128"/>
                <a:ea typeface="UD デジタル 教科書体 NK-R" panose="02020400000000000000" pitchFamily="18" charset="-128"/>
              </a:rPr>
              <a:t>相乗効果が生まれると考えます。</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endParaRPr lang="en-US" altLang="ja-JP" sz="1400" dirty="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endParaRPr lang="en-US" altLang="ja-JP" sz="1400" dirty="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ja-JP" altLang="en-US" sz="1400" dirty="0" smtClean="0">
                <a:latin typeface="UD デジタル 教科書体 NK-R" panose="02020400000000000000" pitchFamily="18" charset="-128"/>
                <a:ea typeface="UD デジタル 教科書体 NK-R" panose="02020400000000000000" pitchFamily="18" charset="-128"/>
              </a:rPr>
              <a:t>　</a:t>
            </a:r>
            <a:r>
              <a:rPr lang="en-US" altLang="ja-JP" sz="1400" dirty="0" smtClean="0">
                <a:latin typeface="UD デジタル 教科書体 NK-R" panose="02020400000000000000" pitchFamily="18" charset="-128"/>
                <a:ea typeface="UD デジタル 教科書体 NK-R" panose="02020400000000000000" pitchFamily="18" charset="-128"/>
              </a:rPr>
              <a:t>【</a:t>
            </a:r>
            <a:r>
              <a:rPr lang="ja-JP" altLang="en-US" sz="1400" dirty="0" smtClean="0">
                <a:latin typeface="UD デジタル 教科書体 NK-R" panose="02020400000000000000" pitchFamily="18" charset="-128"/>
                <a:ea typeface="UD デジタル 教科書体 NK-R" panose="02020400000000000000" pitchFamily="18" charset="-128"/>
              </a:rPr>
              <a:t>選任ライターの活動イメージ</a:t>
            </a:r>
            <a:r>
              <a:rPr lang="en-US" altLang="ja-JP" sz="1400" dirty="0" smtClean="0">
                <a:latin typeface="UD デジタル 教科書体 NK-R" panose="02020400000000000000" pitchFamily="18" charset="-128"/>
                <a:ea typeface="UD デジタル 教科書体 NK-R" panose="02020400000000000000" pitchFamily="18" charset="-128"/>
              </a:rPr>
              <a:t>】</a:t>
            </a:r>
          </a:p>
          <a:p>
            <a:pPr marL="0" marR="0" indent="0" algn="l" defTabSz="914400" rtl="0" eaLnBrk="1" fontAlgn="base" latinLnBrk="0" hangingPunct="1">
              <a:lnSpc>
                <a:spcPct val="100000"/>
              </a:lnSpc>
              <a:spcBef>
                <a:spcPct val="0"/>
              </a:spcBef>
              <a:spcAft>
                <a:spcPct val="0"/>
              </a:spcAft>
              <a:buClrTx/>
              <a:buSzTx/>
              <a:buFontTx/>
              <a:buNone/>
              <a:tabLst/>
            </a:pPr>
            <a:endParaRPr lang="en-US" altLang="ja-JP" sz="1400" dirty="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endParaRPr lang="en-US" altLang="ja-JP" sz="1400" dirty="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endParaRPr lang="en-US" altLang="ja-JP" sz="1400" dirty="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endParaRPr lang="en-US" altLang="ja-JP" sz="1400" dirty="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endParaRPr lang="en-US" altLang="ja-JP" sz="1400" dirty="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endParaRPr lang="en-US" altLang="ja-JP" sz="1400" dirty="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endParaRPr lang="en-US" altLang="ja-JP" sz="1400" dirty="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endParaRPr lang="en-US" altLang="ja-JP" sz="1400" dirty="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ja-JP" altLang="en-US" sz="1400" dirty="0" smtClean="0">
                <a:latin typeface="UD デジタル 教科書体 NK-R" panose="02020400000000000000" pitchFamily="18" charset="-128"/>
                <a:ea typeface="UD デジタル 教科書体 NK-R" panose="02020400000000000000" pitchFamily="18" charset="-128"/>
              </a:rPr>
              <a:t>　</a:t>
            </a:r>
            <a:r>
              <a:rPr lang="en-US" altLang="ja-JP" sz="1400" dirty="0" smtClean="0">
                <a:latin typeface="UD デジタル 教科書体 NK-R" panose="02020400000000000000" pitchFamily="18" charset="-128"/>
                <a:ea typeface="UD デジタル 教科書体 NK-R" panose="02020400000000000000" pitchFamily="18" charset="-128"/>
              </a:rPr>
              <a:t>※</a:t>
            </a:r>
            <a:r>
              <a:rPr lang="ja-JP" altLang="en-US" sz="1400" dirty="0" smtClean="0">
                <a:latin typeface="UD デジタル 教科書体 NK-R" panose="02020400000000000000" pitchFamily="18" charset="-128"/>
                <a:ea typeface="UD デジタル 教科書体 NK-R" panose="02020400000000000000" pitchFamily="18" charset="-128"/>
              </a:rPr>
              <a:t>内製するほかに各市町村、観光協会からの素材提供も配信致します。</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endParaRPr lang="en-US" altLang="ja-JP" sz="1400" dirty="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ja-JP" altLang="en-US" sz="1400" dirty="0" smtClean="0">
                <a:latin typeface="UD デジタル 教科書体 NK-R" panose="02020400000000000000" pitchFamily="18" charset="-128"/>
                <a:ea typeface="UD デジタル 教科書体 NK-R" panose="02020400000000000000" pitchFamily="18" charset="-128"/>
              </a:rPr>
              <a:t>　　　　</a:t>
            </a:r>
            <a:endParaRPr lang="en-US" altLang="ja-JP" sz="1400" dirty="0" smtClean="0">
              <a:latin typeface="UD デジタル 教科書体 NK-R" panose="02020400000000000000" pitchFamily="18" charset="-128"/>
              <a:ea typeface="UD デジタル 教科書体 NK-R" panose="02020400000000000000" pitchFamily="18" charset="-128"/>
            </a:endParaRPr>
          </a:p>
        </p:txBody>
      </p:sp>
      <p:pic>
        <p:nvPicPr>
          <p:cNvPr id="4" name="図 3"/>
          <p:cNvPicPr>
            <a:picLocks noChangeAspect="1"/>
          </p:cNvPicPr>
          <p:nvPr/>
        </p:nvPicPr>
        <p:blipFill>
          <a:blip r:embed="rId3"/>
          <a:stretch>
            <a:fillRect/>
          </a:stretch>
        </p:blipFill>
        <p:spPr>
          <a:xfrm>
            <a:off x="4438076" y="2099907"/>
            <a:ext cx="1457529" cy="1281292"/>
          </a:xfrm>
          <a:prstGeom prst="rect">
            <a:avLst/>
          </a:prstGeom>
        </p:spPr>
      </p:pic>
      <p:graphicFrame>
        <p:nvGraphicFramePr>
          <p:cNvPr id="5" name="表 4"/>
          <p:cNvGraphicFramePr>
            <a:graphicFrameLocks noGrp="1"/>
          </p:cNvGraphicFramePr>
          <p:nvPr>
            <p:extLst>
              <p:ext uri="{D42A27DB-BD31-4B8C-83A1-F6EECF244321}">
                <p14:modId xmlns:p14="http://schemas.microsoft.com/office/powerpoint/2010/main" val="3307481515"/>
              </p:ext>
            </p:extLst>
          </p:nvPr>
        </p:nvGraphicFramePr>
        <p:xfrm>
          <a:off x="692696" y="3614296"/>
          <a:ext cx="5287184" cy="1749792"/>
        </p:xfrm>
        <a:graphic>
          <a:graphicData uri="http://schemas.openxmlformats.org/drawingml/2006/table">
            <a:tbl>
              <a:tblPr firstRow="1" bandRow="1">
                <a:tableStyleId>{5C22544A-7EE6-4342-B048-85BDC9FD1C3A}</a:tableStyleId>
              </a:tblPr>
              <a:tblGrid>
                <a:gridCol w="660898">
                  <a:extLst>
                    <a:ext uri="{9D8B030D-6E8A-4147-A177-3AD203B41FA5}">
                      <a16:colId xmlns:a16="http://schemas.microsoft.com/office/drawing/2014/main" val="2585884165"/>
                    </a:ext>
                  </a:extLst>
                </a:gridCol>
                <a:gridCol w="660898">
                  <a:extLst>
                    <a:ext uri="{9D8B030D-6E8A-4147-A177-3AD203B41FA5}">
                      <a16:colId xmlns:a16="http://schemas.microsoft.com/office/drawing/2014/main" val="1408417413"/>
                    </a:ext>
                  </a:extLst>
                </a:gridCol>
                <a:gridCol w="660898">
                  <a:extLst>
                    <a:ext uri="{9D8B030D-6E8A-4147-A177-3AD203B41FA5}">
                      <a16:colId xmlns:a16="http://schemas.microsoft.com/office/drawing/2014/main" val="3740178115"/>
                    </a:ext>
                  </a:extLst>
                </a:gridCol>
                <a:gridCol w="660898">
                  <a:extLst>
                    <a:ext uri="{9D8B030D-6E8A-4147-A177-3AD203B41FA5}">
                      <a16:colId xmlns:a16="http://schemas.microsoft.com/office/drawing/2014/main" val="4177185583"/>
                    </a:ext>
                  </a:extLst>
                </a:gridCol>
                <a:gridCol w="660898">
                  <a:extLst>
                    <a:ext uri="{9D8B030D-6E8A-4147-A177-3AD203B41FA5}">
                      <a16:colId xmlns:a16="http://schemas.microsoft.com/office/drawing/2014/main" val="984675027"/>
                    </a:ext>
                  </a:extLst>
                </a:gridCol>
                <a:gridCol w="660898">
                  <a:extLst>
                    <a:ext uri="{9D8B030D-6E8A-4147-A177-3AD203B41FA5}">
                      <a16:colId xmlns:a16="http://schemas.microsoft.com/office/drawing/2014/main" val="1222820703"/>
                    </a:ext>
                  </a:extLst>
                </a:gridCol>
                <a:gridCol w="660898">
                  <a:extLst>
                    <a:ext uri="{9D8B030D-6E8A-4147-A177-3AD203B41FA5}">
                      <a16:colId xmlns:a16="http://schemas.microsoft.com/office/drawing/2014/main" val="1271687068"/>
                    </a:ext>
                  </a:extLst>
                </a:gridCol>
                <a:gridCol w="660898">
                  <a:extLst>
                    <a:ext uri="{9D8B030D-6E8A-4147-A177-3AD203B41FA5}">
                      <a16:colId xmlns:a16="http://schemas.microsoft.com/office/drawing/2014/main" val="3185053139"/>
                    </a:ext>
                  </a:extLst>
                </a:gridCol>
              </a:tblGrid>
              <a:tr h="437448">
                <a:tc>
                  <a:txBody>
                    <a:bodyPr/>
                    <a:lstStyle/>
                    <a:p>
                      <a:pPr algn="ctr"/>
                      <a:r>
                        <a:rPr kumimoji="1"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rPr>
                        <a:t>曜日</a:t>
                      </a:r>
                      <a:endPar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endParaRPr>
                    </a:p>
                  </a:txBody>
                  <a:tcPr anchor="ctr"/>
                </a:tc>
                <a:tc>
                  <a:txBody>
                    <a:bodyPr/>
                    <a:lstStyle/>
                    <a:p>
                      <a:pPr algn="ctr"/>
                      <a:r>
                        <a:rPr kumimoji="1"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rPr>
                        <a:t>月</a:t>
                      </a:r>
                      <a:endPar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endParaRPr>
                    </a:p>
                  </a:txBody>
                  <a:tcPr anchor="ctr"/>
                </a:tc>
                <a:tc>
                  <a:txBody>
                    <a:bodyPr/>
                    <a:lstStyle/>
                    <a:p>
                      <a:pPr algn="ctr"/>
                      <a:r>
                        <a:rPr kumimoji="1"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rPr>
                        <a:t>火</a:t>
                      </a:r>
                      <a:endPar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endParaRPr>
                    </a:p>
                  </a:txBody>
                  <a:tcPr anchor="ctr"/>
                </a:tc>
                <a:tc>
                  <a:txBody>
                    <a:bodyPr/>
                    <a:lstStyle/>
                    <a:p>
                      <a:pPr algn="ctr"/>
                      <a:r>
                        <a:rPr kumimoji="1"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rPr>
                        <a:t>水</a:t>
                      </a:r>
                      <a:endPar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endParaRPr>
                    </a:p>
                  </a:txBody>
                  <a:tcPr anchor="ctr"/>
                </a:tc>
                <a:tc>
                  <a:txBody>
                    <a:bodyPr/>
                    <a:lstStyle/>
                    <a:p>
                      <a:pPr algn="ctr"/>
                      <a:r>
                        <a:rPr kumimoji="1"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rPr>
                        <a:t>木</a:t>
                      </a:r>
                      <a:endPar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endParaRPr>
                    </a:p>
                  </a:txBody>
                  <a:tcPr anchor="ctr"/>
                </a:tc>
                <a:tc>
                  <a:txBody>
                    <a:bodyPr/>
                    <a:lstStyle/>
                    <a:p>
                      <a:pPr algn="ctr"/>
                      <a:r>
                        <a:rPr kumimoji="1"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rPr>
                        <a:t>金</a:t>
                      </a:r>
                      <a:endPar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endParaRPr>
                    </a:p>
                  </a:txBody>
                  <a:tcPr anchor="ctr"/>
                </a:tc>
                <a:tc>
                  <a:txBody>
                    <a:bodyPr/>
                    <a:lstStyle/>
                    <a:p>
                      <a:pPr algn="ctr"/>
                      <a:r>
                        <a:rPr kumimoji="1"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rPr>
                        <a:t>土</a:t>
                      </a:r>
                      <a:endPar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endParaRPr>
                    </a:p>
                  </a:txBody>
                  <a:tcPr anchor="ctr"/>
                </a:tc>
                <a:tc>
                  <a:txBody>
                    <a:bodyPr/>
                    <a:lstStyle/>
                    <a:p>
                      <a:pPr algn="ctr"/>
                      <a:r>
                        <a:rPr kumimoji="1"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rPr>
                        <a:t>日</a:t>
                      </a:r>
                      <a:endPar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endParaRPr>
                    </a:p>
                  </a:txBody>
                  <a:tcPr anchor="ctr"/>
                </a:tc>
                <a:extLst>
                  <a:ext uri="{0D108BD9-81ED-4DB2-BD59-A6C34878D82A}">
                    <a16:rowId xmlns:a16="http://schemas.microsoft.com/office/drawing/2014/main" val="1883783274"/>
                  </a:ext>
                </a:extLst>
              </a:tr>
              <a:tr h="437448">
                <a:tc>
                  <a:txBody>
                    <a:bodyPr/>
                    <a:lstStyle/>
                    <a:p>
                      <a:pPr algn="ctr"/>
                      <a:r>
                        <a:rPr kumimoji="1"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rPr>
                        <a:t>第１週</a:t>
                      </a:r>
                      <a:endPar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endParaRPr>
                    </a:p>
                  </a:txBody>
                  <a:tcPr anchor="ctr"/>
                </a:tc>
                <a:tc>
                  <a:txBody>
                    <a:bodyPr/>
                    <a:lstStyle/>
                    <a:p>
                      <a:pPr algn="ctr"/>
                      <a:r>
                        <a:rPr kumimoji="1" lang="en-US" altLang="ja-JP" sz="1200" dirty="0" smtClean="0">
                          <a:solidFill>
                            <a:schemeClr val="tx1"/>
                          </a:solidFill>
                          <a:latin typeface="UD デジタル 教科書体 NK-R" panose="02020400000000000000" pitchFamily="18" charset="-128"/>
                          <a:ea typeface="UD デジタル 教科書体 NK-R" panose="02020400000000000000" pitchFamily="18" charset="-128"/>
                        </a:rPr>
                        <a:t>OFF</a:t>
                      </a:r>
                      <a:endPar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endParaRPr>
                    </a:p>
                  </a:txBody>
                  <a:tcPr anchor="ctr"/>
                </a:tc>
                <a:tc>
                  <a:txBody>
                    <a:bodyPr/>
                    <a:lstStyle/>
                    <a:p>
                      <a:pPr algn="ctr"/>
                      <a:r>
                        <a:rPr kumimoji="1" lang="en-US" altLang="ja-JP" sz="1200" dirty="0" smtClean="0">
                          <a:solidFill>
                            <a:schemeClr val="tx1"/>
                          </a:solidFill>
                          <a:latin typeface="UD デジタル 教科書体 NK-R" panose="02020400000000000000" pitchFamily="18" charset="-128"/>
                          <a:ea typeface="UD デジタル 教科書体 NK-R" panose="02020400000000000000" pitchFamily="18" charset="-128"/>
                        </a:rPr>
                        <a:t>OFF</a:t>
                      </a:r>
                    </a:p>
                  </a:txBody>
                  <a:tcPr anchor="ctr"/>
                </a:tc>
                <a:tc>
                  <a:txBody>
                    <a:bodyPr/>
                    <a:lstStyle/>
                    <a:p>
                      <a:pPr algn="ctr"/>
                      <a:r>
                        <a:rPr kumimoji="1"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rPr>
                        <a:t>取材</a:t>
                      </a:r>
                      <a:endPar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endParaRPr>
                    </a:p>
                  </a:txBody>
                  <a:tcPr anchor="b">
                    <a:solidFill>
                      <a:srgbClr val="FFFF00"/>
                    </a:solidFill>
                  </a:tcPr>
                </a:tc>
                <a:tc>
                  <a:txBody>
                    <a:bodyPr/>
                    <a:lstStyle/>
                    <a:p>
                      <a:pPr algn="ctr"/>
                      <a:r>
                        <a:rPr kumimoji="1"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rPr>
                        <a:t>取材</a:t>
                      </a:r>
                      <a:endPar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endParaRPr>
                    </a:p>
                  </a:txBody>
                  <a:tcPr anchor="b">
                    <a:solidFill>
                      <a:srgbClr val="FFFF00"/>
                    </a:solidFill>
                  </a:tcPr>
                </a:tc>
                <a:tc>
                  <a:txBody>
                    <a:bodyPr/>
                    <a:lstStyle/>
                    <a:p>
                      <a:pPr algn="ctr"/>
                      <a:r>
                        <a:rPr kumimoji="1"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rPr>
                        <a:t>取材</a:t>
                      </a:r>
                      <a:endPar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endParaRPr>
                    </a:p>
                  </a:txBody>
                  <a:tcPr anchor="b">
                    <a:solidFill>
                      <a:srgbClr val="FFFF00"/>
                    </a:solidFill>
                  </a:tcPr>
                </a:tc>
                <a:tc>
                  <a:txBody>
                    <a:bodyPr/>
                    <a:lstStyle/>
                    <a:p>
                      <a:pPr algn="ctr"/>
                      <a:r>
                        <a:rPr kumimoji="1"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rPr>
                        <a:t>校正</a:t>
                      </a:r>
                      <a:endPar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endParaRPr>
                    </a:p>
                  </a:txBody>
                  <a:tcPr anchor="b">
                    <a:solidFill>
                      <a:srgbClr val="FFFF00"/>
                    </a:solidFill>
                  </a:tcPr>
                </a:tc>
                <a:tc>
                  <a:txBody>
                    <a:bodyPr/>
                    <a:lstStyle/>
                    <a:p>
                      <a:pPr algn="ctr"/>
                      <a:r>
                        <a:rPr kumimoji="1"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rPr>
                        <a:t>投稿</a:t>
                      </a:r>
                      <a:endPar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endParaRPr>
                    </a:p>
                  </a:txBody>
                  <a:tcPr anchor="b">
                    <a:solidFill>
                      <a:srgbClr val="FFFF00"/>
                    </a:solidFill>
                  </a:tcPr>
                </a:tc>
                <a:extLst>
                  <a:ext uri="{0D108BD9-81ED-4DB2-BD59-A6C34878D82A}">
                    <a16:rowId xmlns:a16="http://schemas.microsoft.com/office/drawing/2014/main" val="2254772392"/>
                  </a:ext>
                </a:extLst>
              </a:tr>
              <a:tr h="437448">
                <a:tc>
                  <a:txBody>
                    <a:bodyPr/>
                    <a:lstStyle/>
                    <a:p>
                      <a:pPr algn="ctr"/>
                      <a:r>
                        <a:rPr kumimoji="1"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rPr>
                        <a:t>第２週</a:t>
                      </a:r>
                      <a:endPar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endParaRPr>
                    </a:p>
                  </a:txBody>
                  <a:tcPr anchor="ctr"/>
                </a:tc>
                <a:tc>
                  <a:txBody>
                    <a:bodyPr/>
                    <a:lstStyle/>
                    <a:p>
                      <a:pPr algn="ctr"/>
                      <a:r>
                        <a:rPr kumimoji="1" lang="en-US" altLang="ja-JP" sz="1200" dirty="0" smtClean="0">
                          <a:solidFill>
                            <a:schemeClr val="tx1"/>
                          </a:solidFill>
                          <a:latin typeface="UD デジタル 教科書体 NK-R" panose="02020400000000000000" pitchFamily="18" charset="-128"/>
                          <a:ea typeface="UD デジタル 教科書体 NK-R" panose="02020400000000000000" pitchFamily="18" charset="-128"/>
                        </a:rPr>
                        <a:t>OFF</a:t>
                      </a:r>
                      <a:endPar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endParaRPr>
                    </a:p>
                  </a:txBody>
                  <a:tcPr anchor="ctr"/>
                </a:tc>
                <a:tc>
                  <a:txBody>
                    <a:bodyPr/>
                    <a:lstStyle/>
                    <a:p>
                      <a:pPr algn="ctr"/>
                      <a:r>
                        <a:rPr kumimoji="1" lang="en-US" altLang="ja-JP" sz="1200" dirty="0" smtClean="0">
                          <a:solidFill>
                            <a:schemeClr val="tx1"/>
                          </a:solidFill>
                          <a:latin typeface="UD デジタル 教科書体 NK-R" panose="02020400000000000000" pitchFamily="18" charset="-128"/>
                          <a:ea typeface="UD デジタル 教科書体 NK-R" panose="02020400000000000000" pitchFamily="18" charset="-128"/>
                        </a:rPr>
                        <a:t>OFF</a:t>
                      </a:r>
                      <a:endPar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endParaRPr>
                    </a:p>
                  </a:txBody>
                  <a:tcPr anchor="ctr"/>
                </a:tc>
                <a:tc>
                  <a:txBody>
                    <a:bodyPr/>
                    <a:lstStyle/>
                    <a:p>
                      <a:pPr algn="ctr"/>
                      <a:r>
                        <a:rPr kumimoji="1"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rPr>
                        <a:t>取材</a:t>
                      </a:r>
                      <a:endPar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endParaRPr>
                    </a:p>
                  </a:txBody>
                  <a:tcPr anchor="b">
                    <a:solidFill>
                      <a:srgbClr val="FFD5D5"/>
                    </a:solidFill>
                  </a:tcPr>
                </a:tc>
                <a:tc>
                  <a:txBody>
                    <a:bodyPr/>
                    <a:lstStyle/>
                    <a:p>
                      <a:pPr algn="ctr"/>
                      <a:r>
                        <a:rPr kumimoji="1"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rPr>
                        <a:t>取材</a:t>
                      </a:r>
                      <a:endPar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endParaRPr>
                    </a:p>
                  </a:txBody>
                  <a:tcPr anchor="b">
                    <a:solidFill>
                      <a:srgbClr val="FFD5D5"/>
                    </a:solidFill>
                  </a:tcPr>
                </a:tc>
                <a:tc>
                  <a:txBody>
                    <a:bodyPr/>
                    <a:lstStyle/>
                    <a:p>
                      <a:pPr algn="ctr"/>
                      <a:r>
                        <a:rPr kumimoji="1"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rPr>
                        <a:t>取材</a:t>
                      </a:r>
                      <a:endPar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endParaRPr>
                    </a:p>
                  </a:txBody>
                  <a:tcPr anchor="b">
                    <a:solidFill>
                      <a:srgbClr val="FFD5D5"/>
                    </a:solidFill>
                  </a:tcPr>
                </a:tc>
                <a:tc>
                  <a:txBody>
                    <a:bodyPr/>
                    <a:lstStyle/>
                    <a:p>
                      <a:pPr algn="ctr"/>
                      <a:r>
                        <a:rPr kumimoji="1"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rPr>
                        <a:t>校正</a:t>
                      </a:r>
                      <a:endPar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endParaRPr>
                    </a:p>
                  </a:txBody>
                  <a:tcPr anchor="b">
                    <a:solidFill>
                      <a:srgbClr val="FFD5D5"/>
                    </a:solidFill>
                  </a:tcPr>
                </a:tc>
                <a:tc>
                  <a:txBody>
                    <a:bodyPr/>
                    <a:lstStyle/>
                    <a:p>
                      <a:pPr algn="ctr"/>
                      <a:r>
                        <a:rPr kumimoji="1"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rPr>
                        <a:t>投稿</a:t>
                      </a:r>
                      <a:endPar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endParaRPr>
                    </a:p>
                  </a:txBody>
                  <a:tcPr anchor="b">
                    <a:solidFill>
                      <a:srgbClr val="FFD5D5"/>
                    </a:solidFill>
                  </a:tcPr>
                </a:tc>
                <a:extLst>
                  <a:ext uri="{0D108BD9-81ED-4DB2-BD59-A6C34878D82A}">
                    <a16:rowId xmlns:a16="http://schemas.microsoft.com/office/drawing/2014/main" val="419848350"/>
                  </a:ext>
                </a:extLst>
              </a:tr>
              <a:tr h="437448">
                <a:tc>
                  <a:txBody>
                    <a:bodyPr/>
                    <a:lstStyle/>
                    <a:p>
                      <a:pPr algn="ctr"/>
                      <a:r>
                        <a:rPr kumimoji="1"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rPr>
                        <a:t>第３週</a:t>
                      </a:r>
                      <a:endPar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endParaRPr>
                    </a:p>
                  </a:txBody>
                  <a:tcPr anchor="ctr"/>
                </a:tc>
                <a:tc>
                  <a:txBody>
                    <a:bodyPr/>
                    <a:lstStyle/>
                    <a:p>
                      <a:pPr algn="ctr"/>
                      <a:r>
                        <a:rPr kumimoji="1" lang="en-US" altLang="ja-JP" sz="1200" dirty="0" smtClean="0">
                          <a:solidFill>
                            <a:schemeClr val="tx1"/>
                          </a:solidFill>
                          <a:latin typeface="UD デジタル 教科書体 NK-R" panose="02020400000000000000" pitchFamily="18" charset="-128"/>
                          <a:ea typeface="UD デジタル 教科書体 NK-R" panose="02020400000000000000" pitchFamily="18" charset="-128"/>
                        </a:rPr>
                        <a:t>OFF</a:t>
                      </a:r>
                      <a:endPar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endParaRPr>
                    </a:p>
                  </a:txBody>
                  <a:tcPr anchor="ctr"/>
                </a:tc>
                <a:tc>
                  <a:txBody>
                    <a:bodyPr/>
                    <a:lstStyle/>
                    <a:p>
                      <a:pPr algn="ctr"/>
                      <a:r>
                        <a:rPr kumimoji="1" lang="en-US" altLang="ja-JP" sz="1200" dirty="0" smtClean="0">
                          <a:solidFill>
                            <a:schemeClr val="tx1"/>
                          </a:solidFill>
                          <a:latin typeface="UD デジタル 教科書体 NK-R" panose="02020400000000000000" pitchFamily="18" charset="-128"/>
                          <a:ea typeface="UD デジタル 教科書体 NK-R" panose="02020400000000000000" pitchFamily="18" charset="-128"/>
                        </a:rPr>
                        <a:t>OFF</a:t>
                      </a:r>
                      <a:endPar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endParaRPr>
                    </a:p>
                  </a:txBody>
                  <a:tcPr anchor="ctr"/>
                </a:tc>
                <a:tc>
                  <a:txBody>
                    <a:bodyPr/>
                    <a:lstStyle/>
                    <a:p>
                      <a:pPr algn="ctr"/>
                      <a:r>
                        <a:rPr kumimoji="1"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rPr>
                        <a:t>取材</a:t>
                      </a:r>
                      <a:endPar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endParaRPr>
                    </a:p>
                  </a:txBody>
                  <a:tcPr anchor="b">
                    <a:solidFill>
                      <a:srgbClr val="D7F1D8"/>
                    </a:solidFill>
                  </a:tcPr>
                </a:tc>
                <a:tc>
                  <a:txBody>
                    <a:bodyPr/>
                    <a:lstStyle/>
                    <a:p>
                      <a:pPr algn="ctr"/>
                      <a:r>
                        <a:rPr kumimoji="1"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rPr>
                        <a:t>取材</a:t>
                      </a:r>
                      <a:endPar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endParaRPr>
                    </a:p>
                  </a:txBody>
                  <a:tcPr anchor="b">
                    <a:solidFill>
                      <a:srgbClr val="D7F1D8"/>
                    </a:solidFill>
                  </a:tcPr>
                </a:tc>
                <a:tc>
                  <a:txBody>
                    <a:bodyPr/>
                    <a:lstStyle/>
                    <a:p>
                      <a:pPr algn="ctr"/>
                      <a:r>
                        <a:rPr kumimoji="1"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rPr>
                        <a:t>取材</a:t>
                      </a:r>
                      <a:endPar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endParaRPr>
                    </a:p>
                  </a:txBody>
                  <a:tcPr anchor="b">
                    <a:solidFill>
                      <a:srgbClr val="D7F1D8"/>
                    </a:solidFill>
                  </a:tcPr>
                </a:tc>
                <a:tc>
                  <a:txBody>
                    <a:bodyPr/>
                    <a:lstStyle/>
                    <a:p>
                      <a:pPr algn="ctr"/>
                      <a:r>
                        <a:rPr kumimoji="1"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rPr>
                        <a:t>校正</a:t>
                      </a:r>
                      <a:endPar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endParaRPr>
                    </a:p>
                  </a:txBody>
                  <a:tcPr anchor="b">
                    <a:solidFill>
                      <a:srgbClr val="D7F1D8"/>
                    </a:solidFill>
                  </a:tcPr>
                </a:tc>
                <a:tc>
                  <a:txBody>
                    <a:bodyPr/>
                    <a:lstStyle/>
                    <a:p>
                      <a:pPr algn="ctr"/>
                      <a:r>
                        <a:rPr kumimoji="1"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rPr>
                        <a:t>投稿</a:t>
                      </a:r>
                      <a:endPar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endParaRPr>
                    </a:p>
                  </a:txBody>
                  <a:tcPr anchor="b">
                    <a:solidFill>
                      <a:srgbClr val="D7F1D8"/>
                    </a:solidFill>
                  </a:tcPr>
                </a:tc>
                <a:extLst>
                  <a:ext uri="{0D108BD9-81ED-4DB2-BD59-A6C34878D82A}">
                    <a16:rowId xmlns:a16="http://schemas.microsoft.com/office/drawing/2014/main" val="1213983023"/>
                  </a:ext>
                </a:extLst>
              </a:tr>
            </a:tbl>
          </a:graphicData>
        </a:graphic>
      </p:graphicFrame>
      <p:sp>
        <p:nvSpPr>
          <p:cNvPr id="7" name="正方形/長方形 6"/>
          <p:cNvSpPr/>
          <p:nvPr/>
        </p:nvSpPr>
        <p:spPr bwMode="auto">
          <a:xfrm>
            <a:off x="2704813" y="4067944"/>
            <a:ext cx="3270960" cy="144016"/>
          </a:xfrm>
          <a:prstGeom prst="rect">
            <a:avLst/>
          </a:prstGeom>
          <a:noFill/>
          <a:ln w="9525" cap="flat" cmpd="sng" algn="ctr">
            <a:solidFill>
              <a:schemeClr val="accent2">
                <a:lumMod val="75000"/>
              </a:schemeClr>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A</a:t>
            </a:r>
            <a:r>
              <a:rPr kumimoji="1" lang="ja-JP" altLang="en-US" sz="12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町</a:t>
            </a:r>
          </a:p>
        </p:txBody>
      </p:sp>
      <p:sp>
        <p:nvSpPr>
          <p:cNvPr id="13" name="正方形/長方形 12"/>
          <p:cNvSpPr/>
          <p:nvPr/>
        </p:nvSpPr>
        <p:spPr bwMode="auto">
          <a:xfrm>
            <a:off x="2708920" y="4513428"/>
            <a:ext cx="3270960" cy="144016"/>
          </a:xfrm>
          <a:prstGeom prst="rect">
            <a:avLst/>
          </a:prstGeom>
          <a:noFill/>
          <a:ln w="9525" cap="flat" cmpd="sng" algn="ctr">
            <a:solidFill>
              <a:schemeClr val="accent2">
                <a:lumMod val="75000"/>
              </a:schemeClr>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altLang="ja-JP" sz="1200" dirty="0" smtClean="0">
                <a:latin typeface="UD デジタル 教科書体 NK-R" panose="02020400000000000000" pitchFamily="18" charset="-128"/>
                <a:ea typeface="UD デジタル 教科書体 NK-R" panose="02020400000000000000" pitchFamily="18" charset="-128"/>
              </a:rPr>
              <a:t>B</a:t>
            </a:r>
            <a:r>
              <a:rPr lang="ja-JP" altLang="en-US" sz="1200" dirty="0" smtClean="0">
                <a:latin typeface="UD デジタル 教科書体 NK-R" panose="02020400000000000000" pitchFamily="18" charset="-128"/>
                <a:ea typeface="UD デジタル 教科書体 NK-R" panose="02020400000000000000" pitchFamily="18" charset="-128"/>
              </a:rPr>
              <a:t>市</a:t>
            </a:r>
            <a:endParaRPr kumimoji="1" lang="ja-JP" altLang="en-US" sz="12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endParaRPr>
          </a:p>
        </p:txBody>
      </p:sp>
      <p:sp>
        <p:nvSpPr>
          <p:cNvPr id="14" name="正方形/長方形 13"/>
          <p:cNvSpPr/>
          <p:nvPr/>
        </p:nvSpPr>
        <p:spPr bwMode="auto">
          <a:xfrm>
            <a:off x="2704813" y="4938758"/>
            <a:ext cx="3270960" cy="144016"/>
          </a:xfrm>
          <a:prstGeom prst="rect">
            <a:avLst/>
          </a:prstGeom>
          <a:noFill/>
          <a:ln w="9525" cap="flat" cmpd="sng" algn="ctr">
            <a:solidFill>
              <a:schemeClr val="accent2">
                <a:lumMod val="75000"/>
              </a:schemeClr>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altLang="ja-JP" sz="1200" dirty="0" smtClean="0">
                <a:latin typeface="UD デジタル 教科書体 NK-R" panose="02020400000000000000" pitchFamily="18" charset="-128"/>
                <a:ea typeface="UD デジタル 教科書体 NK-R" panose="02020400000000000000" pitchFamily="18" charset="-128"/>
              </a:rPr>
              <a:t>C</a:t>
            </a:r>
            <a:r>
              <a:rPr lang="ja-JP" altLang="en-US" sz="1200" dirty="0" smtClean="0">
                <a:latin typeface="UD デジタル 教科書体 NK-R" panose="02020400000000000000" pitchFamily="18" charset="-128"/>
                <a:ea typeface="UD デジタル 教科書体 NK-R" panose="02020400000000000000" pitchFamily="18" charset="-128"/>
              </a:rPr>
              <a:t>村</a:t>
            </a:r>
            <a:endParaRPr kumimoji="1" lang="ja-JP" altLang="en-US" sz="12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endParaRPr>
          </a:p>
        </p:txBody>
      </p:sp>
      <p:sp>
        <p:nvSpPr>
          <p:cNvPr id="9" name="正方形/長方形 8"/>
          <p:cNvSpPr/>
          <p:nvPr/>
        </p:nvSpPr>
        <p:spPr bwMode="auto">
          <a:xfrm>
            <a:off x="692696" y="5580112"/>
            <a:ext cx="5283077" cy="1224136"/>
          </a:xfrm>
          <a:prstGeom prst="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altLang="ja-JP" sz="1200" dirty="0" smtClean="0">
                <a:latin typeface="UD デジタル 教科書体 NK-R" panose="02020400000000000000" pitchFamily="18" charset="-128"/>
                <a:ea typeface="UD デジタル 教科書体 NK-R" panose="02020400000000000000" pitchFamily="18" charset="-128"/>
              </a:rPr>
              <a:t>※</a:t>
            </a:r>
            <a:r>
              <a:rPr lang="ja-JP" altLang="en-US" sz="1200" dirty="0" smtClean="0">
                <a:latin typeface="UD デジタル 教科書体 NK-R" panose="02020400000000000000" pitchFamily="18" charset="-128"/>
                <a:ea typeface="UD デジタル 教科書体 NK-R" panose="02020400000000000000" pitchFamily="18" charset="-128"/>
              </a:rPr>
              <a:t>校正・・・取材で得たものより発信材料の下案作成、機構交えて原稿チェック</a:t>
            </a:r>
            <a:endParaRPr lang="en-US" altLang="ja-JP" sz="1200" dirty="0" smtClean="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a:t>
            </a:r>
            <a:r>
              <a:rPr lang="ja-JP" altLang="en-US" sz="1200" dirty="0" smtClean="0">
                <a:latin typeface="UD デジタル 教科書体 NK-R" panose="02020400000000000000" pitchFamily="18" charset="-128"/>
                <a:ea typeface="UD デジタル 教科書体 NK-R" panose="02020400000000000000" pitchFamily="18" charset="-128"/>
              </a:rPr>
              <a:t>投稿・・・●イベント発信の場合、翌週にあるイベントを取材し発信</a:t>
            </a:r>
            <a:endParaRPr lang="en-US" altLang="ja-JP" sz="1200" dirty="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ja-JP" altLang="en-US" sz="1200" dirty="0" smtClean="0">
                <a:latin typeface="UD デジタル 教科書体 NK-R" panose="02020400000000000000" pitchFamily="18" charset="-128"/>
                <a:ea typeface="UD デジタル 教科書体 NK-R" panose="02020400000000000000" pitchFamily="18" charset="-128"/>
              </a:rPr>
              <a:t>　　　　　　　　　●通年の素材については時期を選ばず発信</a:t>
            </a:r>
            <a:endParaRPr lang="en-US" altLang="ja-JP" sz="1200" dirty="0" smtClean="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　　　　　　　　●季節偏在解消目的に閑散期に観光地を取材することにより発信</a:t>
            </a:r>
            <a:endParaRPr lang="en-US" altLang="ja-JP" sz="1200" dirty="0" smtClean="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　　　　　　　　　　　</a:t>
            </a:r>
            <a:r>
              <a:rPr lang="en-US" altLang="ja-JP" sz="1200" dirty="0" smtClean="0">
                <a:latin typeface="UD デジタル 教科書体 NK-R" panose="02020400000000000000" pitchFamily="18" charset="-128"/>
                <a:ea typeface="UD デジタル 教科書体 NK-R" panose="02020400000000000000" pitchFamily="18" charset="-128"/>
              </a:rPr>
              <a:t>[</a:t>
            </a:r>
            <a:r>
              <a:rPr lang="ja-JP" altLang="en-US" sz="1200" dirty="0" smtClean="0">
                <a:latin typeface="UD デジタル 教科書体 NK-R" panose="02020400000000000000" pitchFamily="18" charset="-128"/>
                <a:ea typeface="UD デジタル 教科書体 NK-R" panose="02020400000000000000" pitchFamily="18" charset="-128"/>
              </a:rPr>
              <a:t>例</a:t>
            </a:r>
            <a:r>
              <a:rPr lang="en-US" altLang="ja-JP" sz="1200" dirty="0" smtClean="0">
                <a:latin typeface="UD デジタル 教科書体 NK-R" panose="02020400000000000000" pitchFamily="18" charset="-128"/>
                <a:ea typeface="UD デジタル 教科書体 NK-R" panose="02020400000000000000" pitchFamily="18" charset="-128"/>
              </a:rPr>
              <a:t>]</a:t>
            </a:r>
            <a:r>
              <a:rPr lang="ja-JP" altLang="en-US" sz="1200" dirty="0" smtClean="0">
                <a:latin typeface="UD デジタル 教科書体 NK-R" panose="02020400000000000000" pitchFamily="18" charset="-128"/>
                <a:ea typeface="UD デジタル 教科書体 NK-R" panose="02020400000000000000" pitchFamily="18" charset="-128"/>
              </a:rPr>
              <a:t>ひとりぼっちの釧路湿原</a:t>
            </a:r>
            <a:endParaRPr lang="en-US" altLang="ja-JP" sz="1200" dirty="0" smtClean="0">
              <a:latin typeface="UD デジタル 教科書体 NK-R" panose="02020400000000000000" pitchFamily="18" charset="-128"/>
              <a:ea typeface="UD デジタル 教科書体 NK-R" panose="02020400000000000000" pitchFamily="18" charset="-128"/>
            </a:endParaRPr>
          </a:p>
        </p:txBody>
      </p:sp>
      <p:pic>
        <p:nvPicPr>
          <p:cNvPr id="10" name="図 9"/>
          <p:cNvPicPr>
            <a:picLocks noChangeAspect="1"/>
          </p:cNvPicPr>
          <p:nvPr/>
        </p:nvPicPr>
        <p:blipFill>
          <a:blip r:embed="rId4"/>
          <a:stretch>
            <a:fillRect/>
          </a:stretch>
        </p:blipFill>
        <p:spPr>
          <a:xfrm>
            <a:off x="2808641" y="7236296"/>
            <a:ext cx="2133898" cy="257211"/>
          </a:xfrm>
          <a:prstGeom prst="rect">
            <a:avLst/>
          </a:prstGeom>
        </p:spPr>
      </p:pic>
      <p:pic>
        <p:nvPicPr>
          <p:cNvPr id="11" name="図 10"/>
          <p:cNvPicPr>
            <a:picLocks noChangeAspect="1"/>
          </p:cNvPicPr>
          <p:nvPr/>
        </p:nvPicPr>
        <p:blipFill>
          <a:blip r:embed="rId5"/>
          <a:stretch>
            <a:fillRect/>
          </a:stretch>
        </p:blipFill>
        <p:spPr>
          <a:xfrm>
            <a:off x="4744919" y="7561864"/>
            <a:ext cx="457264" cy="943107"/>
          </a:xfrm>
          <a:prstGeom prst="rect">
            <a:avLst/>
          </a:prstGeom>
        </p:spPr>
      </p:pic>
      <p:pic>
        <p:nvPicPr>
          <p:cNvPr id="12" name="図 11"/>
          <p:cNvPicPr>
            <a:picLocks noChangeAspect="1"/>
          </p:cNvPicPr>
          <p:nvPr/>
        </p:nvPicPr>
        <p:blipFill>
          <a:blip r:embed="rId6"/>
          <a:stretch>
            <a:fillRect/>
          </a:stretch>
        </p:blipFill>
        <p:spPr>
          <a:xfrm>
            <a:off x="3108720" y="7583760"/>
            <a:ext cx="1533739" cy="905001"/>
          </a:xfrm>
          <a:prstGeom prst="rect">
            <a:avLst/>
          </a:prstGeom>
        </p:spPr>
      </p:pic>
      <p:sp>
        <p:nvSpPr>
          <p:cNvPr id="15" name="正方形/長方形 14"/>
          <p:cNvSpPr/>
          <p:nvPr/>
        </p:nvSpPr>
        <p:spPr bwMode="auto">
          <a:xfrm>
            <a:off x="2613331" y="7236296"/>
            <a:ext cx="2831893" cy="1584176"/>
          </a:xfrm>
          <a:prstGeom prst="rect">
            <a:avLst/>
          </a:prstGeom>
          <a:no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Century" pitchFamily="18" charset="0"/>
              <a:ea typeface="ＭＳ 明朝" pitchFamily="17" charset="-128"/>
            </a:endParaRPr>
          </a:p>
        </p:txBody>
      </p:sp>
      <p:pic>
        <p:nvPicPr>
          <p:cNvPr id="16" name="図 15"/>
          <p:cNvPicPr>
            <a:picLocks noChangeAspect="1"/>
          </p:cNvPicPr>
          <p:nvPr/>
        </p:nvPicPr>
        <p:blipFill>
          <a:blip r:embed="rId7"/>
          <a:stretch>
            <a:fillRect/>
          </a:stretch>
        </p:blipFill>
        <p:spPr>
          <a:xfrm>
            <a:off x="3144496" y="8561328"/>
            <a:ext cx="2057687" cy="152421"/>
          </a:xfrm>
          <a:prstGeom prst="rect">
            <a:avLst/>
          </a:prstGeom>
        </p:spPr>
      </p:pic>
      <p:sp>
        <p:nvSpPr>
          <p:cNvPr id="17" name="ホームベース 16"/>
          <p:cNvSpPr/>
          <p:nvPr/>
        </p:nvSpPr>
        <p:spPr bwMode="auto">
          <a:xfrm>
            <a:off x="1052736" y="7236296"/>
            <a:ext cx="1368152" cy="1584176"/>
          </a:xfrm>
          <a:prstGeom prst="homePlat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２０２２０３１５</a:t>
            </a:r>
            <a:endParaRPr kumimoji="1" lang="en-US" altLang="ja-JP" sz="12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ja-JP" altLang="en-US" sz="1200" dirty="0" smtClean="0">
                <a:latin typeface="UD デジタル 教科書体 NK-R" panose="02020400000000000000" pitchFamily="18" charset="-128"/>
                <a:ea typeface="UD デジタル 教科書体 NK-R" panose="02020400000000000000" pitchFamily="18" charset="-128"/>
              </a:rPr>
              <a:t>北海道新聞より</a:t>
            </a:r>
            <a:endParaRPr lang="en-US" altLang="ja-JP" sz="1200" dirty="0" smtClean="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a:t>
            </a:r>
            <a:r>
              <a:rPr kumimoji="1" lang="ja-JP" altLang="en-US" sz="1200" b="0" i="0" u="none" strike="noStrike" cap="none" normalizeH="0" baseline="0" dirty="0" err="1"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ひがし</a:t>
            </a:r>
            <a:r>
              <a:rPr kumimoji="1" lang="ja-JP" altLang="en-US" sz="12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北海道</a:t>
            </a:r>
            <a:endParaRPr kumimoji="1" lang="en-US" altLang="ja-JP" sz="12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ja-JP" altLang="en-US" sz="1200" dirty="0" smtClean="0">
                <a:latin typeface="UD デジタル 教科書体 NK-R" panose="02020400000000000000" pitchFamily="18" charset="-128"/>
                <a:ea typeface="UD デジタル 教科書体 NK-R" panose="02020400000000000000" pitchFamily="18" charset="-128"/>
              </a:rPr>
              <a:t>　自然</a:t>
            </a:r>
            <a:r>
              <a:rPr lang="ja-JP" altLang="en-US" sz="1200" dirty="0">
                <a:latin typeface="UD デジタル 教科書体 NK-R" panose="02020400000000000000" pitchFamily="18" charset="-128"/>
                <a:ea typeface="UD デジタル 教科書体 NK-R" panose="02020400000000000000" pitchFamily="18" charset="-128"/>
              </a:rPr>
              <a:t>美への</a:t>
            </a:r>
            <a:r>
              <a:rPr lang="ja-JP" altLang="en-US" sz="1200" dirty="0" smtClean="0">
                <a:latin typeface="UD デジタル 教科書体 NK-R" panose="02020400000000000000" pitchFamily="18" charset="-128"/>
                <a:ea typeface="UD デジタル 教科書体 NK-R" panose="02020400000000000000" pitchFamily="18" charset="-128"/>
              </a:rPr>
              <a:t>道</a:t>
            </a:r>
            <a:endParaRPr lang="en-US" altLang="ja-JP" sz="1200" dirty="0" smtClean="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ja-JP" altLang="en-US" sz="1200" dirty="0">
                <a:latin typeface="UD デジタル 教科書体 NK-R" panose="02020400000000000000" pitchFamily="18" charset="-128"/>
                <a:ea typeface="UD デジタル 教科書体 NK-R" panose="02020400000000000000" pitchFamily="18" charset="-128"/>
              </a:rPr>
              <a:t>　</a:t>
            </a:r>
            <a:r>
              <a:rPr lang="en-US" altLang="ja-JP" sz="1200" dirty="0" smtClean="0">
                <a:latin typeface="UD デジタル 教科書体 NK-R" panose="02020400000000000000" pitchFamily="18" charset="-128"/>
                <a:ea typeface="UD デジタル 教科書体 NK-R" panose="02020400000000000000" pitchFamily="18" charset="-128"/>
              </a:rPr>
              <a:t>DMO</a:t>
            </a:r>
            <a:r>
              <a:rPr kumimoji="1" lang="ja-JP" altLang="en-US" sz="12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a:t>
            </a:r>
          </a:p>
        </p:txBody>
      </p:sp>
    </p:spTree>
    <p:extLst>
      <p:ext uri="{BB962C8B-B14F-4D97-AF65-F5344CB8AC3E}">
        <p14:creationId xmlns:p14="http://schemas.microsoft.com/office/powerpoint/2010/main" val="5114741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スライド番号プレースホルダー 2"/>
          <p:cNvSpPr>
            <a:spLocks noGrp="1"/>
          </p:cNvSpPr>
          <p:nvPr>
            <p:ph type="sldNum" sz="quarter" idx="10"/>
          </p:nvPr>
        </p:nvSpPr>
        <p:spPr>
          <a:xfrm>
            <a:off x="6178348" y="8976144"/>
            <a:ext cx="614934" cy="153888"/>
          </a:xfrm>
        </p:spPr>
        <p:txBody>
          <a:bodyPr/>
          <a:lstStyle/>
          <a:p>
            <a:pPr>
              <a:defRPr/>
            </a:pPr>
            <a:fld id="{D80FF985-4A13-4AE7-A8DE-5BAB6F50D7B6}" type="slidenum">
              <a:rPr lang="en-US" altLang="ja-JP" smtClean="0">
                <a:solidFill>
                  <a:srgbClr val="000000"/>
                </a:solidFill>
                <a:latin typeface="+mn-ea"/>
              </a:rPr>
              <a:pPr>
                <a:defRPr/>
              </a:pPr>
              <a:t>2</a:t>
            </a:fld>
            <a:endParaRPr lang="en-US" altLang="ja-JP" dirty="0">
              <a:solidFill>
                <a:srgbClr val="000000"/>
              </a:solidFill>
              <a:latin typeface="+mn-ea"/>
            </a:endParaRPr>
          </a:p>
        </p:txBody>
      </p:sp>
      <p:sp>
        <p:nvSpPr>
          <p:cNvPr id="19"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１</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事業実施概要</a:t>
            </a:r>
            <a:r>
              <a:rPr kumimoji="1"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4" name="テキスト ボックス 3"/>
          <p:cNvSpPr txBox="1"/>
          <p:nvPr/>
        </p:nvSpPr>
        <p:spPr>
          <a:xfrm>
            <a:off x="260648" y="823159"/>
            <a:ext cx="6336704" cy="8156079"/>
          </a:xfrm>
          <a:prstGeom prst="rect">
            <a:avLst/>
          </a:prstGeom>
          <a:noFill/>
        </p:spPr>
        <p:txBody>
          <a:bodyPr wrap="square" rtlCol="0">
            <a:spAutoFit/>
          </a:bodyPr>
          <a:lstStyle/>
          <a:p>
            <a:r>
              <a:rPr lang="ja-JP" altLang="en-US" sz="1200" u="sng" dirty="0" smtClean="0">
                <a:latin typeface="UD デジタル 教科書体 NK-R" panose="02020400000000000000" pitchFamily="18" charset="-128"/>
                <a:ea typeface="UD デジタル 教科書体 NK-R" panose="02020400000000000000" pitchFamily="18" charset="-128"/>
              </a:rPr>
              <a:t>♦</a:t>
            </a:r>
            <a:r>
              <a:rPr kumimoji="1" lang="ja-JP" altLang="en-US" sz="1200" u="sng" dirty="0" smtClean="0">
                <a:latin typeface="UD デジタル 教科書体 NK-R" panose="02020400000000000000" pitchFamily="18" charset="-128"/>
                <a:ea typeface="UD デジタル 教科書体 NK-R" panose="02020400000000000000" pitchFamily="18" charset="-128"/>
              </a:rPr>
              <a:t>事業名</a:t>
            </a:r>
            <a:endParaRPr kumimoji="1" lang="en-US" altLang="ja-JP" sz="1200" u="sng" dirty="0" smtClean="0">
              <a:latin typeface="UD デジタル 教科書体 NK-R" panose="02020400000000000000" pitchFamily="18" charset="-128"/>
              <a:ea typeface="UD デジタル 教科書体 NK-R" panose="02020400000000000000" pitchFamily="18" charset="-128"/>
            </a:endParaRPr>
          </a:p>
          <a:p>
            <a:r>
              <a:rPr lang="en-US" altLang="ja-JP" sz="1200" dirty="0" smtClean="0">
                <a:latin typeface="UD デジタル 教科書体 NK-R" panose="02020400000000000000" pitchFamily="18" charset="-128"/>
                <a:ea typeface="UD デジタル 教科書体 NK-R" panose="02020400000000000000" pitchFamily="18" charset="-128"/>
              </a:rPr>
              <a:t>『Web</a:t>
            </a:r>
            <a:r>
              <a:rPr lang="ja-JP" altLang="en-US" sz="1200" dirty="0" smtClean="0">
                <a:latin typeface="UD デジタル 教科書体 NK-R" panose="02020400000000000000" pitchFamily="18" charset="-128"/>
                <a:ea typeface="UD デジタル 教科書体 NK-R" panose="02020400000000000000" pitchFamily="18" charset="-128"/>
              </a:rPr>
              <a:t>・</a:t>
            </a:r>
            <a:r>
              <a:rPr lang="en-US" altLang="ja-JP" sz="1200" dirty="0" smtClean="0">
                <a:latin typeface="UD デジタル 教科書体 NK-R" panose="02020400000000000000" pitchFamily="18" charset="-128"/>
                <a:ea typeface="UD デジタル 教科書体 NK-R" panose="02020400000000000000" pitchFamily="18" charset="-128"/>
              </a:rPr>
              <a:t>SNS</a:t>
            </a:r>
            <a:r>
              <a:rPr lang="ja-JP" altLang="en-US" sz="1200" dirty="0" smtClean="0">
                <a:latin typeface="UD デジタル 教科書体 NK-R" panose="02020400000000000000" pitchFamily="18" charset="-128"/>
                <a:ea typeface="UD デジタル 教科書体 NK-R" panose="02020400000000000000" pitchFamily="18" charset="-128"/>
              </a:rPr>
              <a:t>プロモーション</a:t>
            </a:r>
            <a:r>
              <a:rPr lang="en-US" altLang="ja-JP" sz="1200" dirty="0" smtClean="0">
                <a:latin typeface="UD デジタル 教科書体 NK-R" panose="02020400000000000000" pitchFamily="18" charset="-128"/>
                <a:ea typeface="UD デジタル 教科書体 NK-R" panose="02020400000000000000" pitchFamily="18" charset="-128"/>
              </a:rPr>
              <a:t>』</a:t>
            </a:r>
          </a:p>
          <a:p>
            <a:endParaRPr kumimoji="1" lang="en-US" altLang="ja-JP" sz="1000" dirty="0">
              <a:latin typeface="UD デジタル 教科書体 NK-R" panose="02020400000000000000" pitchFamily="18" charset="-128"/>
              <a:ea typeface="UD デジタル 教科書体 NK-R" panose="02020400000000000000" pitchFamily="18" charset="-128"/>
            </a:endParaRPr>
          </a:p>
          <a:p>
            <a:r>
              <a:rPr lang="ja-JP" altLang="en-US" sz="1200" u="sng" dirty="0" smtClean="0">
                <a:latin typeface="UD デジタル 教科書体 NK-R" panose="02020400000000000000" pitchFamily="18" charset="-128"/>
                <a:ea typeface="UD デジタル 教科書体 NK-R" panose="02020400000000000000" pitchFamily="18" charset="-128"/>
              </a:rPr>
              <a:t>♦事業目的（企画提案指示書より）</a:t>
            </a:r>
            <a:endParaRPr lang="en-US" altLang="ja-JP" sz="1200" u="sng"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アフターコロナに向けて、</a:t>
            </a:r>
            <a:r>
              <a:rPr lang="en-US" altLang="ja-JP" sz="1200" dirty="0">
                <a:latin typeface="UD デジタル 教科書体 NK-R" panose="02020400000000000000" pitchFamily="18" charset="-128"/>
                <a:ea typeface="UD デジタル 教科書体 NK-R" panose="02020400000000000000" pitchFamily="18" charset="-128"/>
              </a:rPr>
              <a:t>Web</a:t>
            </a:r>
            <a:r>
              <a:rPr lang="ja-JP" altLang="en-US" sz="1200" dirty="0">
                <a:latin typeface="UD デジタル 教科書体 NK-R" panose="02020400000000000000" pitchFamily="18" charset="-128"/>
                <a:ea typeface="UD デジタル 教科書体 NK-R" panose="02020400000000000000" pitchFamily="18" charset="-128"/>
              </a:rPr>
              <a:t>・</a:t>
            </a:r>
            <a:r>
              <a:rPr lang="en-US" altLang="ja-JP" sz="1200" dirty="0">
                <a:latin typeface="UD デジタル 教科書体 NK-R" panose="02020400000000000000" pitchFamily="18" charset="-128"/>
                <a:ea typeface="UD デジタル 教科書体 NK-R" panose="02020400000000000000" pitchFamily="18" charset="-128"/>
              </a:rPr>
              <a:t>SNS </a:t>
            </a:r>
            <a:r>
              <a:rPr lang="ja-JP" altLang="en-US" sz="1200" dirty="0">
                <a:latin typeface="UD デジタル 教科書体 NK-R" panose="02020400000000000000" pitchFamily="18" charset="-128"/>
                <a:ea typeface="UD デジタル 教科書体 NK-R" panose="02020400000000000000" pitchFamily="18" charset="-128"/>
              </a:rPr>
              <a:t>媒体等の発信力と拡散力を活用し、道内各地の</a:t>
            </a:r>
            <a:r>
              <a:rPr lang="ja-JP" altLang="en-US" sz="1200" dirty="0" smtClean="0">
                <a:latin typeface="UD デジタル 教科書体 NK-R" panose="02020400000000000000" pitchFamily="18" charset="-128"/>
                <a:ea typeface="UD デジタル 教科書体 NK-R" panose="02020400000000000000" pitchFamily="18" charset="-128"/>
              </a:rPr>
              <a:t>観光</a:t>
            </a:r>
            <a:r>
              <a:rPr lang="ja-JP" altLang="en-US" sz="1200" dirty="0">
                <a:latin typeface="UD デジタル 教科書体 NK-R" panose="02020400000000000000" pitchFamily="18" charset="-128"/>
                <a:ea typeface="UD デジタル 教科書体 NK-R" panose="02020400000000000000" pitchFamily="18" charset="-128"/>
              </a:rPr>
              <a:t>情報や新北海道スタイル等の取り組みを全国に向けて効果的に発信することにより</a:t>
            </a:r>
            <a:r>
              <a:rPr lang="ja-JP" altLang="en-US" sz="1200" dirty="0" smtClean="0">
                <a:latin typeface="UD デジタル 教科書体 NK-R" panose="02020400000000000000" pitchFamily="18" charset="-128"/>
                <a:ea typeface="UD デジタル 教科書体 NK-R" panose="02020400000000000000" pitchFamily="18" charset="-128"/>
              </a:rPr>
              <a:t>、北海道</a:t>
            </a:r>
            <a:r>
              <a:rPr lang="ja-JP" altLang="en-US" sz="1200" dirty="0">
                <a:latin typeface="UD デジタル 教科書体 NK-R" panose="02020400000000000000" pitchFamily="18" charset="-128"/>
                <a:ea typeface="UD デジタル 教科書体 NK-R" panose="02020400000000000000" pitchFamily="18" charset="-128"/>
              </a:rPr>
              <a:t>ファンの拡充・定着と道内外の観光誘客促進並びに観光消費単価の向上、地域</a:t>
            </a:r>
            <a:r>
              <a:rPr lang="ja-JP" altLang="en-US" sz="1200" dirty="0" smtClean="0">
                <a:latin typeface="UD デジタル 教科書体 NK-R" panose="02020400000000000000" pitchFamily="18" charset="-128"/>
                <a:ea typeface="UD デジタル 教科書体 NK-R" panose="02020400000000000000" pitchFamily="18" charset="-128"/>
              </a:rPr>
              <a:t>・季節</a:t>
            </a:r>
            <a:r>
              <a:rPr lang="ja-JP" altLang="en-US" sz="1200" dirty="0">
                <a:latin typeface="UD デジタル 教科書体 NK-R" panose="02020400000000000000" pitchFamily="18" charset="-128"/>
                <a:ea typeface="UD デジタル 教科書体 NK-R" panose="02020400000000000000" pitchFamily="18" charset="-128"/>
              </a:rPr>
              <a:t>偏在解消を図る</a:t>
            </a:r>
            <a:r>
              <a:rPr lang="ja-JP" altLang="en-US" sz="1200" dirty="0" smtClean="0">
                <a:latin typeface="UD デジタル 教科書体 NK-R" panose="02020400000000000000" pitchFamily="18" charset="-128"/>
                <a:ea typeface="UD デジタル 教科書体 NK-R" panose="02020400000000000000" pitchFamily="18" charset="-128"/>
              </a:rPr>
              <a:t>。</a:t>
            </a:r>
            <a:endParaRPr lang="en-US" altLang="ja-JP" sz="1200" dirty="0" smtClean="0">
              <a:latin typeface="UD デジタル 教科書体 NK-R" panose="02020400000000000000" pitchFamily="18" charset="-128"/>
              <a:ea typeface="UD デジタル 教科書体 NK-R" panose="02020400000000000000" pitchFamily="18" charset="-128"/>
            </a:endParaRPr>
          </a:p>
          <a:p>
            <a:endParaRPr lang="en-US" altLang="ja-JP" sz="1200" dirty="0">
              <a:latin typeface="UD デジタル 教科書体 NK-R" panose="02020400000000000000" pitchFamily="18" charset="-128"/>
              <a:ea typeface="UD デジタル 教科書体 NK-R" panose="02020400000000000000" pitchFamily="18" charset="-128"/>
            </a:endParaRPr>
          </a:p>
          <a:p>
            <a:r>
              <a:rPr lang="ja-JP" altLang="en-US" sz="1200" u="sng" dirty="0" smtClean="0">
                <a:latin typeface="UD デジタル 教科書体 NK-R" panose="02020400000000000000" pitchFamily="18" charset="-128"/>
                <a:ea typeface="UD デジタル 教科書体 NK-R" panose="02020400000000000000" pitchFamily="18" charset="-128"/>
              </a:rPr>
              <a:t>♦実施期間</a:t>
            </a:r>
            <a:endParaRPr lang="en-US" altLang="ja-JP" sz="1200" u="sng"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令和</a:t>
            </a:r>
            <a:r>
              <a:rPr lang="ja-JP" altLang="en-US" sz="1200" dirty="0" smtClean="0">
                <a:latin typeface="UD デジタル 教科書体 NK-R" panose="02020400000000000000" pitchFamily="18" charset="-128"/>
                <a:ea typeface="UD デジタル 教科書体 NK-R" panose="02020400000000000000" pitchFamily="18" charset="-128"/>
              </a:rPr>
              <a:t>４年４月～令和５年３月１７日</a:t>
            </a:r>
            <a:endParaRPr lang="en-US" altLang="ja-JP" sz="1200" dirty="0" smtClean="0">
              <a:latin typeface="UD デジタル 教科書体 NK-R" panose="02020400000000000000" pitchFamily="18" charset="-128"/>
              <a:ea typeface="UD デジタル 教科書体 NK-R" panose="02020400000000000000" pitchFamily="18" charset="-128"/>
            </a:endParaRPr>
          </a:p>
          <a:p>
            <a:endParaRPr lang="en-US" altLang="ja-JP" sz="1200" dirty="0">
              <a:latin typeface="UD デジタル 教科書体 NK-R" panose="02020400000000000000" pitchFamily="18" charset="-128"/>
              <a:ea typeface="UD デジタル 教科書体 NK-R" panose="02020400000000000000" pitchFamily="18" charset="-128"/>
            </a:endParaRPr>
          </a:p>
          <a:p>
            <a:r>
              <a:rPr lang="ja-JP" altLang="en-US" sz="1200" u="sng" dirty="0">
                <a:latin typeface="UD デジタル 教科書体 NK-R" panose="02020400000000000000" pitchFamily="18" charset="-128"/>
                <a:ea typeface="UD デジタル 教科書体 NK-R" panose="02020400000000000000" pitchFamily="18" charset="-128"/>
              </a:rPr>
              <a:t>♦</a:t>
            </a:r>
            <a:r>
              <a:rPr lang="ja-JP" altLang="en-US" sz="1200" u="sng" dirty="0" smtClean="0">
                <a:latin typeface="UD デジタル 教科書体 NK-R" panose="02020400000000000000" pitchFamily="18" charset="-128"/>
                <a:ea typeface="UD デジタル 教科書体 NK-R" panose="02020400000000000000" pitchFamily="18" charset="-128"/>
              </a:rPr>
              <a:t>実施対象</a:t>
            </a:r>
            <a:endParaRPr lang="en-US" altLang="ja-JP" sz="1200" u="sng" dirty="0">
              <a:latin typeface="UD デジタル 教科書体 NK-R" panose="02020400000000000000" pitchFamily="18" charset="-128"/>
              <a:ea typeface="UD デジタル 教科書体 NK-R" panose="02020400000000000000" pitchFamily="18" charset="-128"/>
            </a:endParaRPr>
          </a:p>
          <a:p>
            <a:r>
              <a:rPr lang="ja-JP" altLang="en-US" sz="1200" dirty="0" smtClean="0">
                <a:latin typeface="UD デジタル 教科書体 NK-R" panose="02020400000000000000" pitchFamily="18" charset="-128"/>
                <a:ea typeface="UD デジタル 教科書体 NK-R" panose="02020400000000000000" pitchFamily="18" charset="-128"/>
              </a:rPr>
              <a:t>（対象地域）国内全域、（対象者）一般消費者</a:t>
            </a:r>
            <a:endParaRPr lang="en-US" altLang="ja-JP" sz="1200" dirty="0">
              <a:latin typeface="UD デジタル 教科書体 NK-R" panose="02020400000000000000" pitchFamily="18" charset="-128"/>
              <a:ea typeface="UD デジタル 教科書体 NK-R" panose="02020400000000000000" pitchFamily="18" charset="-128"/>
            </a:endParaRPr>
          </a:p>
          <a:p>
            <a:endParaRPr lang="ja-JP" altLang="en-US" sz="1200" dirty="0">
              <a:latin typeface="UD デジタル 教科書体 NK-R" panose="02020400000000000000" pitchFamily="18" charset="-128"/>
              <a:ea typeface="UD デジタル 教科書体 NK-R" panose="02020400000000000000" pitchFamily="18" charset="-128"/>
            </a:endParaRPr>
          </a:p>
          <a:p>
            <a:endParaRPr lang="en-US" altLang="ja-JP" sz="1000" dirty="0" smtClean="0">
              <a:latin typeface="UD デジタル 教科書体 NK-R" panose="02020400000000000000" pitchFamily="18" charset="-128"/>
              <a:ea typeface="UD デジタル 教科書体 NK-R" panose="02020400000000000000" pitchFamily="18" charset="-128"/>
            </a:endParaRPr>
          </a:p>
          <a:p>
            <a:r>
              <a:rPr lang="ja-JP" altLang="en-US" sz="1200" u="sng" dirty="0" smtClean="0">
                <a:latin typeface="UD デジタル 教科書体 NK-R" panose="02020400000000000000" pitchFamily="18" charset="-128"/>
                <a:ea typeface="UD デジタル 教科書体 NK-R" panose="02020400000000000000" pitchFamily="18" charset="-128"/>
              </a:rPr>
              <a:t>♦委託業務及び見積依頼内容</a:t>
            </a:r>
            <a:endParaRPr lang="en-US" altLang="ja-JP" sz="1200" u="sng"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⑴「</a:t>
            </a:r>
            <a:r>
              <a:rPr lang="en-US" altLang="ja-JP" sz="1200" dirty="0">
                <a:latin typeface="UD デジタル 教科書体 NK-R" panose="02020400000000000000" pitchFamily="18" charset="-128"/>
                <a:ea typeface="UD デジタル 教科書体 NK-R" panose="02020400000000000000" pitchFamily="18" charset="-128"/>
              </a:rPr>
              <a:t>LINE </a:t>
            </a:r>
            <a:r>
              <a:rPr lang="ja-JP" altLang="en-US" sz="1200" dirty="0">
                <a:latin typeface="UD デジタル 教科書体 NK-R" panose="02020400000000000000" pitchFamily="18" charset="-128"/>
                <a:ea typeface="UD デジタル 教科書体 NK-R" panose="02020400000000000000" pitchFamily="18" charset="-128"/>
              </a:rPr>
              <a:t>公式アカウント」の活用</a:t>
            </a:r>
          </a:p>
          <a:p>
            <a:r>
              <a:rPr lang="ja-JP" altLang="en-US" sz="1200" dirty="0">
                <a:latin typeface="UD デジタル 教科書体 NK-R" panose="02020400000000000000" pitchFamily="18" charset="-128"/>
                <a:ea typeface="UD デジタル 教科書体 NK-R" panose="02020400000000000000" pitchFamily="18" charset="-128"/>
              </a:rPr>
              <a:t>①北海道の情報発信において「</a:t>
            </a:r>
            <a:r>
              <a:rPr lang="en-US" altLang="ja-JP" sz="1200" dirty="0">
                <a:latin typeface="UD デジタル 教科書体 NK-R" panose="02020400000000000000" pitchFamily="18" charset="-128"/>
                <a:ea typeface="UD デジタル 教科書体 NK-R" panose="02020400000000000000" pitchFamily="18" charset="-128"/>
              </a:rPr>
              <a:t>HOKKAIDO LOVE</a:t>
            </a:r>
            <a:r>
              <a:rPr lang="ja-JP" altLang="en-US" sz="1200" dirty="0">
                <a:latin typeface="UD デジタル 教科書体 NK-R" panose="02020400000000000000" pitchFamily="18" charset="-128"/>
                <a:ea typeface="UD デジタル 教科書体 NK-R" panose="02020400000000000000" pitchFamily="18" charset="-128"/>
              </a:rPr>
              <a:t>！」を統一ロゴとした展開を図るため、</a:t>
            </a:r>
            <a:r>
              <a:rPr lang="en-US" altLang="ja-JP" sz="1200" dirty="0">
                <a:latin typeface="UD デジタル 教科書体 NK-R" panose="02020400000000000000" pitchFamily="18" charset="-128"/>
                <a:ea typeface="UD デジタル 教科書体 NK-R" panose="02020400000000000000" pitchFamily="18" charset="-128"/>
              </a:rPr>
              <a:t>LINE </a:t>
            </a:r>
            <a:r>
              <a:rPr lang="ja-JP" altLang="en-US" sz="1200" dirty="0" smtClean="0">
                <a:latin typeface="UD デジタル 教科書体 NK-R" panose="02020400000000000000" pitchFamily="18" charset="-128"/>
                <a:ea typeface="UD デジタル 教科書体 NK-R" panose="02020400000000000000" pitchFamily="18" charset="-128"/>
              </a:rPr>
              <a:t>　</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　公式アカウント</a:t>
            </a:r>
            <a:r>
              <a:rPr lang="ja-JP" altLang="en-US" sz="1200" dirty="0">
                <a:latin typeface="UD デジタル 教科書体 NK-R" panose="02020400000000000000" pitchFamily="18" charset="-128"/>
                <a:ea typeface="UD デジタル 教科書体 NK-R" panose="02020400000000000000" pitchFamily="18" charset="-128"/>
              </a:rPr>
              <a:t>「</a:t>
            </a:r>
            <a:r>
              <a:rPr lang="en-US" altLang="ja-JP" sz="1200" dirty="0">
                <a:latin typeface="UD デジタル 教科書体 NK-R" panose="02020400000000000000" pitchFamily="18" charset="-128"/>
                <a:ea typeface="UD デジタル 教科書体 NK-R" panose="02020400000000000000" pitchFamily="18" charset="-128"/>
              </a:rPr>
              <a:t>Good Day </a:t>
            </a:r>
            <a:r>
              <a:rPr lang="ja-JP" altLang="en-US" sz="1200" dirty="0">
                <a:latin typeface="UD デジタル 教科書体 NK-R" panose="02020400000000000000" pitchFamily="18" charset="-128"/>
                <a:ea typeface="UD デジタル 教科書体 NK-R" panose="02020400000000000000" pitchFamily="18" charset="-128"/>
              </a:rPr>
              <a:t>北海道」の表示名を「</a:t>
            </a:r>
            <a:r>
              <a:rPr lang="en-US" altLang="ja-JP" sz="1200" dirty="0">
                <a:latin typeface="UD デジタル 教科書体 NK-R" panose="02020400000000000000" pitchFamily="18" charset="-128"/>
                <a:ea typeface="UD デジタル 教科書体 NK-R" panose="02020400000000000000" pitchFamily="18" charset="-128"/>
              </a:rPr>
              <a:t>HOKKAIDO LOVE</a:t>
            </a:r>
            <a:r>
              <a:rPr lang="ja-JP" altLang="en-US" sz="1200" dirty="0">
                <a:latin typeface="UD デジタル 教科書体 NK-R" panose="02020400000000000000" pitchFamily="18" charset="-128"/>
                <a:ea typeface="UD デジタル 教科書体 NK-R" panose="02020400000000000000" pitchFamily="18" charset="-128"/>
              </a:rPr>
              <a:t>！」に移行すること。</a:t>
            </a:r>
            <a:r>
              <a:rPr lang="ja-JP" altLang="en-US" sz="1200" dirty="0" smtClean="0">
                <a:latin typeface="UD デジタル 教科書体 NK-R" panose="02020400000000000000" pitchFamily="18" charset="-128"/>
                <a:ea typeface="UD デジタル 教科書体 NK-R" panose="02020400000000000000" pitchFamily="18" charset="-128"/>
              </a:rPr>
              <a:t>移行</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　する</a:t>
            </a:r>
            <a:r>
              <a:rPr lang="ja-JP" altLang="en-US" sz="1200" dirty="0">
                <a:latin typeface="UD デジタル 教科書体 NK-R" panose="02020400000000000000" pitchFamily="18" charset="-128"/>
                <a:ea typeface="UD デジタル 教科書体 NK-R" panose="02020400000000000000" pitchFamily="18" charset="-128"/>
              </a:rPr>
              <a:t>際は</a:t>
            </a:r>
            <a:r>
              <a:rPr lang="ja-JP" altLang="en-US" sz="1200" dirty="0" smtClean="0">
                <a:latin typeface="UD デジタル 教科書体 NK-R" panose="02020400000000000000" pitchFamily="18" charset="-128"/>
                <a:ea typeface="UD デジタル 教科書体 NK-R" panose="02020400000000000000" pitchFamily="18" charset="-128"/>
              </a:rPr>
              <a:t>、既存</a:t>
            </a:r>
            <a:r>
              <a:rPr lang="ja-JP" altLang="en-US" sz="1200" dirty="0">
                <a:latin typeface="UD デジタル 教科書体 NK-R" panose="02020400000000000000" pitchFamily="18" charset="-128"/>
                <a:ea typeface="UD デジタル 教科書体 NK-R" panose="02020400000000000000" pitchFamily="18" charset="-128"/>
              </a:rPr>
              <a:t>登録ユーザーに十分に配慮した事前周知を行い、ブロック及び離脱を最大限</a:t>
            </a:r>
            <a:r>
              <a:rPr lang="ja-JP" altLang="en-US" sz="1200" dirty="0" smtClean="0">
                <a:latin typeface="UD デジタル 教科書体 NK-R" panose="02020400000000000000" pitchFamily="18" charset="-128"/>
                <a:ea typeface="UD デジタル 教科書体 NK-R" panose="02020400000000000000" pitchFamily="18" charset="-128"/>
              </a:rPr>
              <a:t>に</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　抑えながら表示名</a:t>
            </a:r>
            <a:r>
              <a:rPr lang="ja-JP" altLang="en-US" sz="1200" dirty="0">
                <a:latin typeface="UD デジタル 教科書体 NK-R" panose="02020400000000000000" pitchFamily="18" charset="-128"/>
                <a:ea typeface="UD デジタル 教科書体 NK-R" panose="02020400000000000000" pitchFamily="18" charset="-128"/>
              </a:rPr>
              <a:t>の変更を行うこと。また、「</a:t>
            </a:r>
            <a:r>
              <a:rPr lang="en-US" altLang="ja-JP" sz="1200" dirty="0">
                <a:latin typeface="UD デジタル 教科書体 NK-R" panose="02020400000000000000" pitchFamily="18" charset="-128"/>
                <a:ea typeface="UD デジタル 教科書体 NK-R" panose="02020400000000000000" pitchFamily="18" charset="-128"/>
              </a:rPr>
              <a:t>HOKKAIDO LOVE</a:t>
            </a:r>
            <a:r>
              <a:rPr lang="ja-JP" altLang="en-US" sz="1200" dirty="0">
                <a:latin typeface="UD デジタル 教科書体 NK-R" panose="02020400000000000000" pitchFamily="18" charset="-128"/>
                <a:ea typeface="UD デジタル 教科書体 NK-R" panose="02020400000000000000" pitchFamily="18" charset="-128"/>
              </a:rPr>
              <a:t>！」のロゴ、イメージアップの</a:t>
            </a:r>
            <a:r>
              <a:rPr lang="ja-JP" altLang="en-US" sz="1200" dirty="0" err="1" smtClean="0">
                <a:latin typeface="UD デジタル 教科書体 NK-R" panose="02020400000000000000" pitchFamily="18" charset="-128"/>
                <a:ea typeface="UD デジタル 教科書体 NK-R" panose="02020400000000000000" pitchFamily="18" charset="-128"/>
              </a:rPr>
              <a:t>た</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　</a:t>
            </a:r>
            <a:r>
              <a:rPr lang="ja-JP" altLang="en-US" sz="1200" dirty="0" err="1" smtClean="0">
                <a:latin typeface="UD デジタル 教科書体 NK-R" panose="02020400000000000000" pitchFamily="18" charset="-128"/>
                <a:ea typeface="UD デジタル 教科書体 NK-R" panose="02020400000000000000" pitchFamily="18" charset="-128"/>
              </a:rPr>
              <a:t>めの</a:t>
            </a:r>
            <a:r>
              <a:rPr lang="ja-JP" altLang="en-US" sz="1200" dirty="0">
                <a:latin typeface="UD デジタル 教科書体 NK-R" panose="02020400000000000000" pitchFamily="18" charset="-128"/>
                <a:ea typeface="UD デジタル 教科書体 NK-R" panose="02020400000000000000" pitchFamily="18" charset="-128"/>
              </a:rPr>
              <a:t>情報配信</a:t>
            </a:r>
            <a:r>
              <a:rPr lang="ja-JP" altLang="en-US" sz="1200" dirty="0" smtClean="0">
                <a:latin typeface="UD デジタル 教科書体 NK-R" panose="02020400000000000000" pitchFamily="18" charset="-128"/>
                <a:ea typeface="UD デジタル 教科書体 NK-R" panose="02020400000000000000" pitchFamily="18" charset="-128"/>
              </a:rPr>
              <a:t>に重点</a:t>
            </a:r>
            <a:r>
              <a:rPr lang="ja-JP" altLang="en-US" sz="1200" dirty="0">
                <a:latin typeface="UD デジタル 教科書体 NK-R" panose="02020400000000000000" pitchFamily="18" charset="-128"/>
                <a:ea typeface="UD デジタル 教科書体 NK-R" panose="02020400000000000000" pitchFamily="18" charset="-128"/>
              </a:rPr>
              <a:t>を置くこと。</a:t>
            </a:r>
          </a:p>
          <a:p>
            <a:r>
              <a:rPr lang="ja-JP" altLang="en-US" sz="1200" dirty="0">
                <a:latin typeface="UD デジタル 教科書体 NK-R" panose="02020400000000000000" pitchFamily="18" charset="-128"/>
                <a:ea typeface="UD デジタル 教科書体 NK-R" panose="02020400000000000000" pitchFamily="18" charset="-128"/>
              </a:rPr>
              <a:t>②</a:t>
            </a:r>
            <a:r>
              <a:rPr lang="en-US" altLang="ja-JP" sz="1200" dirty="0" smtClean="0">
                <a:latin typeface="UD デジタル 教科書体 NK-R" panose="02020400000000000000" pitchFamily="18" charset="-128"/>
                <a:ea typeface="UD デジタル 教科書体 NK-R" panose="02020400000000000000" pitchFamily="18" charset="-128"/>
              </a:rPr>
              <a:t>LINE</a:t>
            </a:r>
            <a:r>
              <a:rPr lang="ja-JP" altLang="en-US" sz="1200" dirty="0">
                <a:latin typeface="UD デジタル 教科書体 NK-R" panose="02020400000000000000" pitchFamily="18" charset="-128"/>
                <a:ea typeface="UD デジタル 教科書体 NK-R" panose="02020400000000000000" pitchFamily="18" charset="-128"/>
              </a:rPr>
              <a:t>による情報発信事業</a:t>
            </a:r>
          </a:p>
          <a:p>
            <a:r>
              <a:rPr lang="ja-JP" altLang="en-US" sz="1200" dirty="0">
                <a:latin typeface="UD デジタル 教科書体 NK-R" panose="02020400000000000000" pitchFamily="18" charset="-128"/>
                <a:ea typeface="UD デジタル 教科書体 NK-R" panose="02020400000000000000" pitchFamily="18" charset="-128"/>
              </a:rPr>
              <a:t>・機構並びに北海道が実施する各種事業や道内観光誘客促進に関連した各種素材を効果的</a:t>
            </a:r>
            <a:r>
              <a:rPr lang="ja-JP" altLang="en-US" sz="1200" dirty="0" smtClean="0">
                <a:latin typeface="UD デジタル 教科書体 NK-R" panose="02020400000000000000" pitchFamily="18" charset="-128"/>
                <a:ea typeface="UD デジタル 教科書体 NK-R" panose="02020400000000000000" pitchFamily="18" charset="-128"/>
              </a:rPr>
              <a:t>に</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配信する</a:t>
            </a:r>
            <a:r>
              <a:rPr lang="ja-JP" altLang="en-US" sz="1200" dirty="0">
                <a:latin typeface="UD デジタル 教科書体 NK-R" panose="02020400000000000000" pitchFamily="18" charset="-128"/>
                <a:ea typeface="UD デジタル 教科書体 NK-R" panose="02020400000000000000" pitchFamily="18" charset="-128"/>
              </a:rPr>
              <a:t>こと。配信内容、時期等については機構及び北海道と協議すること。</a:t>
            </a:r>
          </a:p>
          <a:p>
            <a:r>
              <a:rPr lang="ja-JP" altLang="en-US" sz="1200" dirty="0">
                <a:latin typeface="UD デジタル 教科書体 NK-R" panose="02020400000000000000" pitchFamily="18" charset="-128"/>
                <a:ea typeface="UD デジタル 教科書体 NK-R" panose="02020400000000000000" pitchFamily="18" charset="-128"/>
              </a:rPr>
              <a:t>・「食」と「観光」をテーマに道内自治体や観光協会・事業者並びに各（総合）振興局・北海道</a:t>
            </a:r>
            <a:r>
              <a:rPr lang="ja-JP" altLang="en-US" sz="1200" dirty="0" err="1">
                <a:latin typeface="UD デジタル 教科書体 NK-R" panose="02020400000000000000" pitchFamily="18" charset="-128"/>
                <a:ea typeface="UD デジタル 教科書体 NK-R" panose="02020400000000000000" pitchFamily="18" charset="-128"/>
              </a:rPr>
              <a:t>どさ</a:t>
            </a:r>
            <a:endParaRPr lang="ja-JP" altLang="en-US" sz="1200" dirty="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err="1" smtClean="0">
                <a:latin typeface="UD デジタル 教科書体 NK-R" panose="02020400000000000000" pitchFamily="18" charset="-128"/>
                <a:ea typeface="UD デジタル 教科書体 NK-R" panose="02020400000000000000" pitchFamily="18" charset="-128"/>
              </a:rPr>
              <a:t>んこ</a:t>
            </a:r>
            <a:r>
              <a:rPr lang="ja-JP" altLang="en-US" sz="1200" dirty="0">
                <a:latin typeface="UD デジタル 教科書体 NK-R" panose="02020400000000000000" pitchFamily="18" charset="-128"/>
                <a:ea typeface="UD デジタル 教科書体 NK-R" panose="02020400000000000000" pitchFamily="18" charset="-128"/>
              </a:rPr>
              <a:t>プラザ等とタイアップし、誘客促進につながる観光情報や新型コロナウイルス感染症対策</a:t>
            </a:r>
            <a:r>
              <a:rPr lang="ja-JP" altLang="en-US" sz="1200" dirty="0" smtClean="0">
                <a:latin typeface="UD デジタル 教科書体 NK-R" panose="02020400000000000000" pitchFamily="18" charset="-128"/>
                <a:ea typeface="UD デジタル 教科書体 NK-R" panose="02020400000000000000" pitchFamily="18" charset="-128"/>
              </a:rPr>
              <a:t>に</a:t>
            </a:r>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　</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ついて</a:t>
            </a:r>
            <a:r>
              <a:rPr lang="ja-JP" altLang="en-US" sz="1200" dirty="0">
                <a:latin typeface="UD デジタル 教科書体 NK-R" panose="02020400000000000000" pitchFamily="18" charset="-128"/>
                <a:ea typeface="UD デジタル 教科書体 NK-R" panose="02020400000000000000" pitchFamily="18" charset="-128"/>
              </a:rPr>
              <a:t>の発信、動画配信、オンラインイベントや各種キャンペーンなど効果的な開催回数・</a:t>
            </a:r>
            <a:r>
              <a:rPr lang="ja-JP" altLang="en-US" sz="1200" dirty="0" smtClean="0">
                <a:latin typeface="UD デジタル 教科書体 NK-R" panose="02020400000000000000" pitchFamily="18" charset="-128"/>
                <a:ea typeface="UD デジタル 教科書体 NK-R" panose="02020400000000000000" pitchFamily="18" charset="-128"/>
              </a:rPr>
              <a:t>方法を</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含めて</a:t>
            </a:r>
            <a:r>
              <a:rPr lang="ja-JP" altLang="en-US" sz="1200" dirty="0">
                <a:latin typeface="UD デジタル 教科書体 NK-R" panose="02020400000000000000" pitchFamily="18" charset="-128"/>
                <a:ea typeface="UD デジタル 教科書体 NK-R" panose="02020400000000000000" pitchFamily="18" charset="-128"/>
              </a:rPr>
              <a:t>提案すること。</a:t>
            </a:r>
          </a:p>
          <a:p>
            <a:r>
              <a:rPr lang="ja-JP" altLang="en-US" sz="1200" dirty="0">
                <a:latin typeface="UD デジタル 教科書体 NK-R" panose="02020400000000000000" pitchFamily="18" charset="-128"/>
                <a:ea typeface="UD デジタル 教科書体 NK-R" panose="02020400000000000000" pitchFamily="18" charset="-128"/>
              </a:rPr>
              <a:t>・道内各地域の自治体や観光協会・事業者との連携を図り、地域の旬な観光情報を定期的な</a:t>
            </a:r>
            <a:r>
              <a:rPr lang="ja-JP" altLang="en-US" sz="1200" dirty="0" smtClean="0">
                <a:latin typeface="UD デジタル 教科書体 NK-R" panose="02020400000000000000" pitchFamily="18" charset="-128"/>
                <a:ea typeface="UD デジタル 教科書体 NK-R" panose="02020400000000000000" pitchFamily="18" charset="-128"/>
              </a:rPr>
              <a:t>情報</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配信</a:t>
            </a:r>
            <a:r>
              <a:rPr lang="ja-JP" altLang="en-US" sz="1200" dirty="0">
                <a:latin typeface="UD デジタル 教科書体 NK-R" panose="02020400000000000000" pitchFamily="18" charset="-128"/>
                <a:ea typeface="UD デジタル 教科書体 NK-R" panose="02020400000000000000" pitchFamily="18" charset="-128"/>
              </a:rPr>
              <a:t>（月</a:t>
            </a:r>
            <a:r>
              <a:rPr lang="en-US" altLang="ja-JP" sz="1200" dirty="0">
                <a:latin typeface="UD デジタル 教科書体 NK-R" panose="02020400000000000000" pitchFamily="18" charset="-128"/>
                <a:ea typeface="UD デジタル 教科書体 NK-R" panose="02020400000000000000" pitchFamily="18" charset="-128"/>
              </a:rPr>
              <a:t>1 </a:t>
            </a:r>
            <a:r>
              <a:rPr lang="ja-JP" altLang="en-US" sz="1200" dirty="0">
                <a:latin typeface="UD デジタル 教科書体 NK-R" panose="02020400000000000000" pitchFamily="18" charset="-128"/>
                <a:ea typeface="UD デジタル 教科書体 NK-R" panose="02020400000000000000" pitchFamily="18" charset="-128"/>
              </a:rPr>
              <a:t>回以上、年間合計</a:t>
            </a:r>
            <a:r>
              <a:rPr lang="en-US" altLang="ja-JP" sz="1200" dirty="0">
                <a:latin typeface="UD デジタル 教科書体 NK-R" panose="02020400000000000000" pitchFamily="18" charset="-128"/>
                <a:ea typeface="UD デジタル 教科書体 NK-R" panose="02020400000000000000" pitchFamily="18" charset="-128"/>
              </a:rPr>
              <a:t>50 </a:t>
            </a:r>
            <a:r>
              <a:rPr lang="ja-JP" altLang="en-US" sz="1200" dirty="0">
                <a:latin typeface="UD デジタル 教科書体 NK-R" panose="02020400000000000000" pitchFamily="18" charset="-128"/>
                <a:ea typeface="UD デジタル 教科書体 NK-R" panose="02020400000000000000" pitchFamily="18" charset="-128"/>
              </a:rPr>
              <a:t>回以上）で展開すること。地域と連携する情報発信及び</a:t>
            </a:r>
            <a:r>
              <a:rPr lang="ja-JP" altLang="en-US" sz="1200" dirty="0" smtClean="0">
                <a:latin typeface="UD デジタル 教科書体 NK-R" panose="02020400000000000000" pitchFamily="18" charset="-128"/>
                <a:ea typeface="UD デジタル 教科書体 NK-R" panose="02020400000000000000" pitchFamily="18" charset="-128"/>
              </a:rPr>
              <a:t>キャン</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ペーン</a:t>
            </a:r>
            <a:r>
              <a:rPr lang="ja-JP" altLang="en-US" sz="1200" dirty="0">
                <a:latin typeface="UD デジタル 教科書体 NK-R" panose="02020400000000000000" pitchFamily="18" charset="-128"/>
                <a:ea typeface="UD デジタル 教科書体 NK-R" panose="02020400000000000000" pitchFamily="18" charset="-128"/>
              </a:rPr>
              <a:t>等について計画的に展開すること</a:t>
            </a:r>
            <a:r>
              <a:rPr lang="ja-JP" altLang="en-US" sz="1200" dirty="0" smtClean="0">
                <a:latin typeface="UD デジタル 教科書体 NK-R" panose="02020400000000000000" pitchFamily="18" charset="-128"/>
                <a:ea typeface="UD デジタル 教科書体 NK-R" panose="02020400000000000000" pitchFamily="18" charset="-128"/>
              </a:rPr>
              <a:t>。また、取材や情報配信等の事業スケジュールを示すこと。</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・取材や動画配信、オンラインイベントなどに係るイメージキャラクターは、北海道観光</a:t>
            </a:r>
            <a:r>
              <a:rPr lang="en-US" altLang="ja-JP" sz="1200" dirty="0">
                <a:latin typeface="UD デジタル 教科書体 NK-R" panose="02020400000000000000" pitchFamily="18" charset="-128"/>
                <a:ea typeface="UD デジタル 教科書体 NK-R" panose="02020400000000000000" pitchFamily="18" charset="-128"/>
              </a:rPr>
              <a:t>PR </a:t>
            </a:r>
            <a:r>
              <a:rPr lang="ja-JP" altLang="en-US" sz="1200" dirty="0" smtClean="0">
                <a:latin typeface="UD デジタル 教科書体 NK-R" panose="02020400000000000000" pitchFamily="18" charset="-128"/>
                <a:ea typeface="UD デジタル 教科書体 NK-R" panose="02020400000000000000" pitchFamily="18" charset="-128"/>
              </a:rPr>
              <a:t>キャラク</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ター</a:t>
            </a:r>
            <a:r>
              <a:rPr lang="ja-JP" altLang="en-US" sz="1200" dirty="0">
                <a:latin typeface="UD デジタル 教科書体 NK-R" panose="02020400000000000000" pitchFamily="18" charset="-128"/>
                <a:ea typeface="UD デジタル 教科書体 NK-R" panose="02020400000000000000" pitchFamily="18" charset="-128"/>
              </a:rPr>
              <a:t>「キュンちゃん」とし、キュンちゃんの露出機会を最大限に増やすこと。特に動画での</a:t>
            </a:r>
            <a:r>
              <a:rPr lang="ja-JP" altLang="en-US" sz="1200" dirty="0" smtClean="0">
                <a:latin typeface="UD デジタル 教科書体 NK-R" panose="02020400000000000000" pitchFamily="18" charset="-128"/>
                <a:ea typeface="UD デジタル 教科書体 NK-R" panose="02020400000000000000" pitchFamily="18" charset="-128"/>
              </a:rPr>
              <a:t>露出機会</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を</a:t>
            </a:r>
            <a:r>
              <a:rPr lang="ja-JP" altLang="en-US" sz="1200" dirty="0">
                <a:latin typeface="UD デジタル 教科書体 NK-R" panose="02020400000000000000" pitchFamily="18" charset="-128"/>
                <a:ea typeface="UD デジタル 教科書体 NK-R" panose="02020400000000000000" pitchFamily="18" charset="-128"/>
              </a:rPr>
              <a:t>増やすこと。露出方法は、イラスト、ぬいぐるみ、着ぐるみ（アクター含む）等、既存</a:t>
            </a:r>
            <a:r>
              <a:rPr lang="ja-JP" altLang="en-US" sz="1200" dirty="0" smtClean="0">
                <a:latin typeface="UD デジタル 教科書体 NK-R" panose="02020400000000000000" pitchFamily="18" charset="-128"/>
                <a:ea typeface="UD デジタル 教科書体 NK-R" panose="02020400000000000000" pitchFamily="18" charset="-128"/>
              </a:rPr>
              <a:t>のデザイン</a:t>
            </a:r>
            <a:r>
              <a:rPr lang="ja-JP" altLang="en-US" sz="1200" dirty="0">
                <a:latin typeface="UD デジタル 教科書体 NK-R" panose="02020400000000000000" pitchFamily="18" charset="-128"/>
                <a:ea typeface="UD デジタル 教科書体 NK-R" panose="02020400000000000000" pitchFamily="18" charset="-128"/>
              </a:rPr>
              <a:t>を</a:t>
            </a:r>
            <a:r>
              <a:rPr lang="ja-JP" altLang="en-US" sz="1200" dirty="0" smtClean="0">
                <a:latin typeface="UD デジタル 教科書体 NK-R" panose="02020400000000000000" pitchFamily="18" charset="-128"/>
                <a:ea typeface="UD デジタル 教科書体 NK-R" panose="02020400000000000000" pitchFamily="18" charset="-128"/>
              </a:rPr>
              <a:t>活</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err="1" smtClean="0">
                <a:latin typeface="UD デジタル 教科書体 NK-R" panose="02020400000000000000" pitchFamily="18" charset="-128"/>
                <a:ea typeface="UD デジタル 教科書体 NK-R" panose="02020400000000000000" pitchFamily="18" charset="-128"/>
              </a:rPr>
              <a:t>用</a:t>
            </a:r>
            <a:r>
              <a:rPr lang="ja-JP" altLang="en-US" sz="1200" dirty="0" err="1">
                <a:latin typeface="UD デジタル 教科書体 NK-R" panose="02020400000000000000" pitchFamily="18" charset="-128"/>
                <a:ea typeface="UD デジタル 教科書体 NK-R" panose="02020400000000000000" pitchFamily="18" charset="-128"/>
              </a:rPr>
              <a:t>し</a:t>
            </a:r>
            <a:r>
              <a:rPr lang="ja-JP" altLang="en-US" sz="1200" dirty="0">
                <a:latin typeface="UD デジタル 教科書体 NK-R" panose="02020400000000000000" pitchFamily="18" charset="-128"/>
                <a:ea typeface="UD デジタル 教科書体 NK-R" panose="02020400000000000000" pitchFamily="18" charset="-128"/>
              </a:rPr>
              <a:t>展開を図ること。また、キャンペーン用の新デザインのキュンちゃん</a:t>
            </a:r>
            <a:r>
              <a:rPr lang="en-US" altLang="ja-JP" sz="1200" dirty="0">
                <a:latin typeface="UD デジタル 教科書体 NK-R" panose="02020400000000000000" pitchFamily="18" charset="-128"/>
                <a:ea typeface="UD デジタル 教科書体 NK-R" panose="02020400000000000000" pitchFamily="18" charset="-128"/>
              </a:rPr>
              <a:t>LINE </a:t>
            </a:r>
            <a:r>
              <a:rPr lang="ja-JP" altLang="en-US" sz="1200" dirty="0" smtClean="0">
                <a:latin typeface="UD デジタル 教科書体 NK-R" panose="02020400000000000000" pitchFamily="18" charset="-128"/>
                <a:ea typeface="UD デジタル 教科書体 NK-R" panose="02020400000000000000" pitchFamily="18" charset="-128"/>
              </a:rPr>
              <a:t>スタンプ</a:t>
            </a:r>
            <a:r>
              <a:rPr lang="ja-JP" altLang="en-US" sz="1200" dirty="0">
                <a:latin typeface="UD デジタル 教科書体 NK-R" panose="02020400000000000000" pitchFamily="18" charset="-128"/>
                <a:ea typeface="UD デジタル 教科書体 NK-R" panose="02020400000000000000" pitchFamily="18" charset="-128"/>
              </a:rPr>
              <a:t>を</a:t>
            </a:r>
            <a:r>
              <a:rPr lang="en-US" altLang="ja-JP" sz="1200" dirty="0">
                <a:latin typeface="UD デジタル 教科書体 NK-R" panose="02020400000000000000" pitchFamily="18" charset="-128"/>
                <a:ea typeface="UD デジタル 教科書体 NK-R" panose="02020400000000000000" pitchFamily="18" charset="-128"/>
              </a:rPr>
              <a:t>8 </a:t>
            </a:r>
            <a:r>
              <a:rPr lang="ja-JP" altLang="en-US" sz="1200" dirty="0">
                <a:latin typeface="UD デジタル 教科書体 NK-R" panose="02020400000000000000" pitchFamily="18" charset="-128"/>
                <a:ea typeface="UD デジタル 教科書体 NK-R" panose="02020400000000000000" pitchFamily="18" charset="-128"/>
              </a:rPr>
              <a:t>個以上</a:t>
            </a:r>
            <a:r>
              <a:rPr lang="ja-JP" altLang="en-US" sz="1200" dirty="0" smtClean="0">
                <a:latin typeface="UD デジタル 教科書体 NK-R" panose="02020400000000000000" pitchFamily="18" charset="-128"/>
                <a:ea typeface="UD デジタル 教科書体 NK-R" panose="02020400000000000000" pitchFamily="18" charset="-128"/>
              </a:rPr>
              <a:t>、</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提案</a:t>
            </a:r>
            <a:r>
              <a:rPr lang="ja-JP" altLang="en-US" sz="1200" dirty="0">
                <a:latin typeface="UD デジタル 教科書体 NK-R" panose="02020400000000000000" pitchFamily="18" charset="-128"/>
                <a:ea typeface="UD デジタル 教科書体 NK-R" panose="02020400000000000000" pitchFamily="18" charset="-128"/>
              </a:rPr>
              <a:t>・作成すること。制作にあたっては機構と調整すること。</a:t>
            </a:r>
          </a:p>
          <a:p>
            <a:r>
              <a:rPr lang="ja-JP" altLang="en-US" sz="1200" dirty="0">
                <a:latin typeface="UD デジタル 教科書体 NK-R" panose="02020400000000000000" pitchFamily="18" charset="-128"/>
                <a:ea typeface="UD デジタル 教科書体 NK-R" panose="02020400000000000000" pitchFamily="18" charset="-128"/>
              </a:rPr>
              <a:t>・配信は、定期的に閲覧状況等により分析を行い、適宜、内容の改善・充実を図ること。展開に</a:t>
            </a:r>
            <a:r>
              <a:rPr lang="ja-JP" altLang="en-US" sz="1200" dirty="0" err="1">
                <a:latin typeface="UD デジタル 教科書体 NK-R" panose="02020400000000000000" pitchFamily="18" charset="-128"/>
                <a:ea typeface="UD デジタル 教科書体 NK-R" panose="02020400000000000000" pitchFamily="18" charset="-128"/>
              </a:rPr>
              <a:t>あた</a:t>
            </a:r>
            <a:endParaRPr lang="ja-JP" altLang="en-US" sz="1200" dirty="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っては</a:t>
            </a:r>
            <a:r>
              <a:rPr lang="ja-JP" altLang="en-US" sz="1200" dirty="0">
                <a:latin typeface="UD デジタル 教科書体 NK-R" panose="02020400000000000000" pitchFamily="18" charset="-128"/>
                <a:ea typeface="UD デジタル 教科書体 NK-R" panose="02020400000000000000" pitchFamily="18" charset="-128"/>
              </a:rPr>
              <a:t>、機構と十分に協議し進めること。</a:t>
            </a:r>
          </a:p>
          <a:p>
            <a:r>
              <a:rPr lang="ja-JP" altLang="en-US" sz="1200" dirty="0">
                <a:latin typeface="UD デジタル 教科書体 NK-R" panose="02020400000000000000" pitchFamily="18" charset="-128"/>
                <a:ea typeface="UD デジタル 教科書体 NK-R" panose="02020400000000000000" pitchFamily="18" charset="-128"/>
              </a:rPr>
              <a:t>・情報配信のため取材した素材は、当機構ホームページ内等のアーカイブとして活用を</a:t>
            </a:r>
            <a:r>
              <a:rPr lang="ja-JP" altLang="en-US" sz="1200" dirty="0" err="1">
                <a:latin typeface="UD デジタル 教科書体 NK-R" panose="02020400000000000000" pitchFamily="18" charset="-128"/>
                <a:ea typeface="UD デジタル 教科書体 NK-R" panose="02020400000000000000" pitchFamily="18" charset="-128"/>
              </a:rPr>
              <a:t>図るとと</a:t>
            </a:r>
            <a:r>
              <a:rPr lang="ja-JP" altLang="en-US" sz="1200" dirty="0" err="1" smtClean="0">
                <a:latin typeface="UD デジタル 教科書体 NK-R" panose="02020400000000000000" pitchFamily="18" charset="-128"/>
                <a:ea typeface="UD デジタル 教科書体 NK-R" panose="02020400000000000000" pitchFamily="18" charset="-128"/>
              </a:rPr>
              <a:t>も</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に、新た</a:t>
            </a:r>
            <a:r>
              <a:rPr lang="ja-JP" altLang="en-US" sz="1200" dirty="0">
                <a:latin typeface="UD デジタル 教科書体 NK-R" panose="02020400000000000000" pitchFamily="18" charset="-128"/>
                <a:ea typeface="UD デジタル 教科書体 NK-R" panose="02020400000000000000" pitchFamily="18" charset="-128"/>
              </a:rPr>
              <a:t>に取材・製作し、旬な観光情報を提供すること。特に「アウトドア体験（アドベンチャートラ</a:t>
            </a:r>
          </a:p>
          <a:p>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ベル</a:t>
            </a:r>
            <a:r>
              <a:rPr lang="ja-JP" altLang="en-US" sz="1200" dirty="0">
                <a:latin typeface="UD デジタル 教科書体 NK-R" panose="02020400000000000000" pitchFamily="18" charset="-128"/>
                <a:ea typeface="UD デジタル 教科書体 NK-R" panose="02020400000000000000" pitchFamily="18" charset="-128"/>
              </a:rPr>
              <a:t>）」、「温泉」、「北海道の縄文文化と世界文化遺産北海道・北東北縄文遺跡群」、「アイヌ</a:t>
            </a:r>
            <a:r>
              <a:rPr lang="ja-JP" altLang="en-US" sz="1200" dirty="0" smtClean="0">
                <a:latin typeface="UD デジタル 教科書体 NK-R" panose="02020400000000000000" pitchFamily="18" charset="-128"/>
                <a:ea typeface="UD デジタル 教科書体 NK-R" panose="02020400000000000000" pitchFamily="18" charset="-128"/>
              </a:rPr>
              <a:t>文　</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化</a:t>
            </a:r>
            <a:r>
              <a:rPr lang="ja-JP" altLang="en-US" sz="1200" dirty="0">
                <a:latin typeface="UD デジタル 教科書体 NK-R" panose="02020400000000000000" pitchFamily="18" charset="-128"/>
                <a:ea typeface="UD デジタル 教科書体 NK-R" panose="02020400000000000000" pitchFamily="18" charset="-128"/>
              </a:rPr>
              <a:t>と</a:t>
            </a:r>
            <a:r>
              <a:rPr lang="ja-JP" altLang="en-US" sz="1200" dirty="0" smtClean="0">
                <a:latin typeface="UD デジタル 教科書体 NK-R" panose="02020400000000000000" pitchFamily="18" charset="-128"/>
                <a:ea typeface="UD デジタル 教科書体 NK-R" panose="02020400000000000000" pitchFamily="18" charset="-128"/>
              </a:rPr>
              <a:t>ウポポイ</a:t>
            </a:r>
            <a:r>
              <a:rPr lang="ja-JP" altLang="en-US" sz="1200" dirty="0">
                <a:latin typeface="UD デジタル 教科書体 NK-R" panose="02020400000000000000" pitchFamily="18" charset="-128"/>
                <a:ea typeface="UD デジタル 教科書体 NK-R" panose="02020400000000000000" pitchFamily="18" charset="-128"/>
              </a:rPr>
              <a:t>（民族共生象徴空間）」、「世界自然遺産知床」、「ワーケーションなど滞在型観光</a:t>
            </a:r>
            <a:r>
              <a:rPr lang="ja-JP" altLang="en-US" sz="1200" dirty="0" smtClean="0">
                <a:latin typeface="UD デジタル 教科書体 NK-R" panose="02020400000000000000" pitchFamily="18" charset="-128"/>
                <a:ea typeface="UD デジタル 教科書体 NK-R" panose="02020400000000000000" pitchFamily="18" charset="-128"/>
              </a:rPr>
              <a:t>」　</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を</a:t>
            </a:r>
            <a:r>
              <a:rPr lang="ja-JP" altLang="en-US" sz="1200" dirty="0">
                <a:latin typeface="UD デジタル 教科書体 NK-R" panose="02020400000000000000" pitchFamily="18" charset="-128"/>
                <a:ea typeface="UD デジタル 教科書体 NK-R" panose="02020400000000000000" pitchFamily="18" charset="-128"/>
              </a:rPr>
              <a:t>重視</a:t>
            </a:r>
            <a:r>
              <a:rPr lang="ja-JP" altLang="en-US" sz="1200" dirty="0" smtClean="0">
                <a:latin typeface="UD デジタル 教科書体 NK-R" panose="02020400000000000000" pitchFamily="18" charset="-128"/>
                <a:ea typeface="UD デジタル 教科書体 NK-R" panose="02020400000000000000" pitchFamily="18" charset="-128"/>
              </a:rPr>
              <a:t>すること。</a:t>
            </a:r>
            <a:endParaRPr kumimoji="1" lang="ja-JP" altLang="en-US" sz="1200"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17107521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6195906" y="8954616"/>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1" lang="en-US" altLang="ja-JP" sz="1000" b="0" i="0" u="none" strike="noStrike" kern="1200" cap="none" spc="0" normalizeH="0" baseline="0" noProof="0">
              <a:ln>
                <a:noFill/>
              </a:ln>
              <a:solidFill>
                <a:srgbClr val="000000"/>
              </a:solidFill>
              <a:effectLst/>
              <a:uLnTx/>
              <a:uFillTx/>
              <a:latin typeface="Meiryo UI"/>
              <a:ea typeface="Meiryo UI"/>
              <a:cs typeface="+mn-cs"/>
            </a:endParaRPr>
          </a:p>
        </p:txBody>
      </p:sp>
      <p:sp>
        <p:nvSpPr>
          <p:cNvPr id="8"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３</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業務</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内容　　</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（３）効果的な情報発信</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22" name="正方形/長方形 21"/>
          <p:cNvSpPr/>
          <p:nvPr/>
        </p:nvSpPr>
        <p:spPr bwMode="auto">
          <a:xfrm>
            <a:off x="133403" y="3203848"/>
            <a:ext cx="6336704" cy="5328592"/>
          </a:xfrm>
          <a:prstGeom prst="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ja-JP" altLang="en-US" sz="1400" dirty="0" smtClean="0">
                <a:latin typeface="UD デジタル 教科書体 NK-R" panose="02020400000000000000" pitchFamily="18" charset="-128"/>
                <a:ea typeface="UD デジタル 教科書体 NK-R" panose="02020400000000000000" pitchFamily="18" charset="-128"/>
              </a:rPr>
              <a:t>選任ライターの取材により、旬な観光情報を提供します。</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ja-JP" altLang="en-US" sz="1400" dirty="0" smtClean="0">
                <a:latin typeface="UD デジタル 教科書体 NK-R" panose="02020400000000000000" pitchFamily="18" charset="-128"/>
                <a:ea typeface="UD デジタル 教科書体 NK-R" panose="02020400000000000000" pitchFamily="18" charset="-128"/>
              </a:rPr>
              <a:t>スケジュールについては下記の順に優先順位を設けます。</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ja-JP" altLang="en-US" sz="1400" dirty="0">
                <a:latin typeface="UD デジタル 教科書体 NK-R" panose="02020400000000000000" pitchFamily="18" charset="-128"/>
                <a:ea typeface="UD デジタル 教科書体 NK-R" panose="02020400000000000000" pitchFamily="18" charset="-128"/>
              </a:rPr>
              <a:t>　</a:t>
            </a:r>
            <a:r>
              <a:rPr lang="ja-JP" altLang="en-US" sz="1400" dirty="0" smtClean="0">
                <a:latin typeface="UD デジタル 教科書体 NK-R" panose="02020400000000000000" pitchFamily="18" charset="-128"/>
                <a:ea typeface="UD デジタル 教科書体 NK-R" panose="02020400000000000000" pitchFamily="18" charset="-128"/>
              </a:rPr>
              <a:t>① 機構が重視している素材を扱ったイベント</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ja-JP" altLang="en-US" sz="1400" dirty="0">
                <a:latin typeface="UD デジタル 教科書体 NK-R" panose="02020400000000000000" pitchFamily="18" charset="-128"/>
                <a:ea typeface="UD デジタル 教科書体 NK-R" panose="02020400000000000000" pitchFamily="18" charset="-128"/>
              </a:rPr>
              <a:t>　</a:t>
            </a:r>
            <a:r>
              <a:rPr lang="ja-JP" altLang="en-US" sz="1400" dirty="0" smtClean="0">
                <a:latin typeface="UD デジタル 教科書体 NK-R" panose="02020400000000000000" pitchFamily="18" charset="-128"/>
                <a:ea typeface="UD デジタル 教科書体 NK-R" panose="02020400000000000000" pitchFamily="18" charset="-128"/>
              </a:rPr>
              <a:t>② ①以外のイベント</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ja-JP" altLang="en-US" sz="1400" dirty="0">
                <a:latin typeface="UD デジタル 教科書体 NK-R" panose="02020400000000000000" pitchFamily="18" charset="-128"/>
                <a:ea typeface="UD デジタル 教科書体 NK-R" panose="02020400000000000000" pitchFamily="18" charset="-128"/>
              </a:rPr>
              <a:t>　</a:t>
            </a:r>
            <a:r>
              <a:rPr lang="ja-JP" altLang="en-US" sz="1400" dirty="0" smtClean="0">
                <a:latin typeface="UD デジタル 教科書体 NK-R" panose="02020400000000000000" pitchFamily="18" charset="-128"/>
                <a:ea typeface="UD デジタル 教科書体 NK-R" panose="02020400000000000000" pitchFamily="18" charset="-128"/>
              </a:rPr>
              <a:t>③　機構が重視している素材を扱った情報</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ja-JP" altLang="en-US" sz="1400" dirty="0">
                <a:latin typeface="UD デジタル 教科書体 NK-R" panose="02020400000000000000" pitchFamily="18" charset="-128"/>
                <a:ea typeface="UD デジタル 教科書体 NK-R" panose="02020400000000000000" pitchFamily="18" charset="-128"/>
              </a:rPr>
              <a:t>　</a:t>
            </a:r>
            <a:r>
              <a:rPr lang="ja-JP" altLang="en-US" sz="1400" dirty="0" smtClean="0">
                <a:latin typeface="UD デジタル 教科書体 NK-R" panose="02020400000000000000" pitchFamily="18" charset="-128"/>
                <a:ea typeface="UD デジタル 教科書体 NK-R" panose="02020400000000000000" pitchFamily="18" charset="-128"/>
              </a:rPr>
              <a:t>④　④以外の季節感が優先される情報</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ja-JP" altLang="en-US" sz="1400" dirty="0">
                <a:latin typeface="UD デジタル 教科書体 NK-R" panose="02020400000000000000" pitchFamily="18" charset="-128"/>
                <a:ea typeface="UD デジタル 教科書体 NK-R" panose="02020400000000000000" pitchFamily="18" charset="-128"/>
              </a:rPr>
              <a:t>　</a:t>
            </a:r>
            <a:r>
              <a:rPr lang="ja-JP" altLang="en-US" sz="1400" dirty="0" smtClean="0">
                <a:latin typeface="UD デジタル 教科書体 NK-R" panose="02020400000000000000" pitchFamily="18" charset="-128"/>
                <a:ea typeface="UD デジタル 教科書体 NK-R" panose="02020400000000000000" pitchFamily="18" charset="-128"/>
              </a:rPr>
              <a:t>⑤　地域・季節偏在解消を目的にしたよそもの</a:t>
            </a:r>
            <a:r>
              <a:rPr lang="ja-JP" altLang="en-US" sz="1400" dirty="0" err="1" smtClean="0">
                <a:latin typeface="UD デジタル 教科書体 NK-R" panose="02020400000000000000" pitchFamily="18" charset="-128"/>
                <a:ea typeface="UD デジタル 教科書体 NK-R" panose="02020400000000000000" pitchFamily="18" charset="-128"/>
              </a:rPr>
              <a:t>わか</a:t>
            </a:r>
            <a:r>
              <a:rPr lang="ja-JP" altLang="en-US" sz="1400" dirty="0" smtClean="0">
                <a:latin typeface="UD デジタル 教科書体 NK-R" panose="02020400000000000000" pitchFamily="18" charset="-128"/>
                <a:ea typeface="UD デジタル 教科書体 NK-R" panose="02020400000000000000" pitchFamily="18" charset="-128"/>
              </a:rPr>
              <a:t>もの新発見シリーズ（仮称）</a:t>
            </a:r>
            <a:endParaRPr lang="en-US" altLang="ja-JP" sz="1400" dirty="0" smtClean="0">
              <a:latin typeface="UD デジタル 教科書体 NK-R" panose="02020400000000000000" pitchFamily="18" charset="-128"/>
              <a:ea typeface="UD デジタル 教科書体 NK-R" panose="02020400000000000000" pitchFamily="18" charset="-128"/>
            </a:endParaRPr>
          </a:p>
        </p:txBody>
      </p:sp>
      <p:sp>
        <p:nvSpPr>
          <p:cNvPr id="13" name="正方形/長方形 12"/>
          <p:cNvSpPr/>
          <p:nvPr/>
        </p:nvSpPr>
        <p:spPr bwMode="auto">
          <a:xfrm>
            <a:off x="121029" y="1331640"/>
            <a:ext cx="6336704" cy="1656184"/>
          </a:xfrm>
          <a:prstGeom prst="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ja-JP" altLang="en-US" sz="1400" dirty="0" smtClean="0">
                <a:latin typeface="UD デジタル 教科書体 NK-R" panose="02020400000000000000" pitchFamily="18" charset="-128"/>
                <a:ea typeface="UD デジタル 教科書体 NK-R" panose="02020400000000000000" pitchFamily="18" charset="-128"/>
              </a:rPr>
              <a:t>・</a:t>
            </a:r>
            <a:r>
              <a:rPr lang="en-US" altLang="ja-JP" sz="1400" dirty="0" smtClean="0">
                <a:latin typeface="UD デジタル 教科書体 NK-R" panose="02020400000000000000" pitchFamily="18" charset="-128"/>
                <a:ea typeface="UD デジタル 教科書体 NK-R" panose="02020400000000000000" pitchFamily="18" charset="-128"/>
              </a:rPr>
              <a:t>LINE</a:t>
            </a:r>
            <a:r>
              <a:rPr lang="ja-JP" altLang="en-US" sz="1400" dirty="0" smtClean="0">
                <a:latin typeface="UD デジタル 教科書体 NK-R" panose="02020400000000000000" pitchFamily="18" charset="-128"/>
                <a:ea typeface="UD デジタル 教科書体 NK-R" panose="02020400000000000000" pitchFamily="18" charset="-128"/>
              </a:rPr>
              <a:t>の配信については当社が所有しております観光情報のデータを分析し</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UD デジタル 教科書体 NK-R" panose="02020400000000000000" pitchFamily="18" charset="-128"/>
                <a:ea typeface="UD デジタル 教科書体 NK-R" panose="02020400000000000000" pitchFamily="18" charset="-128"/>
              </a:rPr>
              <a:t>属性</a:t>
            </a:r>
            <a:r>
              <a:rPr kumimoji="1" lang="ja-JP" altLang="en-US" sz="14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や四季に合わせた内容を北海道観光振興機構様と共に協議をし、</a:t>
            </a:r>
            <a:endParaRPr kumimoji="1" lang="en-US" altLang="ja-JP" sz="14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配信を予定しております。</a:t>
            </a:r>
            <a:endParaRPr kumimoji="1" lang="en-US" altLang="ja-JP" sz="14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endParaRPr kumimoji="1" lang="en-US" altLang="ja-JP" sz="14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ja-JP" altLang="en-US" sz="1400" dirty="0">
                <a:latin typeface="UD デジタル 教科書体 NK-R" panose="02020400000000000000" pitchFamily="18" charset="-128"/>
                <a:ea typeface="UD デジタル 教科書体 NK-R" panose="02020400000000000000" pitchFamily="18" charset="-128"/>
              </a:rPr>
              <a:t>また</a:t>
            </a:r>
            <a:r>
              <a:rPr lang="ja-JP" altLang="en-US" sz="1400" dirty="0" smtClean="0">
                <a:latin typeface="UD デジタル 教科書体 NK-R" panose="02020400000000000000" pitchFamily="18" charset="-128"/>
                <a:ea typeface="UD デジタル 教科書体 NK-R" panose="02020400000000000000" pitchFamily="18" charset="-128"/>
              </a:rPr>
              <a:t>、</a:t>
            </a:r>
            <a:r>
              <a:rPr lang="en-US" altLang="ja-JP" sz="1400" dirty="0" smtClean="0">
                <a:latin typeface="UD デジタル 教科書体 NK-R" panose="02020400000000000000" pitchFamily="18" charset="-128"/>
                <a:ea typeface="UD デジタル 教科書体 NK-R" panose="02020400000000000000" pitchFamily="18" charset="-128"/>
              </a:rPr>
              <a:t>LINE</a:t>
            </a:r>
            <a:r>
              <a:rPr lang="ja-JP" altLang="en-US" sz="1400" dirty="0" smtClean="0">
                <a:latin typeface="UD デジタル 教科書体 NK-R" panose="02020400000000000000" pitchFamily="18" charset="-128"/>
                <a:ea typeface="UD デジタル 教科書体 NK-R" panose="02020400000000000000" pitchFamily="18" charset="-128"/>
              </a:rPr>
              <a:t>の配信だけではなく「</a:t>
            </a:r>
            <a:r>
              <a:rPr lang="en-US" altLang="ja-JP" sz="1400" dirty="0" smtClean="0">
                <a:latin typeface="UD デジタル 教科書体 NK-R" panose="02020400000000000000" pitchFamily="18" charset="-128"/>
                <a:ea typeface="UD デジタル 教科書体 NK-R" panose="02020400000000000000" pitchFamily="18" charset="-128"/>
              </a:rPr>
              <a:t>TABIPPO</a:t>
            </a:r>
            <a:r>
              <a:rPr lang="ja-JP" altLang="en-US" sz="1400" dirty="0" smtClean="0">
                <a:latin typeface="UD デジタル 教科書体 NK-R" panose="02020400000000000000" pitchFamily="18" charset="-128"/>
                <a:ea typeface="UD デジタル 教科書体 NK-R" panose="02020400000000000000" pitchFamily="18" charset="-128"/>
              </a:rPr>
              <a:t>」や「</a:t>
            </a:r>
            <a:r>
              <a:rPr lang="en-US" altLang="ja-JP" sz="1400" dirty="0" err="1" smtClean="0">
                <a:latin typeface="UD デジタル 教科書体 NK-R" panose="02020400000000000000" pitchFamily="18" charset="-128"/>
                <a:ea typeface="UD デジタル 教科書体 NK-R" panose="02020400000000000000" pitchFamily="18" charset="-128"/>
              </a:rPr>
              <a:t>TikTok</a:t>
            </a:r>
            <a:r>
              <a:rPr lang="ja-JP" altLang="en-US" sz="1400" dirty="0" smtClean="0">
                <a:latin typeface="UD デジタル 教科書体 NK-R" panose="02020400000000000000" pitchFamily="18" charset="-128"/>
                <a:ea typeface="UD デジタル 教科書体 NK-R" panose="02020400000000000000" pitchFamily="18" charset="-128"/>
              </a:rPr>
              <a:t>」の情報についても</a:t>
            </a:r>
            <a:r>
              <a:rPr lang="en-US" altLang="ja-JP" sz="1400" dirty="0" smtClean="0">
                <a:latin typeface="UD デジタル 教科書体 NK-R" panose="02020400000000000000" pitchFamily="18" charset="-128"/>
                <a:ea typeface="UD デジタル 教科書体 NK-R" panose="02020400000000000000" pitchFamily="18" charset="-128"/>
              </a:rPr>
              <a:t>LINE</a:t>
            </a:r>
            <a:r>
              <a:rPr lang="ja-JP" altLang="en-US" sz="1400" dirty="0" smtClean="0">
                <a:latin typeface="UD デジタル 教科書体 NK-R" panose="02020400000000000000" pitchFamily="18" charset="-128"/>
                <a:ea typeface="UD デジタル 教科書体 NK-R" panose="02020400000000000000" pitchFamily="18" charset="-128"/>
              </a:rPr>
              <a:t>で</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UD デジタル 教科書体 NK-R" panose="02020400000000000000" pitchFamily="18" charset="-128"/>
                <a:ea typeface="UD デジタル 教科書体 NK-R" panose="02020400000000000000" pitchFamily="18" charset="-128"/>
              </a:rPr>
              <a:t>配信することも可能</a:t>
            </a:r>
            <a:r>
              <a:rPr kumimoji="1" lang="ja-JP" altLang="en-US" sz="14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です。</a:t>
            </a:r>
            <a:endParaRPr kumimoji="1" lang="en-US" altLang="ja-JP" sz="14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endParaRPr>
          </a:p>
        </p:txBody>
      </p:sp>
      <p:grpSp>
        <p:nvGrpSpPr>
          <p:cNvPr id="16" name="グループ化 15"/>
          <p:cNvGrpSpPr/>
          <p:nvPr/>
        </p:nvGrpSpPr>
        <p:grpSpPr>
          <a:xfrm>
            <a:off x="1376178" y="4932040"/>
            <a:ext cx="4248520" cy="3334884"/>
            <a:chOff x="1250358" y="3656955"/>
            <a:chExt cx="4248520" cy="3334884"/>
          </a:xfrm>
        </p:grpSpPr>
        <p:sp>
          <p:nvSpPr>
            <p:cNvPr id="12" name="楕円 11"/>
            <p:cNvSpPr/>
            <p:nvPr/>
          </p:nvSpPr>
          <p:spPr bwMode="auto">
            <a:xfrm>
              <a:off x="1682236" y="4089749"/>
              <a:ext cx="3214288" cy="2448272"/>
            </a:xfrm>
            <a:prstGeom prst="ellipse">
              <a:avLst/>
            </a:prstGeom>
            <a:noFill/>
            <a:ln w="88900" cap="flat" cmpd="sng" algn="ctr">
              <a:solidFill>
                <a:srgbClr val="92D05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Century" pitchFamily="18" charset="0"/>
                <a:ea typeface="ＭＳ 明朝" pitchFamily="17" charset="-128"/>
              </a:endParaRPr>
            </a:p>
          </p:txBody>
        </p:sp>
        <p:pic>
          <p:nvPicPr>
            <p:cNvPr id="4" name="図 3"/>
            <p:cNvPicPr>
              <a:picLocks noChangeAspect="1"/>
            </p:cNvPicPr>
            <p:nvPr/>
          </p:nvPicPr>
          <p:blipFill>
            <a:blip r:embed="rId3"/>
            <a:stretch>
              <a:fillRect/>
            </a:stretch>
          </p:blipFill>
          <p:spPr>
            <a:xfrm>
              <a:off x="1250358" y="3998683"/>
              <a:ext cx="1132540" cy="836588"/>
            </a:xfrm>
            <a:prstGeom prst="rect">
              <a:avLst/>
            </a:prstGeom>
          </p:spPr>
        </p:pic>
        <p:pic>
          <p:nvPicPr>
            <p:cNvPr id="5" name="図 4"/>
            <p:cNvPicPr>
              <a:picLocks noChangeAspect="1"/>
            </p:cNvPicPr>
            <p:nvPr/>
          </p:nvPicPr>
          <p:blipFill>
            <a:blip r:embed="rId4"/>
            <a:stretch>
              <a:fillRect/>
            </a:stretch>
          </p:blipFill>
          <p:spPr>
            <a:xfrm>
              <a:off x="2665827" y="3656955"/>
              <a:ext cx="1247107" cy="751888"/>
            </a:xfrm>
            <a:prstGeom prst="rect">
              <a:avLst/>
            </a:prstGeom>
          </p:spPr>
        </p:pic>
        <p:pic>
          <p:nvPicPr>
            <p:cNvPr id="7" name="図 6"/>
            <p:cNvPicPr>
              <a:picLocks noChangeAspect="1"/>
            </p:cNvPicPr>
            <p:nvPr/>
          </p:nvPicPr>
          <p:blipFill>
            <a:blip r:embed="rId5"/>
            <a:stretch>
              <a:fillRect/>
            </a:stretch>
          </p:blipFill>
          <p:spPr>
            <a:xfrm>
              <a:off x="1349843" y="5335505"/>
              <a:ext cx="933571" cy="897466"/>
            </a:xfrm>
            <a:prstGeom prst="rect">
              <a:avLst/>
            </a:prstGeom>
          </p:spPr>
        </p:pic>
        <p:pic>
          <p:nvPicPr>
            <p:cNvPr id="9" name="図 8"/>
            <p:cNvPicPr>
              <a:picLocks noChangeAspect="1"/>
            </p:cNvPicPr>
            <p:nvPr/>
          </p:nvPicPr>
          <p:blipFill>
            <a:blip r:embed="rId6"/>
            <a:stretch>
              <a:fillRect/>
            </a:stretch>
          </p:blipFill>
          <p:spPr>
            <a:xfrm>
              <a:off x="4379910" y="3993005"/>
              <a:ext cx="1035669" cy="1049857"/>
            </a:xfrm>
            <a:prstGeom prst="rect">
              <a:avLst/>
            </a:prstGeom>
          </p:spPr>
        </p:pic>
        <p:pic>
          <p:nvPicPr>
            <p:cNvPr id="10" name="図 9"/>
            <p:cNvPicPr>
              <a:picLocks noChangeAspect="1"/>
            </p:cNvPicPr>
            <p:nvPr/>
          </p:nvPicPr>
          <p:blipFill>
            <a:blip r:embed="rId7"/>
            <a:stretch>
              <a:fillRect/>
            </a:stretch>
          </p:blipFill>
          <p:spPr>
            <a:xfrm>
              <a:off x="4327585" y="5476299"/>
              <a:ext cx="1171293" cy="936659"/>
            </a:xfrm>
            <a:prstGeom prst="rect">
              <a:avLst/>
            </a:prstGeom>
          </p:spPr>
        </p:pic>
        <p:pic>
          <p:nvPicPr>
            <p:cNvPr id="11" name="図 10"/>
            <p:cNvPicPr>
              <a:picLocks noChangeAspect="1"/>
            </p:cNvPicPr>
            <p:nvPr/>
          </p:nvPicPr>
          <p:blipFill>
            <a:blip r:embed="rId8"/>
            <a:stretch>
              <a:fillRect/>
            </a:stretch>
          </p:blipFill>
          <p:spPr>
            <a:xfrm>
              <a:off x="2665827" y="5784238"/>
              <a:ext cx="1372973" cy="1207601"/>
            </a:xfrm>
            <a:prstGeom prst="rect">
              <a:avLst/>
            </a:prstGeom>
          </p:spPr>
        </p:pic>
      </p:grpSp>
    </p:spTree>
    <p:extLst>
      <p:ext uri="{BB962C8B-B14F-4D97-AF65-F5344CB8AC3E}">
        <p14:creationId xmlns:p14="http://schemas.microsoft.com/office/powerpoint/2010/main" val="37682082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スライド番号プレースホルダー 2"/>
          <p:cNvSpPr>
            <a:spLocks noGrp="1"/>
          </p:cNvSpPr>
          <p:nvPr>
            <p:ph type="sldNum" sz="quarter" idx="10"/>
          </p:nvPr>
        </p:nvSpPr>
        <p:spPr>
          <a:xfrm>
            <a:off x="6178348" y="8976144"/>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1" lang="en-US" altLang="ja-JP" sz="1000" b="0" i="0" u="none" strike="noStrike" kern="1200" cap="none" spc="0" normalizeH="0" baseline="0" noProof="0" dirty="0">
              <a:ln>
                <a:noFill/>
              </a:ln>
              <a:solidFill>
                <a:srgbClr val="000000"/>
              </a:solidFill>
              <a:effectLst/>
              <a:uLnTx/>
              <a:uFillTx/>
              <a:latin typeface="Meiryo UI"/>
              <a:ea typeface="Meiryo UI"/>
              <a:cs typeface="+mn-cs"/>
            </a:endParaRPr>
          </a:p>
        </p:txBody>
      </p:sp>
      <p:sp>
        <p:nvSpPr>
          <p:cNvPr id="31" name="テキスト ボックス 3">
            <a:extLst>
              <a:ext uri="{FF2B5EF4-FFF2-40B4-BE49-F238E27FC236}">
                <a16:creationId xmlns:a16="http://schemas.microsoft.com/office/drawing/2014/main" id="{1641BFC0-53ED-E949-88A3-61C5333C2D44}"/>
              </a:ext>
            </a:extLst>
          </p:cNvPr>
          <p:cNvSpPr txBox="1">
            <a:spLocks noChangeArrowheads="1"/>
          </p:cNvSpPr>
          <p:nvPr/>
        </p:nvSpPr>
        <p:spPr bwMode="auto">
          <a:xfrm>
            <a:off x="238491" y="827584"/>
            <a:ext cx="6381017" cy="408253"/>
          </a:xfrm>
          <a:prstGeom prst="rect">
            <a:avLst/>
          </a:prstGeom>
          <a:solidFill>
            <a:srgbClr val="FFFF00"/>
          </a:solidFill>
          <a:ln>
            <a:noFill/>
          </a:ln>
          <a:extLst/>
        </p:spPr>
        <p:txBody>
          <a:bodyPr>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a:buNone/>
            </a:pPr>
            <a:r>
              <a:rPr lang="ja-JP" altLang="en-US" sz="2053" b="1" dirty="0" smtClean="0">
                <a:latin typeface="UD デジタル 教科書体 NK-R" panose="02020400000000000000" pitchFamily="18" charset="-128"/>
                <a:ea typeface="UD デジタル 教科書体 NK-R" panose="02020400000000000000" pitchFamily="18" charset="-128"/>
              </a:rPr>
              <a:t>改良アカウントを活用したセグメント配信を</a:t>
            </a:r>
            <a:r>
              <a:rPr lang="ja-JP" altLang="en-US" sz="2053" b="1" dirty="0" smtClean="0">
                <a:latin typeface="UD デジタル 教科書体 NK-R" panose="02020400000000000000" pitchFamily="18" charset="-128"/>
                <a:ea typeface="UD デジタル 教科書体 NK-R" panose="02020400000000000000" pitchFamily="18" charset="-128"/>
              </a:rPr>
              <a:t>ご提案します</a:t>
            </a:r>
            <a:endParaRPr lang="en-US" altLang="ja-JP" sz="2053" b="1" dirty="0" smtClean="0">
              <a:latin typeface="UD デジタル 教科書体 NK-R" panose="02020400000000000000" pitchFamily="18" charset="-128"/>
              <a:ea typeface="UD デジタル 教科書体 NK-R" panose="02020400000000000000" pitchFamily="18" charset="-128"/>
            </a:endParaRPr>
          </a:p>
        </p:txBody>
      </p:sp>
      <p:pic>
        <p:nvPicPr>
          <p:cNvPr id="2" name="図 1"/>
          <p:cNvPicPr>
            <a:picLocks noChangeAspect="1"/>
          </p:cNvPicPr>
          <p:nvPr/>
        </p:nvPicPr>
        <p:blipFill>
          <a:blip r:embed="rId2"/>
          <a:stretch>
            <a:fillRect/>
          </a:stretch>
        </p:blipFill>
        <p:spPr>
          <a:xfrm>
            <a:off x="3883204" y="2010784"/>
            <a:ext cx="2736304" cy="2040763"/>
          </a:xfrm>
          <a:prstGeom prst="rect">
            <a:avLst/>
          </a:prstGeom>
        </p:spPr>
      </p:pic>
      <p:sp>
        <p:nvSpPr>
          <p:cNvPr id="6" name="テキスト ボックス 5"/>
          <p:cNvSpPr txBox="1"/>
          <p:nvPr/>
        </p:nvSpPr>
        <p:spPr>
          <a:xfrm>
            <a:off x="456578" y="1331696"/>
            <a:ext cx="6336704" cy="380480"/>
          </a:xfrm>
          <a:prstGeom prst="rect">
            <a:avLst/>
          </a:prstGeom>
          <a:gradFill flip="none" rotWithShape="1">
            <a:gsLst>
              <a:gs pos="50000">
                <a:schemeClr val="bg1"/>
              </a:gs>
              <a:gs pos="80000">
                <a:schemeClr val="accent2">
                  <a:lumMod val="20000"/>
                  <a:lumOff val="80000"/>
                </a:schemeClr>
              </a:gs>
              <a:gs pos="100000">
                <a:schemeClr val="accent2">
                  <a:lumMod val="60000"/>
                  <a:lumOff val="40000"/>
                </a:schemeClr>
              </a:gs>
            </a:gsLst>
            <a:lin ang="5400000" scaled="1"/>
            <a:tileRect/>
          </a:gradFill>
          <a:ln w="9525">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rtlCol="0">
            <a:spAutoFit/>
          </a:bodyPr>
          <a:lstStyle/>
          <a:p>
            <a:r>
              <a:rPr lang="ja-JP" altLang="en-US" sz="2000" kern="0" dirty="0" smtClean="0">
                <a:solidFill>
                  <a:schemeClr val="tx1"/>
                </a:solidFill>
                <a:latin typeface="UD デジタル 教科書体 NK-R" panose="02020400000000000000" pitchFamily="18" charset="-128"/>
                <a:ea typeface="UD デジタル 教科書体 NK-R" panose="02020400000000000000" pitchFamily="18" charset="-128"/>
              </a:rPr>
              <a:t>①好みや属性を自動で収集、管理</a:t>
            </a:r>
            <a:endParaRPr lang="ja-JP" altLang="en-US" sz="3200" kern="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9" name="テキスト ボックス 8"/>
          <p:cNvSpPr txBox="1"/>
          <p:nvPr/>
        </p:nvSpPr>
        <p:spPr>
          <a:xfrm>
            <a:off x="456578" y="4051547"/>
            <a:ext cx="6336704" cy="380480"/>
          </a:xfrm>
          <a:prstGeom prst="rect">
            <a:avLst/>
          </a:prstGeom>
          <a:gradFill flip="none" rotWithShape="1">
            <a:gsLst>
              <a:gs pos="50000">
                <a:schemeClr val="bg1"/>
              </a:gs>
              <a:gs pos="80000">
                <a:schemeClr val="accent2">
                  <a:lumMod val="20000"/>
                  <a:lumOff val="80000"/>
                </a:schemeClr>
              </a:gs>
              <a:gs pos="100000">
                <a:schemeClr val="accent2">
                  <a:lumMod val="60000"/>
                  <a:lumOff val="40000"/>
                </a:schemeClr>
              </a:gs>
            </a:gsLst>
            <a:lin ang="5400000" scaled="1"/>
            <a:tileRect/>
          </a:gradFill>
          <a:ln w="9525">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rtlCol="0">
            <a:spAutoFit/>
          </a:bodyPr>
          <a:lstStyle/>
          <a:p>
            <a:r>
              <a:rPr lang="ja-JP" altLang="en-US" sz="2000" kern="0" dirty="0" smtClean="0">
                <a:solidFill>
                  <a:schemeClr val="tx1"/>
                </a:solidFill>
                <a:latin typeface="UD デジタル 教科書体 NK-R" panose="02020400000000000000" pitchFamily="18" charset="-128"/>
                <a:ea typeface="UD デジタル 教科書体 NK-R" panose="02020400000000000000" pitchFamily="18" charset="-128"/>
              </a:rPr>
              <a:t>②好みや属性に合わせた情報をお届けします</a:t>
            </a:r>
            <a:endParaRPr lang="ja-JP" altLang="en-US" sz="3200" kern="0" dirty="0">
              <a:solidFill>
                <a:schemeClr val="tx1"/>
              </a:solidFill>
              <a:latin typeface="UD デジタル 教科書体 NK-R" panose="02020400000000000000" pitchFamily="18" charset="-128"/>
              <a:ea typeface="UD デジタル 教科書体 NK-R" panose="02020400000000000000" pitchFamily="18" charset="-128"/>
            </a:endParaRPr>
          </a:p>
        </p:txBody>
      </p:sp>
      <p:pic>
        <p:nvPicPr>
          <p:cNvPr id="3074" name="Picture 2" descr="セグメント配信"/>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8664"/>
          <a:stretch/>
        </p:blipFill>
        <p:spPr bwMode="auto">
          <a:xfrm>
            <a:off x="3704705" y="4595583"/>
            <a:ext cx="3036664" cy="1795335"/>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p:cNvSpPr/>
          <p:nvPr/>
        </p:nvSpPr>
        <p:spPr>
          <a:xfrm>
            <a:off x="438302" y="2268200"/>
            <a:ext cx="3429000" cy="1169551"/>
          </a:xfrm>
          <a:prstGeom prst="rect">
            <a:avLst/>
          </a:prstGeom>
        </p:spPr>
        <p:txBody>
          <a:bodyPr>
            <a:spAutoFit/>
          </a:bodyPr>
          <a:lstStyle/>
          <a:p>
            <a:r>
              <a:rPr lang="ja-JP" altLang="en-US" sz="1400" dirty="0">
                <a:latin typeface="UD デジタル 教科書体 NK-R" panose="02020400000000000000" pitchFamily="18" charset="-128"/>
                <a:ea typeface="UD デジタル 教科書体 NK-R" panose="02020400000000000000" pitchFamily="18" charset="-128"/>
              </a:rPr>
              <a:t>顧客とのやりとりの中で、好みや属性を自動で収集・管理できます。 自動</a:t>
            </a:r>
            <a:r>
              <a:rPr lang="en-US" altLang="ja-JP" sz="1400" dirty="0">
                <a:latin typeface="UD デジタル 教科書体 NK-R" panose="02020400000000000000" pitchFamily="18" charset="-128"/>
                <a:ea typeface="UD デジタル 教科書体 NK-R" panose="02020400000000000000" pitchFamily="18" charset="-128"/>
              </a:rPr>
              <a:t>Q&amp;A</a:t>
            </a:r>
            <a:r>
              <a:rPr lang="ja-JP" altLang="en-US" sz="1400" dirty="0">
                <a:latin typeface="UD デジタル 教科書体 NK-R" panose="02020400000000000000" pitchFamily="18" charset="-128"/>
                <a:ea typeface="UD デジタル 教科書体 NK-R" panose="02020400000000000000" pitchFamily="18" charset="-128"/>
              </a:rPr>
              <a:t>機能と流入経路の分析によって、顧客ひとりひとりの性質を細かに分析し、 属性ごとに管理することができます</a:t>
            </a:r>
            <a:r>
              <a:rPr lang="ja-JP" altLang="en-US" sz="1400" dirty="0" smtClean="0">
                <a:latin typeface="UD デジタル 教科書体 NK-R" panose="02020400000000000000" pitchFamily="18" charset="-128"/>
                <a:ea typeface="UD デジタル 教科書体 NK-R" panose="02020400000000000000" pitchFamily="18" charset="-128"/>
              </a:rPr>
              <a:t>。</a:t>
            </a:r>
            <a:endParaRPr lang="ja-JP" altLang="en-US" sz="1400" dirty="0">
              <a:latin typeface="UD デジタル 教科書体 NK-R" panose="02020400000000000000" pitchFamily="18" charset="-128"/>
              <a:ea typeface="UD デジタル 教科書体 NK-R" panose="02020400000000000000" pitchFamily="18" charset="-128"/>
            </a:endParaRPr>
          </a:p>
        </p:txBody>
      </p:sp>
      <p:sp>
        <p:nvSpPr>
          <p:cNvPr id="5" name="正方形/長方形 4"/>
          <p:cNvSpPr/>
          <p:nvPr/>
        </p:nvSpPr>
        <p:spPr>
          <a:xfrm>
            <a:off x="548680" y="4555647"/>
            <a:ext cx="3429000" cy="1600438"/>
          </a:xfrm>
          <a:prstGeom prst="rect">
            <a:avLst/>
          </a:prstGeom>
        </p:spPr>
        <p:txBody>
          <a:bodyPr>
            <a:spAutoFit/>
          </a:bodyPr>
          <a:lstStyle/>
          <a:p>
            <a:r>
              <a:rPr lang="ja-JP" altLang="en-US" sz="1400" dirty="0">
                <a:latin typeface="UD デジタル 教科書体 NK-R" panose="02020400000000000000" pitchFamily="18" charset="-128"/>
                <a:ea typeface="UD デジタル 教科書体 NK-R" panose="02020400000000000000" pitchFamily="18" charset="-128"/>
              </a:rPr>
              <a:t>収集した顧客の好みや属性にあったメッセージを配信することができます。</a:t>
            </a:r>
          </a:p>
          <a:p>
            <a:r>
              <a:rPr lang="ja-JP" altLang="en-US" sz="1400" dirty="0">
                <a:latin typeface="UD デジタル 教科書体 NK-R" panose="02020400000000000000" pitchFamily="18" charset="-128"/>
                <a:ea typeface="UD デジタル 教科書体 NK-R" panose="02020400000000000000" pitchFamily="18" charset="-128"/>
              </a:rPr>
              <a:t>多様な絞り込みに対応した配信の他にも、顧客の反応に合わせて様々なリアクションを設定できるので、機能を組み合わせることで顧客に対し効果的にアプローチすることができます。</a:t>
            </a:r>
          </a:p>
        </p:txBody>
      </p:sp>
      <p:sp>
        <p:nvSpPr>
          <p:cNvPr id="7" name="正方形/長方形 6"/>
          <p:cNvSpPr/>
          <p:nvPr/>
        </p:nvSpPr>
        <p:spPr>
          <a:xfrm>
            <a:off x="456578" y="6935440"/>
            <a:ext cx="3429000" cy="1169551"/>
          </a:xfrm>
          <a:prstGeom prst="rect">
            <a:avLst/>
          </a:prstGeom>
        </p:spPr>
        <p:txBody>
          <a:bodyPr>
            <a:spAutoFit/>
          </a:bodyPr>
          <a:lstStyle/>
          <a:p>
            <a:r>
              <a:rPr lang="en-US" altLang="ja-JP" sz="1400" dirty="0">
                <a:latin typeface="UD デジタル 教科書体 NK-R" panose="02020400000000000000" pitchFamily="18" charset="-128"/>
                <a:ea typeface="UD デジタル 教科書体 NK-R" panose="02020400000000000000" pitchFamily="18" charset="-128"/>
              </a:rPr>
              <a:t>LINE</a:t>
            </a:r>
            <a:r>
              <a:rPr lang="ja-JP" altLang="en-US" sz="1400" dirty="0" err="1">
                <a:latin typeface="UD デジタル 教科書体 NK-R" panose="02020400000000000000" pitchFamily="18" charset="-128"/>
                <a:ea typeface="UD デジタル 教科書体 NK-R" panose="02020400000000000000" pitchFamily="18" charset="-128"/>
              </a:rPr>
              <a:t>への</a:t>
            </a:r>
            <a:r>
              <a:rPr lang="ja-JP" altLang="en-US" sz="1400" dirty="0">
                <a:latin typeface="UD デジタル 教科書体 NK-R" panose="02020400000000000000" pitchFamily="18" charset="-128"/>
                <a:ea typeface="UD デジタル 教科書体 NK-R" panose="02020400000000000000" pitchFamily="18" charset="-128"/>
              </a:rPr>
              <a:t>流入経路の分析や</a:t>
            </a:r>
            <a:r>
              <a:rPr lang="en-US" altLang="ja-JP" sz="1400" dirty="0">
                <a:latin typeface="UD デジタル 教科書体 NK-R" panose="02020400000000000000" pitchFamily="18" charset="-128"/>
                <a:ea typeface="UD デジタル 教科書体 NK-R" panose="02020400000000000000" pitchFamily="18" charset="-128"/>
              </a:rPr>
              <a:t>URL</a:t>
            </a:r>
            <a:r>
              <a:rPr lang="ja-JP" altLang="en-US" sz="1400" dirty="0">
                <a:latin typeface="UD デジタル 教科書体 NK-R" panose="02020400000000000000" pitchFamily="18" charset="-128"/>
                <a:ea typeface="UD デジタル 教科書体 NK-R" panose="02020400000000000000" pitchFamily="18" charset="-128"/>
              </a:rPr>
              <a:t>の反応率の計測などの機能を使い「顧客の行動を可視化」することができるので、顧客の行動や嗜好にあわせたマーケティング活動を行うことができます。</a:t>
            </a:r>
          </a:p>
        </p:txBody>
      </p:sp>
      <p:sp>
        <p:nvSpPr>
          <p:cNvPr id="15" name="テキスト ボックス 14"/>
          <p:cNvSpPr txBox="1"/>
          <p:nvPr/>
        </p:nvSpPr>
        <p:spPr>
          <a:xfrm>
            <a:off x="437116" y="6364234"/>
            <a:ext cx="6336704" cy="380480"/>
          </a:xfrm>
          <a:prstGeom prst="rect">
            <a:avLst/>
          </a:prstGeom>
          <a:gradFill flip="none" rotWithShape="1">
            <a:gsLst>
              <a:gs pos="50000">
                <a:schemeClr val="bg1"/>
              </a:gs>
              <a:gs pos="80000">
                <a:schemeClr val="accent2">
                  <a:lumMod val="20000"/>
                  <a:lumOff val="80000"/>
                </a:schemeClr>
              </a:gs>
              <a:gs pos="100000">
                <a:schemeClr val="accent2">
                  <a:lumMod val="60000"/>
                  <a:lumOff val="40000"/>
                </a:schemeClr>
              </a:gs>
            </a:gsLst>
            <a:lin ang="5400000" scaled="1"/>
            <a:tileRect/>
          </a:gradFill>
          <a:ln w="9525">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rtlCol="0">
            <a:spAutoFit/>
          </a:bodyPr>
          <a:lstStyle/>
          <a:p>
            <a:r>
              <a:rPr lang="ja-JP" altLang="en-US" sz="2000" kern="0" dirty="0">
                <a:solidFill>
                  <a:schemeClr val="tx1"/>
                </a:solidFill>
                <a:latin typeface="UD デジタル 教科書体 NK-R" panose="02020400000000000000" pitchFamily="18" charset="-128"/>
                <a:ea typeface="UD デジタル 教科書体 NK-R" panose="02020400000000000000" pitchFamily="18" charset="-128"/>
              </a:rPr>
              <a:t>③顧客の反応を分析し</a:t>
            </a:r>
            <a:r>
              <a:rPr lang="ja-JP" altLang="en-US" sz="2000" kern="0" dirty="0" smtClean="0">
                <a:solidFill>
                  <a:schemeClr val="tx1"/>
                </a:solidFill>
                <a:latin typeface="UD デジタル 教科書体 NK-R" panose="02020400000000000000" pitchFamily="18" charset="-128"/>
                <a:ea typeface="UD デジタル 教科書体 NK-R" panose="02020400000000000000" pitchFamily="18" charset="-128"/>
              </a:rPr>
              <a:t>、さらに</a:t>
            </a:r>
            <a:r>
              <a:rPr lang="ja-JP" altLang="en-US" sz="2000" kern="0" dirty="0">
                <a:solidFill>
                  <a:schemeClr val="tx1"/>
                </a:solidFill>
                <a:latin typeface="UD デジタル 教科書体 NK-R" panose="02020400000000000000" pitchFamily="18" charset="-128"/>
                <a:ea typeface="UD デジタル 教科書体 NK-R" panose="02020400000000000000" pitchFamily="18" charset="-128"/>
              </a:rPr>
              <a:t>精度を</a:t>
            </a:r>
            <a:r>
              <a:rPr lang="ja-JP" altLang="en-US" sz="2000" kern="0" dirty="0" smtClean="0">
                <a:solidFill>
                  <a:schemeClr val="tx1"/>
                </a:solidFill>
                <a:latin typeface="UD デジタル 教科書体 NK-R" panose="02020400000000000000" pitchFamily="18" charset="-128"/>
                <a:ea typeface="UD デジタル 教科書体 NK-R" panose="02020400000000000000" pitchFamily="18" charset="-128"/>
              </a:rPr>
              <a:t>高めます</a:t>
            </a:r>
            <a:endParaRPr lang="ja-JP" altLang="en-US" sz="3200" kern="0" dirty="0">
              <a:solidFill>
                <a:schemeClr val="tx1"/>
              </a:solidFill>
              <a:latin typeface="UD デジタル 教科書体 NK-R" panose="02020400000000000000" pitchFamily="18" charset="-128"/>
              <a:ea typeface="UD デジタル 教科書体 NK-R" panose="02020400000000000000" pitchFamily="18" charset="-128"/>
            </a:endParaRPr>
          </a:p>
        </p:txBody>
      </p:sp>
      <p:pic>
        <p:nvPicPr>
          <p:cNvPr id="12" name="図 11"/>
          <p:cNvPicPr>
            <a:picLocks noChangeAspect="1"/>
          </p:cNvPicPr>
          <p:nvPr/>
        </p:nvPicPr>
        <p:blipFill rotWithShape="1">
          <a:blip r:embed="rId4"/>
          <a:srcRect l="12611" r="12281"/>
          <a:stretch/>
        </p:blipFill>
        <p:spPr>
          <a:xfrm>
            <a:off x="3934632" y="6786916"/>
            <a:ext cx="2858649" cy="2055271"/>
          </a:xfrm>
          <a:prstGeom prst="rect">
            <a:avLst/>
          </a:prstGeom>
        </p:spPr>
      </p:pic>
      <p:sp>
        <p:nvSpPr>
          <p:cNvPr id="17"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３</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業務</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内容　　</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（３）効果的な情報発信</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19302883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5934269" y="8691066"/>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1" lang="en-US" altLang="ja-JP" sz="1000" b="0" i="0" u="none" strike="noStrike" kern="1200" cap="none" spc="0" normalizeH="0" baseline="0" noProof="0">
              <a:ln>
                <a:noFill/>
              </a:ln>
              <a:solidFill>
                <a:srgbClr val="000000"/>
              </a:solidFill>
              <a:effectLst/>
              <a:uLnTx/>
              <a:uFillTx/>
              <a:latin typeface="Meiryo UI"/>
              <a:ea typeface="Meiryo UI"/>
              <a:cs typeface="+mn-cs"/>
            </a:endParaRPr>
          </a:p>
        </p:txBody>
      </p:sp>
      <p:pic>
        <p:nvPicPr>
          <p:cNvPr id="16" name="図 15"/>
          <p:cNvPicPr>
            <a:picLocks noChangeAspect="1"/>
          </p:cNvPicPr>
          <p:nvPr/>
        </p:nvPicPr>
        <p:blipFill>
          <a:blip r:embed="rId3"/>
          <a:stretch>
            <a:fillRect/>
          </a:stretch>
        </p:blipFill>
        <p:spPr>
          <a:xfrm>
            <a:off x="404664" y="1414796"/>
            <a:ext cx="2343150" cy="2343150"/>
          </a:xfrm>
          <a:prstGeom prst="rect">
            <a:avLst/>
          </a:prstGeom>
        </p:spPr>
      </p:pic>
      <p:sp>
        <p:nvSpPr>
          <p:cNvPr id="17" name="上矢印吹き出し 16"/>
          <p:cNvSpPr/>
          <p:nvPr/>
        </p:nvSpPr>
        <p:spPr bwMode="auto">
          <a:xfrm>
            <a:off x="640135" y="3601680"/>
            <a:ext cx="1872208" cy="1258352"/>
          </a:xfrm>
          <a:prstGeom prst="upArrowCallout">
            <a:avLst/>
          </a:prstGeom>
          <a:solidFill>
            <a:srgbClr val="FFFF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東武改良版の</a:t>
            </a:r>
            <a:endParaRPr kumimoji="1" lang="en-US" altLang="ja-JP" sz="16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Hokkaido Love</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の公式</a:t>
            </a:r>
            <a:r>
              <a:rPr kumimoji="1" lang="en-US" altLang="ja-JP" sz="16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LINE</a:t>
            </a:r>
            <a:endParaRPr kumimoji="1" lang="ja-JP" altLang="en-US" sz="16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pic>
        <p:nvPicPr>
          <p:cNvPr id="23" name="그림 62"/>
          <p:cNvPicPr>
            <a:picLocks noChangeAspect="1"/>
          </p:cNvPicPr>
          <p:nvPr/>
        </p:nvPicPr>
        <p:blipFill rotWithShape="1">
          <a:blip r:embed="rId4" cstate="print">
            <a:extLst>
              <a:ext uri="{28A0092B-C50C-407E-A947-70E740481C1C}">
                <a14:useLocalDpi xmlns:a14="http://schemas.microsoft.com/office/drawing/2010/main" val="0"/>
              </a:ext>
            </a:extLst>
          </a:blip>
          <a:srcRect t="-1" b="15652"/>
          <a:stretch/>
        </p:blipFill>
        <p:spPr>
          <a:xfrm>
            <a:off x="4175475" y="4003184"/>
            <a:ext cx="2072944" cy="4687882"/>
          </a:xfrm>
          <a:prstGeom prst="rect">
            <a:avLst/>
          </a:prstGeom>
        </p:spPr>
      </p:pic>
      <p:sp>
        <p:nvSpPr>
          <p:cNvPr id="9" name="正方形/長方形 8"/>
          <p:cNvSpPr/>
          <p:nvPr/>
        </p:nvSpPr>
        <p:spPr>
          <a:xfrm>
            <a:off x="3362112" y="1632869"/>
            <a:ext cx="2999539" cy="203132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Hokkaido Love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ホームページの各ページに</a:t>
            </a:r>
            <a:endParaRPr kumimoji="1" lang="en-US" altLang="ja-JP" sz="1800" b="0" i="0" u="none" strike="noStrike" kern="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誰が何回行ったかがわかる</a:t>
            </a:r>
            <a:endParaRPr kumimoji="1" lang="en-US" altLang="ja-JP" sz="1800" b="0" i="0" u="none" strike="noStrike" kern="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0" cap="none" spc="0" normalizeH="0" baseline="0" noProof="0" dirty="0" smtClean="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LINE</a:t>
            </a:r>
            <a:r>
              <a:rPr kumimoji="1" lang="ja-JP" altLang="en-US" sz="1800" b="0" i="0" u="none" strike="noStrike" kern="0" cap="none" spc="0" normalizeH="0" baseline="0" noProof="0" dirty="0" smtClean="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流入計測スコア</a:t>
            </a:r>
            <a:endParaRPr kumimoji="1" lang="en-US" altLang="ja-JP" sz="1800" b="0" i="0" u="none" strike="noStrike" kern="0" cap="none" spc="0" normalizeH="0" baseline="0" noProof="0" dirty="0" smtClean="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をつける改良を実施しました。</a:t>
            </a:r>
            <a:endParaRPr kumimoji="1" lang="en-US" altLang="ja-JP" sz="1800" b="0" i="0" u="none" strike="noStrike" kern="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smtClean="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正確なニーズに合わせて</a:t>
            </a:r>
            <a:endParaRPr kumimoji="1" lang="en-US" altLang="ja-JP" sz="1800" b="0" i="0" u="none" strike="noStrike" kern="0" cap="none" spc="0" normalizeH="0" baseline="0" noProof="0" dirty="0" smtClean="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kern="0" dirty="0" smtClean="0">
                <a:solidFill>
                  <a:srgbClr val="FF0000"/>
                </a:solidFill>
                <a:latin typeface="UD デジタル 教科書体 NK-R" panose="02020400000000000000" pitchFamily="18" charset="-128"/>
                <a:ea typeface="UD デジタル 教科書体 NK-R" panose="02020400000000000000" pitchFamily="18" charset="-128"/>
              </a:rPr>
              <a:t>セグメント配信</a:t>
            </a:r>
            <a:r>
              <a:rPr lang="ja-JP" altLang="en-US" kern="0" dirty="0" smtClean="0">
                <a:solidFill>
                  <a:srgbClr val="000000"/>
                </a:solidFill>
                <a:latin typeface="UD デジタル 教科書体 NK-R" panose="02020400000000000000" pitchFamily="18" charset="-128"/>
                <a:ea typeface="UD デジタル 教科書体 NK-R" panose="02020400000000000000" pitchFamily="18" charset="-128"/>
              </a:rPr>
              <a:t>が可能に</a:t>
            </a:r>
            <a:endParaRPr kumimoji="1" lang="en-US" altLang="ja-JP" sz="1800" b="0" i="0" u="none" strike="noStrike" kern="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pic>
        <p:nvPicPr>
          <p:cNvPr id="10" name="図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5944" y="4767138"/>
            <a:ext cx="1812005" cy="3923928"/>
          </a:xfrm>
          <a:prstGeom prst="rect">
            <a:avLst/>
          </a:prstGeom>
        </p:spPr>
      </p:pic>
      <p:pic>
        <p:nvPicPr>
          <p:cNvPr id="29" name="図 28"/>
          <p:cNvPicPr>
            <a:picLocks noChangeAspect="1"/>
          </p:cNvPicPr>
          <p:nvPr/>
        </p:nvPicPr>
        <p:blipFill rotWithShape="1">
          <a:blip r:embed="rId6"/>
          <a:srcRect l="25329" t="-1024" r="46177" b="-3009"/>
          <a:stretch/>
        </p:blipFill>
        <p:spPr>
          <a:xfrm>
            <a:off x="257053" y="5220072"/>
            <a:ext cx="2163836" cy="3005327"/>
          </a:xfrm>
          <a:prstGeom prst="rect">
            <a:avLst/>
          </a:prstGeom>
        </p:spPr>
      </p:pic>
      <p:pic>
        <p:nvPicPr>
          <p:cNvPr id="28" name="図 27"/>
          <p:cNvPicPr>
            <a:picLocks noChangeAspect="1"/>
          </p:cNvPicPr>
          <p:nvPr/>
        </p:nvPicPr>
        <p:blipFill rotWithShape="1">
          <a:blip r:embed="rId6"/>
          <a:srcRect l="69413" t="-1031"/>
          <a:stretch/>
        </p:blipFill>
        <p:spPr>
          <a:xfrm>
            <a:off x="1557428" y="5220073"/>
            <a:ext cx="2303620" cy="2894554"/>
          </a:xfrm>
          <a:prstGeom prst="rect">
            <a:avLst/>
          </a:prstGeom>
        </p:spPr>
      </p:pic>
      <p:sp>
        <p:nvSpPr>
          <p:cNvPr id="31" name="楕円 30"/>
          <p:cNvSpPr/>
          <p:nvPr/>
        </p:nvSpPr>
        <p:spPr bwMode="auto">
          <a:xfrm>
            <a:off x="4013448" y="6092552"/>
            <a:ext cx="2880320" cy="1584176"/>
          </a:xfrm>
          <a:prstGeom prst="ellipse">
            <a:avLst/>
          </a:prstGeom>
          <a:noFill/>
          <a:ln w="9525" cap="flat"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800" b="0" i="0" u="none" strike="noStrike" kern="1200" cap="none" spc="0" normalizeH="0" baseline="0" noProof="0" smtClean="0">
              <a:ln>
                <a:noFill/>
              </a:ln>
              <a:solidFill>
                <a:srgbClr val="000000"/>
              </a:solidFill>
              <a:effectLst/>
              <a:uLnTx/>
              <a:uFillTx/>
              <a:latin typeface="Century" pitchFamily="18" charset="0"/>
              <a:ea typeface="ＭＳ 明朝" pitchFamily="17" charset="-128"/>
              <a:cs typeface="+mn-cs"/>
            </a:endParaRPr>
          </a:p>
        </p:txBody>
      </p:sp>
      <p:sp>
        <p:nvSpPr>
          <p:cNvPr id="11" name="楕円 10"/>
          <p:cNvSpPr/>
          <p:nvPr/>
        </p:nvSpPr>
        <p:spPr bwMode="auto">
          <a:xfrm>
            <a:off x="1405028" y="5530069"/>
            <a:ext cx="1963071" cy="2695329"/>
          </a:xfrm>
          <a:prstGeom prst="ellipse">
            <a:avLst/>
          </a:prstGeom>
          <a:noFill/>
          <a:ln w="9525" cap="flat"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800" b="0" i="0" u="none" strike="noStrike" kern="1200" cap="none" spc="0" normalizeH="0" baseline="0" noProof="0" smtClean="0">
              <a:ln>
                <a:noFill/>
              </a:ln>
              <a:solidFill>
                <a:srgbClr val="000000"/>
              </a:solidFill>
              <a:effectLst/>
              <a:uLnTx/>
              <a:uFillTx/>
              <a:latin typeface="Century" pitchFamily="18" charset="0"/>
              <a:ea typeface="ＭＳ 明朝" pitchFamily="17" charset="-128"/>
              <a:cs typeface="+mn-cs"/>
            </a:endParaRPr>
          </a:p>
        </p:txBody>
      </p:sp>
      <p:cxnSp>
        <p:nvCxnSpPr>
          <p:cNvPr id="32" name="直線矢印コネクタ 31"/>
          <p:cNvCxnSpPr/>
          <p:nvPr/>
        </p:nvCxnSpPr>
        <p:spPr bwMode="auto">
          <a:xfrm flipH="1" flipV="1">
            <a:off x="2709238" y="6667350"/>
            <a:ext cx="1466237" cy="217290"/>
          </a:xfrm>
          <a:prstGeom prst="straightConnector1">
            <a:avLst/>
          </a:prstGeom>
          <a:solidFill>
            <a:schemeClr val="bg1"/>
          </a:solidFill>
          <a:ln w="571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5" name="テキスト ボックス 3">
            <a:extLst>
              <a:ext uri="{FF2B5EF4-FFF2-40B4-BE49-F238E27FC236}">
                <a16:creationId xmlns:a16="http://schemas.microsoft.com/office/drawing/2014/main" id="{1641BFC0-53ED-E949-88A3-61C5333C2D44}"/>
              </a:ext>
            </a:extLst>
          </p:cNvPr>
          <p:cNvSpPr txBox="1">
            <a:spLocks noChangeArrowheads="1"/>
          </p:cNvSpPr>
          <p:nvPr/>
        </p:nvSpPr>
        <p:spPr bwMode="auto">
          <a:xfrm>
            <a:off x="238491" y="827584"/>
            <a:ext cx="6381017" cy="408253"/>
          </a:xfrm>
          <a:prstGeom prst="rect">
            <a:avLst/>
          </a:prstGeom>
          <a:solidFill>
            <a:srgbClr val="FFFF00"/>
          </a:solidFill>
          <a:ln>
            <a:noFill/>
          </a:ln>
          <a:extLst/>
        </p:spPr>
        <p:txBody>
          <a:bodyPr>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a:buNone/>
            </a:pPr>
            <a:r>
              <a:rPr lang="ja-JP" altLang="en-US" sz="2053" b="1" dirty="0" smtClean="0">
                <a:latin typeface="UD デジタル 教科書体 NK-R" panose="02020400000000000000" pitchFamily="18" charset="-128"/>
                <a:ea typeface="UD デジタル 教科書体 NK-R" panose="02020400000000000000" pitchFamily="18" charset="-128"/>
              </a:rPr>
              <a:t>改良アカウントを活用したセグメント配信を</a:t>
            </a:r>
            <a:r>
              <a:rPr lang="ja-JP" altLang="en-US" sz="2053" b="1" dirty="0" smtClean="0">
                <a:latin typeface="UD デジタル 教科書体 NK-R" panose="02020400000000000000" pitchFamily="18" charset="-128"/>
                <a:ea typeface="UD デジタル 教科書体 NK-R" panose="02020400000000000000" pitchFamily="18" charset="-128"/>
              </a:rPr>
              <a:t>ご提案します</a:t>
            </a:r>
            <a:endParaRPr lang="en-US" altLang="ja-JP" sz="2053" b="1" dirty="0" smtClean="0">
              <a:latin typeface="UD デジタル 教科書体 NK-R" panose="02020400000000000000" pitchFamily="18" charset="-128"/>
              <a:ea typeface="UD デジタル 教科書体 NK-R" panose="02020400000000000000" pitchFamily="18" charset="-128"/>
            </a:endParaRPr>
          </a:p>
        </p:txBody>
      </p:sp>
      <p:sp>
        <p:nvSpPr>
          <p:cNvPr id="2" name="楕円 1"/>
          <p:cNvSpPr/>
          <p:nvPr/>
        </p:nvSpPr>
        <p:spPr bwMode="auto">
          <a:xfrm>
            <a:off x="257053" y="8114627"/>
            <a:ext cx="1319186" cy="653383"/>
          </a:xfrm>
          <a:prstGeom prst="ellipse">
            <a:avLst/>
          </a:prstGeom>
          <a:solidFill>
            <a:srgbClr val="FFFF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dirty="0" smtClean="0">
                <a:ln>
                  <a:noFill/>
                </a:ln>
                <a:effectLst/>
                <a:latin typeface="Century" pitchFamily="18" charset="0"/>
                <a:ea typeface="ＭＳ 明朝" pitchFamily="17" charset="-128"/>
              </a:rPr>
              <a:t>再掲</a:t>
            </a:r>
            <a:endParaRPr kumimoji="1" lang="ja-JP" altLang="en-US" sz="2800" b="0" i="0" u="none" strike="noStrike" cap="none" normalizeH="0" baseline="0" dirty="0" smtClean="0">
              <a:ln>
                <a:noFill/>
              </a:ln>
              <a:effectLst/>
              <a:latin typeface="Century" pitchFamily="18" charset="0"/>
              <a:ea typeface="ＭＳ 明朝" pitchFamily="17" charset="-128"/>
            </a:endParaRPr>
          </a:p>
        </p:txBody>
      </p:sp>
      <p:sp>
        <p:nvSpPr>
          <p:cNvPr id="18"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３</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業務</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内容　　</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（３）効果的な情報発信</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29302491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6195906" y="8954616"/>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1" lang="en-US" altLang="ja-JP" sz="1000" b="0" i="0" u="none" strike="noStrike" kern="1200" cap="none" spc="0" normalizeH="0" baseline="0" noProof="0">
              <a:ln>
                <a:noFill/>
              </a:ln>
              <a:solidFill>
                <a:srgbClr val="000000"/>
              </a:solidFill>
              <a:effectLst/>
              <a:uLnTx/>
              <a:uFillTx/>
              <a:latin typeface="Meiryo UI"/>
              <a:ea typeface="Meiryo UI"/>
              <a:cs typeface="+mn-cs"/>
            </a:endParaRPr>
          </a:p>
        </p:txBody>
      </p:sp>
      <p:sp>
        <p:nvSpPr>
          <p:cNvPr id="8"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３</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業務</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内容　　</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（３）効果的な情報発信</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2" name="正方形/長方形 1"/>
          <p:cNvSpPr/>
          <p:nvPr/>
        </p:nvSpPr>
        <p:spPr bwMode="auto">
          <a:xfrm>
            <a:off x="260648" y="899592"/>
            <a:ext cx="6336704" cy="3069676"/>
          </a:xfrm>
          <a:prstGeom prst="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altLang="ja-JP" sz="1400" dirty="0" smtClean="0">
                <a:latin typeface="UD デジタル 教科書体 NK-R" panose="02020400000000000000" pitchFamily="18" charset="-128"/>
                <a:ea typeface="UD デジタル 教科書体 NK-R" panose="02020400000000000000" pitchFamily="18" charset="-128"/>
              </a:rPr>
              <a:t>《</a:t>
            </a:r>
            <a:r>
              <a:rPr lang="ja-JP" altLang="en-US" sz="1400" dirty="0" smtClean="0">
                <a:latin typeface="UD デジタル 教科書体 NK-R" panose="02020400000000000000" pitchFamily="18" charset="-128"/>
                <a:ea typeface="UD デジタル 教科書体 NK-R" panose="02020400000000000000" pitchFamily="18" charset="-128"/>
              </a:rPr>
              <a:t>ユーザー属性やエリア別セグメント配信</a:t>
            </a:r>
            <a:r>
              <a:rPr lang="en-US" altLang="ja-JP" sz="1400" dirty="0" smtClean="0">
                <a:latin typeface="UD デジタル 教科書体 NK-R" panose="02020400000000000000" pitchFamily="18" charset="-128"/>
                <a:ea typeface="UD デジタル 教科書体 NK-R" panose="02020400000000000000" pitchFamily="18" charset="-128"/>
              </a:rPr>
              <a:t>》</a:t>
            </a:r>
          </a:p>
          <a:p>
            <a:pPr marL="0" marR="0" indent="0" algn="l" defTabSz="914400" rtl="0" eaLnBrk="1" fontAlgn="base" latinLnBrk="0" hangingPunct="1">
              <a:lnSpc>
                <a:spcPct val="100000"/>
              </a:lnSpc>
              <a:spcBef>
                <a:spcPct val="0"/>
              </a:spcBef>
              <a:spcAft>
                <a:spcPct val="0"/>
              </a:spcAft>
              <a:buClrTx/>
              <a:buSzTx/>
              <a:buFontTx/>
              <a:buNone/>
              <a:tabLst/>
            </a:pPr>
            <a:endParaRPr lang="en-US" altLang="ja-JP" sz="1400" dirty="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・新規登録をストレスなく行っていただくため</a:t>
            </a:r>
            <a:r>
              <a:rPr lang="ja-JP" altLang="en-US" sz="1400" dirty="0" smtClean="0">
                <a:latin typeface="UD デジタル 教科書体 NK-R" panose="02020400000000000000" pitchFamily="18" charset="-128"/>
                <a:ea typeface="UD デジタル 教科書体 NK-R" panose="02020400000000000000" pitchFamily="18" charset="-128"/>
              </a:rPr>
              <a:t>に、</a:t>
            </a:r>
            <a:r>
              <a:rPr kumimoji="1" lang="ja-JP" altLang="en-US" sz="14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必要な入力項目を選定します</a:t>
            </a:r>
            <a:r>
              <a:rPr lang="ja-JP" altLang="en-US" sz="1400" dirty="0" smtClean="0">
                <a:latin typeface="UD デジタル 教科書体 NK-R" panose="02020400000000000000" pitchFamily="18" charset="-128"/>
                <a:ea typeface="UD デジタル 教科書体 NK-R" panose="02020400000000000000" pitchFamily="18" charset="-128"/>
              </a:rPr>
              <a:t>。</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pPr>
            <a:r>
              <a:rPr lang="ja-JP" altLang="en-US" sz="1400" dirty="0" smtClean="0">
                <a:latin typeface="UD デジタル 教科書体 NK-R" panose="02020400000000000000" pitchFamily="18" charset="-128"/>
                <a:ea typeface="UD デジタル 教科書体 NK-R" panose="02020400000000000000" pitchFamily="18" charset="-128"/>
              </a:rPr>
              <a:t>　氏名や性別は問わず、</a:t>
            </a:r>
            <a:r>
              <a:rPr lang="en-US" altLang="ja-JP" sz="1400" dirty="0" smtClean="0">
                <a:latin typeface="UD デジタル 教科書体 NK-R" panose="02020400000000000000" pitchFamily="18" charset="-128"/>
                <a:ea typeface="UD デジタル 教科書体 NK-R" panose="02020400000000000000" pitchFamily="18" charset="-128"/>
              </a:rPr>
              <a:t>LGBT</a:t>
            </a:r>
            <a:r>
              <a:rPr lang="ja-JP" altLang="en-US" sz="1400" dirty="0">
                <a:latin typeface="UD デジタル 教科書体 NK-R" panose="02020400000000000000" pitchFamily="18" charset="-128"/>
                <a:ea typeface="UD デジタル 教科書体 NK-R" panose="02020400000000000000" pitchFamily="18" charset="-128"/>
              </a:rPr>
              <a:t>や</a:t>
            </a:r>
            <a:r>
              <a:rPr lang="en-US" altLang="ja-JP" sz="1400" dirty="0">
                <a:latin typeface="UD デジタル 教科書体 NK-R" panose="02020400000000000000" pitchFamily="18" charset="-128"/>
                <a:ea typeface="UD デジタル 教科書体 NK-R" panose="02020400000000000000" pitchFamily="18" charset="-128"/>
              </a:rPr>
              <a:t>LGBTQIA</a:t>
            </a:r>
            <a:r>
              <a:rPr lang="ja-JP" altLang="en-US" sz="1400" dirty="0">
                <a:latin typeface="UD デジタル 教科書体 NK-R" panose="02020400000000000000" pitchFamily="18" charset="-128"/>
                <a:ea typeface="UD デジタル 教科書体 NK-R" panose="02020400000000000000" pitchFamily="18" charset="-128"/>
              </a:rPr>
              <a:t>など</a:t>
            </a:r>
            <a:r>
              <a:rPr lang="ja-JP" altLang="en-US" sz="1400" u="sng" dirty="0">
                <a:solidFill>
                  <a:schemeClr val="accent1">
                    <a:lumMod val="50000"/>
                  </a:schemeClr>
                </a:solidFill>
                <a:latin typeface="UD デジタル 教科書体 NK-R" panose="02020400000000000000" pitchFamily="18" charset="-128"/>
                <a:ea typeface="UD デジタル 教科書体 NK-R" panose="02020400000000000000" pitchFamily="18" charset="-128"/>
              </a:rPr>
              <a:t>時代に沿った多様性</a:t>
            </a:r>
            <a:r>
              <a:rPr lang="ja-JP" altLang="en-US" sz="1400" u="sng" dirty="0" smtClean="0">
                <a:solidFill>
                  <a:schemeClr val="accent1">
                    <a:lumMod val="50000"/>
                  </a:schemeClr>
                </a:solidFill>
                <a:latin typeface="UD デジタル 教科書体 NK-R" panose="02020400000000000000" pitchFamily="18" charset="-128"/>
                <a:ea typeface="UD デジタル 教科書体 NK-R" panose="02020400000000000000" pitchFamily="18" charset="-128"/>
              </a:rPr>
              <a:t>を重視</a:t>
            </a:r>
            <a:r>
              <a:rPr lang="ja-JP" altLang="en-US" sz="1400" dirty="0" smtClean="0">
                <a:latin typeface="UD デジタル 教科書体 NK-R" panose="02020400000000000000" pitchFamily="18" charset="-128"/>
                <a:ea typeface="UD デジタル 教科書体 NK-R" panose="02020400000000000000" pitchFamily="18" charset="-128"/>
              </a:rPr>
              <a:t>します。</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pPr>
            <a:endParaRPr lang="en-US" altLang="ja-JP" sz="1400" dirty="0" smtClean="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pPr>
            <a:r>
              <a:rPr lang="ja-JP" altLang="en-US" sz="1400" dirty="0" smtClean="0">
                <a:latin typeface="UD デジタル 教科書体 NK-R" panose="02020400000000000000" pitchFamily="18" charset="-128"/>
                <a:ea typeface="UD デジタル 教科書体 NK-R" panose="02020400000000000000" pitchFamily="18" charset="-128"/>
              </a:rPr>
              <a:t>・</a:t>
            </a:r>
            <a:r>
              <a:rPr lang="en-US" altLang="ja-JP" sz="1400" dirty="0" smtClean="0">
                <a:latin typeface="UD デジタル 教科書体 NK-R" panose="02020400000000000000" pitchFamily="18" charset="-128"/>
                <a:ea typeface="UD デジタル 教科書体 NK-R" panose="02020400000000000000" pitchFamily="18" charset="-128"/>
              </a:rPr>
              <a:t>『</a:t>
            </a:r>
            <a:r>
              <a:rPr lang="ja-JP" altLang="en-US" sz="1400" dirty="0">
                <a:latin typeface="UD デジタル 教科書体 NK-R" panose="02020400000000000000" pitchFamily="18" charset="-128"/>
                <a:ea typeface="UD デジタル 教科書体 NK-R" panose="02020400000000000000" pitchFamily="18" charset="-128"/>
              </a:rPr>
              <a:t>興味・</a:t>
            </a:r>
            <a:r>
              <a:rPr lang="ja-JP" altLang="en-US" sz="1400" dirty="0" smtClean="0">
                <a:latin typeface="UD デジタル 教科書体 NK-R" panose="02020400000000000000" pitchFamily="18" charset="-128"/>
                <a:ea typeface="UD デジタル 教科書体 NK-R" panose="02020400000000000000" pitchFamily="18" charset="-128"/>
              </a:rPr>
              <a:t>関心</a:t>
            </a:r>
            <a:r>
              <a:rPr lang="en-US" altLang="ja-JP" sz="1400" dirty="0" smtClean="0">
                <a:latin typeface="UD デジタル 教科書体 NK-R" panose="02020400000000000000" pitchFamily="18" charset="-128"/>
                <a:ea typeface="UD デジタル 教科書体 NK-R" panose="02020400000000000000" pitchFamily="18" charset="-128"/>
              </a:rPr>
              <a:t>』</a:t>
            </a:r>
            <a:r>
              <a:rPr lang="ja-JP" altLang="en-US" sz="1400" dirty="0">
                <a:latin typeface="UD デジタル 教科書体 NK-R" panose="02020400000000000000" pitchFamily="18" charset="-128"/>
                <a:ea typeface="UD デジタル 教科書体 NK-R" panose="02020400000000000000" pitchFamily="18" charset="-128"/>
              </a:rPr>
              <a:t>・</a:t>
            </a:r>
            <a:r>
              <a:rPr lang="en-US" altLang="ja-JP" sz="1400" dirty="0">
                <a:latin typeface="UD デジタル 教科書体 NK-R" panose="02020400000000000000" pitchFamily="18" charset="-128"/>
                <a:ea typeface="UD デジタル 教科書体 NK-R" panose="02020400000000000000" pitchFamily="18" charset="-128"/>
              </a:rPr>
              <a:t>『</a:t>
            </a:r>
            <a:r>
              <a:rPr lang="ja-JP" altLang="en-US" sz="1400" dirty="0">
                <a:latin typeface="UD デジタル 教科書体 NK-R" panose="02020400000000000000" pitchFamily="18" charset="-128"/>
                <a:ea typeface="UD デジタル 教科書体 NK-R" panose="02020400000000000000" pitchFamily="18" charset="-128"/>
              </a:rPr>
              <a:t>来道回数</a:t>
            </a:r>
            <a:r>
              <a:rPr lang="en-US" altLang="ja-JP" sz="1400" dirty="0">
                <a:latin typeface="UD デジタル 教科書体 NK-R" panose="02020400000000000000" pitchFamily="18" charset="-128"/>
                <a:ea typeface="UD デジタル 教科書体 NK-R" panose="02020400000000000000" pitchFamily="18" charset="-128"/>
              </a:rPr>
              <a:t>』</a:t>
            </a:r>
            <a:r>
              <a:rPr lang="ja-JP" altLang="en-US" sz="1400" dirty="0">
                <a:latin typeface="UD デジタル 教科書体 NK-R" panose="02020400000000000000" pitchFamily="18" charset="-128"/>
                <a:ea typeface="UD デジタル 教科書体 NK-R" panose="02020400000000000000" pitchFamily="18" charset="-128"/>
              </a:rPr>
              <a:t>に</a:t>
            </a:r>
            <a:r>
              <a:rPr lang="ja-JP" altLang="en-US" sz="1400" dirty="0" smtClean="0">
                <a:latin typeface="UD デジタル 教科書体 NK-R" panose="02020400000000000000" pitchFamily="18" charset="-128"/>
                <a:ea typeface="UD デジタル 教科書体 NK-R" panose="02020400000000000000" pitchFamily="18" charset="-128"/>
              </a:rPr>
              <a:t>応じた</a:t>
            </a:r>
            <a:r>
              <a:rPr lang="ja-JP" altLang="en-US" sz="1400" u="sng" dirty="0" smtClean="0">
                <a:solidFill>
                  <a:schemeClr val="accent1">
                    <a:lumMod val="50000"/>
                  </a:schemeClr>
                </a:solidFill>
                <a:latin typeface="UD デジタル 教科書体 NK-R" panose="02020400000000000000" pitchFamily="18" charset="-128"/>
                <a:ea typeface="UD デジタル 教科書体 NK-R" panose="02020400000000000000" pitchFamily="18" charset="-128"/>
              </a:rPr>
              <a:t>適切</a:t>
            </a:r>
            <a:r>
              <a:rPr lang="ja-JP" altLang="en-US" sz="1400" u="sng" dirty="0">
                <a:solidFill>
                  <a:schemeClr val="accent1">
                    <a:lumMod val="50000"/>
                  </a:schemeClr>
                </a:solidFill>
                <a:latin typeface="UD デジタル 教科書体 NK-R" panose="02020400000000000000" pitchFamily="18" charset="-128"/>
                <a:ea typeface="UD デジタル 教科書体 NK-R" panose="02020400000000000000" pitchFamily="18" charset="-128"/>
              </a:rPr>
              <a:t>なターゲットへのアプローチ</a:t>
            </a:r>
            <a:r>
              <a:rPr lang="ja-JP" altLang="en-US" sz="1400" dirty="0">
                <a:latin typeface="UD デジタル 教科書体 NK-R" panose="02020400000000000000" pitchFamily="18" charset="-128"/>
                <a:ea typeface="UD デジタル 教科書体 NK-R" panose="02020400000000000000" pitchFamily="18" charset="-128"/>
              </a:rPr>
              <a:t>へ繋がるよう</a:t>
            </a:r>
            <a:endParaRPr lang="en-US" altLang="ja-JP" sz="1400" dirty="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pPr>
            <a:r>
              <a:rPr lang="ja-JP" altLang="en-US" sz="1400" dirty="0" smtClean="0">
                <a:latin typeface="UD デジタル 教科書体 NK-R" panose="02020400000000000000" pitchFamily="18" charset="-128"/>
                <a:ea typeface="UD デジタル 教科書体 NK-R" panose="02020400000000000000" pitchFamily="18" charset="-128"/>
              </a:rPr>
              <a:t>　セグメント</a:t>
            </a:r>
            <a:r>
              <a:rPr lang="ja-JP" altLang="en-US" sz="1400" dirty="0">
                <a:latin typeface="UD デジタル 教科書体 NK-R" panose="02020400000000000000" pitchFamily="18" charset="-128"/>
                <a:ea typeface="UD デジタル 教科書体 NK-R" panose="02020400000000000000" pitchFamily="18" charset="-128"/>
              </a:rPr>
              <a:t>配信による情報発信を効率的に行います。</a:t>
            </a:r>
            <a:endParaRPr lang="en-US" altLang="ja-JP" sz="1400" dirty="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pPr>
            <a:endParaRPr lang="en-US" altLang="ja-JP" sz="1400" dirty="0" smtClean="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pPr>
            <a:r>
              <a:rPr lang="ja-JP" altLang="en-US" sz="1400" dirty="0" smtClean="0">
                <a:latin typeface="UD デジタル 教科書体 NK-R" panose="02020400000000000000" pitchFamily="18" charset="-128"/>
                <a:ea typeface="UD デジタル 教科書体 NK-R" panose="02020400000000000000" pitchFamily="18" charset="-128"/>
              </a:rPr>
              <a:t>・選任ライター取材による情報発信で道内</a:t>
            </a:r>
            <a:r>
              <a:rPr lang="ja-JP" altLang="en-US" sz="1400" dirty="0">
                <a:latin typeface="UD デジタル 教科書体 NK-R" panose="02020400000000000000" pitchFamily="18" charset="-128"/>
                <a:ea typeface="UD デジタル 教科書体 NK-R" panose="02020400000000000000" pitchFamily="18" charset="-128"/>
              </a:rPr>
              <a:t>各地への誘客</a:t>
            </a:r>
            <a:r>
              <a:rPr lang="ja-JP" altLang="en-US" sz="1400" dirty="0" smtClean="0">
                <a:latin typeface="UD デジタル 教科書体 NK-R" panose="02020400000000000000" pitchFamily="18" charset="-128"/>
                <a:ea typeface="UD デジタル 教科書体 NK-R" panose="02020400000000000000" pitchFamily="18" charset="-128"/>
              </a:rPr>
              <a:t>促進を図りま</a:t>
            </a:r>
            <a:r>
              <a:rPr lang="ja-JP" altLang="en-US" sz="1400" dirty="0">
                <a:latin typeface="UD デジタル 教科書体 NK-R" panose="02020400000000000000" pitchFamily="18" charset="-128"/>
                <a:ea typeface="UD デジタル 教科書体 NK-R" panose="02020400000000000000" pitchFamily="18" charset="-128"/>
              </a:rPr>
              <a:t>す</a:t>
            </a:r>
            <a:r>
              <a:rPr lang="ja-JP" altLang="en-US" sz="1400" dirty="0" smtClean="0">
                <a:latin typeface="UD デジタル 教科書体 NK-R" panose="02020400000000000000" pitchFamily="18" charset="-128"/>
                <a:ea typeface="UD デジタル 教科書体 NK-R" panose="02020400000000000000" pitchFamily="18" charset="-128"/>
              </a:rPr>
              <a:t>。</a:t>
            </a:r>
            <a:endParaRPr lang="en-US" altLang="ja-JP" sz="1400" dirty="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pPr>
            <a:endParaRPr lang="en-US" altLang="ja-JP" sz="1400" dirty="0" smtClean="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pPr>
            <a:r>
              <a:rPr lang="ja-JP" altLang="en-US" sz="1400" dirty="0" smtClean="0">
                <a:latin typeface="UD デジタル 教科書体 NK-R" panose="02020400000000000000" pitchFamily="18" charset="-128"/>
                <a:ea typeface="UD デジタル 教科書体 NK-R" panose="02020400000000000000" pitchFamily="18" charset="-128"/>
              </a:rPr>
              <a:t>　入力項目（予定）</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pPr>
            <a:r>
              <a:rPr lang="ja-JP" altLang="en-US" sz="1400" dirty="0" smtClean="0">
                <a:latin typeface="UD デジタル 教科書体 NK-R" panose="02020400000000000000" pitchFamily="18" charset="-128"/>
                <a:ea typeface="UD デジタル 教科書体 NK-R" panose="02020400000000000000" pitchFamily="18" charset="-128"/>
              </a:rPr>
              <a:t>　♦ニックネーム               　　　　　　　　　　</a:t>
            </a:r>
            <a:r>
              <a:rPr lang="ja-JP" altLang="en-US" sz="1400" dirty="0">
                <a:latin typeface="UD デジタル 教科書体 NK-R" panose="02020400000000000000" pitchFamily="18" charset="-128"/>
                <a:ea typeface="UD デジタル 教科書体 NK-R" panose="02020400000000000000" pitchFamily="18" charset="-128"/>
              </a:rPr>
              <a:t> </a:t>
            </a:r>
            <a:r>
              <a:rPr lang="ja-JP" altLang="en-US" sz="1400" dirty="0" smtClean="0">
                <a:latin typeface="UD デジタル 教科書体 NK-R" panose="02020400000000000000" pitchFamily="18" charset="-128"/>
                <a:ea typeface="UD デジタル 教科書体 NK-R" panose="02020400000000000000" pitchFamily="18" charset="-128"/>
              </a:rPr>
              <a:t>♦住まい（市町村）</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pPr>
            <a:r>
              <a:rPr lang="ja-JP" altLang="en-US" sz="1400" dirty="0" smtClean="0">
                <a:latin typeface="UD デジタル 教科書体 NK-R" panose="02020400000000000000" pitchFamily="18" charset="-128"/>
                <a:ea typeface="UD デジタル 教科書体 NK-R" panose="02020400000000000000" pitchFamily="18" charset="-128"/>
              </a:rPr>
              <a:t>　♦西暦　　　　　　　　　　　　　　　　　　　　　　　　　　♦過去に北海道へ来たことがあるか</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pPr>
            <a:r>
              <a:rPr lang="ja-JP" altLang="en-US" sz="1400" dirty="0" smtClean="0">
                <a:latin typeface="UD デジタル 教科書体 NK-R" panose="02020400000000000000" pitchFamily="18" charset="-128"/>
                <a:ea typeface="UD デジタル 教科書体 NK-R" panose="02020400000000000000" pitchFamily="18" charset="-128"/>
              </a:rPr>
              <a:t>　♦興味が</a:t>
            </a:r>
            <a:r>
              <a:rPr lang="ja-JP" altLang="en-US" sz="1400" dirty="0">
                <a:latin typeface="UD デジタル 教科書体 NK-R" panose="02020400000000000000" pitchFamily="18" charset="-128"/>
                <a:ea typeface="UD デジタル 教科書体 NK-R" panose="02020400000000000000" pitchFamily="18" charset="-128"/>
              </a:rPr>
              <a:t>ある</a:t>
            </a:r>
            <a:r>
              <a:rPr lang="ja-JP" altLang="en-US" sz="1400" dirty="0" smtClean="0">
                <a:latin typeface="UD デジタル 教科書体 NK-R" panose="02020400000000000000" pitchFamily="18" charset="-128"/>
                <a:ea typeface="UD デジタル 教科書体 NK-R" panose="02020400000000000000" pitchFamily="18" charset="-128"/>
              </a:rPr>
              <a:t>こと（複数選択可）　　　　　♦何</a:t>
            </a:r>
            <a:r>
              <a:rPr lang="ja-JP" altLang="en-US" sz="1400" dirty="0">
                <a:latin typeface="UD デジタル 教科書体 NK-R" panose="02020400000000000000" pitchFamily="18" charset="-128"/>
                <a:ea typeface="UD デジタル 教科書体 NK-R" panose="02020400000000000000" pitchFamily="18" charset="-128"/>
              </a:rPr>
              <a:t>をきっかけに登録した</a:t>
            </a:r>
            <a:r>
              <a:rPr lang="ja-JP" altLang="en-US" sz="1400" dirty="0" smtClean="0">
                <a:latin typeface="UD デジタル 教科書体 NK-R" panose="02020400000000000000" pitchFamily="18" charset="-128"/>
                <a:ea typeface="UD デジタル 教科書体 NK-R" panose="02020400000000000000" pitchFamily="18" charset="-128"/>
              </a:rPr>
              <a:t>か</a:t>
            </a:r>
            <a:endParaRPr lang="en-US" altLang="ja-JP" sz="1400" dirty="0" smtClean="0">
              <a:latin typeface="UD デジタル 教科書体 NK-R" panose="02020400000000000000" pitchFamily="18" charset="-128"/>
              <a:ea typeface="UD デジタル 教科書体 NK-R" panose="02020400000000000000" pitchFamily="18" charset="-128"/>
            </a:endParaRPr>
          </a:p>
        </p:txBody>
      </p:sp>
      <p:sp>
        <p:nvSpPr>
          <p:cNvPr id="15" name="正方形/長方形 14"/>
          <p:cNvSpPr/>
          <p:nvPr/>
        </p:nvSpPr>
        <p:spPr bwMode="auto">
          <a:xfrm>
            <a:off x="260648" y="4134523"/>
            <a:ext cx="6336704" cy="1352342"/>
          </a:xfrm>
          <a:prstGeom prst="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en-US" altLang="ja-JP" sz="1400" dirty="0" smtClean="0">
                <a:latin typeface="UD デジタル 教科書体 NK-R" panose="02020400000000000000" pitchFamily="18" charset="-128"/>
                <a:ea typeface="UD デジタル 教科書体 NK-R" panose="02020400000000000000" pitchFamily="18" charset="-128"/>
              </a:rPr>
              <a:t>《</a:t>
            </a:r>
            <a:r>
              <a:rPr lang="ja-JP" altLang="en-US" sz="1400" dirty="0" smtClean="0">
                <a:latin typeface="UD デジタル 教科書体 NK-R" panose="02020400000000000000" pitchFamily="18" charset="-128"/>
                <a:ea typeface="UD デジタル 教科書体 NK-R" panose="02020400000000000000" pitchFamily="18" charset="-128"/>
              </a:rPr>
              <a:t>機構各種誘客</a:t>
            </a:r>
            <a:r>
              <a:rPr lang="ja-JP" altLang="en-US" sz="1400" dirty="0">
                <a:latin typeface="UD デジタル 教科書体 NK-R" panose="02020400000000000000" pitchFamily="18" charset="-128"/>
                <a:ea typeface="UD デジタル 教科書体 NK-R" panose="02020400000000000000" pitchFamily="18" charset="-128"/>
              </a:rPr>
              <a:t>促進事業コンテンツ、情報発信ツールとして</a:t>
            </a:r>
            <a:r>
              <a:rPr lang="ja-JP" altLang="en-US" sz="1400" dirty="0" smtClean="0">
                <a:latin typeface="UD デジタル 教科書体 NK-R" panose="02020400000000000000" pitchFamily="18" charset="-128"/>
                <a:ea typeface="UD デジタル 教科書体 NK-R" panose="02020400000000000000" pitchFamily="18" charset="-128"/>
              </a:rPr>
              <a:t>の当アカウント</a:t>
            </a:r>
            <a:r>
              <a:rPr lang="ja-JP" altLang="en-US" sz="1400" dirty="0">
                <a:latin typeface="UD デジタル 教科書体 NK-R" panose="02020400000000000000" pitchFamily="18" charset="-128"/>
                <a:ea typeface="UD デジタル 教科書体 NK-R" panose="02020400000000000000" pitchFamily="18" charset="-128"/>
              </a:rPr>
              <a:t>の活用</a:t>
            </a:r>
            <a:r>
              <a:rPr lang="ja-JP" altLang="en-US" sz="1400" dirty="0" smtClean="0">
                <a:latin typeface="UD デジタル 教科書体 NK-R" panose="02020400000000000000" pitchFamily="18" charset="-128"/>
                <a:ea typeface="UD デジタル 教科書体 NK-R" panose="02020400000000000000" pitchFamily="18" charset="-128"/>
              </a:rPr>
              <a:t>策</a:t>
            </a:r>
            <a:r>
              <a:rPr lang="en-US" altLang="ja-JP" sz="1400" dirty="0" smtClean="0">
                <a:latin typeface="UD デジタル 教科書体 NK-R" panose="02020400000000000000" pitchFamily="18" charset="-128"/>
                <a:ea typeface="UD デジタル 教科書体 NK-R" panose="02020400000000000000" pitchFamily="18" charset="-128"/>
              </a:rPr>
              <a:t>》</a:t>
            </a:r>
            <a:endParaRPr lang="en-US" altLang="ja-JP" sz="1400" dirty="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ja-JP" altLang="en-US" sz="1400" dirty="0" smtClean="0">
                <a:latin typeface="UD デジタル 教科書体 NK-R" panose="02020400000000000000" pitchFamily="18" charset="-128"/>
                <a:ea typeface="UD デジタル 教科書体 NK-R" panose="02020400000000000000" pitchFamily="18" charset="-128"/>
              </a:rPr>
              <a:t>・機構が実施する各種誘客促進事業のコンテンツや情報共有発信ツールとして</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ja-JP" altLang="en-US" sz="1400" dirty="0" smtClean="0">
                <a:latin typeface="UD デジタル 教科書体 NK-R" panose="02020400000000000000" pitchFamily="18" charset="-128"/>
                <a:ea typeface="UD デジタル 教科書体 NK-R" panose="02020400000000000000" pitchFamily="18" charset="-128"/>
              </a:rPr>
              <a:t>　当アカウントの活用を最大限図ります。</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ja-JP" altLang="en-US" sz="1400" dirty="0" smtClean="0">
                <a:latin typeface="UD デジタル 教科書体 NK-R" panose="02020400000000000000" pitchFamily="18" charset="-128"/>
                <a:ea typeface="UD デジタル 教科書体 NK-R" panose="02020400000000000000" pitchFamily="18" charset="-128"/>
              </a:rPr>
              <a:t>・展開にあたり北海道観光振興機構と十分協議し進めます。</a:t>
            </a:r>
            <a:endParaRPr lang="en-US" altLang="ja-JP" sz="1400" dirty="0" smtClean="0">
              <a:latin typeface="UD デジタル 教科書体 NK-R" panose="02020400000000000000" pitchFamily="18" charset="-128"/>
              <a:ea typeface="UD デジタル 教科書体 NK-R" panose="02020400000000000000" pitchFamily="18" charset="-128"/>
            </a:endParaRPr>
          </a:p>
        </p:txBody>
      </p:sp>
      <p:sp>
        <p:nvSpPr>
          <p:cNvPr id="19" name="正方形/長方形 18"/>
          <p:cNvSpPr/>
          <p:nvPr/>
        </p:nvSpPr>
        <p:spPr bwMode="auto">
          <a:xfrm>
            <a:off x="276808" y="5652120"/>
            <a:ext cx="6336704" cy="1656184"/>
          </a:xfrm>
          <a:prstGeom prst="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altLang="ja-JP" sz="1400" dirty="0">
                <a:latin typeface="UD デジタル 教科書体 NK-R" panose="02020400000000000000" pitchFamily="18" charset="-128"/>
                <a:ea typeface="UD デジタル 教科書体 NK-R" panose="02020400000000000000" pitchFamily="18" charset="-128"/>
              </a:rPr>
              <a:t>LINE</a:t>
            </a:r>
            <a:r>
              <a:rPr lang="ja-JP" altLang="en-US" sz="1400" dirty="0">
                <a:latin typeface="UD デジタル 教科書体 NK-R" panose="02020400000000000000" pitchFamily="18" charset="-128"/>
                <a:ea typeface="UD デジタル 教科書体 NK-R" panose="02020400000000000000" pitchFamily="18" charset="-128"/>
              </a:rPr>
              <a:t>アカウント</a:t>
            </a:r>
            <a:r>
              <a:rPr lang="ja-JP" altLang="en-US" sz="1400" dirty="0" smtClean="0">
                <a:latin typeface="UD デジタル 教科書体 NK-R" panose="02020400000000000000" pitchFamily="18" charset="-128"/>
                <a:ea typeface="UD デジタル 教科書体 NK-R" panose="02020400000000000000" pitchFamily="18" charset="-128"/>
              </a:rPr>
              <a:t>の管理者画面上には、</a:t>
            </a:r>
            <a:r>
              <a:rPr lang="ja-JP" altLang="en-US" sz="1400" dirty="0">
                <a:latin typeface="UD デジタル 教科書体 NK-R" panose="02020400000000000000" pitchFamily="18" charset="-128"/>
                <a:ea typeface="UD デジタル 教科書体 NK-R" panose="02020400000000000000" pitchFamily="18" charset="-128"/>
              </a:rPr>
              <a:t>管理</a:t>
            </a:r>
            <a:r>
              <a:rPr lang="ja-JP" altLang="en-US" sz="1400" dirty="0" smtClean="0">
                <a:latin typeface="UD デジタル 教科書体 NK-R" panose="02020400000000000000" pitchFamily="18" charset="-128"/>
                <a:ea typeface="UD デジタル 教科書体 NK-R" panose="02020400000000000000" pitchFamily="18" charset="-128"/>
              </a:rPr>
              <a:t>画面</a:t>
            </a:r>
            <a:r>
              <a:rPr lang="ja-JP" altLang="en-US" sz="1400" dirty="0">
                <a:latin typeface="UD デジタル 教科書体 NK-R" panose="02020400000000000000" pitchFamily="18" charset="-128"/>
                <a:ea typeface="UD デジタル 教科書体 NK-R" panose="02020400000000000000" pitchFamily="18" charset="-128"/>
              </a:rPr>
              <a:t>を操作する際</a:t>
            </a:r>
            <a:r>
              <a:rPr lang="ja-JP" altLang="en-US" sz="1400" dirty="0" smtClean="0">
                <a:latin typeface="UD デジタル 教科書体 NK-R" panose="02020400000000000000" pitchFamily="18" charset="-128"/>
                <a:ea typeface="UD デジタル 教科書体 NK-R" panose="02020400000000000000" pitchFamily="18" charset="-128"/>
              </a:rPr>
              <a:t>に疑問点がすぐ解決</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ja-JP" altLang="en-US" sz="1400" dirty="0">
                <a:latin typeface="UD デジタル 教科書体 NK-R" panose="02020400000000000000" pitchFamily="18" charset="-128"/>
                <a:ea typeface="UD デジタル 教科書体 NK-R" panose="02020400000000000000" pitchFamily="18" charset="-128"/>
              </a:rPr>
              <a:t>出来る</a:t>
            </a:r>
            <a:r>
              <a:rPr lang="ja-JP" altLang="en-US" sz="1400" dirty="0" smtClean="0">
                <a:latin typeface="UD デジタル 教科書体 NK-R" panose="02020400000000000000" pitchFamily="18" charset="-128"/>
                <a:ea typeface="UD デジタル 教科書体 NK-R" panose="02020400000000000000" pitchFamily="18" charset="-128"/>
              </a:rPr>
              <a:t>よう、「マニュアル」を画面上に</a:t>
            </a:r>
            <a:r>
              <a:rPr lang="ja-JP" altLang="en-US" sz="1400" dirty="0">
                <a:latin typeface="UD デジタル 教科書体 NK-R" panose="02020400000000000000" pitchFamily="18" charset="-128"/>
                <a:ea typeface="UD デジタル 教科書体 NK-R" panose="02020400000000000000" pitchFamily="18" charset="-128"/>
              </a:rPr>
              <a:t>ご準備させて</a:t>
            </a:r>
            <a:r>
              <a:rPr lang="ja-JP" altLang="en-US" sz="1400" dirty="0" smtClean="0">
                <a:latin typeface="UD デジタル 教科書体 NK-R" panose="02020400000000000000" pitchFamily="18" charset="-128"/>
                <a:ea typeface="UD デジタル 教科書体 NK-R" panose="02020400000000000000" pitchFamily="18" charset="-128"/>
              </a:rPr>
              <a:t>いただきます。</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ja-JP" altLang="en-US" sz="1400" dirty="0" smtClean="0">
                <a:latin typeface="UD デジタル 教科書体 NK-R" panose="02020400000000000000" pitchFamily="18" charset="-128"/>
                <a:ea typeface="UD デジタル 教科書体 NK-R" panose="02020400000000000000" pitchFamily="18" charset="-128"/>
              </a:rPr>
              <a:t>マニュアルを基に操作等していただけますと事業終了した次年度以降もアカウントの</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ja-JP" altLang="en-US" sz="1400" dirty="0">
                <a:latin typeface="UD デジタル 教科書体 NK-R" panose="02020400000000000000" pitchFamily="18" charset="-128"/>
                <a:ea typeface="UD デジタル 教科書体 NK-R" panose="02020400000000000000" pitchFamily="18" charset="-128"/>
              </a:rPr>
              <a:t>運営が可能となって</a:t>
            </a:r>
            <a:r>
              <a:rPr lang="ja-JP" altLang="en-US" sz="1400" dirty="0" smtClean="0">
                <a:latin typeface="UD デジタル 教科書体 NK-R" panose="02020400000000000000" pitchFamily="18" charset="-128"/>
                <a:ea typeface="UD デジタル 教科書体 NK-R" panose="02020400000000000000" pitchFamily="18" charset="-128"/>
              </a:rPr>
              <a:t>おります。</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endParaRPr lang="en-US" altLang="ja-JP" sz="1400" dirty="0" smtClean="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2249133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正方形/長方形 31"/>
          <p:cNvSpPr/>
          <p:nvPr/>
        </p:nvSpPr>
        <p:spPr bwMode="auto">
          <a:xfrm>
            <a:off x="116632" y="3558273"/>
            <a:ext cx="6676650" cy="3303935"/>
          </a:xfrm>
          <a:prstGeom prst="rect">
            <a:avLst/>
          </a:prstGeom>
          <a:solidFill>
            <a:srgbClr val="01B901"/>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Century" pitchFamily="18" charset="0"/>
              <a:ea typeface="ＭＳ 明朝" pitchFamily="17" charset="-128"/>
            </a:endParaRPr>
          </a:p>
        </p:txBody>
      </p:sp>
      <p:sp>
        <p:nvSpPr>
          <p:cNvPr id="4" name="スライド番号プレースホルダー 3"/>
          <p:cNvSpPr>
            <a:spLocks noGrp="1"/>
          </p:cNvSpPr>
          <p:nvPr>
            <p:ph type="sldNum" sz="quarter" idx="10"/>
          </p:nvPr>
        </p:nvSpPr>
        <p:spPr/>
        <p:txBody>
          <a:bodyPr/>
          <a:lstStyle/>
          <a:p>
            <a:fld id="{730BBA1A-3C89-4178-A396-91F51362B106}" type="slidenum">
              <a:rPr kumimoji="1" lang="ja-JP" altLang="en-US" smtClean="0"/>
              <a:t>33</a:t>
            </a:fld>
            <a:endParaRPr kumimoji="1" lang="ja-JP" altLang="en-US"/>
          </a:p>
        </p:txBody>
      </p:sp>
      <p:pic>
        <p:nvPicPr>
          <p:cNvPr id="8" name="図 7"/>
          <p:cNvPicPr>
            <a:picLocks noChangeAspect="1"/>
          </p:cNvPicPr>
          <p:nvPr/>
        </p:nvPicPr>
        <p:blipFill>
          <a:blip r:embed="rId2"/>
          <a:stretch>
            <a:fillRect/>
          </a:stretch>
        </p:blipFill>
        <p:spPr>
          <a:xfrm>
            <a:off x="538275" y="3591536"/>
            <a:ext cx="3744416" cy="1876425"/>
          </a:xfrm>
          <a:prstGeom prst="rect">
            <a:avLst/>
          </a:prstGeom>
        </p:spPr>
      </p:pic>
      <p:pic>
        <p:nvPicPr>
          <p:cNvPr id="6" name="図 5"/>
          <p:cNvPicPr>
            <a:picLocks noChangeAspect="1"/>
          </p:cNvPicPr>
          <p:nvPr/>
        </p:nvPicPr>
        <p:blipFill>
          <a:blip r:embed="rId3"/>
          <a:stretch>
            <a:fillRect/>
          </a:stretch>
        </p:blipFill>
        <p:spPr>
          <a:xfrm>
            <a:off x="2319074" y="3701378"/>
            <a:ext cx="2362727" cy="2993012"/>
          </a:xfrm>
          <a:prstGeom prst="rect">
            <a:avLst/>
          </a:prstGeom>
          <a:ln>
            <a:solidFill>
              <a:schemeClr val="bg1">
                <a:lumMod val="50000"/>
              </a:schemeClr>
            </a:solidFill>
          </a:ln>
        </p:spPr>
      </p:pic>
      <p:pic>
        <p:nvPicPr>
          <p:cNvPr id="11" name="図 10"/>
          <p:cNvPicPr>
            <a:picLocks noChangeAspect="1"/>
          </p:cNvPicPr>
          <p:nvPr/>
        </p:nvPicPr>
        <p:blipFill>
          <a:blip r:embed="rId4"/>
          <a:stretch>
            <a:fillRect/>
          </a:stretch>
        </p:blipFill>
        <p:spPr>
          <a:xfrm>
            <a:off x="361653" y="1082809"/>
            <a:ext cx="1019175" cy="1038225"/>
          </a:xfrm>
          <a:prstGeom prst="rect">
            <a:avLst/>
          </a:prstGeom>
        </p:spPr>
      </p:pic>
      <p:pic>
        <p:nvPicPr>
          <p:cNvPr id="12" name="図 11"/>
          <p:cNvPicPr>
            <a:picLocks noChangeAspect="1"/>
          </p:cNvPicPr>
          <p:nvPr/>
        </p:nvPicPr>
        <p:blipFill>
          <a:blip r:embed="rId5"/>
          <a:stretch>
            <a:fillRect/>
          </a:stretch>
        </p:blipFill>
        <p:spPr>
          <a:xfrm>
            <a:off x="5299054" y="7659298"/>
            <a:ext cx="1019175" cy="1028700"/>
          </a:xfrm>
          <a:prstGeom prst="rect">
            <a:avLst/>
          </a:prstGeom>
        </p:spPr>
      </p:pic>
      <p:pic>
        <p:nvPicPr>
          <p:cNvPr id="13" name="図 12"/>
          <p:cNvPicPr>
            <a:picLocks noChangeAspect="1"/>
          </p:cNvPicPr>
          <p:nvPr/>
        </p:nvPicPr>
        <p:blipFill>
          <a:blip r:embed="rId6"/>
          <a:stretch>
            <a:fillRect/>
          </a:stretch>
        </p:blipFill>
        <p:spPr>
          <a:xfrm>
            <a:off x="32400" y="7800785"/>
            <a:ext cx="1047750" cy="1057275"/>
          </a:xfrm>
          <a:prstGeom prst="rect">
            <a:avLst/>
          </a:prstGeom>
        </p:spPr>
      </p:pic>
      <p:pic>
        <p:nvPicPr>
          <p:cNvPr id="14" name="図 13"/>
          <p:cNvPicPr>
            <a:picLocks noChangeAspect="1"/>
          </p:cNvPicPr>
          <p:nvPr/>
        </p:nvPicPr>
        <p:blipFill>
          <a:blip r:embed="rId7"/>
          <a:stretch>
            <a:fillRect/>
          </a:stretch>
        </p:blipFill>
        <p:spPr>
          <a:xfrm>
            <a:off x="5157997" y="1082809"/>
            <a:ext cx="1211092" cy="987818"/>
          </a:xfrm>
          <a:prstGeom prst="rect">
            <a:avLst/>
          </a:prstGeom>
        </p:spPr>
      </p:pic>
      <p:sp>
        <p:nvSpPr>
          <p:cNvPr id="15" name="下矢印 14"/>
          <p:cNvSpPr/>
          <p:nvPr/>
        </p:nvSpPr>
        <p:spPr bwMode="auto">
          <a:xfrm rot="1855178">
            <a:off x="4783337" y="2054026"/>
            <a:ext cx="360337" cy="1360096"/>
          </a:xfrm>
          <a:prstGeom prst="downArrow">
            <a:avLst>
              <a:gd name="adj1" fmla="val 50000"/>
              <a:gd name="adj2" fmla="val 84892"/>
            </a:avLst>
          </a:prstGeom>
          <a:solidFill>
            <a:schemeClr val="accent2"/>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Century" pitchFamily="18" charset="0"/>
              <a:ea typeface="ＭＳ 明朝" pitchFamily="17" charset="-128"/>
            </a:endParaRPr>
          </a:p>
        </p:txBody>
      </p:sp>
      <p:sp>
        <p:nvSpPr>
          <p:cNvPr id="16" name="テキスト ボックス 15"/>
          <p:cNvSpPr txBox="1"/>
          <p:nvPr/>
        </p:nvSpPr>
        <p:spPr>
          <a:xfrm>
            <a:off x="3824220" y="2193592"/>
            <a:ext cx="1246886" cy="646331"/>
          </a:xfrm>
          <a:prstGeom prst="rect">
            <a:avLst/>
          </a:prstGeom>
          <a:noFill/>
        </p:spPr>
        <p:txBody>
          <a:bodyPr wrap="square" rtlCol="0">
            <a:spAutoFit/>
          </a:bodyPr>
          <a:lstStyle/>
          <a:p>
            <a:r>
              <a:rPr lang="ja-JP" altLang="en-US" b="1" dirty="0" smtClean="0">
                <a:latin typeface="UD デジタル 教科書体 NK-R" panose="02020400000000000000" pitchFamily="18" charset="-128"/>
                <a:ea typeface="UD デジタル 教科書体 NK-R" panose="02020400000000000000" pitchFamily="18" charset="-128"/>
              </a:rPr>
              <a:t>旅ファンを</a:t>
            </a:r>
            <a:endParaRPr lang="en-US" altLang="ja-JP" b="1" dirty="0" smtClean="0">
              <a:latin typeface="UD デジタル 教科書体 NK-R" panose="02020400000000000000" pitchFamily="18" charset="-128"/>
              <a:ea typeface="UD デジタル 教科書体 NK-R" panose="02020400000000000000" pitchFamily="18" charset="-128"/>
            </a:endParaRPr>
          </a:p>
          <a:p>
            <a:r>
              <a:rPr lang="ja-JP" altLang="en-US" b="1" dirty="0" smtClean="0">
                <a:latin typeface="UD デジタル 教科書体 NK-R" panose="02020400000000000000" pitchFamily="18" charset="-128"/>
                <a:ea typeface="UD デジタル 教科書体 NK-R" panose="02020400000000000000" pitchFamily="18" charset="-128"/>
              </a:rPr>
              <a:t>獲得</a:t>
            </a:r>
            <a:endParaRPr kumimoji="1" lang="ja-JP" altLang="en-US" b="1" dirty="0">
              <a:latin typeface="UD デジタル 教科書体 NK-R" panose="02020400000000000000" pitchFamily="18" charset="-128"/>
              <a:ea typeface="UD デジタル 教科書体 NK-R" panose="02020400000000000000" pitchFamily="18" charset="-128"/>
            </a:endParaRPr>
          </a:p>
        </p:txBody>
      </p:sp>
      <p:sp>
        <p:nvSpPr>
          <p:cNvPr id="17" name="下矢印 16"/>
          <p:cNvSpPr/>
          <p:nvPr/>
        </p:nvSpPr>
        <p:spPr bwMode="auto">
          <a:xfrm rot="18906262">
            <a:off x="5379681" y="6859304"/>
            <a:ext cx="360337" cy="960129"/>
          </a:xfrm>
          <a:prstGeom prst="downArrow">
            <a:avLst>
              <a:gd name="adj1" fmla="val 50000"/>
              <a:gd name="adj2" fmla="val 84892"/>
            </a:avLst>
          </a:prstGeom>
          <a:solidFill>
            <a:srgbClr val="92D050"/>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Century" pitchFamily="18" charset="0"/>
              <a:ea typeface="ＭＳ 明朝" pitchFamily="17" charset="-128"/>
            </a:endParaRPr>
          </a:p>
        </p:txBody>
      </p:sp>
      <p:sp>
        <p:nvSpPr>
          <p:cNvPr id="18" name="テキスト ボックス 17"/>
          <p:cNvSpPr txBox="1"/>
          <p:nvPr/>
        </p:nvSpPr>
        <p:spPr>
          <a:xfrm>
            <a:off x="5390299" y="2861535"/>
            <a:ext cx="1576097" cy="646331"/>
          </a:xfrm>
          <a:prstGeom prst="rect">
            <a:avLst/>
          </a:prstGeom>
          <a:noFill/>
        </p:spPr>
        <p:txBody>
          <a:bodyPr wrap="square" rtlCol="0">
            <a:spAutoFit/>
          </a:bodyPr>
          <a:lstStyle/>
          <a:p>
            <a:r>
              <a:rPr kumimoji="1" lang="ja-JP" altLang="en-US" b="1" dirty="0" smtClean="0">
                <a:latin typeface="UD デジタル 教科書体 NK-R" panose="02020400000000000000" pitchFamily="18" charset="-128"/>
                <a:ea typeface="UD デジタル 教科書体 NK-R" panose="02020400000000000000" pitchFamily="18" charset="-128"/>
              </a:rPr>
              <a:t>上質な情報への欲求</a:t>
            </a:r>
            <a:endParaRPr kumimoji="1" lang="en-US" altLang="ja-JP" b="1" dirty="0" smtClean="0">
              <a:latin typeface="UD デジタル 教科書体 NK-R" panose="02020400000000000000" pitchFamily="18" charset="-128"/>
              <a:ea typeface="UD デジタル 教科書体 NK-R" panose="02020400000000000000" pitchFamily="18" charset="-128"/>
            </a:endParaRPr>
          </a:p>
        </p:txBody>
      </p:sp>
      <p:sp>
        <p:nvSpPr>
          <p:cNvPr id="21" name="下矢印 20"/>
          <p:cNvSpPr/>
          <p:nvPr/>
        </p:nvSpPr>
        <p:spPr bwMode="auto">
          <a:xfrm rot="19265569">
            <a:off x="1464803" y="2148080"/>
            <a:ext cx="360337" cy="1360096"/>
          </a:xfrm>
          <a:prstGeom prst="downArrow">
            <a:avLst>
              <a:gd name="adj1" fmla="val 50000"/>
              <a:gd name="adj2" fmla="val 84892"/>
            </a:avLst>
          </a:prstGeom>
          <a:solidFill>
            <a:schemeClr val="accent2"/>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Century" pitchFamily="18" charset="0"/>
              <a:ea typeface="ＭＳ 明朝" pitchFamily="17" charset="-128"/>
            </a:endParaRPr>
          </a:p>
        </p:txBody>
      </p:sp>
      <p:sp>
        <p:nvSpPr>
          <p:cNvPr id="22" name="テキスト ボックス 21"/>
          <p:cNvSpPr txBox="1"/>
          <p:nvPr/>
        </p:nvSpPr>
        <p:spPr>
          <a:xfrm>
            <a:off x="1368169" y="1134761"/>
            <a:ext cx="2322744" cy="923330"/>
          </a:xfrm>
          <a:prstGeom prst="rect">
            <a:avLst/>
          </a:prstGeom>
          <a:noFill/>
        </p:spPr>
        <p:txBody>
          <a:bodyPr wrap="square" rtlCol="0">
            <a:spAutoFit/>
          </a:bodyPr>
          <a:lstStyle/>
          <a:p>
            <a:r>
              <a:rPr lang="en-US" altLang="ja-JP" b="1" dirty="0" smtClean="0">
                <a:latin typeface="UD デジタル 教科書体 NK-R" panose="02020400000000000000" pitchFamily="18" charset="-128"/>
                <a:ea typeface="UD デジタル 教科書体 NK-R" panose="02020400000000000000" pitchFamily="18" charset="-128"/>
              </a:rPr>
              <a:t>15</a:t>
            </a:r>
            <a:r>
              <a:rPr lang="ja-JP" altLang="en-US" b="1" dirty="0" smtClean="0">
                <a:latin typeface="UD デジタル 教科書体 NK-R" panose="02020400000000000000" pitchFamily="18" charset="-128"/>
                <a:ea typeface="UD デジタル 教科書体 NK-R" panose="02020400000000000000" pitchFamily="18" charset="-128"/>
              </a:rPr>
              <a:t>秒動画で</a:t>
            </a:r>
            <a:endParaRPr lang="en-US" altLang="ja-JP" b="1" dirty="0" smtClean="0">
              <a:latin typeface="UD デジタル 教科書体 NK-R" panose="02020400000000000000" pitchFamily="18" charset="-128"/>
              <a:ea typeface="UD デジタル 教科書体 NK-R" panose="02020400000000000000" pitchFamily="18" charset="-128"/>
            </a:endParaRPr>
          </a:p>
          <a:p>
            <a:r>
              <a:rPr lang="ja-JP" altLang="en-US" b="1" dirty="0" smtClean="0">
                <a:latin typeface="UD デジタル 教科書体 NK-R" panose="02020400000000000000" pitchFamily="18" charset="-128"/>
                <a:ea typeface="UD デジタル 教科書体 NK-R" panose="02020400000000000000" pitchFamily="18" charset="-128"/>
              </a:rPr>
              <a:t>もっと見たい・知りたい欲求をくすぐる</a:t>
            </a:r>
            <a:endParaRPr kumimoji="1" lang="ja-JP" altLang="en-US" b="1" dirty="0">
              <a:latin typeface="UD デジタル 教科書体 NK-R" panose="02020400000000000000" pitchFamily="18" charset="-128"/>
              <a:ea typeface="UD デジタル 教科書体 NK-R" panose="02020400000000000000" pitchFamily="18" charset="-128"/>
            </a:endParaRPr>
          </a:p>
        </p:txBody>
      </p:sp>
      <p:sp>
        <p:nvSpPr>
          <p:cNvPr id="23" name="テキスト ボックス 22"/>
          <p:cNvSpPr txBox="1"/>
          <p:nvPr/>
        </p:nvSpPr>
        <p:spPr>
          <a:xfrm>
            <a:off x="1787040" y="2242262"/>
            <a:ext cx="1246886" cy="646331"/>
          </a:xfrm>
          <a:prstGeom prst="rect">
            <a:avLst/>
          </a:prstGeom>
          <a:noFill/>
        </p:spPr>
        <p:txBody>
          <a:bodyPr wrap="square" rtlCol="0">
            <a:spAutoFit/>
          </a:bodyPr>
          <a:lstStyle/>
          <a:p>
            <a:r>
              <a:rPr lang="ja-JP" altLang="en-US" b="1" dirty="0" smtClean="0">
                <a:latin typeface="UD デジタル 教科書体 NK-R" panose="02020400000000000000" pitchFamily="18" charset="-128"/>
                <a:ea typeface="UD デジタル 教科書体 NK-R" panose="02020400000000000000" pitchFamily="18" charset="-128"/>
              </a:rPr>
              <a:t>若年層を獲得</a:t>
            </a:r>
            <a:endParaRPr kumimoji="1" lang="ja-JP" altLang="en-US" b="1" dirty="0">
              <a:latin typeface="UD デジタル 教科書体 NK-R" panose="02020400000000000000" pitchFamily="18" charset="-128"/>
              <a:ea typeface="UD デジタル 教科書体 NK-R" panose="02020400000000000000" pitchFamily="18" charset="-128"/>
            </a:endParaRPr>
          </a:p>
        </p:txBody>
      </p:sp>
      <p:grpSp>
        <p:nvGrpSpPr>
          <p:cNvPr id="26" name="グループ化 25"/>
          <p:cNvGrpSpPr/>
          <p:nvPr/>
        </p:nvGrpSpPr>
        <p:grpSpPr>
          <a:xfrm>
            <a:off x="2722372" y="1007070"/>
            <a:ext cx="1675048" cy="430063"/>
            <a:chOff x="2875876" y="961425"/>
            <a:chExt cx="1675048" cy="430063"/>
          </a:xfrm>
        </p:grpSpPr>
        <p:sp>
          <p:nvSpPr>
            <p:cNvPr id="24" name="角丸四角形 23"/>
            <p:cNvSpPr/>
            <p:nvPr/>
          </p:nvSpPr>
          <p:spPr bwMode="auto">
            <a:xfrm>
              <a:off x="3033926" y="961425"/>
              <a:ext cx="1516998" cy="430063"/>
            </a:xfrm>
            <a:prstGeom prst="roundRect">
              <a:avLst/>
            </a:prstGeom>
            <a:solidFill>
              <a:srgbClr val="01B901"/>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smtClean="0">
                  <a:ln>
                    <a:noFill/>
                  </a:ln>
                  <a:solidFill>
                    <a:schemeClr val="bg1"/>
                  </a:solidFill>
                  <a:effectLst/>
                  <a:latin typeface="UD デジタル 教科書体 NK-R" panose="02020400000000000000" pitchFamily="18" charset="-128"/>
                  <a:ea typeface="UD デジタル 教科書体 NK-R" panose="02020400000000000000" pitchFamily="18" charset="-128"/>
                </a:rPr>
                <a:t>続きは</a:t>
              </a:r>
              <a:r>
                <a:rPr kumimoji="1" lang="en-US" altLang="ja-JP" sz="1400" b="0" i="0" u="none" strike="noStrike" cap="none" normalizeH="0" baseline="0" dirty="0" smtClean="0">
                  <a:ln>
                    <a:noFill/>
                  </a:ln>
                  <a:solidFill>
                    <a:schemeClr val="bg1"/>
                  </a:solidFill>
                  <a:effectLst/>
                  <a:latin typeface="UD デジタル 教科書体 NK-R" panose="02020400000000000000" pitchFamily="18" charset="-128"/>
                  <a:ea typeface="UD デジタル 教科書体 NK-R" panose="02020400000000000000" pitchFamily="18" charset="-128"/>
                </a:rPr>
                <a:t>LINE</a:t>
              </a:r>
              <a:r>
                <a:rPr kumimoji="1" lang="ja-JP" altLang="en-US" sz="1400" b="0" i="0" u="none" strike="noStrike" cap="none" normalizeH="0" baseline="0" dirty="0" smtClean="0">
                  <a:ln>
                    <a:noFill/>
                  </a:ln>
                  <a:solidFill>
                    <a:schemeClr val="bg1"/>
                  </a:solidFill>
                  <a:effectLst/>
                  <a:latin typeface="UD デジタル 教科書体 NK-R" panose="02020400000000000000" pitchFamily="18" charset="-128"/>
                  <a:ea typeface="UD デジタル 教科書体 NK-R" panose="02020400000000000000" pitchFamily="18" charset="-128"/>
                </a:rPr>
                <a:t>で！！</a:t>
              </a:r>
            </a:p>
          </p:txBody>
        </p:sp>
        <p:sp>
          <p:nvSpPr>
            <p:cNvPr id="25" name="二等辺三角形 24"/>
            <p:cNvSpPr/>
            <p:nvPr/>
          </p:nvSpPr>
          <p:spPr bwMode="auto">
            <a:xfrm rot="16200000">
              <a:off x="2875876" y="1079039"/>
              <a:ext cx="180000" cy="180000"/>
            </a:xfrm>
            <a:prstGeom prst="triangle">
              <a:avLst/>
            </a:prstGeom>
            <a:solidFill>
              <a:srgbClr val="01B901"/>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Century" pitchFamily="18" charset="0"/>
                <a:ea typeface="ＭＳ 明朝" pitchFamily="17" charset="-128"/>
              </a:endParaRPr>
            </a:p>
          </p:txBody>
        </p:sp>
      </p:grpSp>
      <p:sp>
        <p:nvSpPr>
          <p:cNvPr id="27" name="テキスト ボックス 26"/>
          <p:cNvSpPr txBox="1"/>
          <p:nvPr/>
        </p:nvSpPr>
        <p:spPr>
          <a:xfrm>
            <a:off x="4643652" y="8595156"/>
            <a:ext cx="2322744" cy="369332"/>
          </a:xfrm>
          <a:prstGeom prst="rect">
            <a:avLst/>
          </a:prstGeom>
          <a:noFill/>
        </p:spPr>
        <p:txBody>
          <a:bodyPr wrap="square" rtlCol="0">
            <a:spAutoFit/>
          </a:bodyPr>
          <a:lstStyle/>
          <a:p>
            <a:pPr algn="ctr"/>
            <a:r>
              <a:rPr lang="ja-JP" altLang="en-US" b="1" dirty="0" smtClean="0">
                <a:latin typeface="UD デジタル 教科書体 NK-R" panose="02020400000000000000" pitchFamily="18" charset="-128"/>
                <a:ea typeface="UD デジタル 教科書体 NK-R" panose="02020400000000000000" pitchFamily="18" charset="-128"/>
              </a:rPr>
              <a:t>観光</a:t>
            </a:r>
            <a:r>
              <a:rPr lang="en-US" altLang="ja-JP" b="1" dirty="0" err="1" smtClean="0">
                <a:latin typeface="UD デジタル 教科書体 NK-R" panose="02020400000000000000" pitchFamily="18" charset="-128"/>
                <a:ea typeface="UD デジタル 教科書体 NK-R" panose="02020400000000000000" pitchFamily="18" charset="-128"/>
              </a:rPr>
              <a:t>Youtuber</a:t>
            </a:r>
            <a:endParaRPr kumimoji="1" lang="ja-JP" altLang="en-US" b="1" dirty="0">
              <a:latin typeface="UD デジタル 教科書体 NK-R" panose="02020400000000000000" pitchFamily="18" charset="-128"/>
              <a:ea typeface="UD デジタル 教科書体 NK-R" panose="02020400000000000000" pitchFamily="18" charset="-128"/>
            </a:endParaRPr>
          </a:p>
        </p:txBody>
      </p:sp>
      <p:sp>
        <p:nvSpPr>
          <p:cNvPr id="28" name="下矢印 27"/>
          <p:cNvSpPr/>
          <p:nvPr/>
        </p:nvSpPr>
        <p:spPr bwMode="auto">
          <a:xfrm rot="8212720">
            <a:off x="5005627" y="7053464"/>
            <a:ext cx="360337" cy="882694"/>
          </a:xfrm>
          <a:prstGeom prst="downArrow">
            <a:avLst>
              <a:gd name="adj1" fmla="val 50000"/>
              <a:gd name="adj2" fmla="val 84892"/>
            </a:avLst>
          </a:prstGeom>
          <a:solidFill>
            <a:schemeClr val="accent2"/>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Century" pitchFamily="18" charset="0"/>
              <a:ea typeface="ＭＳ 明朝" pitchFamily="17" charset="-128"/>
            </a:endParaRPr>
          </a:p>
        </p:txBody>
      </p:sp>
      <p:sp>
        <p:nvSpPr>
          <p:cNvPr id="29" name="テキスト ボックス 28"/>
          <p:cNvSpPr txBox="1"/>
          <p:nvPr/>
        </p:nvSpPr>
        <p:spPr>
          <a:xfrm>
            <a:off x="3770692" y="7310565"/>
            <a:ext cx="1246886" cy="646331"/>
          </a:xfrm>
          <a:prstGeom prst="rect">
            <a:avLst/>
          </a:prstGeom>
          <a:noFill/>
        </p:spPr>
        <p:txBody>
          <a:bodyPr wrap="square" rtlCol="0">
            <a:spAutoFit/>
          </a:bodyPr>
          <a:lstStyle/>
          <a:p>
            <a:r>
              <a:rPr lang="ja-JP" altLang="en-US" b="1" dirty="0" smtClean="0">
                <a:latin typeface="UD デジタル 教科書体 NK-R" panose="02020400000000000000" pitchFamily="18" charset="-128"/>
                <a:ea typeface="UD デジタル 教科書体 NK-R" panose="02020400000000000000" pitchFamily="18" charset="-128"/>
              </a:rPr>
              <a:t>旅ファンを</a:t>
            </a:r>
            <a:endParaRPr lang="en-US" altLang="ja-JP" b="1" dirty="0" smtClean="0">
              <a:latin typeface="UD デジタル 教科書体 NK-R" panose="02020400000000000000" pitchFamily="18" charset="-128"/>
              <a:ea typeface="UD デジタル 教科書体 NK-R" panose="02020400000000000000" pitchFamily="18" charset="-128"/>
            </a:endParaRPr>
          </a:p>
          <a:p>
            <a:r>
              <a:rPr lang="ja-JP" altLang="en-US" b="1" dirty="0" smtClean="0">
                <a:latin typeface="UD デジタル 教科書体 NK-R" panose="02020400000000000000" pitchFamily="18" charset="-128"/>
                <a:ea typeface="UD デジタル 教科書体 NK-R" panose="02020400000000000000" pitchFamily="18" charset="-128"/>
              </a:rPr>
              <a:t>獲得</a:t>
            </a:r>
            <a:endParaRPr kumimoji="1" lang="ja-JP" altLang="en-US" b="1" dirty="0">
              <a:latin typeface="UD デジタル 教科書体 NK-R" panose="02020400000000000000" pitchFamily="18" charset="-128"/>
              <a:ea typeface="UD デジタル 教科書体 NK-R" panose="02020400000000000000" pitchFamily="18" charset="-128"/>
            </a:endParaRPr>
          </a:p>
        </p:txBody>
      </p:sp>
      <p:sp>
        <p:nvSpPr>
          <p:cNvPr id="30" name="下矢印 29"/>
          <p:cNvSpPr/>
          <p:nvPr/>
        </p:nvSpPr>
        <p:spPr bwMode="auto">
          <a:xfrm rot="13412206">
            <a:off x="897490" y="6960324"/>
            <a:ext cx="360337" cy="882694"/>
          </a:xfrm>
          <a:prstGeom prst="downArrow">
            <a:avLst>
              <a:gd name="adj1" fmla="val 50000"/>
              <a:gd name="adj2" fmla="val 84892"/>
            </a:avLst>
          </a:prstGeom>
          <a:solidFill>
            <a:schemeClr val="accent2"/>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Century" pitchFamily="18" charset="0"/>
              <a:ea typeface="ＭＳ 明朝" pitchFamily="17" charset="-128"/>
            </a:endParaRPr>
          </a:p>
        </p:txBody>
      </p:sp>
      <p:sp>
        <p:nvSpPr>
          <p:cNvPr id="31" name="テキスト ボックス 30"/>
          <p:cNvSpPr txBox="1"/>
          <p:nvPr/>
        </p:nvSpPr>
        <p:spPr>
          <a:xfrm>
            <a:off x="1219506" y="7408001"/>
            <a:ext cx="1246886" cy="646331"/>
          </a:xfrm>
          <a:prstGeom prst="rect">
            <a:avLst/>
          </a:prstGeom>
          <a:noFill/>
        </p:spPr>
        <p:txBody>
          <a:bodyPr wrap="square" rtlCol="0">
            <a:spAutoFit/>
          </a:bodyPr>
          <a:lstStyle/>
          <a:p>
            <a:r>
              <a:rPr lang="ja-JP" altLang="en-US" b="1" dirty="0" smtClean="0">
                <a:latin typeface="UD デジタル 教科書体 NK-R" panose="02020400000000000000" pitchFamily="18" charset="-128"/>
                <a:ea typeface="UD デジタル 教科書体 NK-R" panose="02020400000000000000" pitchFamily="18" charset="-128"/>
              </a:rPr>
              <a:t>若年層を獲得</a:t>
            </a:r>
            <a:endParaRPr kumimoji="1" lang="ja-JP" altLang="en-US" b="1" dirty="0">
              <a:latin typeface="UD デジタル 教科書体 NK-R" panose="02020400000000000000" pitchFamily="18" charset="-128"/>
              <a:ea typeface="UD デジタル 教科書体 NK-R" panose="02020400000000000000" pitchFamily="18" charset="-128"/>
            </a:endParaRPr>
          </a:p>
        </p:txBody>
      </p:sp>
      <p:sp>
        <p:nvSpPr>
          <p:cNvPr id="34" name="テキスト ボックス 33"/>
          <p:cNvSpPr txBox="1"/>
          <p:nvPr/>
        </p:nvSpPr>
        <p:spPr>
          <a:xfrm>
            <a:off x="402429" y="4952905"/>
            <a:ext cx="1558455" cy="338554"/>
          </a:xfrm>
          <a:prstGeom prst="rect">
            <a:avLst/>
          </a:prstGeom>
          <a:noFill/>
          <a:ln>
            <a:solidFill>
              <a:schemeClr val="bg1"/>
            </a:solidFill>
          </a:ln>
        </p:spPr>
        <p:txBody>
          <a:bodyPr wrap="square" rtlCol="0">
            <a:spAutoFit/>
          </a:bodyPr>
          <a:lstStyle/>
          <a:p>
            <a:pPr algn="ctr"/>
            <a:r>
              <a:rPr lang="ja-JP" altLang="en-US" sz="1600" b="1" dirty="0" smtClean="0">
                <a:solidFill>
                  <a:schemeClr val="bg1"/>
                </a:solidFill>
                <a:latin typeface="UD デジタル 教科書体 NK-R" panose="02020400000000000000" pitchFamily="18" charset="-128"/>
                <a:ea typeface="UD デジタル 教科書体 NK-R" panose="02020400000000000000" pitchFamily="18" charset="-128"/>
              </a:rPr>
              <a:t>スタンプラリー</a:t>
            </a:r>
            <a:endParaRPr kumimoji="1" lang="ja-JP" altLang="en-US" sz="1600" b="1" dirty="0">
              <a:solidFill>
                <a:schemeClr val="bg1"/>
              </a:solidFill>
              <a:latin typeface="UD デジタル 教科書体 NK-R" panose="02020400000000000000" pitchFamily="18" charset="-128"/>
              <a:ea typeface="UD デジタル 教科書体 NK-R" panose="02020400000000000000" pitchFamily="18" charset="-128"/>
            </a:endParaRPr>
          </a:p>
        </p:txBody>
      </p:sp>
      <p:sp>
        <p:nvSpPr>
          <p:cNvPr id="35" name="テキスト ボックス 34"/>
          <p:cNvSpPr txBox="1"/>
          <p:nvPr/>
        </p:nvSpPr>
        <p:spPr>
          <a:xfrm>
            <a:off x="402176" y="5417649"/>
            <a:ext cx="1558455" cy="338554"/>
          </a:xfrm>
          <a:prstGeom prst="rect">
            <a:avLst/>
          </a:prstGeom>
          <a:noFill/>
          <a:ln>
            <a:solidFill>
              <a:schemeClr val="bg1"/>
            </a:solidFill>
          </a:ln>
        </p:spPr>
        <p:txBody>
          <a:bodyPr wrap="square" rtlCol="0">
            <a:spAutoFit/>
          </a:bodyPr>
          <a:lstStyle/>
          <a:p>
            <a:pPr algn="ctr"/>
            <a:r>
              <a:rPr lang="ja-JP" altLang="en-US" sz="1600" b="1" dirty="0" smtClean="0">
                <a:solidFill>
                  <a:schemeClr val="bg1"/>
                </a:solidFill>
                <a:latin typeface="UD デジタル 教科書体 NK-R" panose="02020400000000000000" pitchFamily="18" charset="-128"/>
                <a:ea typeface="UD デジタル 教科書体 NK-R" panose="02020400000000000000" pitchFamily="18" charset="-128"/>
              </a:rPr>
              <a:t>写真投稿</a:t>
            </a:r>
            <a:endParaRPr kumimoji="1" lang="ja-JP" altLang="en-US" sz="1600" b="1" dirty="0">
              <a:solidFill>
                <a:schemeClr val="bg1"/>
              </a:solidFill>
              <a:latin typeface="UD デジタル 教科書体 NK-R" panose="02020400000000000000" pitchFamily="18" charset="-128"/>
              <a:ea typeface="UD デジタル 教科書体 NK-R" panose="02020400000000000000" pitchFamily="18" charset="-128"/>
            </a:endParaRPr>
          </a:p>
        </p:txBody>
      </p:sp>
      <p:sp>
        <p:nvSpPr>
          <p:cNvPr id="36" name="テキスト ボックス 35"/>
          <p:cNvSpPr txBox="1"/>
          <p:nvPr/>
        </p:nvSpPr>
        <p:spPr>
          <a:xfrm>
            <a:off x="4926047" y="5059181"/>
            <a:ext cx="1558455" cy="584775"/>
          </a:xfrm>
          <a:prstGeom prst="rect">
            <a:avLst/>
          </a:prstGeom>
          <a:noFill/>
          <a:ln>
            <a:solidFill>
              <a:schemeClr val="bg1"/>
            </a:solidFill>
          </a:ln>
        </p:spPr>
        <p:txBody>
          <a:bodyPr wrap="square" rtlCol="0">
            <a:spAutoFit/>
          </a:bodyPr>
          <a:lstStyle/>
          <a:p>
            <a:pPr algn="ctr"/>
            <a:r>
              <a:rPr lang="ja-JP" altLang="en-US" sz="1600" b="1" dirty="0" smtClean="0">
                <a:solidFill>
                  <a:schemeClr val="bg1"/>
                </a:solidFill>
                <a:latin typeface="UD デジタル 教科書体 NK-R" panose="02020400000000000000" pitchFamily="18" charset="-128"/>
                <a:ea typeface="UD デジタル 教科書体 NK-R" panose="02020400000000000000" pitchFamily="18" charset="-128"/>
              </a:rPr>
              <a:t>キュンちゃん</a:t>
            </a:r>
            <a:endParaRPr lang="en-US" altLang="ja-JP" sz="1600" b="1" dirty="0" smtClean="0">
              <a:solidFill>
                <a:schemeClr val="bg1"/>
              </a:solidFill>
              <a:latin typeface="UD デジタル 教科書体 NK-R" panose="02020400000000000000" pitchFamily="18" charset="-128"/>
              <a:ea typeface="UD デジタル 教科書体 NK-R" panose="02020400000000000000" pitchFamily="18" charset="-128"/>
            </a:endParaRPr>
          </a:p>
          <a:p>
            <a:pPr algn="ctr"/>
            <a:r>
              <a:rPr kumimoji="1" lang="ja-JP" altLang="en-US" sz="1600" b="1" dirty="0" smtClean="0">
                <a:solidFill>
                  <a:schemeClr val="bg1"/>
                </a:solidFill>
                <a:latin typeface="UD デジタル 教科書体 NK-R" panose="02020400000000000000" pitchFamily="18" charset="-128"/>
                <a:ea typeface="UD デジタル 教科書体 NK-R" panose="02020400000000000000" pitchFamily="18" charset="-128"/>
              </a:rPr>
              <a:t>スタンプ</a:t>
            </a:r>
            <a:endParaRPr lang="en-US" altLang="ja-JP" sz="1600" b="1" dirty="0" smtClean="0">
              <a:solidFill>
                <a:schemeClr val="bg1"/>
              </a:solidFill>
              <a:latin typeface="UD デジタル 教科書体 NK-R" panose="02020400000000000000" pitchFamily="18" charset="-128"/>
              <a:ea typeface="UD デジタル 教科書体 NK-R" panose="02020400000000000000" pitchFamily="18" charset="-128"/>
            </a:endParaRPr>
          </a:p>
        </p:txBody>
      </p:sp>
      <p:sp>
        <p:nvSpPr>
          <p:cNvPr id="37" name="正方形/長方形 36"/>
          <p:cNvSpPr/>
          <p:nvPr/>
        </p:nvSpPr>
        <p:spPr>
          <a:xfrm>
            <a:off x="116227" y="5909299"/>
            <a:ext cx="2202847" cy="338554"/>
          </a:xfrm>
          <a:prstGeom prst="rect">
            <a:avLst/>
          </a:prstGeom>
        </p:spPr>
        <p:txBody>
          <a:bodyPr wrap="square">
            <a:spAutoFit/>
          </a:bodyPr>
          <a:lstStyle/>
          <a:p>
            <a:r>
              <a:rPr lang="ja-JP" altLang="en-US" sz="1600" dirty="0">
                <a:solidFill>
                  <a:schemeClr val="bg1"/>
                </a:solidFill>
                <a:latin typeface="UD デジタル 教科書体 NK-R" panose="02020400000000000000" pitchFamily="18" charset="-128"/>
                <a:ea typeface="UD デジタル 教科書体 NK-R" panose="02020400000000000000" pitchFamily="18" charset="-128"/>
              </a:rPr>
              <a:t>ユーザーとの情報交換</a:t>
            </a:r>
          </a:p>
        </p:txBody>
      </p:sp>
      <p:sp>
        <p:nvSpPr>
          <p:cNvPr id="38" name="正方形/長方形 37"/>
          <p:cNvSpPr/>
          <p:nvPr/>
        </p:nvSpPr>
        <p:spPr>
          <a:xfrm>
            <a:off x="4681801" y="5909299"/>
            <a:ext cx="2111482" cy="338554"/>
          </a:xfrm>
          <a:prstGeom prst="rect">
            <a:avLst/>
          </a:prstGeom>
        </p:spPr>
        <p:txBody>
          <a:bodyPr wrap="square">
            <a:spAutoFit/>
          </a:bodyPr>
          <a:lstStyle/>
          <a:p>
            <a:pPr algn="ctr"/>
            <a:r>
              <a:rPr lang="ja-JP" altLang="en-US" sz="1600" dirty="0" smtClean="0">
                <a:solidFill>
                  <a:schemeClr val="bg1"/>
                </a:solidFill>
                <a:latin typeface="UD デジタル 教科書体 NK-R" panose="02020400000000000000" pitchFamily="18" charset="-128"/>
                <a:ea typeface="UD デジタル 教科書体 NK-R" panose="02020400000000000000" pitchFamily="18" charset="-128"/>
              </a:rPr>
              <a:t>ブランド認知・拡散</a:t>
            </a:r>
            <a:endParaRPr lang="ja-JP" altLang="en-US" sz="1600" dirty="0">
              <a:solidFill>
                <a:schemeClr val="bg1"/>
              </a:solidFill>
              <a:latin typeface="UD デジタル 教科書体 NK-R" panose="02020400000000000000" pitchFamily="18" charset="-128"/>
              <a:ea typeface="UD デジタル 教科書体 NK-R" panose="02020400000000000000" pitchFamily="18" charset="-128"/>
            </a:endParaRPr>
          </a:p>
        </p:txBody>
      </p:sp>
      <p:sp>
        <p:nvSpPr>
          <p:cNvPr id="39" name="下矢印 38"/>
          <p:cNvSpPr/>
          <p:nvPr/>
        </p:nvSpPr>
        <p:spPr bwMode="auto">
          <a:xfrm rot="12604829">
            <a:off x="5223285" y="2082274"/>
            <a:ext cx="360337" cy="1432272"/>
          </a:xfrm>
          <a:prstGeom prst="downArrow">
            <a:avLst>
              <a:gd name="adj1" fmla="val 50000"/>
              <a:gd name="adj2" fmla="val 84892"/>
            </a:avLst>
          </a:prstGeom>
          <a:solidFill>
            <a:srgbClr val="92D050"/>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Century" pitchFamily="18" charset="0"/>
              <a:ea typeface="ＭＳ 明朝" pitchFamily="17" charset="-128"/>
            </a:endParaRPr>
          </a:p>
        </p:txBody>
      </p:sp>
      <p:sp>
        <p:nvSpPr>
          <p:cNvPr id="40" name="下矢印 39"/>
          <p:cNvSpPr/>
          <p:nvPr/>
        </p:nvSpPr>
        <p:spPr bwMode="auto">
          <a:xfrm rot="2448708">
            <a:off x="461594" y="6809347"/>
            <a:ext cx="360337" cy="960129"/>
          </a:xfrm>
          <a:prstGeom prst="downArrow">
            <a:avLst>
              <a:gd name="adj1" fmla="val 50000"/>
              <a:gd name="adj2" fmla="val 84892"/>
            </a:avLst>
          </a:prstGeom>
          <a:solidFill>
            <a:srgbClr val="92D050"/>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Century" pitchFamily="18" charset="0"/>
              <a:ea typeface="ＭＳ 明朝" pitchFamily="17" charset="-128"/>
            </a:endParaRPr>
          </a:p>
        </p:txBody>
      </p:sp>
      <p:sp>
        <p:nvSpPr>
          <p:cNvPr id="41" name="下矢印 40"/>
          <p:cNvSpPr/>
          <p:nvPr/>
        </p:nvSpPr>
        <p:spPr bwMode="auto">
          <a:xfrm rot="8307458">
            <a:off x="1057445" y="2314372"/>
            <a:ext cx="360337" cy="1339265"/>
          </a:xfrm>
          <a:prstGeom prst="downArrow">
            <a:avLst>
              <a:gd name="adj1" fmla="val 50000"/>
              <a:gd name="adj2" fmla="val 84892"/>
            </a:avLst>
          </a:prstGeom>
          <a:solidFill>
            <a:srgbClr val="92D050"/>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Century" pitchFamily="18" charset="0"/>
              <a:ea typeface="ＭＳ 明朝" pitchFamily="17" charset="-128"/>
            </a:endParaRPr>
          </a:p>
        </p:txBody>
      </p:sp>
      <p:sp>
        <p:nvSpPr>
          <p:cNvPr id="42" name="テキスト ボックス 41"/>
          <p:cNvSpPr txBox="1"/>
          <p:nvPr/>
        </p:nvSpPr>
        <p:spPr>
          <a:xfrm>
            <a:off x="5585124" y="7016607"/>
            <a:ext cx="1174299" cy="369332"/>
          </a:xfrm>
          <a:prstGeom prst="rect">
            <a:avLst/>
          </a:prstGeom>
          <a:noFill/>
        </p:spPr>
        <p:txBody>
          <a:bodyPr wrap="square" rtlCol="0">
            <a:spAutoFit/>
          </a:bodyPr>
          <a:lstStyle/>
          <a:p>
            <a:r>
              <a:rPr lang="ja-JP" altLang="en-US" b="1" dirty="0" smtClean="0">
                <a:latin typeface="UD デジタル 教科書体 NK-R" panose="02020400000000000000" pitchFamily="18" charset="-128"/>
                <a:ea typeface="UD デジタル 教科書体 NK-R" panose="02020400000000000000" pitchFamily="18" charset="-128"/>
              </a:rPr>
              <a:t>発信</a:t>
            </a:r>
            <a:endParaRPr kumimoji="1" lang="en-US" altLang="ja-JP" b="1" dirty="0" smtClean="0">
              <a:latin typeface="UD デジタル 教科書体 NK-R" panose="02020400000000000000" pitchFamily="18" charset="-128"/>
              <a:ea typeface="UD デジタル 教科書体 NK-R" panose="02020400000000000000" pitchFamily="18" charset="-128"/>
            </a:endParaRPr>
          </a:p>
        </p:txBody>
      </p:sp>
      <p:sp>
        <p:nvSpPr>
          <p:cNvPr id="43" name="テキスト ボックス 42"/>
          <p:cNvSpPr txBox="1"/>
          <p:nvPr/>
        </p:nvSpPr>
        <p:spPr>
          <a:xfrm>
            <a:off x="63314" y="6892485"/>
            <a:ext cx="1174299" cy="369332"/>
          </a:xfrm>
          <a:prstGeom prst="rect">
            <a:avLst/>
          </a:prstGeom>
          <a:noFill/>
        </p:spPr>
        <p:txBody>
          <a:bodyPr wrap="square" rtlCol="0">
            <a:spAutoFit/>
          </a:bodyPr>
          <a:lstStyle/>
          <a:p>
            <a:r>
              <a:rPr lang="ja-JP" altLang="en-US" b="1" dirty="0" smtClean="0">
                <a:latin typeface="UD デジタル 教科書体 NK-R" panose="02020400000000000000" pitchFamily="18" charset="-128"/>
                <a:ea typeface="UD デジタル 教科書体 NK-R" panose="02020400000000000000" pitchFamily="18" charset="-128"/>
              </a:rPr>
              <a:t>発信</a:t>
            </a:r>
            <a:endParaRPr kumimoji="1" lang="en-US" altLang="ja-JP" b="1" dirty="0" smtClean="0">
              <a:latin typeface="UD デジタル 教科書体 NK-R" panose="02020400000000000000" pitchFamily="18" charset="-128"/>
              <a:ea typeface="UD デジタル 教科書体 NK-R" panose="02020400000000000000" pitchFamily="18" charset="-128"/>
            </a:endParaRPr>
          </a:p>
        </p:txBody>
      </p:sp>
      <p:sp>
        <p:nvSpPr>
          <p:cNvPr id="44" name="テキスト ボックス 43"/>
          <p:cNvSpPr txBox="1"/>
          <p:nvPr/>
        </p:nvSpPr>
        <p:spPr>
          <a:xfrm>
            <a:off x="579148" y="3028088"/>
            <a:ext cx="1174299" cy="369332"/>
          </a:xfrm>
          <a:prstGeom prst="rect">
            <a:avLst/>
          </a:prstGeom>
          <a:noFill/>
        </p:spPr>
        <p:txBody>
          <a:bodyPr wrap="square" rtlCol="0">
            <a:spAutoFit/>
          </a:bodyPr>
          <a:lstStyle/>
          <a:p>
            <a:r>
              <a:rPr lang="ja-JP" altLang="en-US" b="1" dirty="0" smtClean="0">
                <a:latin typeface="UD デジタル 教科書体 NK-R" panose="02020400000000000000" pitchFamily="18" charset="-128"/>
                <a:ea typeface="UD デジタル 教科書体 NK-R" panose="02020400000000000000" pitchFamily="18" charset="-128"/>
              </a:rPr>
              <a:t>発信</a:t>
            </a:r>
            <a:endParaRPr kumimoji="1" lang="en-US" altLang="ja-JP" b="1" dirty="0" smtClean="0">
              <a:latin typeface="UD デジタル 教科書体 NK-R" panose="02020400000000000000" pitchFamily="18" charset="-128"/>
              <a:ea typeface="UD デジタル 教科書体 NK-R" panose="02020400000000000000" pitchFamily="18" charset="-128"/>
            </a:endParaRPr>
          </a:p>
        </p:txBody>
      </p:sp>
      <p:sp>
        <p:nvSpPr>
          <p:cNvPr id="2" name="正方形/長方形 1"/>
          <p:cNvSpPr/>
          <p:nvPr/>
        </p:nvSpPr>
        <p:spPr>
          <a:xfrm>
            <a:off x="1512278" y="8146799"/>
            <a:ext cx="3429000" cy="646331"/>
          </a:xfrm>
          <a:prstGeom prst="rect">
            <a:avLst/>
          </a:prstGeom>
          <a:solidFill>
            <a:srgbClr val="FFFF00"/>
          </a:solidFill>
        </p:spPr>
        <p:txBody>
          <a:bodyPr>
            <a:spAutoFit/>
          </a:bodyPr>
          <a:lstStyle/>
          <a:p>
            <a:r>
              <a:rPr lang="ja-JP" altLang="en-US" dirty="0">
                <a:latin typeface="UD デジタル 教科書体 NK-R" panose="02020400000000000000" pitchFamily="18" charset="-128"/>
                <a:ea typeface="UD デジタル 教科書体 NK-R" panose="02020400000000000000" pitchFamily="18" charset="-128"/>
              </a:rPr>
              <a:t>地域・季節偏在解消も考慮</a:t>
            </a:r>
            <a:r>
              <a:rPr lang="ja-JP" altLang="en-US" dirty="0" smtClean="0">
                <a:latin typeface="UD デジタル 教科書体 NK-R" panose="02020400000000000000" pitchFamily="18" charset="-128"/>
                <a:ea typeface="UD デジタル 教科書体 NK-R" panose="02020400000000000000" pitchFamily="18" charset="-128"/>
              </a:rPr>
              <a:t>した</a:t>
            </a:r>
            <a:endParaRPr lang="en-US" altLang="ja-JP" dirty="0" smtClean="0">
              <a:latin typeface="UD デジタル 教科書体 NK-R" panose="02020400000000000000" pitchFamily="18" charset="-128"/>
              <a:ea typeface="UD デジタル 教科書体 NK-R" panose="02020400000000000000" pitchFamily="18" charset="-128"/>
            </a:endParaRPr>
          </a:p>
          <a:p>
            <a:r>
              <a:rPr lang="ja-JP" altLang="en-US" dirty="0" smtClean="0">
                <a:latin typeface="UD デジタル 教科書体 NK-R" panose="02020400000000000000" pitchFamily="18" charset="-128"/>
                <a:ea typeface="UD デジタル 教科書体 NK-R" panose="02020400000000000000" pitchFamily="18" charset="-128"/>
              </a:rPr>
              <a:t>道内</a:t>
            </a:r>
            <a:r>
              <a:rPr lang="ja-JP" altLang="en-US" dirty="0">
                <a:latin typeface="UD デジタル 教科書体 NK-R" panose="02020400000000000000" pitchFamily="18" charset="-128"/>
                <a:ea typeface="UD デジタル 教科書体 NK-R" panose="02020400000000000000" pitchFamily="18" charset="-128"/>
              </a:rPr>
              <a:t>各地への誘客促進を</a:t>
            </a:r>
            <a:r>
              <a:rPr lang="ja-JP" altLang="en-US" dirty="0" smtClean="0">
                <a:latin typeface="UD デジタル 教科書体 NK-R" panose="02020400000000000000" pitchFamily="18" charset="-128"/>
                <a:ea typeface="UD デジタル 教科書体 NK-R" panose="02020400000000000000" pitchFamily="18" charset="-128"/>
              </a:rPr>
              <a:t>図る</a:t>
            </a:r>
            <a:endParaRPr lang="ja-JP" altLang="en-US" dirty="0"/>
          </a:p>
        </p:txBody>
      </p:sp>
      <p:sp>
        <p:nvSpPr>
          <p:cNvPr id="46" name="タイトル 4"/>
          <p:cNvSpPr txBox="1">
            <a:spLocks/>
          </p:cNvSpPr>
          <p:nvPr/>
        </p:nvSpPr>
        <p:spPr bwMode="auto">
          <a:xfrm>
            <a:off x="260648" y="101479"/>
            <a:ext cx="6336704" cy="519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ctr" rtl="0" eaLnBrk="1" fontAlgn="base" hangingPunct="1">
              <a:spcBef>
                <a:spcPct val="0"/>
              </a:spcBef>
              <a:spcAft>
                <a:spcPct val="0"/>
              </a:spcAft>
              <a:defRPr kumimoji="1" sz="3375" b="1">
                <a:solidFill>
                  <a:schemeClr val="tx2"/>
                </a:solidFill>
                <a:latin typeface="Meiryo UI" pitchFamily="50" charset="-128"/>
                <a:ea typeface="Meiryo UI" pitchFamily="50" charset="-128"/>
                <a:cs typeface="Meiryo UI" pitchFamily="50" charset="-128"/>
              </a:defRPr>
            </a:lvl1pPr>
            <a:lvl2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2pPr>
            <a:lvl3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3pPr>
            <a:lvl4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4pPr>
            <a:lvl5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5pPr>
            <a:lvl6pPr marL="4572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6pPr>
            <a:lvl7pPr marL="9144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7pPr>
            <a:lvl8pPr marL="13716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8pPr>
            <a:lvl9pPr marL="18288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9pPr>
          </a:lstStyle>
          <a:p>
            <a:r>
              <a:rPr lang="ja-JP" altLang="en-US" kern="0"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３　業務内容　　（４）他</a:t>
            </a:r>
            <a:r>
              <a:rPr lang="en-US" altLang="ja-JP" sz="2400" kern="0" dirty="0" smtClean="0">
                <a:solidFill>
                  <a:schemeClr val="tx1"/>
                </a:solidFill>
                <a:latin typeface="UD デジタル 教科書体 NK-R" panose="02020400000000000000" pitchFamily="18" charset="-128"/>
                <a:ea typeface="UD デジタル 教科書体 NK-R" panose="02020400000000000000" pitchFamily="18" charset="-128"/>
              </a:rPr>
              <a:t>SNS</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連携した</a:t>
            </a:r>
            <a:r>
              <a:rPr lang="en-US" altLang="ja-JP" sz="2400" kern="0"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配信</a:t>
            </a:r>
            <a:endParaRPr lang="ja-JP" altLang="en-US" sz="2400" kern="0" dirty="0">
              <a:solidFill>
                <a:schemeClr val="tx1"/>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178133117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スライド番号プレースホルダー 2"/>
          <p:cNvSpPr>
            <a:spLocks noGrp="1"/>
          </p:cNvSpPr>
          <p:nvPr>
            <p:ph type="sldNum" sz="quarter" idx="10"/>
          </p:nvPr>
        </p:nvSpPr>
        <p:spPr>
          <a:xfrm>
            <a:off x="6178348" y="8976144"/>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1" lang="en-US" altLang="ja-JP" sz="1000" b="0" i="0" u="none" strike="noStrike" kern="1200" cap="none" spc="0" normalizeH="0" baseline="0" noProof="0" dirty="0">
              <a:ln>
                <a:noFill/>
              </a:ln>
              <a:solidFill>
                <a:srgbClr val="000000"/>
              </a:solidFill>
              <a:effectLst/>
              <a:uLnTx/>
              <a:uFillTx/>
              <a:latin typeface="Meiryo UI"/>
              <a:ea typeface="Meiryo UI"/>
              <a:cs typeface="+mn-cs"/>
            </a:endParaRPr>
          </a:p>
        </p:txBody>
      </p:sp>
      <p:sp>
        <p:nvSpPr>
          <p:cNvPr id="86" name="右矢印 4"/>
          <p:cNvSpPr txBox="1"/>
          <p:nvPr/>
        </p:nvSpPr>
        <p:spPr>
          <a:xfrm rot="5400000">
            <a:off x="-5024835" y="6892168"/>
            <a:ext cx="137678" cy="20674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1" lang="ja-JP" altLang="en-US" sz="1400" b="0" i="0" u="none" strike="noStrike" kern="1200" cap="none" spc="0" normalizeH="0" baseline="0" noProof="0">
              <a:ln>
                <a:noFill/>
              </a:ln>
              <a:solidFill>
                <a:srgbClr val="FFFFFF"/>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5" name="テキスト ボックス 4"/>
          <p:cNvSpPr txBox="1"/>
          <p:nvPr/>
        </p:nvSpPr>
        <p:spPr>
          <a:xfrm>
            <a:off x="59332" y="899592"/>
            <a:ext cx="6733950" cy="7848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b="1" u="sng" dirty="0" smtClean="0">
                <a:solidFill>
                  <a:srgbClr val="5E7FE7">
                    <a:lumMod val="50000"/>
                  </a:srgbClr>
                </a:solidFill>
                <a:latin typeface="UD デジタル 教科書体 NK-R" panose="02020400000000000000" pitchFamily="18" charset="-128"/>
                <a:ea typeface="UD デジタル 教科書体 NK-R" panose="02020400000000000000" pitchFamily="18" charset="-128"/>
              </a:rPr>
              <a:t>【</a:t>
            </a:r>
            <a:r>
              <a:rPr lang="ja-JP" altLang="en-US" b="1" u="sng" dirty="0" smtClean="0">
                <a:solidFill>
                  <a:srgbClr val="5E7FE7">
                    <a:lumMod val="50000"/>
                  </a:srgbClr>
                </a:solidFill>
                <a:latin typeface="UD デジタル 教科書体 NK-R" panose="02020400000000000000" pitchFamily="18" charset="-128"/>
                <a:ea typeface="UD デジタル 教科書体 NK-R" panose="02020400000000000000" pitchFamily="18" charset="-128"/>
              </a:rPr>
              <a:t>実現性</a:t>
            </a:r>
            <a:r>
              <a:rPr lang="en-US" altLang="ja-JP" b="1" u="sng" dirty="0" smtClean="0">
                <a:solidFill>
                  <a:srgbClr val="5E7FE7">
                    <a:lumMod val="50000"/>
                  </a:srgbClr>
                </a:solidFill>
                <a:latin typeface="UD デジタル 教科書体 NK-R" panose="02020400000000000000" pitchFamily="18" charset="-128"/>
                <a:ea typeface="UD デジタル 教科書体 NK-R" panose="02020400000000000000" pitchFamily="18" charset="-128"/>
              </a:rPr>
              <a:t>】</a:t>
            </a:r>
            <a:r>
              <a:rPr kumimoji="1" lang="ja-JP" altLang="en-US" b="1" i="0" u="sng" strike="noStrike" kern="1200" cap="none" spc="0" normalizeH="0" baseline="0" noProof="0" dirty="0" smtClean="0">
                <a:ln>
                  <a:noFill/>
                </a:ln>
                <a:solidFill>
                  <a:srgbClr val="5E7FE7">
                    <a:lumMod val="50000"/>
                  </a:srgbClr>
                </a:solidFill>
                <a:effectLst/>
                <a:uLnTx/>
                <a:uFillTx/>
                <a:latin typeface="UD デジタル 教科書体 NK-R" panose="02020400000000000000" pitchFamily="18" charset="-128"/>
                <a:ea typeface="UD デジタル 教科書体 NK-R" panose="02020400000000000000" pitchFamily="18" charset="-128"/>
              </a:rPr>
              <a:t>若年層（ミレニアル・</a:t>
            </a:r>
            <a:r>
              <a:rPr kumimoji="1" lang="en-US" altLang="ja-JP" b="1" i="0" u="sng" strike="noStrike" kern="1200" cap="none" spc="0" normalizeH="0" baseline="0" noProof="0" dirty="0" smtClean="0">
                <a:ln>
                  <a:noFill/>
                </a:ln>
                <a:solidFill>
                  <a:srgbClr val="5E7FE7">
                    <a:lumMod val="50000"/>
                  </a:srgbClr>
                </a:solidFill>
                <a:effectLst/>
                <a:uLnTx/>
                <a:uFillTx/>
                <a:latin typeface="UD デジタル 教科書体 NK-R" panose="02020400000000000000" pitchFamily="18" charset="-128"/>
                <a:ea typeface="UD デジタル 教科書体 NK-R" panose="02020400000000000000" pitchFamily="18" charset="-128"/>
              </a:rPr>
              <a:t>Z</a:t>
            </a:r>
            <a:r>
              <a:rPr kumimoji="1" lang="ja-JP" altLang="en-US" b="1" i="0" u="sng" strike="noStrike" kern="1200" cap="none" spc="0" normalizeH="0" baseline="0" noProof="0" dirty="0" smtClean="0">
                <a:ln>
                  <a:noFill/>
                </a:ln>
                <a:solidFill>
                  <a:srgbClr val="5E7FE7">
                    <a:lumMod val="50000"/>
                  </a:srgbClr>
                </a:solidFill>
                <a:effectLst/>
                <a:uLnTx/>
                <a:uFillTx/>
                <a:latin typeface="UD デジタル 教科書体 NK-R" panose="02020400000000000000" pitchFamily="18" charset="-128"/>
                <a:ea typeface="UD デジタル 教科書体 NK-R" panose="02020400000000000000" pitchFamily="18" charset="-128"/>
              </a:rPr>
              <a:t>世代）をターゲティング</a:t>
            </a:r>
            <a:endParaRPr kumimoji="1" lang="en-US" altLang="ja-JP" b="1" i="0" u="sng" strike="noStrike" kern="1200" cap="none" spc="0" normalizeH="0" baseline="0" noProof="0" dirty="0" smtClean="0">
              <a:ln>
                <a:noFill/>
              </a:ln>
              <a:solidFill>
                <a:srgbClr val="5E7FE7">
                  <a:lumMod val="50000"/>
                </a:srgbClr>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800" b="1" i="0" u="sng" strike="noStrike" kern="1200" cap="none" spc="0" normalizeH="0" baseline="0" noProof="0" dirty="0" smtClean="0">
              <a:ln>
                <a:noFill/>
              </a:ln>
              <a:solidFill>
                <a:srgbClr val="5E7FE7">
                  <a:lumMod val="50000"/>
                </a:srgbClr>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defTabSz="457200" rtl="0" eaLnBrk="1" fontAlgn="auto" latinLnBrk="0" hangingPunct="1">
              <a:lnSpc>
                <a:spcPct val="100000"/>
              </a:lnSpc>
              <a:spcBef>
                <a:spcPts val="0"/>
              </a:spcBef>
              <a:spcAft>
                <a:spcPts val="0"/>
              </a:spcAft>
              <a:buClrTx/>
              <a:buSzTx/>
              <a:buFontTx/>
              <a:buNone/>
              <a:tabLst/>
              <a:defRPr/>
            </a:pPr>
            <a:r>
              <a:rPr lang="ja-JP" altLang="en-US" sz="900" dirty="0" smtClean="0">
                <a:latin typeface="UD デジタル 教科書体 NK-R" panose="02020400000000000000" pitchFamily="18" charset="-128"/>
                <a:ea typeface="UD デジタル 教科書体 NK-R" panose="02020400000000000000" pitchFamily="18" charset="-128"/>
              </a:rPr>
              <a:t>　　</a:t>
            </a:r>
            <a:r>
              <a:rPr lang="en-US" altLang="ja-JP" sz="950" dirty="0" smtClean="0">
                <a:latin typeface="UD デジタル 教科書体 NK-R" panose="02020400000000000000" pitchFamily="18" charset="-128"/>
                <a:ea typeface="UD デジタル 教科書体 NK-R" panose="02020400000000000000" pitchFamily="18" charset="-128"/>
              </a:rPr>
              <a:t>※</a:t>
            </a:r>
            <a:r>
              <a:rPr kumimoji="1" lang="ja-JP" altLang="en-US" sz="950" i="0" strike="noStrike" kern="1200" cap="none" spc="0"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rPr>
              <a:t>ミレニアル世代・・・</a:t>
            </a:r>
            <a:r>
              <a:rPr kumimoji="1" lang="en-US" altLang="ja-JP" sz="950" i="0" strike="noStrike" kern="1200" cap="none" spc="0"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rPr>
              <a:t>1980</a:t>
            </a:r>
            <a:r>
              <a:rPr kumimoji="1" lang="ja-JP" altLang="en-US" sz="950" i="0" strike="noStrike" kern="1200" cap="none" spc="0"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rPr>
              <a:t>年～</a:t>
            </a:r>
            <a:r>
              <a:rPr kumimoji="1" lang="en-US" altLang="ja-JP" sz="950" i="0" strike="noStrike" kern="1200" cap="none" spc="0"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rPr>
              <a:t>1995</a:t>
            </a:r>
            <a:r>
              <a:rPr kumimoji="1" lang="ja-JP" altLang="en-US" sz="950" i="0" strike="noStrike" kern="1200" cap="none" spc="0"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rPr>
              <a:t>年誕生（幼少期から</a:t>
            </a:r>
            <a:r>
              <a:rPr kumimoji="1" lang="ja-JP" altLang="en-US" sz="950" i="0" strike="noStrike" kern="1200" cap="none" spc="0" normalizeH="0" baseline="0" noProof="0" dirty="0" smtClean="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rPr>
              <a:t>ソーシャルメディア</a:t>
            </a:r>
            <a:r>
              <a:rPr lang="ja-JP" altLang="en-US" sz="950" noProof="0" dirty="0" smtClean="0">
                <a:solidFill>
                  <a:srgbClr val="FF0000"/>
                </a:solidFill>
                <a:latin typeface="UD デジタル 教科書体 NK-R" panose="02020400000000000000" pitchFamily="18" charset="-128"/>
                <a:ea typeface="UD デジタル 教科書体 NK-R" panose="02020400000000000000" pitchFamily="18" charset="-128"/>
              </a:rPr>
              <a:t>が身近にあり</a:t>
            </a:r>
            <a:r>
              <a:rPr lang="ja-JP" altLang="en-US" sz="950" dirty="0" smtClean="0">
                <a:solidFill>
                  <a:srgbClr val="FF0000"/>
                </a:solidFill>
                <a:latin typeface="UD デジタル 教科書体 NK-R" panose="02020400000000000000" pitchFamily="18" charset="-128"/>
                <a:ea typeface="UD デジタル 教科書体 NK-R" panose="02020400000000000000" pitchFamily="18" charset="-128"/>
              </a:rPr>
              <a:t>親しむ</a:t>
            </a:r>
            <a:r>
              <a:rPr kumimoji="1" lang="ja-JP" altLang="en-US" sz="950" i="0" strike="noStrike" kern="1200" cap="none" spc="0" normalizeH="0" baseline="0" noProof="0" dirty="0" smtClean="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rPr>
              <a:t>世代</a:t>
            </a:r>
            <a:r>
              <a:rPr lang="ja-JP" altLang="en-US" sz="950" dirty="0" smtClean="0">
                <a:solidFill>
                  <a:srgbClr val="FF0000"/>
                </a:solidFill>
                <a:latin typeface="UD デジタル 教科書体 NK-R" panose="02020400000000000000" pitchFamily="18" charset="-128"/>
                <a:ea typeface="UD デジタル 教科書体 NK-R" panose="02020400000000000000" pitchFamily="18" charset="-128"/>
              </a:rPr>
              <a:t> </a:t>
            </a:r>
            <a:r>
              <a:rPr kumimoji="1" lang="ja-JP" altLang="en-US" sz="950" i="0" strike="noStrike" kern="1200" cap="none" spc="0"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rPr>
              <a:t>＝ デジタルネイティブ）</a:t>
            </a:r>
            <a:endParaRPr lang="en-US" altLang="ja-JP" sz="950" noProof="0" dirty="0" smtClean="0">
              <a:latin typeface="UD デジタル 教科書体 NK-R" panose="02020400000000000000" pitchFamily="18" charset="-128"/>
              <a:ea typeface="UD デジタル 教科書体 NK-R" panose="02020400000000000000" pitchFamily="18"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950" noProof="0" dirty="0" smtClean="0">
                <a:latin typeface="UD デジタル 教科書体 NK-R" panose="02020400000000000000" pitchFamily="18" charset="-128"/>
                <a:ea typeface="UD デジタル 教科書体 NK-R" panose="02020400000000000000" pitchFamily="18" charset="-128"/>
              </a:rPr>
              <a:t>※Z</a:t>
            </a:r>
            <a:r>
              <a:rPr lang="ja-JP" altLang="en-US" sz="950" noProof="0" dirty="0" smtClean="0">
                <a:latin typeface="UD デジタル 教科書体 NK-R" panose="02020400000000000000" pitchFamily="18" charset="-128"/>
                <a:ea typeface="UD デジタル 教科書体 NK-R" panose="02020400000000000000" pitchFamily="18" charset="-128"/>
              </a:rPr>
              <a:t>世代・・・</a:t>
            </a:r>
            <a:r>
              <a:rPr lang="en-US" altLang="ja-JP" sz="950" noProof="0" dirty="0" smtClean="0">
                <a:latin typeface="UD デジタル 教科書体 NK-R" panose="02020400000000000000" pitchFamily="18" charset="-128"/>
                <a:ea typeface="UD デジタル 教科書体 NK-R" panose="02020400000000000000" pitchFamily="18" charset="-128"/>
              </a:rPr>
              <a:t>1996</a:t>
            </a:r>
            <a:r>
              <a:rPr lang="ja-JP" altLang="en-US" sz="950" noProof="0" dirty="0" smtClean="0">
                <a:latin typeface="UD デジタル 教科書体 NK-R" panose="02020400000000000000" pitchFamily="18" charset="-128"/>
                <a:ea typeface="UD デジタル 教科書体 NK-R" panose="02020400000000000000" pitchFamily="18" charset="-128"/>
              </a:rPr>
              <a:t>年～</a:t>
            </a:r>
            <a:r>
              <a:rPr lang="en-US" altLang="ja-JP" sz="950" noProof="0" dirty="0" smtClean="0">
                <a:latin typeface="UD デジタル 教科書体 NK-R" panose="02020400000000000000" pitchFamily="18" charset="-128"/>
                <a:ea typeface="UD デジタル 教科書体 NK-R" panose="02020400000000000000" pitchFamily="18" charset="-128"/>
              </a:rPr>
              <a:t>2015</a:t>
            </a:r>
            <a:r>
              <a:rPr lang="ja-JP" altLang="en-US" sz="950" noProof="0" dirty="0" smtClean="0">
                <a:latin typeface="UD デジタル 教科書体 NK-R" panose="02020400000000000000" pitchFamily="18" charset="-128"/>
                <a:ea typeface="UD デジタル 教科書体 NK-R" panose="02020400000000000000" pitchFamily="18" charset="-128"/>
              </a:rPr>
              <a:t>年誕生（生まれた時から</a:t>
            </a:r>
            <a:r>
              <a:rPr lang="ja-JP" altLang="en-US" sz="950" dirty="0" smtClean="0">
                <a:solidFill>
                  <a:srgbClr val="FF0000"/>
                </a:solidFill>
                <a:latin typeface="UD デジタル 教科書体 NK-R" panose="02020400000000000000" pitchFamily="18" charset="-128"/>
                <a:ea typeface="UD デジタル 教科書体 NK-R" panose="02020400000000000000" pitchFamily="18" charset="-128"/>
              </a:rPr>
              <a:t>ソーシャルメディアが当たり前で使いこなす世代 </a:t>
            </a:r>
            <a:r>
              <a:rPr lang="ja-JP" altLang="en-US" sz="950" dirty="0" smtClean="0">
                <a:latin typeface="UD デジタル 教科書体 NK-R" panose="02020400000000000000" pitchFamily="18" charset="-128"/>
                <a:ea typeface="UD デジタル 教科書体 NK-R" panose="02020400000000000000" pitchFamily="18" charset="-128"/>
              </a:rPr>
              <a:t>＝ ソーシャルネイティブ）</a:t>
            </a:r>
            <a:endParaRPr lang="en-US" altLang="ja-JP" sz="950" noProof="0" dirty="0" smtClean="0">
              <a:latin typeface="UD デジタル 教科書体 NK-R" panose="02020400000000000000" pitchFamily="18" charset="-128"/>
              <a:ea typeface="UD デジタル 教科書体 NK-R" panose="02020400000000000000" pitchFamily="18" charset="-128"/>
            </a:endParaRPr>
          </a:p>
        </p:txBody>
      </p:sp>
      <p:sp>
        <p:nvSpPr>
          <p:cNvPr id="6" name="テキスト ボックス 5"/>
          <p:cNvSpPr txBox="1"/>
          <p:nvPr/>
        </p:nvSpPr>
        <p:spPr>
          <a:xfrm>
            <a:off x="618913" y="1808666"/>
            <a:ext cx="5764191" cy="24545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100" dirty="0" smtClean="0">
                <a:solidFill>
                  <a:srgbClr val="000000"/>
                </a:solidFill>
                <a:latin typeface="UD デジタル 教科書体 NK-R" panose="02020400000000000000" pitchFamily="18" charset="-128"/>
                <a:ea typeface="UD デジタル 教科書体 NK-R" panose="02020400000000000000" pitchFamily="18" charset="-128"/>
              </a:rPr>
              <a:t>勘や経験に基づく、コンテンツの決定ではなく、東武トップツアーズの観光データマーケティング調査により、確実にバズ</a:t>
            </a:r>
            <a:r>
              <a:rPr lang="ja-JP" altLang="en-US" sz="1100" dirty="0" err="1" smtClean="0">
                <a:solidFill>
                  <a:srgbClr val="000000"/>
                </a:solidFill>
                <a:latin typeface="UD デジタル 教科書体 NK-R" panose="02020400000000000000" pitchFamily="18" charset="-128"/>
                <a:ea typeface="UD デジタル 教科書体 NK-R" panose="02020400000000000000" pitchFamily="18" charset="-128"/>
              </a:rPr>
              <a:t>る</a:t>
            </a:r>
            <a:r>
              <a:rPr lang="ja-JP" altLang="en-US" sz="1100" dirty="0" smtClean="0">
                <a:solidFill>
                  <a:srgbClr val="000000"/>
                </a:solidFill>
                <a:latin typeface="UD デジタル 教科書体 NK-R" panose="02020400000000000000" pitchFamily="18" charset="-128"/>
                <a:ea typeface="UD デジタル 教科書体 NK-R" panose="02020400000000000000" pitchFamily="18" charset="-128"/>
              </a:rPr>
              <a:t>コンテンツを選んで取材します。</a:t>
            </a:r>
            <a:endParaRPr kumimoji="1" lang="en-US" altLang="ja-JP" sz="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050" b="1" i="0" u="none" strike="noStrike" kern="1200" cap="none" spc="0" normalizeH="0" baseline="0" noProof="0" dirty="0" smtClean="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直</a:t>
            </a:r>
            <a:r>
              <a:rPr kumimoji="1" lang="ja-JP" altLang="en-US" sz="11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近的</a:t>
            </a:r>
            <a:r>
              <a:rPr kumimoji="1" lang="ja-JP" altLang="en-US" sz="11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な誘客を見込み定着させるために、まずは特定の層への浸透を実施している特定の層へのアプローチを取りこぼさずに行い、そこをフックに新たな層へと波及させ</a:t>
            </a:r>
            <a:r>
              <a:rPr kumimoji="1" lang="ja-JP" altLang="en-US" sz="11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て</a:t>
            </a:r>
            <a:r>
              <a:rPr kumimoji="1" lang="ja-JP" altLang="en-US" sz="11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いきます。</a:t>
            </a:r>
            <a:endParaRPr kumimoji="1" lang="ja-JP" altLang="en-US" sz="11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pic>
        <p:nvPicPr>
          <p:cNvPr id="8" name="Picture 2" descr="ローストビーフ丼のイラスト"/>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844828" y="2382490"/>
            <a:ext cx="944011" cy="889731"/>
          </a:xfrm>
          <a:prstGeom prst="rect">
            <a:avLst/>
          </a:prstGeom>
          <a:noFill/>
          <a:extLst>
            <a:ext uri="{909E8E84-426E-40DD-AFC4-6F175D3DCCD1}">
              <a14:hiddenFill xmlns:a14="http://schemas.microsoft.com/office/drawing/2010/main">
                <a:solidFill>
                  <a:srgbClr val="FFFFFF"/>
                </a:solidFill>
              </a14:hiddenFill>
            </a:ext>
          </a:extLst>
        </p:spPr>
      </p:pic>
      <p:pic>
        <p:nvPicPr>
          <p:cNvPr id="9" name="図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8913" y="2311216"/>
            <a:ext cx="1302747" cy="889731"/>
          </a:xfrm>
          <a:prstGeom prst="rect">
            <a:avLst/>
          </a:prstGeom>
        </p:spPr>
      </p:pic>
      <p:sp>
        <p:nvSpPr>
          <p:cNvPr id="10" name="テキスト ボックス 9"/>
          <p:cNvSpPr txBox="1"/>
          <p:nvPr/>
        </p:nvSpPr>
        <p:spPr>
          <a:xfrm>
            <a:off x="618913" y="3194971"/>
            <a:ext cx="1302747"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広く一般的なお弁当（幕の内弁当）</a:t>
            </a:r>
            <a:endParaRPr kumimoji="1" lang="en-US" altLang="ja-JP" sz="10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srgbClr val="5E7FE7">
                    <a:lumMod val="50000"/>
                  </a:srgbClr>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1" lang="ja-JP" altLang="en-US" sz="1000" b="0" i="0" u="none" strike="noStrike" kern="1200" cap="none" spc="0" normalizeH="0" baseline="0" noProof="0" dirty="0" smtClean="0">
                <a:ln>
                  <a:noFill/>
                </a:ln>
                <a:solidFill>
                  <a:srgbClr val="5E7FE7">
                    <a:lumMod val="50000"/>
                  </a:srgbClr>
                </a:solidFill>
                <a:effectLst/>
                <a:uLnTx/>
                <a:uFillTx/>
                <a:latin typeface="UD デジタル 教科書体 NK-R" panose="02020400000000000000" pitchFamily="18" charset="-128"/>
                <a:ea typeface="UD デジタル 教科書体 NK-R" panose="02020400000000000000" pitchFamily="18" charset="-128"/>
                <a:cs typeface="+mn-cs"/>
              </a:rPr>
              <a:t>誰でもウェルカム</a:t>
            </a:r>
            <a:r>
              <a:rPr kumimoji="1" lang="en-US" altLang="ja-JP" sz="1000" b="0" i="0" u="none" strike="noStrike" kern="1200" cap="none" spc="0" normalizeH="0" baseline="0" noProof="0" dirty="0" smtClean="0">
                <a:ln>
                  <a:noFill/>
                </a:ln>
                <a:solidFill>
                  <a:srgbClr val="5E7FE7">
                    <a:lumMod val="50000"/>
                  </a:srgbClr>
                </a:solidFill>
                <a:effectLst/>
                <a:uLnTx/>
                <a:uFillTx/>
                <a:latin typeface="UD デジタル 教科書体 NK-R" panose="02020400000000000000" pitchFamily="18" charset="-128"/>
                <a:ea typeface="UD デジタル 教科書体 NK-R" panose="02020400000000000000" pitchFamily="18" charset="-128"/>
                <a:cs typeface="+mn-cs"/>
              </a:rPr>
              <a:t>》</a:t>
            </a:r>
          </a:p>
        </p:txBody>
      </p:sp>
      <p:sp>
        <p:nvSpPr>
          <p:cNvPr id="12" name="テキスト ボックス 11"/>
          <p:cNvSpPr txBox="1"/>
          <p:nvPr/>
        </p:nvSpPr>
        <p:spPr>
          <a:xfrm>
            <a:off x="2591449" y="3192913"/>
            <a:ext cx="1450768"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特定</a:t>
            </a:r>
            <a:r>
              <a:rPr kumimoji="1" lang="ja-JP" altLang="en-US" sz="10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な層が好むお弁当（ローストビーフ丼）</a:t>
            </a:r>
            <a:endParaRPr kumimoji="1" lang="en-US" altLang="ja-JP" sz="10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srgbClr val="5E7FE7">
                    <a:lumMod val="50000"/>
                  </a:srgbClr>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1" lang="ja-JP" altLang="en-US" sz="1000" b="0" i="0" u="none" strike="noStrike" kern="1200" cap="none" spc="0" normalizeH="0" baseline="0" noProof="0" dirty="0" smtClean="0">
                <a:ln>
                  <a:noFill/>
                </a:ln>
                <a:solidFill>
                  <a:srgbClr val="5E7FE7">
                    <a:lumMod val="50000"/>
                  </a:srgbClr>
                </a:solidFill>
                <a:effectLst/>
                <a:uLnTx/>
                <a:uFillTx/>
                <a:latin typeface="UD デジタル 教科書体 NK-R" panose="02020400000000000000" pitchFamily="18" charset="-128"/>
                <a:ea typeface="UD デジタル 教科書体 NK-R" panose="02020400000000000000" pitchFamily="18" charset="-128"/>
                <a:cs typeface="+mn-cs"/>
              </a:rPr>
              <a:t>特定</a:t>
            </a:r>
            <a:r>
              <a:rPr kumimoji="1" lang="ja-JP" altLang="en-US" sz="1000" b="0" i="0" u="none" strike="noStrike" kern="1200" cap="none" spc="0" normalizeH="0" baseline="0" noProof="0" dirty="0" smtClean="0">
                <a:ln>
                  <a:noFill/>
                </a:ln>
                <a:solidFill>
                  <a:schemeClr val="accent6">
                    <a:lumMod val="50000"/>
                  </a:schemeClr>
                </a:solidFill>
                <a:effectLst/>
                <a:uLnTx/>
                <a:uFillTx/>
                <a:latin typeface="UD デジタル 教科書体 NK-R" panose="02020400000000000000" pitchFamily="18" charset="-128"/>
                <a:ea typeface="UD デジタル 教科書体 NK-R" panose="02020400000000000000" pitchFamily="18" charset="-128"/>
                <a:cs typeface="+mn-cs"/>
              </a:rPr>
              <a:t>の層ウェルカム</a:t>
            </a:r>
            <a:r>
              <a:rPr kumimoji="1" lang="en-US" altLang="ja-JP" sz="1000" b="0" i="0" u="none" strike="noStrike" kern="1200" cap="none" spc="0" normalizeH="0" baseline="0" noProof="0" dirty="0" smtClean="0">
                <a:ln>
                  <a:noFill/>
                </a:ln>
                <a:solidFill>
                  <a:srgbClr val="5E7FE7">
                    <a:lumMod val="50000"/>
                  </a:srgbClr>
                </a:solidFill>
                <a:effectLst/>
                <a:uLnTx/>
                <a:uFillTx/>
                <a:latin typeface="UD デジタル 教科書体 NK-R" panose="02020400000000000000" pitchFamily="18" charset="-128"/>
                <a:ea typeface="UD デジタル 教科書体 NK-R" panose="02020400000000000000" pitchFamily="18" charset="-128"/>
                <a:cs typeface="+mn-cs"/>
              </a:rPr>
              <a:t>》</a:t>
            </a:r>
            <a:endParaRPr kumimoji="1" lang="ja-JP" altLang="en-US" sz="1000" b="0" i="0" u="none" strike="noStrike" kern="1200" cap="none" spc="0" normalizeH="0" baseline="0" noProof="0" dirty="0">
              <a:ln>
                <a:noFill/>
              </a:ln>
              <a:solidFill>
                <a:srgbClr val="5E7FE7">
                  <a:lumMod val="50000"/>
                </a:srgbClr>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13" name="右矢印 12"/>
          <p:cNvSpPr/>
          <p:nvPr/>
        </p:nvSpPr>
        <p:spPr bwMode="auto">
          <a:xfrm>
            <a:off x="2066295" y="2426988"/>
            <a:ext cx="625347" cy="713626"/>
          </a:xfrm>
          <a:prstGeom prst="rightArrow">
            <a:avLst/>
          </a:prstGeom>
          <a:solidFill>
            <a:schemeClr val="accent6">
              <a:lumMod val="40000"/>
              <a:lumOff val="60000"/>
            </a:schemeClr>
          </a:solidFill>
          <a:ln w="9525" cap="flat" cmpd="sng" algn="ctr">
            <a:solidFill>
              <a:schemeClr val="accent6">
                <a:lumMod val="50000"/>
              </a:schemeClr>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00" b="1" i="0" u="none" strike="noStrike" kern="1200" cap="none" spc="0" normalizeH="0" baseline="0" noProof="0" dirty="0">
                <a:ln>
                  <a:noFill/>
                </a:ln>
                <a:solidFill>
                  <a:srgbClr val="5E7FE7">
                    <a:lumMod val="50000"/>
                  </a:srgbClr>
                </a:solidFill>
                <a:effectLst/>
                <a:uLnTx/>
                <a:uFillTx/>
                <a:latin typeface="UD デジタル 教科書体 NK-R" panose="02020400000000000000" pitchFamily="18" charset="-128"/>
                <a:ea typeface="UD デジタル 教科書体 NK-R" panose="02020400000000000000" pitchFamily="18" charset="-128"/>
                <a:cs typeface="+mn-cs"/>
              </a:rPr>
              <a:t>販売</a:t>
            </a:r>
            <a:endParaRPr kumimoji="1" lang="en-US" altLang="ja-JP" sz="700" b="1" i="0" u="none" strike="noStrike" kern="1200" cap="none" spc="0" normalizeH="0" baseline="0" noProof="0" dirty="0" smtClean="0">
              <a:ln>
                <a:noFill/>
              </a:ln>
              <a:solidFill>
                <a:srgbClr val="5E7FE7">
                  <a:lumMod val="50000"/>
                </a:srgbClr>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00" b="1" i="0" u="none" strike="noStrike" kern="1200" cap="none" spc="0" normalizeH="0" baseline="0" noProof="0" dirty="0" smtClean="0">
                <a:ln>
                  <a:noFill/>
                </a:ln>
                <a:solidFill>
                  <a:srgbClr val="5E7FE7">
                    <a:lumMod val="50000"/>
                  </a:srgbClr>
                </a:solidFill>
                <a:effectLst/>
                <a:uLnTx/>
                <a:uFillTx/>
                <a:latin typeface="UD デジタル 教科書体 NK-R" panose="02020400000000000000" pitchFamily="18" charset="-128"/>
                <a:ea typeface="UD デジタル 教科書体 NK-R" panose="02020400000000000000" pitchFamily="18" charset="-128"/>
                <a:cs typeface="+mn-cs"/>
              </a:rPr>
              <a:t>ターゲットの</a:t>
            </a:r>
            <a:endParaRPr kumimoji="1" lang="en-US" altLang="ja-JP" sz="700" b="1" i="0" u="none" strike="noStrike" kern="1200" cap="none" spc="0" normalizeH="0" baseline="0" noProof="0" dirty="0" smtClean="0">
              <a:ln>
                <a:noFill/>
              </a:ln>
              <a:solidFill>
                <a:srgbClr val="5E7FE7">
                  <a:lumMod val="50000"/>
                </a:srgbClr>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00" b="1" i="0" u="none" strike="noStrike" kern="1200" cap="none" spc="0" normalizeH="0" baseline="0" noProof="0" dirty="0">
                <a:ln>
                  <a:noFill/>
                </a:ln>
                <a:solidFill>
                  <a:srgbClr val="5E7FE7">
                    <a:lumMod val="50000"/>
                  </a:srgbClr>
                </a:solidFill>
                <a:effectLst/>
                <a:uLnTx/>
                <a:uFillTx/>
                <a:latin typeface="UD デジタル 教科書体 NK-R" panose="02020400000000000000" pitchFamily="18" charset="-128"/>
                <a:ea typeface="UD デジタル 教科書体 NK-R" panose="02020400000000000000" pitchFamily="18" charset="-128"/>
                <a:cs typeface="+mn-cs"/>
              </a:rPr>
              <a:t>明確化</a:t>
            </a:r>
            <a:endParaRPr kumimoji="1" lang="ja-JP" altLang="en-US" sz="700" b="1" i="0" u="none" strike="noStrike" kern="1200" cap="none" spc="0" normalizeH="0" baseline="0" noProof="0" dirty="0" smtClean="0">
              <a:ln>
                <a:noFill/>
              </a:ln>
              <a:solidFill>
                <a:srgbClr val="5E7FE7">
                  <a:lumMod val="50000"/>
                </a:srgbClr>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14" name="乗算記号 19"/>
          <p:cNvSpPr/>
          <p:nvPr/>
        </p:nvSpPr>
        <p:spPr bwMode="auto">
          <a:xfrm>
            <a:off x="961697" y="2386465"/>
            <a:ext cx="685800" cy="699012"/>
          </a:xfrm>
          <a:prstGeom prst="mathMultiply">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800" b="0" i="0" u="none" strike="noStrike" kern="1200" cap="none" spc="0" normalizeH="0" baseline="0" noProof="0" smtClean="0">
              <a:ln>
                <a:noFill/>
              </a:ln>
              <a:solidFill>
                <a:srgbClr val="000000"/>
              </a:solidFill>
              <a:effectLst/>
              <a:uLnTx/>
              <a:uFillTx/>
              <a:latin typeface="Century" pitchFamily="18" charset="0"/>
              <a:ea typeface="ＭＳ 明朝" pitchFamily="17" charset="-128"/>
              <a:cs typeface="+mn-cs"/>
            </a:endParaRPr>
          </a:p>
        </p:txBody>
      </p:sp>
      <p:sp>
        <p:nvSpPr>
          <p:cNvPr id="15" name="テキスト ボックス 14"/>
          <p:cNvSpPr txBox="1"/>
          <p:nvPr/>
        </p:nvSpPr>
        <p:spPr>
          <a:xfrm>
            <a:off x="4082857" y="2426988"/>
            <a:ext cx="2340887" cy="11079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「ローストビーフが好きな層」に焦点を当てアプローチ</a:t>
            </a:r>
            <a:endParaRPr kumimoji="1" lang="en-US" altLang="ja-JP" sz="11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→物珍しさによる話題、おしゃれ（</a:t>
            </a:r>
            <a:r>
              <a:rPr kumimoji="1" lang="en-US" altLang="ja-JP" sz="11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SNS</a:t>
            </a:r>
            <a:r>
              <a:rPr kumimoji="1" lang="ja-JP" altLang="en-US" sz="11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映え）、食べている人への憧れ</a:t>
            </a:r>
            <a:endParaRPr kumimoji="1" lang="en-US" altLang="ja-JP" sz="11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→流行、広く認知</a:t>
            </a:r>
            <a:endParaRPr kumimoji="1" lang="en-US" altLang="ja-JP" sz="11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→一般化、様々な層への波及</a:t>
            </a:r>
            <a:endParaRPr kumimoji="1" lang="en-US" altLang="ja-JP" sz="11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16" name="フローチャート: 結合子 15"/>
          <p:cNvSpPr/>
          <p:nvPr/>
        </p:nvSpPr>
        <p:spPr bwMode="auto">
          <a:xfrm>
            <a:off x="2728834" y="7120502"/>
            <a:ext cx="1356071" cy="696390"/>
          </a:xfrm>
          <a:prstGeom prst="flowChartConnector">
            <a:avLst/>
          </a:prstGeom>
          <a:solidFill>
            <a:srgbClr val="FFD5D5"/>
          </a:solidFill>
          <a:ln w="9525" cap="flat" cmpd="sng" algn="ctr">
            <a:solidFill>
              <a:srgbClr val="FFD5D5"/>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smtClean="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アクティブな</a:t>
            </a:r>
            <a:endParaRPr kumimoji="1" lang="en-US" altLang="ja-JP" sz="1200" b="1" i="0" u="none" strike="noStrike" kern="1200" cap="none" spc="0" normalizeH="0" baseline="0" noProof="0" dirty="0" smtClean="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smtClean="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ミレニアル・</a:t>
            </a:r>
            <a:r>
              <a:rPr kumimoji="1" lang="en-US" altLang="ja-JP" sz="1200" b="1" i="0" u="none" strike="noStrike" kern="1200" cap="none" spc="0" normalizeH="0" baseline="0" noProof="0" dirty="0" smtClean="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Z</a:t>
            </a:r>
            <a:r>
              <a:rPr kumimoji="1" lang="ja-JP" altLang="en-US" sz="1200" b="1" i="0" u="none" strike="noStrike" kern="1200" cap="none" spc="0" normalizeH="0" baseline="0" noProof="0" dirty="0" smtClean="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世代</a:t>
            </a:r>
            <a:endParaRPr kumimoji="1" lang="ja-JP" altLang="en-US" sz="1200" b="1" i="0" u="none" strike="noStrike" kern="1200" cap="none" spc="0" normalizeH="0" baseline="0" noProof="0" dirty="0" smtClean="0">
              <a:ln>
                <a:noFill/>
              </a:ln>
              <a:solidFill>
                <a:srgbClr val="FF0000"/>
              </a:solidFill>
              <a:effectLst/>
              <a:uLnTx/>
              <a:uFillTx/>
              <a:latin typeface="Century" pitchFamily="18" charset="0"/>
              <a:ea typeface="ＭＳ 明朝" pitchFamily="17" charset="-128"/>
              <a:cs typeface="+mn-cs"/>
            </a:endParaRPr>
          </a:p>
        </p:txBody>
      </p:sp>
      <p:sp>
        <p:nvSpPr>
          <p:cNvPr id="17" name="フローチャート: 結合子 16"/>
          <p:cNvSpPr/>
          <p:nvPr/>
        </p:nvSpPr>
        <p:spPr bwMode="auto">
          <a:xfrm>
            <a:off x="5025257" y="7118276"/>
            <a:ext cx="1356071" cy="696390"/>
          </a:xfrm>
          <a:prstGeom prst="flowChartConnector">
            <a:avLst/>
          </a:prstGeom>
          <a:solidFill>
            <a:schemeClr val="accent5"/>
          </a:solidFill>
          <a:ln w="9525" cap="flat" cmpd="sng" algn="ctr">
            <a:solidFill>
              <a:schemeClr val="accent6">
                <a:lumMod val="60000"/>
                <a:lumOff val="40000"/>
              </a:schemeClr>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アクティブシニア層</a:t>
            </a:r>
            <a:endParaRPr kumimoji="1" lang="ja-JP" altLang="en-US" sz="1200" b="1" i="0" u="none" strike="noStrike" kern="1200" cap="none" spc="0" normalizeH="0" baseline="0" noProof="0" dirty="0" smtClean="0">
              <a:ln>
                <a:noFill/>
              </a:ln>
              <a:solidFill>
                <a:srgbClr val="000000"/>
              </a:solidFill>
              <a:effectLst/>
              <a:uLnTx/>
              <a:uFillTx/>
              <a:latin typeface="Century" pitchFamily="18" charset="0"/>
              <a:ea typeface="ＭＳ 明朝" pitchFamily="17" charset="-128"/>
              <a:cs typeface="+mn-cs"/>
            </a:endParaRPr>
          </a:p>
        </p:txBody>
      </p:sp>
      <p:sp>
        <p:nvSpPr>
          <p:cNvPr id="18" name="フローチャート: 結合子 17"/>
          <p:cNvSpPr/>
          <p:nvPr/>
        </p:nvSpPr>
        <p:spPr bwMode="auto">
          <a:xfrm>
            <a:off x="476672" y="7118277"/>
            <a:ext cx="1356071" cy="696390"/>
          </a:xfrm>
          <a:prstGeom prst="flowChartConnector">
            <a:avLst/>
          </a:prstGeom>
          <a:solidFill>
            <a:schemeClr val="accent5"/>
          </a:solidFill>
          <a:ln w="9525" cap="flat" cmpd="sng" algn="ctr">
            <a:solidFill>
              <a:schemeClr val="accent6">
                <a:lumMod val="60000"/>
                <a:lumOff val="40000"/>
              </a:schemeClr>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ファミリー層</a:t>
            </a:r>
            <a:endParaRPr kumimoji="1" lang="en-US" altLang="ja-JP" sz="1200" b="1"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19" name="雲形吹き出し 18"/>
          <p:cNvSpPr/>
          <p:nvPr/>
        </p:nvSpPr>
        <p:spPr bwMode="auto">
          <a:xfrm>
            <a:off x="194626" y="6545876"/>
            <a:ext cx="1452871" cy="621427"/>
          </a:xfrm>
          <a:prstGeom prst="cloudCallout">
            <a:avLst>
              <a:gd name="adj1" fmla="val 24201"/>
              <a:gd name="adj2" fmla="val 50396"/>
            </a:avLst>
          </a:prstGeom>
          <a:solidFill>
            <a:srgbClr val="FFFFCC"/>
          </a:solidFill>
          <a:ln w="9525" cap="flat" cmpd="sng" algn="ctr">
            <a:solidFill>
              <a:schemeClr val="bg2">
                <a:lumMod val="60000"/>
                <a:lumOff val="40000"/>
              </a:schemeClr>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smtClean="0">
                <a:ln>
                  <a:noFill/>
                </a:ln>
                <a:solidFill>
                  <a:srgbClr val="000000"/>
                </a:solidFill>
                <a:effectLst/>
                <a:uLnTx/>
                <a:uFillTx/>
                <a:latin typeface="UD デジタル 教科書体 N-B" panose="02020700000000000000" pitchFamily="17" charset="-128"/>
                <a:ea typeface="UD デジタル 教科書体 N-B" panose="02020700000000000000" pitchFamily="17" charset="-128"/>
                <a:cs typeface="+mn-cs"/>
              </a:rPr>
              <a:t>子どもが</a:t>
            </a:r>
            <a:r>
              <a:rPr kumimoji="1" lang="en-US" altLang="ja-JP" sz="1000" b="0" i="0" u="none" strike="noStrike" kern="1200" cap="none" spc="0" normalizeH="0" baseline="0" noProof="0" dirty="0" smtClean="0">
                <a:ln>
                  <a:noFill/>
                </a:ln>
                <a:solidFill>
                  <a:srgbClr val="000000"/>
                </a:solidFill>
                <a:effectLst/>
                <a:uLnTx/>
                <a:uFillTx/>
                <a:latin typeface="UD デジタル 教科書体 N-B" panose="02020700000000000000" pitchFamily="17" charset="-128"/>
                <a:ea typeface="UD デジタル 教科書体 N-B" panose="02020700000000000000" pitchFamily="17" charset="-128"/>
                <a:cs typeface="+mn-cs"/>
              </a:rPr>
              <a:t>SNS</a:t>
            </a:r>
            <a:r>
              <a:rPr kumimoji="1" lang="ja-JP" altLang="en-US" sz="1000" b="0" i="0" u="none" strike="noStrike" kern="1200" cap="none" spc="0" normalizeH="0" baseline="0" noProof="0" dirty="0" smtClean="0">
                <a:ln>
                  <a:noFill/>
                </a:ln>
                <a:solidFill>
                  <a:srgbClr val="000000"/>
                </a:solidFill>
                <a:effectLst/>
                <a:uLnTx/>
                <a:uFillTx/>
                <a:latin typeface="UD デジタル 教科書体 N-B" panose="02020700000000000000" pitchFamily="17" charset="-128"/>
                <a:ea typeface="UD デジタル 教科書体 N-B" panose="02020700000000000000" pitchFamily="17" charset="-128"/>
                <a:cs typeface="+mn-cs"/>
              </a:rPr>
              <a:t>見て</a:t>
            </a:r>
            <a:endParaRPr kumimoji="1" lang="en-US" altLang="ja-JP" sz="1000" b="0" i="0" u="none" strike="noStrike" kern="1200" cap="none" spc="0" normalizeH="0" baseline="0" noProof="0" dirty="0" smtClean="0">
              <a:ln>
                <a:noFill/>
              </a:ln>
              <a:solidFill>
                <a:srgbClr val="000000"/>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UD デジタル 教科書体 N-B" panose="02020700000000000000" pitchFamily="17" charset="-128"/>
                <a:ea typeface="UD デジタル 教科書体 N-B" panose="02020700000000000000" pitchFamily="17" charset="-128"/>
                <a:cs typeface="+mn-cs"/>
              </a:rPr>
              <a:t>行って</a:t>
            </a:r>
            <a:r>
              <a:rPr kumimoji="1" lang="ja-JP" altLang="en-US" sz="1000" b="0" i="0" u="none" strike="noStrike" kern="1200" cap="none" spc="0" normalizeH="0" baseline="0" noProof="0" dirty="0" smtClean="0">
                <a:ln>
                  <a:noFill/>
                </a:ln>
                <a:solidFill>
                  <a:srgbClr val="000000"/>
                </a:solidFill>
                <a:effectLst/>
                <a:uLnTx/>
                <a:uFillTx/>
                <a:latin typeface="UD デジタル 教科書体 N-B" panose="02020700000000000000" pitchFamily="17" charset="-128"/>
                <a:ea typeface="UD デジタル 教科書体 N-B" panose="02020700000000000000" pitchFamily="17" charset="-128"/>
                <a:cs typeface="+mn-cs"/>
              </a:rPr>
              <a:t>みたい</a:t>
            </a:r>
          </a:p>
        </p:txBody>
      </p:sp>
      <p:sp>
        <p:nvSpPr>
          <p:cNvPr id="20" name="雲形吹き出し 19"/>
          <p:cNvSpPr/>
          <p:nvPr/>
        </p:nvSpPr>
        <p:spPr bwMode="auto">
          <a:xfrm>
            <a:off x="5373216" y="7702541"/>
            <a:ext cx="1376378" cy="658760"/>
          </a:xfrm>
          <a:prstGeom prst="cloudCallout">
            <a:avLst>
              <a:gd name="adj1" fmla="val -39499"/>
              <a:gd name="adj2" fmla="val -52175"/>
            </a:avLst>
          </a:prstGeom>
          <a:solidFill>
            <a:srgbClr val="FFFFCC"/>
          </a:solidFill>
          <a:ln w="9525" cap="flat" cmpd="sng" algn="ctr">
            <a:solidFill>
              <a:schemeClr val="bg2">
                <a:lumMod val="60000"/>
                <a:lumOff val="40000"/>
              </a:schemeClr>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smtClean="0">
                <a:ln>
                  <a:noFill/>
                </a:ln>
                <a:solidFill>
                  <a:srgbClr val="000000"/>
                </a:solidFill>
                <a:effectLst/>
                <a:uLnTx/>
                <a:uFillTx/>
                <a:latin typeface="UD デジタル 教科書体 N-B" panose="02020700000000000000" pitchFamily="17" charset="-128"/>
                <a:ea typeface="UD デジタル 教科書体 N-B" panose="02020700000000000000" pitchFamily="17" charset="-128"/>
                <a:cs typeface="+mn-cs"/>
              </a:rPr>
              <a:t>若い人たちが</a:t>
            </a:r>
            <a:endParaRPr kumimoji="1" lang="en-US" altLang="ja-JP" sz="1000" b="0" i="0" u="none" strike="noStrike" kern="1200" cap="none" spc="0" normalizeH="0" baseline="0" noProof="0" dirty="0" smtClean="0">
              <a:ln>
                <a:noFill/>
              </a:ln>
              <a:solidFill>
                <a:srgbClr val="000000"/>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smtClean="0">
                <a:ln>
                  <a:noFill/>
                </a:ln>
                <a:solidFill>
                  <a:srgbClr val="000000"/>
                </a:solidFill>
                <a:effectLst/>
                <a:uLnTx/>
                <a:uFillTx/>
                <a:latin typeface="UD デジタル 教科書体 N-B" panose="02020700000000000000" pitchFamily="17" charset="-128"/>
                <a:ea typeface="UD デジタル 教科書体 N-B" panose="02020700000000000000" pitchFamily="17" charset="-128"/>
                <a:cs typeface="+mn-cs"/>
              </a:rPr>
              <a:t>楽しそうなこと</a:t>
            </a:r>
            <a:endParaRPr kumimoji="1" lang="en-US" altLang="ja-JP" sz="1000" b="0" i="0" u="none" strike="noStrike" kern="1200" cap="none" spc="0" normalizeH="0" baseline="0" noProof="0" dirty="0" smtClean="0">
              <a:ln>
                <a:noFill/>
              </a:ln>
              <a:solidFill>
                <a:srgbClr val="000000"/>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smtClean="0">
                <a:ln>
                  <a:noFill/>
                </a:ln>
                <a:solidFill>
                  <a:srgbClr val="000000"/>
                </a:solidFill>
                <a:effectLst/>
                <a:uLnTx/>
                <a:uFillTx/>
                <a:latin typeface="UD デジタル 教科書体 N-B" panose="02020700000000000000" pitchFamily="17" charset="-128"/>
                <a:ea typeface="UD デジタル 教科書体 N-B" panose="02020700000000000000" pitchFamily="17" charset="-128"/>
                <a:cs typeface="+mn-cs"/>
              </a:rPr>
              <a:t>やってるな</a:t>
            </a:r>
          </a:p>
        </p:txBody>
      </p:sp>
      <p:sp>
        <p:nvSpPr>
          <p:cNvPr id="21" name="左矢印 20"/>
          <p:cNvSpPr/>
          <p:nvPr/>
        </p:nvSpPr>
        <p:spPr bwMode="auto">
          <a:xfrm>
            <a:off x="1894767" y="7233716"/>
            <a:ext cx="723721" cy="504756"/>
          </a:xfrm>
          <a:prstGeom prst="leftArrow">
            <a:avLst/>
          </a:prstGeom>
          <a:solidFill>
            <a:schemeClr val="accent6">
              <a:lumMod val="40000"/>
              <a:lumOff val="60000"/>
            </a:scheme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800" b="0" i="0" u="none" strike="noStrike" kern="1200" cap="none" spc="0" normalizeH="0" baseline="0" noProof="0" smtClean="0">
              <a:ln>
                <a:noFill/>
              </a:ln>
              <a:solidFill>
                <a:srgbClr val="0070C0"/>
              </a:solidFill>
              <a:effectLst/>
              <a:uLnTx/>
              <a:uFillTx/>
              <a:latin typeface="Century" pitchFamily="18" charset="0"/>
              <a:ea typeface="ＭＳ 明朝" pitchFamily="17" charset="-128"/>
              <a:cs typeface="+mn-cs"/>
            </a:endParaRPr>
          </a:p>
        </p:txBody>
      </p:sp>
      <p:sp>
        <p:nvSpPr>
          <p:cNvPr id="22" name="正方形/長方形 21"/>
          <p:cNvSpPr/>
          <p:nvPr/>
        </p:nvSpPr>
        <p:spPr>
          <a:xfrm>
            <a:off x="1988840" y="7356350"/>
            <a:ext cx="646331" cy="276999"/>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chemeClr val="accent6">
                    <a:lumMod val="50000"/>
                  </a:schemeClr>
                </a:solidFill>
                <a:effectLst/>
                <a:uLnTx/>
                <a:uFillTx/>
                <a:latin typeface="UD デジタル 教科書体 NK-R" panose="02020400000000000000" pitchFamily="18" charset="-128"/>
                <a:ea typeface="UD デジタル 教科書体 NK-R" panose="02020400000000000000" pitchFamily="18" charset="-128"/>
                <a:cs typeface="+mn-cs"/>
              </a:rPr>
              <a:t>影響力</a:t>
            </a:r>
            <a:endParaRPr kumimoji="1" lang="en-US" altLang="ja-JP" sz="1200" b="0" i="0" u="none" strike="noStrike" kern="1200" cap="none" spc="0" normalizeH="0" baseline="0" noProof="0" dirty="0">
              <a:ln>
                <a:noFill/>
              </a:ln>
              <a:solidFill>
                <a:schemeClr val="accent6">
                  <a:lumMod val="50000"/>
                </a:schemeClr>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23" name="左矢印 22"/>
          <p:cNvSpPr/>
          <p:nvPr/>
        </p:nvSpPr>
        <p:spPr bwMode="auto">
          <a:xfrm rot="10800000">
            <a:off x="4195251" y="7223291"/>
            <a:ext cx="764952" cy="538981"/>
          </a:xfrm>
          <a:prstGeom prst="leftArrow">
            <a:avLst/>
          </a:prstGeom>
          <a:solidFill>
            <a:schemeClr val="accent6">
              <a:lumMod val="40000"/>
              <a:lumOff val="60000"/>
            </a:scheme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800" b="0" i="0" u="none" strike="noStrike" kern="1200" cap="none" spc="0" normalizeH="0" baseline="0" noProof="0" smtClean="0">
              <a:ln>
                <a:noFill/>
              </a:ln>
              <a:solidFill>
                <a:schemeClr val="accent6">
                  <a:lumMod val="50000"/>
                </a:schemeClr>
              </a:solidFill>
              <a:effectLst/>
              <a:uLnTx/>
              <a:uFillTx/>
              <a:latin typeface="Century" pitchFamily="18" charset="0"/>
              <a:ea typeface="ＭＳ 明朝" pitchFamily="17" charset="-128"/>
              <a:cs typeface="+mn-cs"/>
            </a:endParaRPr>
          </a:p>
        </p:txBody>
      </p:sp>
      <p:sp>
        <p:nvSpPr>
          <p:cNvPr id="24" name="正方形/長方形 23"/>
          <p:cNvSpPr/>
          <p:nvPr/>
        </p:nvSpPr>
        <p:spPr>
          <a:xfrm>
            <a:off x="4199754" y="7356350"/>
            <a:ext cx="646331" cy="276999"/>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chemeClr val="accent6">
                    <a:lumMod val="50000"/>
                  </a:schemeClr>
                </a:solidFill>
                <a:effectLst/>
                <a:uLnTx/>
                <a:uFillTx/>
                <a:latin typeface="UD デジタル 教科書体 NK-R" panose="02020400000000000000" pitchFamily="18" charset="-128"/>
                <a:ea typeface="UD デジタル 教科書体 NK-R" panose="02020400000000000000" pitchFamily="18" charset="-128"/>
                <a:cs typeface="+mn-cs"/>
              </a:rPr>
              <a:t>影響力</a:t>
            </a:r>
            <a:endParaRPr kumimoji="1" lang="en-US" altLang="ja-JP" sz="1200" b="0" i="0" u="none" strike="noStrike" kern="1200" cap="none" spc="0" normalizeH="0" baseline="0" noProof="0" dirty="0">
              <a:ln>
                <a:noFill/>
              </a:ln>
              <a:solidFill>
                <a:schemeClr val="accent6">
                  <a:lumMod val="50000"/>
                </a:schemeClr>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25" name="下矢印 24"/>
          <p:cNvSpPr/>
          <p:nvPr/>
        </p:nvSpPr>
        <p:spPr bwMode="auto">
          <a:xfrm>
            <a:off x="3125305" y="4829046"/>
            <a:ext cx="554840" cy="2305068"/>
          </a:xfrm>
          <a:prstGeom prst="downArrow">
            <a:avLst/>
          </a:prstGeom>
          <a:solidFill>
            <a:schemeClr val="accent6">
              <a:lumMod val="40000"/>
              <a:lumOff val="60000"/>
            </a:scheme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800" b="0" i="0" u="none" strike="noStrike" kern="1200" cap="none" spc="0" normalizeH="0" baseline="0" noProof="0" smtClean="0">
              <a:ln>
                <a:noFill/>
              </a:ln>
              <a:solidFill>
                <a:srgbClr val="000000"/>
              </a:solidFill>
              <a:effectLst/>
              <a:uLnTx/>
              <a:uFillTx/>
              <a:latin typeface="Century" pitchFamily="18" charset="0"/>
              <a:ea typeface="ＭＳ 明朝" pitchFamily="17" charset="-128"/>
              <a:cs typeface="+mn-cs"/>
            </a:endParaRPr>
          </a:p>
        </p:txBody>
      </p:sp>
      <p:sp>
        <p:nvSpPr>
          <p:cNvPr id="26" name="正方形/長方形 25"/>
          <p:cNvSpPr/>
          <p:nvPr/>
        </p:nvSpPr>
        <p:spPr>
          <a:xfrm>
            <a:off x="3208722" y="4541096"/>
            <a:ext cx="2353528" cy="307777"/>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①ターゲットに</a:t>
            </a:r>
            <a:r>
              <a:rPr kumimoji="1" lang="ja-JP" altLang="en-US" sz="1400" b="1" i="0" u="none" strike="noStrike" kern="1200" cap="none" spc="0" normalizeH="0" baseline="0" noProof="0" dirty="0" smtClean="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深く</a:t>
            </a:r>
            <a:r>
              <a:rPr kumimoji="1" lang="ja-JP" altLang="en-US" sz="1400" b="1"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刺さり込む</a:t>
            </a:r>
            <a:endParaRPr kumimoji="1" lang="en-US" altLang="ja-JP" sz="1400" b="1"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27" name="正方形/長方形 26"/>
          <p:cNvSpPr/>
          <p:nvPr/>
        </p:nvSpPr>
        <p:spPr>
          <a:xfrm>
            <a:off x="1647497" y="7884368"/>
            <a:ext cx="3509294" cy="307777"/>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②自然とターゲット外にも</a:t>
            </a:r>
            <a:r>
              <a:rPr kumimoji="1" lang="ja-JP" altLang="en-US" sz="1400" b="1" i="0" u="none" strike="noStrike" kern="1200" cap="none" spc="0" normalizeH="0" baseline="0" noProof="0" dirty="0" smtClean="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浸透</a:t>
            </a:r>
            <a:r>
              <a:rPr kumimoji="1" lang="ja-JP" altLang="en-US" sz="1400" b="1"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し、一般化する</a:t>
            </a:r>
            <a:endParaRPr kumimoji="1" lang="en-US" altLang="ja-JP" sz="1400" b="1"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28" name="テキスト ボックス 27"/>
          <p:cNvSpPr txBox="1"/>
          <p:nvPr/>
        </p:nvSpPr>
        <p:spPr>
          <a:xfrm>
            <a:off x="188640" y="8369260"/>
            <a:ext cx="6460625" cy="523220"/>
          </a:xfrm>
          <a:prstGeom prst="rect">
            <a:avLst/>
          </a:prstGeom>
          <a:solidFill>
            <a:srgbClr val="FFCCCC">
              <a:alpha val="50196"/>
            </a:srgb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まずは、影響力のある世代へターゲットを絞り</a:t>
            </a:r>
            <a:r>
              <a:rPr lang="ja-JP" altLang="en-US" sz="1400" dirty="0" err="1">
                <a:solidFill>
                  <a:srgbClr val="000000"/>
                </a:solidFill>
                <a:latin typeface="UD デジタル 教科書体 NK-R" panose="02020400000000000000" pitchFamily="18" charset="-128"/>
                <a:ea typeface="UD デジタル 教科書体 NK-R" panose="02020400000000000000" pitchFamily="18" charset="-128"/>
              </a:rPr>
              <a:t>、</a:t>
            </a:r>
            <a:r>
              <a:rPr kumimoji="1" lang="ja-JP" altLang="en-US"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深く刺さることが肝心で</a:t>
            </a:r>
            <a:r>
              <a:rPr lang="ja-JP" altLang="en-US" sz="1400" dirty="0" smtClean="0">
                <a:solidFill>
                  <a:srgbClr val="000000"/>
                </a:solidFill>
                <a:latin typeface="UD デジタル 教科書体 NK-R" panose="02020400000000000000" pitchFamily="18" charset="-128"/>
                <a:ea typeface="UD デジタル 教科書体 NK-R" panose="02020400000000000000" pitchFamily="18" charset="-128"/>
              </a:rPr>
              <a:t>す。</a:t>
            </a:r>
            <a:endParaRPr lang="en-US" altLang="ja-JP" sz="1400" dirty="0" smtClean="0">
              <a:solidFill>
                <a:srgbClr val="000000"/>
              </a:solidFill>
              <a:latin typeface="UD デジタル 教科書体 NK-R" panose="02020400000000000000" pitchFamily="18" charset="-128"/>
              <a:ea typeface="UD デジタル 教科書体 NK-R" panose="02020400000000000000" pitchFamily="18"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若年層をフックとして親世代・</a:t>
            </a:r>
            <a:r>
              <a:rPr lang="ja-JP" altLang="en-US" sz="1400" dirty="0" smtClean="0">
                <a:solidFill>
                  <a:srgbClr val="000000"/>
                </a:solidFill>
                <a:latin typeface="UD デジタル 教科書体 NK-R" panose="02020400000000000000" pitchFamily="18" charset="-128"/>
                <a:ea typeface="UD デジタル 教科書体 NK-R" panose="02020400000000000000" pitchFamily="18" charset="-128"/>
              </a:rPr>
              <a:t>シニア層</a:t>
            </a:r>
            <a:r>
              <a:rPr kumimoji="1" lang="ja-JP" altLang="en-US"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へ波及効果を生み出すことができると考えます。</a:t>
            </a:r>
            <a:endParaRPr kumimoji="1" lang="en-US" altLang="ja-JP"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pic>
        <p:nvPicPr>
          <p:cNvPr id="29" name="図 28"/>
          <p:cNvPicPr>
            <a:picLocks noChangeAspect="1"/>
          </p:cNvPicPr>
          <p:nvPr/>
        </p:nvPicPr>
        <p:blipFill rotWithShape="1">
          <a:blip r:embed="rId5"/>
          <a:srcRect l="26298"/>
          <a:stretch/>
        </p:blipFill>
        <p:spPr>
          <a:xfrm>
            <a:off x="482961" y="4568050"/>
            <a:ext cx="2502445" cy="1934058"/>
          </a:xfrm>
          <a:prstGeom prst="rect">
            <a:avLst/>
          </a:prstGeom>
        </p:spPr>
      </p:pic>
      <p:sp>
        <p:nvSpPr>
          <p:cNvPr id="30" name="正方形/長方形 29"/>
          <p:cNvSpPr/>
          <p:nvPr/>
        </p:nvSpPr>
        <p:spPr>
          <a:xfrm>
            <a:off x="1077778" y="6237866"/>
            <a:ext cx="2064995"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smtClean="0">
                <a:ln>
                  <a:noFill/>
                </a:ln>
                <a:solidFill>
                  <a:srgbClr val="FFFFFF"/>
                </a:solidFill>
                <a:effectLst/>
                <a:uLnTx/>
                <a:uFillTx/>
                <a:latin typeface="UD デジタル 教科書体 N-B" panose="02020700000000000000" pitchFamily="17" charset="-128"/>
                <a:ea typeface="UD デジタル 教科書体 N-B" panose="02020700000000000000" pitchFamily="17" charset="-128"/>
                <a:cs typeface="+mn-cs"/>
              </a:rPr>
              <a:t>出典：ブッキングドットコム</a:t>
            </a:r>
            <a:endParaRPr kumimoji="0" lang="en-US" altLang="ja-JP" sz="700" b="0" i="0" u="none" strike="noStrike" kern="1200" cap="none" spc="0" normalizeH="0" baseline="0" noProof="0" dirty="0" smtClean="0">
              <a:ln>
                <a:noFill/>
              </a:ln>
              <a:solidFill>
                <a:srgbClr val="FFFFFF"/>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smtClean="0">
                <a:ln>
                  <a:noFill/>
                </a:ln>
                <a:solidFill>
                  <a:srgbClr val="FFFFFF"/>
                </a:solidFill>
                <a:effectLst/>
                <a:uLnTx/>
                <a:uFillTx/>
                <a:latin typeface="UD デジタル 教科書体 N-B" panose="02020700000000000000" pitchFamily="17" charset="-128"/>
                <a:ea typeface="UD デジタル 教科書体 N-B" panose="02020700000000000000" pitchFamily="17" charset="-128"/>
                <a:cs typeface="+mn-cs"/>
              </a:rPr>
              <a:t>　</a:t>
            </a:r>
            <a:r>
              <a:rPr kumimoji="0" lang="en-US" altLang="ja-JP" sz="700" b="0" i="0" u="none" strike="noStrike" kern="1200" cap="none" spc="0" normalizeH="0" baseline="0" noProof="0" dirty="0" smtClean="0">
                <a:ln>
                  <a:noFill/>
                </a:ln>
                <a:solidFill>
                  <a:srgbClr val="FFFFFF"/>
                </a:solidFill>
                <a:effectLst/>
                <a:uLnTx/>
                <a:uFillTx/>
                <a:latin typeface="UD デジタル 教科書体 N-B" panose="02020700000000000000" pitchFamily="17" charset="-128"/>
                <a:ea typeface="UD デジタル 教科書体 N-B" panose="02020700000000000000" pitchFamily="17" charset="-128"/>
                <a:cs typeface="+mn-cs"/>
              </a:rPr>
              <a:t>2019</a:t>
            </a:r>
            <a:r>
              <a:rPr kumimoji="0" lang="ja-JP" altLang="en-US" sz="700" b="0" i="0" u="none" strike="noStrike" kern="1200" cap="none" spc="0" normalizeH="0" baseline="0" noProof="0" dirty="0">
                <a:ln>
                  <a:noFill/>
                </a:ln>
                <a:solidFill>
                  <a:srgbClr val="FFFFFF"/>
                </a:solidFill>
                <a:effectLst/>
                <a:uLnTx/>
                <a:uFillTx/>
                <a:latin typeface="UD デジタル 教科書体 N-B" panose="02020700000000000000" pitchFamily="17" charset="-128"/>
                <a:ea typeface="UD デジタル 教科書体 N-B" panose="02020700000000000000" pitchFamily="17" charset="-128"/>
                <a:cs typeface="+mn-cs"/>
              </a:rPr>
              <a:t>年</a:t>
            </a:r>
            <a:r>
              <a:rPr kumimoji="0" lang="en-US" altLang="ja-JP" sz="700" b="0" i="0" u="none" strike="noStrike" kern="1200" cap="none" spc="0" normalizeH="0" baseline="0" noProof="0" dirty="0" smtClean="0">
                <a:ln>
                  <a:noFill/>
                </a:ln>
                <a:solidFill>
                  <a:srgbClr val="FFFFFF"/>
                </a:solidFill>
                <a:effectLst/>
                <a:uLnTx/>
                <a:uFillTx/>
                <a:latin typeface="UD デジタル 教科書体 N-B" panose="02020700000000000000" pitchFamily="17" charset="-128"/>
                <a:ea typeface="UD デジタル 教科書体 N-B" panose="02020700000000000000" pitchFamily="17" charset="-128"/>
                <a:cs typeface="+mn-cs"/>
              </a:rPr>
              <a:t>5</a:t>
            </a:r>
            <a:r>
              <a:rPr kumimoji="0" lang="ja-JP" altLang="en-US" sz="700" b="0" i="0" u="none" strike="noStrike" kern="1200" cap="none" spc="0" normalizeH="0" baseline="0" noProof="0" dirty="0" smtClean="0">
                <a:ln>
                  <a:noFill/>
                </a:ln>
                <a:solidFill>
                  <a:srgbClr val="FFFFFF"/>
                </a:solidFill>
                <a:effectLst/>
                <a:uLnTx/>
                <a:uFillTx/>
                <a:latin typeface="UD デジタル 教科書体 N-B" panose="02020700000000000000" pitchFamily="17" charset="-128"/>
                <a:ea typeface="UD デジタル 教科書体 N-B" panose="02020700000000000000" pitchFamily="17" charset="-128"/>
                <a:cs typeface="+mn-cs"/>
              </a:rPr>
              <a:t>月実施の</a:t>
            </a:r>
            <a:r>
              <a:rPr kumimoji="0" lang="en-US" altLang="ja-JP" sz="700" b="0" i="0" u="none" strike="noStrike" kern="1200" cap="none" spc="0" normalizeH="0" baseline="0" noProof="0" dirty="0" smtClean="0">
                <a:ln>
                  <a:noFill/>
                </a:ln>
                <a:solidFill>
                  <a:srgbClr val="FFFFFF"/>
                </a:solidFill>
                <a:effectLst/>
                <a:uLnTx/>
                <a:uFillTx/>
                <a:latin typeface="UD デジタル 教科書体 N-B" panose="02020700000000000000" pitchFamily="17" charset="-128"/>
                <a:ea typeface="UD デジタル 教科書体 N-B" panose="02020700000000000000" pitchFamily="17" charset="-128"/>
                <a:cs typeface="+mn-cs"/>
              </a:rPr>
              <a:t>Z</a:t>
            </a:r>
            <a:r>
              <a:rPr kumimoji="0" lang="ja-JP" altLang="en-US" sz="700" b="0" i="0" u="none" strike="noStrike" kern="1200" cap="none" spc="0" normalizeH="0" baseline="0" noProof="0" dirty="0" smtClean="0">
                <a:ln>
                  <a:noFill/>
                </a:ln>
                <a:solidFill>
                  <a:srgbClr val="FFFFFF"/>
                </a:solidFill>
                <a:effectLst/>
                <a:uLnTx/>
                <a:uFillTx/>
                <a:latin typeface="UD デジタル 教科書体 N-B" panose="02020700000000000000" pitchFamily="17" charset="-128"/>
                <a:ea typeface="UD デジタル 教科書体 N-B" panose="02020700000000000000" pitchFamily="17" charset="-128"/>
                <a:cs typeface="+mn-cs"/>
              </a:rPr>
              <a:t>世代市場調査</a:t>
            </a:r>
            <a:endParaRPr kumimoji="0" lang="ja-JP" altLang="en-US" sz="700" b="0" i="0" u="none" strike="noStrike" kern="1200" cap="none" spc="0" normalizeH="0" baseline="0" noProof="0" dirty="0">
              <a:ln>
                <a:noFill/>
              </a:ln>
              <a:solidFill>
                <a:srgbClr val="FFFFFF"/>
              </a:solidFill>
              <a:effectLst/>
              <a:uLnTx/>
              <a:uFillTx/>
              <a:latin typeface="UD デジタル 教科書体 N-B" panose="02020700000000000000" pitchFamily="17" charset="-128"/>
              <a:ea typeface="UD デジタル 教科書体 N-B" panose="02020700000000000000" pitchFamily="17" charset="-128"/>
              <a:cs typeface="+mn-cs"/>
            </a:endParaRPr>
          </a:p>
        </p:txBody>
      </p:sp>
      <p:pic>
        <p:nvPicPr>
          <p:cNvPr id="31" name="図 30"/>
          <p:cNvPicPr>
            <a:picLocks noChangeAspect="1"/>
          </p:cNvPicPr>
          <p:nvPr/>
        </p:nvPicPr>
        <p:blipFill rotWithShape="1">
          <a:blip r:embed="rId6"/>
          <a:srcRect l="839" t="17794" r="53799" b="26711"/>
          <a:stretch/>
        </p:blipFill>
        <p:spPr>
          <a:xfrm>
            <a:off x="3820044" y="4889792"/>
            <a:ext cx="2705300" cy="1919086"/>
          </a:xfrm>
          <a:prstGeom prst="rect">
            <a:avLst/>
          </a:prstGeom>
        </p:spPr>
      </p:pic>
      <p:sp>
        <p:nvSpPr>
          <p:cNvPr id="32" name="正方形/長方形 31"/>
          <p:cNvSpPr/>
          <p:nvPr/>
        </p:nvSpPr>
        <p:spPr>
          <a:xfrm>
            <a:off x="5041589" y="6270874"/>
            <a:ext cx="1665839"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smtClean="0">
                <a:ln>
                  <a:noFill/>
                </a:ln>
                <a:solidFill>
                  <a:srgbClr val="FFFFFF"/>
                </a:solidFill>
                <a:effectLst/>
                <a:uLnTx/>
                <a:uFillTx/>
                <a:latin typeface="UD デジタル 教科書体 N-B" panose="02020700000000000000" pitchFamily="17" charset="-128"/>
                <a:ea typeface="UD デジタル 教科書体 N-B" panose="02020700000000000000" pitchFamily="17" charset="-128"/>
                <a:cs typeface="+mn-cs"/>
              </a:rPr>
              <a:t>出典：ブッキングドットコム</a:t>
            </a:r>
            <a:endParaRPr kumimoji="0" lang="en-US" altLang="ja-JP" sz="700" b="0" i="0" u="none" strike="noStrike" kern="1200" cap="none" spc="0" normalizeH="0" baseline="0" noProof="0" dirty="0" smtClean="0">
              <a:ln>
                <a:noFill/>
              </a:ln>
              <a:solidFill>
                <a:srgbClr val="FFFFFF"/>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smtClean="0">
                <a:ln>
                  <a:noFill/>
                </a:ln>
                <a:solidFill>
                  <a:srgbClr val="FFFFFF"/>
                </a:solidFill>
                <a:effectLst/>
                <a:uLnTx/>
                <a:uFillTx/>
                <a:latin typeface="UD デジタル 教科書体 N-B" panose="02020700000000000000" pitchFamily="17" charset="-128"/>
                <a:ea typeface="UD デジタル 教科書体 N-B" panose="02020700000000000000" pitchFamily="17" charset="-128"/>
                <a:cs typeface="+mn-cs"/>
              </a:rPr>
              <a:t>　</a:t>
            </a:r>
            <a:r>
              <a:rPr kumimoji="0" lang="en-US" altLang="ja-JP" sz="700" b="0" i="0" u="none" strike="noStrike" kern="1200" cap="none" spc="0" normalizeH="0" baseline="0" noProof="0" dirty="0" smtClean="0">
                <a:ln>
                  <a:noFill/>
                </a:ln>
                <a:solidFill>
                  <a:srgbClr val="FFFFFF"/>
                </a:solidFill>
                <a:effectLst/>
                <a:uLnTx/>
                <a:uFillTx/>
                <a:latin typeface="UD デジタル 教科書体 N-B" panose="02020700000000000000" pitchFamily="17" charset="-128"/>
                <a:ea typeface="UD デジタル 教科書体 N-B" panose="02020700000000000000" pitchFamily="17" charset="-128"/>
                <a:cs typeface="+mn-cs"/>
              </a:rPr>
              <a:t>2019</a:t>
            </a:r>
            <a:r>
              <a:rPr kumimoji="0" lang="ja-JP" altLang="en-US" sz="700" b="0" i="0" u="none" strike="noStrike" kern="1200" cap="none" spc="0" normalizeH="0" baseline="0" noProof="0" dirty="0">
                <a:ln>
                  <a:noFill/>
                </a:ln>
                <a:solidFill>
                  <a:srgbClr val="FFFFFF"/>
                </a:solidFill>
                <a:effectLst/>
                <a:uLnTx/>
                <a:uFillTx/>
                <a:latin typeface="UD デジタル 教科書体 N-B" panose="02020700000000000000" pitchFamily="17" charset="-128"/>
                <a:ea typeface="UD デジタル 教科書体 N-B" panose="02020700000000000000" pitchFamily="17" charset="-128"/>
                <a:cs typeface="+mn-cs"/>
              </a:rPr>
              <a:t>年</a:t>
            </a:r>
            <a:r>
              <a:rPr kumimoji="0" lang="en-US" altLang="ja-JP" sz="700" b="0" i="0" u="none" strike="noStrike" kern="1200" cap="none" spc="0" normalizeH="0" baseline="0" noProof="0" dirty="0" smtClean="0">
                <a:ln>
                  <a:noFill/>
                </a:ln>
                <a:solidFill>
                  <a:srgbClr val="FFFFFF"/>
                </a:solidFill>
                <a:effectLst/>
                <a:uLnTx/>
                <a:uFillTx/>
                <a:latin typeface="UD デジタル 教科書体 N-B" panose="02020700000000000000" pitchFamily="17" charset="-128"/>
                <a:ea typeface="UD デジタル 教科書体 N-B" panose="02020700000000000000" pitchFamily="17" charset="-128"/>
                <a:cs typeface="+mn-cs"/>
              </a:rPr>
              <a:t>5</a:t>
            </a:r>
            <a:r>
              <a:rPr kumimoji="0" lang="ja-JP" altLang="en-US" sz="700" b="0" i="0" u="none" strike="noStrike" kern="1200" cap="none" spc="0" normalizeH="0" baseline="0" noProof="0" dirty="0" smtClean="0">
                <a:ln>
                  <a:noFill/>
                </a:ln>
                <a:solidFill>
                  <a:srgbClr val="FFFFFF"/>
                </a:solidFill>
                <a:effectLst/>
                <a:uLnTx/>
                <a:uFillTx/>
                <a:latin typeface="UD デジタル 教科書体 N-B" panose="02020700000000000000" pitchFamily="17" charset="-128"/>
                <a:ea typeface="UD デジタル 教科書体 N-B" panose="02020700000000000000" pitchFamily="17" charset="-128"/>
                <a:cs typeface="+mn-cs"/>
              </a:rPr>
              <a:t>月実施の</a:t>
            </a:r>
            <a:r>
              <a:rPr kumimoji="0" lang="en-US" altLang="ja-JP" sz="700" b="0" i="0" u="none" strike="noStrike" kern="1200" cap="none" spc="0" normalizeH="0" baseline="0" noProof="0" dirty="0" smtClean="0">
                <a:ln>
                  <a:noFill/>
                </a:ln>
                <a:solidFill>
                  <a:srgbClr val="FFFFFF"/>
                </a:solidFill>
                <a:effectLst/>
                <a:uLnTx/>
                <a:uFillTx/>
                <a:latin typeface="UD デジタル 教科書体 N-B" panose="02020700000000000000" pitchFamily="17" charset="-128"/>
                <a:ea typeface="UD デジタル 教科書体 N-B" panose="02020700000000000000" pitchFamily="17" charset="-128"/>
                <a:cs typeface="+mn-cs"/>
              </a:rPr>
              <a:t>Z</a:t>
            </a:r>
            <a:r>
              <a:rPr kumimoji="0" lang="ja-JP" altLang="en-US" sz="700" b="0" i="0" u="none" strike="noStrike" kern="1200" cap="none" spc="0" normalizeH="0" baseline="0" noProof="0" dirty="0" smtClean="0">
                <a:ln>
                  <a:noFill/>
                </a:ln>
                <a:solidFill>
                  <a:srgbClr val="FFFFFF"/>
                </a:solidFill>
                <a:effectLst/>
                <a:uLnTx/>
                <a:uFillTx/>
                <a:latin typeface="UD デジタル 教科書体 N-B" panose="02020700000000000000" pitchFamily="17" charset="-128"/>
                <a:ea typeface="UD デジタル 教科書体 N-B" panose="02020700000000000000" pitchFamily="17" charset="-128"/>
                <a:cs typeface="+mn-cs"/>
              </a:rPr>
              <a:t>世代市場調査</a:t>
            </a:r>
            <a:endParaRPr kumimoji="0" lang="ja-JP" altLang="en-US" sz="700" b="0" i="0" u="none" strike="noStrike" kern="1200" cap="none" spc="0" normalizeH="0" baseline="0" noProof="0" dirty="0">
              <a:ln>
                <a:noFill/>
              </a:ln>
              <a:solidFill>
                <a:srgbClr val="FFFFFF"/>
              </a:solidFill>
              <a:effectLst/>
              <a:uLnTx/>
              <a:uFillTx/>
              <a:latin typeface="UD デジタル 教科書体 N-B" panose="02020700000000000000" pitchFamily="17" charset="-128"/>
              <a:ea typeface="UD デジタル 教科書体 N-B" panose="02020700000000000000" pitchFamily="17" charset="-128"/>
              <a:cs typeface="+mn-cs"/>
            </a:endParaRPr>
          </a:p>
        </p:txBody>
      </p:sp>
      <p:sp>
        <p:nvSpPr>
          <p:cNvPr id="33" name="楕円 32"/>
          <p:cNvSpPr/>
          <p:nvPr/>
        </p:nvSpPr>
        <p:spPr bwMode="auto">
          <a:xfrm>
            <a:off x="2149803" y="4874346"/>
            <a:ext cx="703197" cy="698410"/>
          </a:xfrm>
          <a:prstGeom prst="ellipse">
            <a:avLst/>
          </a:prstGeom>
          <a:noFill/>
          <a:ln w="38100" cap="flat"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800" b="0" i="0" u="none" strike="noStrike" kern="1200" cap="none" spc="0" normalizeH="0" baseline="0" noProof="0" smtClean="0">
              <a:ln>
                <a:noFill/>
              </a:ln>
              <a:solidFill>
                <a:srgbClr val="000000"/>
              </a:solidFill>
              <a:effectLst/>
              <a:uLnTx/>
              <a:uFillTx/>
              <a:latin typeface="Century" pitchFamily="18" charset="0"/>
              <a:ea typeface="ＭＳ 明朝" pitchFamily="17" charset="-128"/>
              <a:cs typeface="+mn-cs"/>
            </a:endParaRPr>
          </a:p>
        </p:txBody>
      </p:sp>
      <p:sp>
        <p:nvSpPr>
          <p:cNvPr id="34" name="楕円 33"/>
          <p:cNvSpPr/>
          <p:nvPr/>
        </p:nvSpPr>
        <p:spPr bwMode="auto">
          <a:xfrm>
            <a:off x="2174421" y="5685707"/>
            <a:ext cx="680320" cy="697524"/>
          </a:xfrm>
          <a:prstGeom prst="ellipse">
            <a:avLst/>
          </a:prstGeom>
          <a:noFill/>
          <a:ln w="38100" cap="flat"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800" b="0" i="0" u="none" strike="noStrike" kern="1200" cap="none" spc="0" normalizeH="0" baseline="0" noProof="0" smtClean="0">
              <a:ln>
                <a:noFill/>
              </a:ln>
              <a:solidFill>
                <a:srgbClr val="000000"/>
              </a:solidFill>
              <a:effectLst/>
              <a:uLnTx/>
              <a:uFillTx/>
              <a:latin typeface="Century" pitchFamily="18" charset="0"/>
              <a:ea typeface="ＭＳ 明朝" pitchFamily="17" charset="-128"/>
              <a:cs typeface="+mn-cs"/>
            </a:endParaRPr>
          </a:p>
        </p:txBody>
      </p:sp>
      <p:sp>
        <p:nvSpPr>
          <p:cNvPr id="2" name="角丸四角形 1"/>
          <p:cNvSpPr/>
          <p:nvPr/>
        </p:nvSpPr>
        <p:spPr bwMode="auto">
          <a:xfrm>
            <a:off x="332656" y="1763688"/>
            <a:ext cx="6238195" cy="2571011"/>
          </a:xfrm>
          <a:prstGeom prst="roundRect">
            <a:avLst/>
          </a:prstGeom>
          <a:noFill/>
          <a:ln w="9525" cap="flat" cmpd="sng" algn="ctr">
            <a:solidFill>
              <a:srgbClr val="0070C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Century" pitchFamily="18" charset="0"/>
              <a:ea typeface="ＭＳ 明朝" pitchFamily="17" charset="-128"/>
            </a:endParaRPr>
          </a:p>
        </p:txBody>
      </p:sp>
      <p:sp>
        <p:nvSpPr>
          <p:cNvPr id="35" name="タイトル 4"/>
          <p:cNvSpPr txBox="1">
            <a:spLocks/>
          </p:cNvSpPr>
          <p:nvPr/>
        </p:nvSpPr>
        <p:spPr bwMode="auto">
          <a:xfrm>
            <a:off x="260648" y="101479"/>
            <a:ext cx="6336704" cy="519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ctr" rtl="0" eaLnBrk="1" fontAlgn="base" hangingPunct="1">
              <a:spcBef>
                <a:spcPct val="0"/>
              </a:spcBef>
              <a:spcAft>
                <a:spcPct val="0"/>
              </a:spcAft>
              <a:defRPr kumimoji="1" sz="3375" b="1">
                <a:solidFill>
                  <a:schemeClr val="tx2"/>
                </a:solidFill>
                <a:latin typeface="Meiryo UI" pitchFamily="50" charset="-128"/>
                <a:ea typeface="Meiryo UI" pitchFamily="50" charset="-128"/>
                <a:cs typeface="Meiryo UI" pitchFamily="50" charset="-128"/>
              </a:defRPr>
            </a:lvl1pPr>
            <a:lvl2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2pPr>
            <a:lvl3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3pPr>
            <a:lvl4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4pPr>
            <a:lvl5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5pPr>
            <a:lvl6pPr marL="4572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6pPr>
            <a:lvl7pPr marL="9144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7pPr>
            <a:lvl8pPr marL="13716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8pPr>
            <a:lvl9pPr marL="18288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9pPr>
          </a:lstStyle>
          <a:p>
            <a:r>
              <a:rPr lang="ja-JP" altLang="en-US" kern="0"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３　業務内容　　（４）他</a:t>
            </a:r>
            <a:r>
              <a:rPr lang="en-US" altLang="ja-JP" sz="2400" kern="0" dirty="0" smtClean="0">
                <a:solidFill>
                  <a:schemeClr val="tx1"/>
                </a:solidFill>
                <a:latin typeface="UD デジタル 教科書体 NK-R" panose="02020400000000000000" pitchFamily="18" charset="-128"/>
                <a:ea typeface="UD デジタル 教科書体 NK-R" panose="02020400000000000000" pitchFamily="18" charset="-128"/>
              </a:rPr>
              <a:t>SNS</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連携した</a:t>
            </a:r>
            <a:r>
              <a:rPr lang="en-US" altLang="ja-JP" sz="2400" kern="0"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配信</a:t>
            </a:r>
            <a:endParaRPr lang="ja-JP" altLang="en-US" sz="2400" kern="0" dirty="0">
              <a:solidFill>
                <a:schemeClr val="tx1"/>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310832364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730BBA1A-3C89-4178-A396-91F51362B106}" type="slidenum">
              <a:rPr kumimoji="1" lang="ja-JP" altLang="en-US" smtClean="0"/>
              <a:t>35</a:t>
            </a:fld>
            <a:endParaRPr kumimoji="1" lang="ja-JP" altLang="en-US"/>
          </a:p>
        </p:txBody>
      </p:sp>
      <p:pic>
        <p:nvPicPr>
          <p:cNvPr id="5" name="Picture 2" descr="https://netshop.impress.co.jp/sites/default/files/styles/picturize_zoom/public/images/news/2022/news-node9437-1.jpg?itok=AI2BXgu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580" y="1215420"/>
            <a:ext cx="5266255" cy="352839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s://netshop.impress.co.jp/sites/default/files/styles/picturize_zoom/public/images/news/2022/news-node9437-2.png?itok=6jeCySo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052" y="5218830"/>
            <a:ext cx="5276783" cy="3192454"/>
          </a:xfrm>
          <a:prstGeom prst="rect">
            <a:avLst/>
          </a:prstGeom>
          <a:noFill/>
          <a:extLst>
            <a:ext uri="{909E8E84-426E-40DD-AFC4-6F175D3DCCD1}">
              <a14:hiddenFill xmlns:a14="http://schemas.microsoft.com/office/drawing/2010/main">
                <a:solidFill>
                  <a:srgbClr val="FFFFFF"/>
                </a:solidFill>
              </a14:hiddenFill>
            </a:ext>
          </a:extLst>
        </p:spPr>
      </p:pic>
      <p:sp>
        <p:nvSpPr>
          <p:cNvPr id="6" name="正方形/長方形 5"/>
          <p:cNvSpPr/>
          <p:nvPr/>
        </p:nvSpPr>
        <p:spPr>
          <a:xfrm>
            <a:off x="33416" y="815310"/>
            <a:ext cx="6824584" cy="400110"/>
          </a:xfrm>
          <a:prstGeom prst="rect">
            <a:avLst/>
          </a:prstGeom>
        </p:spPr>
        <p:txBody>
          <a:bodyPr wrap="square">
            <a:spAutoFit/>
          </a:bodyPr>
          <a:lstStyle/>
          <a:p>
            <a:pPr algn="ctr"/>
            <a:r>
              <a:rPr lang="ja-JP" altLang="en-US" sz="2000" dirty="0" smtClean="0">
                <a:solidFill>
                  <a:srgbClr val="002060"/>
                </a:solidFill>
                <a:latin typeface="UD デジタル 教科書体 NK-R" panose="02020400000000000000" pitchFamily="18" charset="-128"/>
                <a:ea typeface="UD デジタル 教科書体 NK-R" panose="02020400000000000000" pitchFamily="18" charset="-128"/>
              </a:rPr>
              <a:t>若年層がチェック</a:t>
            </a:r>
            <a:r>
              <a:rPr lang="ja-JP" altLang="en-US" sz="2000" dirty="0">
                <a:solidFill>
                  <a:srgbClr val="002060"/>
                </a:solidFill>
                <a:latin typeface="UD デジタル 教科書体 NK-R" panose="02020400000000000000" pitchFamily="18" charset="-128"/>
                <a:ea typeface="UD デジタル 教科書体 NK-R" panose="02020400000000000000" pitchFamily="18" charset="-128"/>
              </a:rPr>
              <a:t>している情報源は「</a:t>
            </a:r>
            <a:r>
              <a:rPr lang="en-US" altLang="ja-JP" sz="2000" dirty="0">
                <a:solidFill>
                  <a:srgbClr val="002060"/>
                </a:solidFill>
                <a:latin typeface="UD デジタル 教科書体 NK-R" panose="02020400000000000000" pitchFamily="18" charset="-128"/>
                <a:ea typeface="UD デジタル 教科書体 NK-R" panose="02020400000000000000" pitchFamily="18" charset="-128"/>
              </a:rPr>
              <a:t>SNS</a:t>
            </a:r>
            <a:r>
              <a:rPr lang="ja-JP" altLang="en-US" sz="2000" dirty="0" smtClean="0">
                <a:solidFill>
                  <a:srgbClr val="002060"/>
                </a:solidFill>
                <a:latin typeface="UD デジタル 教科書体 NK-R" panose="02020400000000000000" pitchFamily="18" charset="-128"/>
                <a:ea typeface="UD デジタル 教科書体 NK-R" panose="02020400000000000000" pitchFamily="18" charset="-128"/>
              </a:rPr>
              <a:t>」がダントツ</a:t>
            </a:r>
            <a:endParaRPr lang="ja-JP" altLang="en-US" sz="2000" dirty="0">
              <a:solidFill>
                <a:srgbClr val="002060"/>
              </a:solidFill>
              <a:latin typeface="UD デジタル 教科書体 NK-R" panose="02020400000000000000" pitchFamily="18" charset="-128"/>
              <a:ea typeface="UD デジタル 教科書体 NK-R" panose="02020400000000000000" pitchFamily="18" charset="-128"/>
            </a:endParaRPr>
          </a:p>
        </p:txBody>
      </p:sp>
      <p:sp>
        <p:nvSpPr>
          <p:cNvPr id="8" name="正方形/長方形 7"/>
          <p:cNvSpPr/>
          <p:nvPr/>
        </p:nvSpPr>
        <p:spPr>
          <a:xfrm>
            <a:off x="0" y="4781942"/>
            <a:ext cx="6858000" cy="400110"/>
          </a:xfrm>
          <a:prstGeom prst="rect">
            <a:avLst/>
          </a:prstGeom>
          <a:solidFill>
            <a:schemeClr val="accent2"/>
          </a:solidFill>
        </p:spPr>
        <p:txBody>
          <a:bodyPr wrap="square">
            <a:spAutoFit/>
          </a:bodyPr>
          <a:lstStyle/>
          <a:p>
            <a:pPr algn="ctr"/>
            <a:r>
              <a:rPr lang="ja-JP" altLang="en-US" sz="2000" dirty="0" smtClean="0">
                <a:solidFill>
                  <a:schemeClr val="bg1"/>
                </a:solidFill>
                <a:latin typeface="UD デジタル 教科書体 NK-R" panose="02020400000000000000" pitchFamily="18" charset="-128"/>
                <a:ea typeface="UD デジタル 教科書体 NK-R" panose="02020400000000000000" pitchFamily="18" charset="-128"/>
              </a:rPr>
              <a:t>若年層が利用する</a:t>
            </a:r>
            <a:r>
              <a:rPr lang="en-US" altLang="ja-JP" sz="2000" dirty="0" smtClean="0">
                <a:solidFill>
                  <a:schemeClr val="bg1"/>
                </a:solidFill>
                <a:latin typeface="UD デジタル 教科書体 NK-R" panose="02020400000000000000" pitchFamily="18" charset="-128"/>
                <a:ea typeface="UD デジタル 教科書体 NK-R" panose="02020400000000000000" pitchFamily="18" charset="-128"/>
              </a:rPr>
              <a:t>SNS</a:t>
            </a:r>
            <a:r>
              <a:rPr lang="ja-JP" altLang="en-US" sz="2000" dirty="0" smtClean="0">
                <a:solidFill>
                  <a:schemeClr val="bg1"/>
                </a:solidFill>
                <a:latin typeface="UD デジタル 教科書体 NK-R" panose="02020400000000000000" pitchFamily="18" charset="-128"/>
                <a:ea typeface="UD デジタル 教科書体 NK-R" panose="02020400000000000000" pitchFamily="18" charset="-128"/>
              </a:rPr>
              <a:t>の活用で効果を上げる</a:t>
            </a:r>
            <a:endParaRPr lang="ja-JP" altLang="en-US" sz="2000" dirty="0">
              <a:solidFill>
                <a:schemeClr val="bg1"/>
              </a:solidFill>
              <a:latin typeface="UD デジタル 教科書体 NK-R" panose="02020400000000000000" pitchFamily="18" charset="-128"/>
              <a:ea typeface="UD デジタル 教科書体 NK-R" panose="02020400000000000000" pitchFamily="18" charset="-128"/>
            </a:endParaRPr>
          </a:p>
        </p:txBody>
      </p:sp>
      <p:sp>
        <p:nvSpPr>
          <p:cNvPr id="7" name="正方形/長方形 6"/>
          <p:cNvSpPr/>
          <p:nvPr/>
        </p:nvSpPr>
        <p:spPr>
          <a:xfrm>
            <a:off x="812580" y="8388424"/>
            <a:ext cx="5230462" cy="523220"/>
          </a:xfrm>
          <a:prstGeom prst="rect">
            <a:avLst/>
          </a:prstGeom>
        </p:spPr>
        <p:txBody>
          <a:bodyPr wrap="square">
            <a:spAutoFit/>
          </a:bodyPr>
          <a:lstStyle/>
          <a:p>
            <a:r>
              <a:rPr lang="ja-JP" altLang="en-US" sz="700" dirty="0" smtClean="0">
                <a:latin typeface="UD デジタル 教科書体 NK-R" panose="02020400000000000000" pitchFamily="18" charset="-128"/>
                <a:ea typeface="UD デジタル 教科書体 NK-R" panose="02020400000000000000" pitchFamily="18" charset="-128"/>
              </a:rPr>
              <a:t>出典：ネオマーケティング社</a:t>
            </a:r>
            <a:r>
              <a:rPr lang="ja-JP" altLang="en-US" sz="700" dirty="0">
                <a:latin typeface="UD デジタル 教科書体 NK-R" panose="02020400000000000000" pitchFamily="18" charset="-128"/>
                <a:ea typeface="UD デジタル 教科書体 NK-R" panose="02020400000000000000" pitchFamily="18" charset="-128"/>
              </a:rPr>
              <a:t>「もっと知りたい、</a:t>
            </a:r>
            <a:r>
              <a:rPr lang="en-US" altLang="ja-JP" sz="700" dirty="0">
                <a:latin typeface="UD デジタル 教科書体 NK-R" panose="02020400000000000000" pitchFamily="18" charset="-128"/>
                <a:ea typeface="UD デジタル 教科書体 NK-R" panose="02020400000000000000" pitchFamily="18" charset="-128"/>
              </a:rPr>
              <a:t>Z</a:t>
            </a:r>
            <a:r>
              <a:rPr lang="ja-JP" altLang="en-US" sz="700" dirty="0">
                <a:latin typeface="UD デジタル 教科書体 NK-R" panose="02020400000000000000" pitchFamily="18" charset="-128"/>
                <a:ea typeface="UD デジタル 教科書体 NK-R" panose="02020400000000000000" pitchFamily="18" charset="-128"/>
              </a:rPr>
              <a:t>世代。 ～情報・人との接し方とは～</a:t>
            </a:r>
            <a:r>
              <a:rPr lang="ja-JP" altLang="en-US" sz="700" dirty="0" smtClean="0">
                <a:latin typeface="UD デジタル 教科書体 NK-R" panose="02020400000000000000" pitchFamily="18" charset="-128"/>
                <a:ea typeface="UD デジタル 教科書体 NK-R" panose="02020400000000000000" pitchFamily="18" charset="-128"/>
              </a:rPr>
              <a:t>」</a:t>
            </a:r>
            <a:endParaRPr lang="en-US" altLang="ja-JP" sz="700" dirty="0" smtClean="0">
              <a:latin typeface="UD デジタル 教科書体 NK-R" panose="02020400000000000000" pitchFamily="18" charset="-128"/>
              <a:ea typeface="UD デジタル 教科書体 NK-R" panose="02020400000000000000" pitchFamily="18" charset="-128"/>
            </a:endParaRPr>
          </a:p>
          <a:p>
            <a:r>
              <a:rPr lang="ja-JP" altLang="en-US" sz="700" dirty="0" smtClean="0">
                <a:latin typeface="UD デジタル 教科書体 NK-R" panose="02020400000000000000" pitchFamily="18" charset="-128"/>
                <a:ea typeface="UD デジタル 教科書体 NK-R" panose="02020400000000000000" pitchFamily="18" charset="-128"/>
              </a:rPr>
              <a:t>調査</a:t>
            </a:r>
            <a:r>
              <a:rPr lang="ja-JP" altLang="en-US" sz="700" dirty="0">
                <a:latin typeface="UD デジタル 教科書体 NK-R" panose="02020400000000000000" pitchFamily="18" charset="-128"/>
                <a:ea typeface="UD デジタル 教科書体 NK-R" panose="02020400000000000000" pitchFamily="18" charset="-128"/>
              </a:rPr>
              <a:t>方法：ネオマーケティングが運営するアンケートサイト「アイリサーチ」のシステムを利用した</a:t>
            </a:r>
            <a:r>
              <a:rPr lang="en-US" altLang="ja-JP" sz="700" dirty="0">
                <a:latin typeface="UD デジタル 教科書体 NK-R" panose="02020400000000000000" pitchFamily="18" charset="-128"/>
                <a:ea typeface="UD デジタル 教科書体 NK-R" panose="02020400000000000000" pitchFamily="18" charset="-128"/>
              </a:rPr>
              <a:t>WEB</a:t>
            </a:r>
            <a:r>
              <a:rPr lang="ja-JP" altLang="en-US" sz="700" dirty="0">
                <a:latin typeface="UD デジタル 教科書体 NK-R" panose="02020400000000000000" pitchFamily="18" charset="-128"/>
                <a:ea typeface="UD デジタル 教科書体 NK-R" panose="02020400000000000000" pitchFamily="18" charset="-128"/>
              </a:rPr>
              <a:t>アンケート方式で実施</a:t>
            </a:r>
          </a:p>
          <a:p>
            <a:r>
              <a:rPr lang="ja-JP" altLang="en-US" sz="700" dirty="0">
                <a:latin typeface="UD デジタル 教科書体 NK-R" panose="02020400000000000000" pitchFamily="18" charset="-128"/>
                <a:ea typeface="UD デジタル 教科書体 NK-R" panose="02020400000000000000" pitchFamily="18" charset="-128"/>
              </a:rPr>
              <a:t>調査対象：アイリサーチ登録モニターのうち、全国の</a:t>
            </a:r>
            <a:r>
              <a:rPr lang="en-US" altLang="ja-JP" sz="700" dirty="0">
                <a:latin typeface="UD デジタル 教科書体 NK-R" panose="02020400000000000000" pitchFamily="18" charset="-128"/>
                <a:ea typeface="UD デジタル 教科書体 NK-R" panose="02020400000000000000" pitchFamily="18" charset="-128"/>
              </a:rPr>
              <a:t>15</a:t>
            </a:r>
            <a:r>
              <a:rPr lang="ja-JP" altLang="en-US" sz="700" dirty="0">
                <a:latin typeface="UD デジタル 教科書体 NK-R" panose="02020400000000000000" pitchFamily="18" charset="-128"/>
                <a:ea typeface="UD デジタル 教科書体 NK-R" panose="02020400000000000000" pitchFamily="18" charset="-128"/>
              </a:rPr>
              <a:t>～</a:t>
            </a:r>
            <a:r>
              <a:rPr lang="en-US" altLang="ja-JP" sz="700" dirty="0">
                <a:latin typeface="UD デジタル 教科書体 NK-R" panose="02020400000000000000" pitchFamily="18" charset="-128"/>
                <a:ea typeface="UD デジタル 教科書体 NK-R" panose="02020400000000000000" pitchFamily="18" charset="-128"/>
              </a:rPr>
              <a:t>25</a:t>
            </a:r>
            <a:r>
              <a:rPr lang="ja-JP" altLang="en-US" sz="700" dirty="0">
                <a:latin typeface="UD デジタル 教科書体 NK-R" panose="02020400000000000000" pitchFamily="18" charset="-128"/>
                <a:ea typeface="UD デジタル 教科書体 NK-R" panose="02020400000000000000" pitchFamily="18" charset="-128"/>
              </a:rPr>
              <a:t>歳の男女（本調査では、</a:t>
            </a:r>
            <a:r>
              <a:rPr lang="en-US" altLang="ja-JP" sz="700" dirty="0">
                <a:latin typeface="UD デジタル 教科書体 NK-R" panose="02020400000000000000" pitchFamily="18" charset="-128"/>
                <a:ea typeface="UD デジタル 教科書体 NK-R" panose="02020400000000000000" pitchFamily="18" charset="-128"/>
              </a:rPr>
              <a:t>Z</a:t>
            </a:r>
            <a:r>
              <a:rPr lang="ja-JP" altLang="en-US" sz="700" dirty="0">
                <a:latin typeface="UD デジタル 教科書体 NK-R" panose="02020400000000000000" pitchFamily="18" charset="-128"/>
                <a:ea typeface="UD デジタル 教科書体 NK-R" panose="02020400000000000000" pitchFamily="18" charset="-128"/>
              </a:rPr>
              <a:t>世代を</a:t>
            </a:r>
            <a:r>
              <a:rPr lang="en-US" altLang="ja-JP" sz="700" dirty="0">
                <a:latin typeface="UD デジタル 教科書体 NK-R" panose="02020400000000000000" pitchFamily="18" charset="-128"/>
                <a:ea typeface="UD デジタル 教科書体 NK-R" panose="02020400000000000000" pitchFamily="18" charset="-128"/>
              </a:rPr>
              <a:t>1996</a:t>
            </a:r>
            <a:r>
              <a:rPr lang="ja-JP" altLang="en-US" sz="700" dirty="0">
                <a:latin typeface="UD デジタル 教科書体 NK-R" panose="02020400000000000000" pitchFamily="18" charset="-128"/>
                <a:ea typeface="UD デジタル 教科書体 NK-R" panose="02020400000000000000" pitchFamily="18" charset="-128"/>
              </a:rPr>
              <a:t>～</a:t>
            </a:r>
            <a:r>
              <a:rPr lang="en-US" altLang="ja-JP" sz="700" dirty="0">
                <a:latin typeface="UD デジタル 教科書体 NK-R" panose="02020400000000000000" pitchFamily="18" charset="-128"/>
                <a:ea typeface="UD デジタル 教科書体 NK-R" panose="02020400000000000000" pitchFamily="18" charset="-128"/>
              </a:rPr>
              <a:t>2015</a:t>
            </a:r>
            <a:r>
              <a:rPr lang="ja-JP" altLang="en-US" sz="700" dirty="0">
                <a:latin typeface="UD デジタル 教科書体 NK-R" panose="02020400000000000000" pitchFamily="18" charset="-128"/>
                <a:ea typeface="UD デジタル 教科書体 NK-R" panose="02020400000000000000" pitchFamily="18" charset="-128"/>
              </a:rPr>
              <a:t>年生まれと定義）</a:t>
            </a:r>
          </a:p>
          <a:p>
            <a:r>
              <a:rPr lang="ja-JP" altLang="en-US" sz="700" dirty="0">
                <a:latin typeface="UD デジタル 教科書体 NK-R" panose="02020400000000000000" pitchFamily="18" charset="-128"/>
                <a:ea typeface="UD デジタル 教科書体 NK-R" panose="02020400000000000000" pitchFamily="18" charset="-128"/>
              </a:rPr>
              <a:t>有効回答数：</a:t>
            </a:r>
            <a:r>
              <a:rPr lang="en-US" altLang="ja-JP" sz="700" dirty="0">
                <a:latin typeface="UD デジタル 教科書体 NK-R" panose="02020400000000000000" pitchFamily="18" charset="-128"/>
                <a:ea typeface="UD デジタル 教科書体 NK-R" panose="02020400000000000000" pitchFamily="18" charset="-128"/>
              </a:rPr>
              <a:t>6953</a:t>
            </a:r>
            <a:r>
              <a:rPr lang="ja-JP" altLang="en-US" sz="700" dirty="0" smtClean="0">
                <a:latin typeface="UD デジタル 教科書体 NK-R" panose="02020400000000000000" pitchFamily="18" charset="-128"/>
                <a:ea typeface="UD デジタル 教科書体 NK-R" panose="02020400000000000000" pitchFamily="18" charset="-128"/>
              </a:rPr>
              <a:t>人　　調査</a:t>
            </a:r>
            <a:r>
              <a:rPr lang="ja-JP" altLang="en-US" sz="700" dirty="0">
                <a:latin typeface="UD デジタル 教科書体 NK-R" panose="02020400000000000000" pitchFamily="18" charset="-128"/>
                <a:ea typeface="UD デジタル 教科書体 NK-R" panose="02020400000000000000" pitchFamily="18" charset="-128"/>
              </a:rPr>
              <a:t>実期間：</a:t>
            </a:r>
            <a:r>
              <a:rPr lang="en-US" altLang="ja-JP" sz="700" dirty="0">
                <a:latin typeface="UD デジタル 教科書体 NK-R" panose="02020400000000000000" pitchFamily="18" charset="-128"/>
                <a:ea typeface="UD デジタル 教科書体 NK-R" panose="02020400000000000000" pitchFamily="18" charset="-128"/>
              </a:rPr>
              <a:t>2021</a:t>
            </a:r>
            <a:r>
              <a:rPr lang="ja-JP" altLang="en-US" sz="700" dirty="0">
                <a:latin typeface="UD デジタル 教科書体 NK-R" panose="02020400000000000000" pitchFamily="18" charset="-128"/>
                <a:ea typeface="UD デジタル 教科書体 NK-R" panose="02020400000000000000" pitchFamily="18" charset="-128"/>
              </a:rPr>
              <a:t>年</a:t>
            </a:r>
            <a:r>
              <a:rPr lang="en-US" altLang="ja-JP" sz="700" dirty="0">
                <a:latin typeface="UD デジタル 教科書体 NK-R" panose="02020400000000000000" pitchFamily="18" charset="-128"/>
                <a:ea typeface="UD デジタル 教科書体 NK-R" panose="02020400000000000000" pitchFamily="18" charset="-128"/>
              </a:rPr>
              <a:t>12</a:t>
            </a:r>
            <a:r>
              <a:rPr lang="ja-JP" altLang="en-US" sz="700" dirty="0">
                <a:latin typeface="UD デジタル 教科書体 NK-R" panose="02020400000000000000" pitchFamily="18" charset="-128"/>
                <a:ea typeface="UD デジタル 教科書体 NK-R" panose="02020400000000000000" pitchFamily="18" charset="-128"/>
              </a:rPr>
              <a:t>月</a:t>
            </a:r>
            <a:r>
              <a:rPr lang="en-US" altLang="ja-JP" sz="700" dirty="0">
                <a:latin typeface="UD デジタル 教科書体 NK-R" panose="02020400000000000000" pitchFamily="18" charset="-128"/>
                <a:ea typeface="UD デジタル 教科書体 NK-R" panose="02020400000000000000" pitchFamily="18" charset="-128"/>
              </a:rPr>
              <a:t>2</a:t>
            </a:r>
            <a:r>
              <a:rPr lang="ja-JP" altLang="en-US" sz="700" dirty="0">
                <a:latin typeface="UD デジタル 教科書体 NK-R" panose="02020400000000000000" pitchFamily="18" charset="-128"/>
                <a:ea typeface="UD デジタル 教科書体 NK-R" panose="02020400000000000000" pitchFamily="18" charset="-128"/>
              </a:rPr>
              <a:t>～</a:t>
            </a:r>
            <a:r>
              <a:rPr lang="en-US" altLang="ja-JP" sz="700" dirty="0">
                <a:latin typeface="UD デジタル 教科書体 NK-R" panose="02020400000000000000" pitchFamily="18" charset="-128"/>
                <a:ea typeface="UD デジタル 教科書体 NK-R" panose="02020400000000000000" pitchFamily="18" charset="-128"/>
              </a:rPr>
              <a:t>20</a:t>
            </a:r>
            <a:r>
              <a:rPr lang="ja-JP" altLang="en-US" sz="700" dirty="0">
                <a:latin typeface="UD デジタル 教科書体 NK-R" panose="02020400000000000000" pitchFamily="18" charset="-128"/>
                <a:ea typeface="UD デジタル 教科書体 NK-R" panose="02020400000000000000" pitchFamily="18" charset="-128"/>
              </a:rPr>
              <a:t>日</a:t>
            </a:r>
          </a:p>
        </p:txBody>
      </p:sp>
      <p:sp>
        <p:nvSpPr>
          <p:cNvPr id="10" name="タイトル 4"/>
          <p:cNvSpPr txBox="1">
            <a:spLocks/>
          </p:cNvSpPr>
          <p:nvPr/>
        </p:nvSpPr>
        <p:spPr bwMode="auto">
          <a:xfrm>
            <a:off x="260648" y="101479"/>
            <a:ext cx="6336704" cy="519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ctr" rtl="0" eaLnBrk="1" fontAlgn="base" hangingPunct="1">
              <a:spcBef>
                <a:spcPct val="0"/>
              </a:spcBef>
              <a:spcAft>
                <a:spcPct val="0"/>
              </a:spcAft>
              <a:defRPr kumimoji="1" sz="3375" b="1">
                <a:solidFill>
                  <a:schemeClr val="tx2"/>
                </a:solidFill>
                <a:latin typeface="Meiryo UI" pitchFamily="50" charset="-128"/>
                <a:ea typeface="Meiryo UI" pitchFamily="50" charset="-128"/>
                <a:cs typeface="Meiryo UI" pitchFamily="50" charset="-128"/>
              </a:defRPr>
            </a:lvl1pPr>
            <a:lvl2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2pPr>
            <a:lvl3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3pPr>
            <a:lvl4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4pPr>
            <a:lvl5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5pPr>
            <a:lvl6pPr marL="4572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6pPr>
            <a:lvl7pPr marL="9144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7pPr>
            <a:lvl8pPr marL="13716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8pPr>
            <a:lvl9pPr marL="18288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9pPr>
          </a:lstStyle>
          <a:p>
            <a:r>
              <a:rPr lang="ja-JP" altLang="en-US" kern="0"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３　業務内容　　（４）他</a:t>
            </a:r>
            <a:r>
              <a:rPr lang="en-US" altLang="ja-JP" sz="2400" kern="0" dirty="0" smtClean="0">
                <a:solidFill>
                  <a:schemeClr val="tx1"/>
                </a:solidFill>
                <a:latin typeface="UD デジタル 教科書体 NK-R" panose="02020400000000000000" pitchFamily="18" charset="-128"/>
                <a:ea typeface="UD デジタル 教科書体 NK-R" panose="02020400000000000000" pitchFamily="18" charset="-128"/>
              </a:rPr>
              <a:t>SNS</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連携した</a:t>
            </a:r>
            <a:r>
              <a:rPr lang="en-US" altLang="ja-JP" sz="2400" kern="0"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配信</a:t>
            </a:r>
            <a:endParaRPr lang="ja-JP" altLang="en-US" sz="2400" kern="0" dirty="0">
              <a:solidFill>
                <a:schemeClr val="tx1"/>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693247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角丸四角形 11">
            <a:extLst>
              <a:ext uri="{FF2B5EF4-FFF2-40B4-BE49-F238E27FC236}">
                <a16:creationId xmlns:a16="http://schemas.microsoft.com/office/drawing/2014/main" id="{FD7750FA-FC3D-834C-B505-52E26143B05F}"/>
              </a:ext>
            </a:extLst>
          </p:cNvPr>
          <p:cNvSpPr/>
          <p:nvPr/>
        </p:nvSpPr>
        <p:spPr>
          <a:xfrm>
            <a:off x="44624" y="1703408"/>
            <a:ext cx="3336221" cy="3417988"/>
          </a:xfrm>
          <a:prstGeom prst="roundRect">
            <a:avLst/>
          </a:prstGeom>
          <a:solidFill>
            <a:schemeClr val="accent5">
              <a:lumMod val="95000"/>
            </a:schemeClr>
          </a:solidFill>
          <a:ln>
            <a:noFill/>
          </a:ln>
          <a:effectLst>
            <a:outerShdw blurRad="50800" dist="38100" dir="2700000" algn="tl" rotWithShape="0">
              <a:prstClr val="black">
                <a:alpha val="40000"/>
              </a:prstClr>
            </a:outerShdw>
          </a:effectLst>
        </p:spPr>
        <p:txBody>
          <a:bodyPr rot="0" spcFirstLastPara="0" vertOverflow="overflow" horzOverflow="overflow" vert="horz" wrap="square" lIns="46183" tIns="23091" rIns="46183" bIns="0" numCol="1" spcCol="0" rtlCol="0" fromWordArt="0" anchor="ctr" anchorCtr="0" forceAA="0" compatLnSpc="1">
            <a:prstTxWarp prst="textNoShape">
              <a:avLst/>
            </a:prstTxWarp>
            <a:noAutofit/>
          </a:bodyPr>
          <a:lstStyle/>
          <a:p>
            <a:pPr algn="ctr"/>
            <a:endParaRPr lang="ja-JP" altLang="en-US" sz="770"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4" name="スライド番号プレースホルダー 3">
            <a:extLst>
              <a:ext uri="{FF2B5EF4-FFF2-40B4-BE49-F238E27FC236}">
                <a16:creationId xmlns:a16="http://schemas.microsoft.com/office/drawing/2014/main" id="{8F58B615-260E-6E4B-9E67-1E1B0BBCDF5C}"/>
              </a:ext>
            </a:extLst>
          </p:cNvPr>
          <p:cNvSpPr>
            <a:spLocks noGrp="1"/>
          </p:cNvSpPr>
          <p:nvPr>
            <p:ph type="sldNum" sz="quarter" idx="12"/>
          </p:nvPr>
        </p:nvSpPr>
        <p:spPr>
          <a:xfrm>
            <a:off x="2935710" y="5179178"/>
            <a:ext cx="230913" cy="153888"/>
          </a:xfrm>
        </p:spPr>
        <p:txBody>
          <a:bodyPr/>
          <a:lstStyle/>
          <a:p>
            <a:fld id="{895A01FB-3FD3-46BC-A158-84CF6EF94F9E}" type="slidenum">
              <a:rPr lang="en-US" altLang="ja-JP" smtClean="0">
                <a:latin typeface="UD デジタル 教科書体 NK-R" panose="02020400000000000000" pitchFamily="18" charset="-128"/>
                <a:ea typeface="UD デジタル 教科書体 NK-R" panose="02020400000000000000" pitchFamily="18" charset="-128"/>
              </a:rPr>
              <a:pPr/>
              <a:t>36</a:t>
            </a:fld>
            <a:endParaRPr lang="en-US" altLang="ja-JP" dirty="0">
              <a:latin typeface="UD デジタル 教科書体 NK-R" panose="02020400000000000000" pitchFamily="18" charset="-128"/>
              <a:ea typeface="UD デジタル 教科書体 NK-R" panose="02020400000000000000" pitchFamily="18" charset="-128"/>
            </a:endParaRPr>
          </a:p>
        </p:txBody>
      </p:sp>
      <p:sp>
        <p:nvSpPr>
          <p:cNvPr id="5" name="テキスト ボックス 3">
            <a:extLst>
              <a:ext uri="{FF2B5EF4-FFF2-40B4-BE49-F238E27FC236}">
                <a16:creationId xmlns:a16="http://schemas.microsoft.com/office/drawing/2014/main" id="{82BCFC75-A9CA-DD47-B3C8-0637A8C4ACB3}"/>
              </a:ext>
            </a:extLst>
          </p:cNvPr>
          <p:cNvSpPr txBox="1">
            <a:spLocks noChangeArrowheads="1"/>
          </p:cNvSpPr>
          <p:nvPr/>
        </p:nvSpPr>
        <p:spPr bwMode="auto">
          <a:xfrm>
            <a:off x="92780" y="827584"/>
            <a:ext cx="6381017" cy="40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buNone/>
            </a:pPr>
            <a:r>
              <a:rPr lang="ja-JP" altLang="en-US" sz="2053" b="1" dirty="0">
                <a:latin typeface="UD デジタル 教科書体 NK-R" panose="02020400000000000000" pitchFamily="18" charset="-128"/>
                <a:ea typeface="UD デジタル 教科書体 NK-R" panose="02020400000000000000" pitchFamily="18" charset="-128"/>
              </a:rPr>
              <a:t>動画</a:t>
            </a:r>
            <a:r>
              <a:rPr lang="en-US" altLang="ja-JP" sz="2053" b="1" dirty="0">
                <a:latin typeface="UD デジタル 教科書体 NK-R" panose="02020400000000000000" pitchFamily="18" charset="-128"/>
                <a:ea typeface="UD デジタル 教科書体 NK-R" panose="02020400000000000000" pitchFamily="18" charset="-128"/>
              </a:rPr>
              <a:t>SNS</a:t>
            </a:r>
            <a:r>
              <a:rPr lang="ja-JP" altLang="en-US" sz="2053" b="1" dirty="0">
                <a:latin typeface="UD デジタル 教科書体 NK-R" panose="02020400000000000000" pitchFamily="18" charset="-128"/>
                <a:ea typeface="UD デジタル 教科書体 NK-R" panose="02020400000000000000" pitchFamily="18" charset="-128"/>
              </a:rPr>
              <a:t>　</a:t>
            </a:r>
          </a:p>
        </p:txBody>
      </p:sp>
      <p:pic>
        <p:nvPicPr>
          <p:cNvPr id="10" name="図 9" descr="グラフィカル ユーザー インターフェイス, Web サイト&#10;&#10;自動的に生成された説明">
            <a:extLst>
              <a:ext uri="{FF2B5EF4-FFF2-40B4-BE49-F238E27FC236}">
                <a16:creationId xmlns:a16="http://schemas.microsoft.com/office/drawing/2014/main" id="{191536F3-91E9-5C4A-8234-A49B1876B8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6445" y="3551386"/>
            <a:ext cx="1772683" cy="1418368"/>
          </a:xfrm>
          <a:prstGeom prst="rect">
            <a:avLst/>
          </a:prstGeom>
        </p:spPr>
      </p:pic>
      <p:pic>
        <p:nvPicPr>
          <p:cNvPr id="6" name="Picture 2" descr="利用規約">
            <a:extLst>
              <a:ext uri="{FF2B5EF4-FFF2-40B4-BE49-F238E27FC236}">
                <a16:creationId xmlns:a16="http://schemas.microsoft.com/office/drawing/2014/main" id="{D27720DB-3435-304E-9C89-57E3FDD8680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256" y="1825207"/>
            <a:ext cx="1683576" cy="377490"/>
          </a:xfrm>
          <a:prstGeom prst="rect">
            <a:avLst/>
          </a:prstGeom>
          <a:solidFill>
            <a:schemeClr val="bg1"/>
          </a:solidFill>
        </p:spPr>
      </p:pic>
      <p:sp>
        <p:nvSpPr>
          <p:cNvPr id="2" name="テキスト ボックス 1">
            <a:extLst>
              <a:ext uri="{FF2B5EF4-FFF2-40B4-BE49-F238E27FC236}">
                <a16:creationId xmlns:a16="http://schemas.microsoft.com/office/drawing/2014/main" id="{6AF83B1D-E41A-0E4E-8B3E-540315ECA42E}"/>
              </a:ext>
            </a:extLst>
          </p:cNvPr>
          <p:cNvSpPr txBox="1"/>
          <p:nvPr/>
        </p:nvSpPr>
        <p:spPr>
          <a:xfrm>
            <a:off x="149579" y="1249385"/>
            <a:ext cx="6661378" cy="323323"/>
          </a:xfrm>
          <a:prstGeom prst="rect">
            <a:avLst/>
          </a:prstGeom>
          <a:noFill/>
        </p:spPr>
        <p:txBody>
          <a:bodyPr vert="horz" wrap="square" lIns="46183" tIns="23091" rIns="46183" bIns="0" rtlCol="0" anchor="t" anchorCtr="0">
            <a:noAutofit/>
          </a:bodyPr>
          <a:lstStyle/>
          <a:p>
            <a:r>
              <a:rPr lang="en-US" altLang="ja-JP" sz="1539" dirty="0" smtClean="0">
                <a:latin typeface="UD デジタル 教科書体 NK-R" panose="02020400000000000000" pitchFamily="18" charset="-128"/>
                <a:ea typeface="UD デジタル 教科書体 NK-R" panose="02020400000000000000" pitchFamily="18" charset="-128"/>
              </a:rPr>
              <a:t>You</a:t>
            </a:r>
            <a:r>
              <a:rPr lang="ja-JP" altLang="en-US" sz="1539" dirty="0" err="1" smtClean="0">
                <a:latin typeface="UD デジタル 教科書体 NK-R" panose="02020400000000000000" pitchFamily="18" charset="-128"/>
                <a:ea typeface="UD デジタル 教科書体 NK-R" panose="02020400000000000000" pitchFamily="18" charset="-128"/>
              </a:rPr>
              <a:t>ｔ</a:t>
            </a:r>
            <a:r>
              <a:rPr lang="en-US" altLang="ja-JP" sz="1539" dirty="0" err="1" smtClean="0">
                <a:latin typeface="UD デジタル 教科書体 NK-R" panose="02020400000000000000" pitchFamily="18" charset="-128"/>
                <a:ea typeface="UD デジタル 教科書体 NK-R" panose="02020400000000000000" pitchFamily="18" charset="-128"/>
              </a:rPr>
              <a:t>ube</a:t>
            </a:r>
            <a:r>
              <a:rPr lang="ja-JP" altLang="en-US" sz="1539" dirty="0" smtClean="0">
                <a:latin typeface="UD デジタル 教科書体 NK-R" panose="02020400000000000000" pitchFamily="18" charset="-128"/>
                <a:ea typeface="UD デジタル 教科書体 NK-R" panose="02020400000000000000" pitchFamily="18" charset="-128"/>
              </a:rPr>
              <a:t>と</a:t>
            </a:r>
            <a:r>
              <a:rPr lang="en-US" altLang="ja-JP" sz="1539" dirty="0" err="1">
                <a:latin typeface="UD デジタル 教科書体 NK-R" panose="02020400000000000000" pitchFamily="18" charset="-128"/>
                <a:ea typeface="UD デジタル 教科書体 NK-R" panose="02020400000000000000" pitchFamily="18" charset="-128"/>
              </a:rPr>
              <a:t>TiKTok</a:t>
            </a:r>
            <a:r>
              <a:rPr lang="ja-JP" altLang="en-US" sz="1539" dirty="0" smtClean="0">
                <a:latin typeface="UD デジタル 教科書体 NK-R" panose="02020400000000000000" pitchFamily="18" charset="-128"/>
                <a:ea typeface="UD デジタル 教科書体 NK-R" panose="02020400000000000000" pitchFamily="18" charset="-128"/>
              </a:rPr>
              <a:t>を</a:t>
            </a:r>
            <a:r>
              <a:rPr lang="ja-JP" altLang="en-US" sz="1539" dirty="0">
                <a:latin typeface="UD デジタル 教科書体 NK-R" panose="02020400000000000000" pitchFamily="18" charset="-128"/>
                <a:ea typeface="UD デジタル 教科書体 NK-R" panose="02020400000000000000" pitchFamily="18" charset="-128"/>
              </a:rPr>
              <a:t>組み合わせることで最大の効果を呼びます。</a:t>
            </a:r>
          </a:p>
        </p:txBody>
      </p:sp>
      <p:sp>
        <p:nvSpPr>
          <p:cNvPr id="27" name="テキスト ボックス 26">
            <a:extLst>
              <a:ext uri="{FF2B5EF4-FFF2-40B4-BE49-F238E27FC236}">
                <a16:creationId xmlns:a16="http://schemas.microsoft.com/office/drawing/2014/main" id="{51A7B164-DAC8-9442-84A5-CD06CAACC11B}"/>
              </a:ext>
            </a:extLst>
          </p:cNvPr>
          <p:cNvSpPr txBox="1"/>
          <p:nvPr/>
        </p:nvSpPr>
        <p:spPr>
          <a:xfrm>
            <a:off x="776445" y="2679721"/>
            <a:ext cx="2401830" cy="726333"/>
          </a:xfrm>
          <a:prstGeom prst="rect">
            <a:avLst/>
          </a:prstGeom>
          <a:noFill/>
        </p:spPr>
        <p:txBody>
          <a:bodyPr vert="horz" wrap="square" lIns="46183" tIns="23091" rIns="46183" bIns="0" rtlCol="0" anchor="t" anchorCtr="0">
            <a:noAutofit/>
          </a:bodyPr>
          <a:lstStyle/>
          <a:p>
            <a:pPr eaLnBrk="1" hangingPunct="1"/>
            <a:r>
              <a:rPr lang="en-US" altLang="ja-JP" sz="1539" dirty="0">
                <a:latin typeface="UD デジタル 教科書体 NK-R" panose="02020400000000000000" pitchFamily="18" charset="-128"/>
                <a:ea typeface="UD デジタル 教科書体 NK-R" panose="02020400000000000000" pitchFamily="18" charset="-128"/>
              </a:rPr>
              <a:t>①</a:t>
            </a:r>
            <a:r>
              <a:rPr lang="ja-JP" altLang="en-US" sz="1539">
                <a:latin typeface="UD デジタル 教科書体 NK-R" panose="02020400000000000000" pitchFamily="18" charset="-128"/>
                <a:ea typeface="UD デジタル 教科書体 NK-R" panose="02020400000000000000" pitchFamily="18" charset="-128"/>
              </a:rPr>
              <a:t>「深ぼる」</a:t>
            </a:r>
            <a:endParaRPr lang="en-US" altLang="ja-JP" sz="1539" dirty="0">
              <a:latin typeface="UD デジタル 教科書体 NK-R" panose="02020400000000000000" pitchFamily="18" charset="-128"/>
              <a:ea typeface="UD デジタル 教科書体 NK-R" panose="02020400000000000000" pitchFamily="18" charset="-128"/>
            </a:endParaRPr>
          </a:p>
          <a:p>
            <a:pPr eaLnBrk="1" hangingPunct="1"/>
            <a:r>
              <a:rPr lang="en-US" altLang="ja-JP" sz="1539" dirty="0">
                <a:latin typeface="UD デジタル 教科書体 NK-R" panose="02020400000000000000" pitchFamily="18" charset="-128"/>
                <a:ea typeface="UD デジタル 教科書体 NK-R" panose="02020400000000000000" pitchFamily="18" charset="-128"/>
              </a:rPr>
              <a:t>②</a:t>
            </a:r>
            <a:r>
              <a:rPr lang="ja-JP" altLang="en-US" sz="1539">
                <a:latin typeface="UD デジタル 教科書体 NK-R" panose="02020400000000000000" pitchFamily="18" charset="-128"/>
                <a:ea typeface="UD デジタル 教科書体 NK-R" panose="02020400000000000000" pitchFamily="18" charset="-128"/>
              </a:rPr>
              <a:t>「理解を深める」</a:t>
            </a:r>
            <a:endParaRPr lang="en-US" altLang="ja-JP" sz="1539" dirty="0">
              <a:latin typeface="UD デジタル 教科書体 NK-R" panose="02020400000000000000" pitchFamily="18" charset="-128"/>
              <a:ea typeface="UD デジタル 教科書体 NK-R" panose="02020400000000000000" pitchFamily="18" charset="-128"/>
            </a:endParaRPr>
          </a:p>
          <a:p>
            <a:pPr eaLnBrk="1" hangingPunct="1"/>
            <a:r>
              <a:rPr lang="en-US" altLang="ja-JP" sz="1539" dirty="0">
                <a:latin typeface="UD デジタル 教科書体 NK-R" panose="02020400000000000000" pitchFamily="18" charset="-128"/>
                <a:ea typeface="UD デジタル 教科書体 NK-R" panose="02020400000000000000" pitchFamily="18" charset="-128"/>
              </a:rPr>
              <a:t>③</a:t>
            </a:r>
            <a:r>
              <a:rPr lang="ja-JP" altLang="en-US" sz="1539">
                <a:latin typeface="UD デジタル 教科書体 NK-R" panose="02020400000000000000" pitchFamily="18" charset="-128"/>
                <a:ea typeface="UD デジタル 教科書体 NK-R" panose="02020400000000000000" pitchFamily="18" charset="-128"/>
              </a:rPr>
              <a:t>「わかりやすい」</a:t>
            </a:r>
            <a:endParaRPr lang="en-US" altLang="ja-JP" sz="1539" dirty="0">
              <a:latin typeface="UD デジタル 教科書体 NK-R" panose="02020400000000000000" pitchFamily="18" charset="-128"/>
              <a:ea typeface="UD デジタル 教科書体 NK-R" panose="02020400000000000000" pitchFamily="18" charset="-128"/>
            </a:endParaRPr>
          </a:p>
        </p:txBody>
      </p:sp>
      <p:sp>
        <p:nvSpPr>
          <p:cNvPr id="32" name="テキスト ボックス 31">
            <a:extLst>
              <a:ext uri="{FF2B5EF4-FFF2-40B4-BE49-F238E27FC236}">
                <a16:creationId xmlns:a16="http://schemas.microsoft.com/office/drawing/2014/main" id="{A78C51D2-6F14-7344-9B00-02A5B3CEF295}"/>
              </a:ext>
            </a:extLst>
          </p:cNvPr>
          <p:cNvSpPr txBox="1"/>
          <p:nvPr/>
        </p:nvSpPr>
        <p:spPr>
          <a:xfrm>
            <a:off x="889593" y="2358836"/>
            <a:ext cx="1524239" cy="263874"/>
          </a:xfrm>
          <a:prstGeom prst="rect">
            <a:avLst/>
          </a:prstGeom>
          <a:noFill/>
        </p:spPr>
        <p:txBody>
          <a:bodyPr vert="horz" wrap="square" lIns="46183" tIns="23091" rIns="46183" bIns="0" rtlCol="0" anchor="t" anchorCtr="0">
            <a:noAutofit/>
          </a:bodyPr>
          <a:lstStyle/>
          <a:p>
            <a:pPr eaLnBrk="1" hangingPunct="1"/>
            <a:r>
              <a:rPr lang="ja-JP" altLang="en-US" sz="1026" u="sng">
                <a:solidFill>
                  <a:srgbClr val="EB7376"/>
                </a:solidFill>
                <a:latin typeface="UD デジタル 教科書体 NK-R" panose="02020400000000000000" pitchFamily="18" charset="-128"/>
                <a:ea typeface="UD デジタル 教科書体 NK-R" panose="02020400000000000000" pitchFamily="18" charset="-128"/>
              </a:rPr>
              <a:t>動画共有プラットフォーム</a:t>
            </a:r>
            <a:endParaRPr lang="ja-JP" altLang="en-US" sz="1026" dirty="0">
              <a:latin typeface="UD デジタル 教科書体 NK-R" panose="02020400000000000000" pitchFamily="18" charset="-128"/>
              <a:ea typeface="UD デジタル 教科書体 NK-R" panose="02020400000000000000" pitchFamily="18" charset="-128"/>
            </a:endParaRPr>
          </a:p>
        </p:txBody>
      </p:sp>
      <p:grpSp>
        <p:nvGrpSpPr>
          <p:cNvPr id="16" name="グループ化 15">
            <a:extLst>
              <a:ext uri="{FF2B5EF4-FFF2-40B4-BE49-F238E27FC236}">
                <a16:creationId xmlns:a16="http://schemas.microsoft.com/office/drawing/2014/main" id="{CF6AC56A-2398-A442-936A-E860C57A671B}"/>
              </a:ext>
            </a:extLst>
          </p:cNvPr>
          <p:cNvGrpSpPr/>
          <p:nvPr/>
        </p:nvGrpSpPr>
        <p:grpSpPr>
          <a:xfrm>
            <a:off x="3501008" y="1698991"/>
            <a:ext cx="3336221" cy="3422405"/>
            <a:chOff x="5417208" y="1699845"/>
            <a:chExt cx="5201262" cy="5335625"/>
          </a:xfrm>
        </p:grpSpPr>
        <p:sp>
          <p:nvSpPr>
            <p:cNvPr id="23" name="角丸四角形 22">
              <a:extLst>
                <a:ext uri="{FF2B5EF4-FFF2-40B4-BE49-F238E27FC236}">
                  <a16:creationId xmlns:a16="http://schemas.microsoft.com/office/drawing/2014/main" id="{B6DE12F1-15A0-CC4C-8E8B-45AD3B61190D}"/>
                </a:ext>
              </a:extLst>
            </p:cNvPr>
            <p:cNvSpPr/>
            <p:nvPr/>
          </p:nvSpPr>
          <p:spPr>
            <a:xfrm>
              <a:off x="5417208" y="1699845"/>
              <a:ext cx="5201262" cy="5335625"/>
            </a:xfrm>
            <a:prstGeom prst="roundRect">
              <a:avLst/>
            </a:prstGeom>
            <a:solidFill>
              <a:schemeClr val="accent5">
                <a:lumMod val="95000"/>
              </a:schemeClr>
            </a:solidFill>
            <a:ln>
              <a:noFill/>
            </a:ln>
            <a:effectLst>
              <a:outerShdw blurRad="50800" dist="38100" dir="2700000" algn="tl" rotWithShape="0">
                <a:prstClr val="black">
                  <a:alpha val="40000"/>
                </a:prstClr>
              </a:outerShdw>
            </a:effectLst>
          </p:spPr>
          <p:txBody>
            <a:bodyPr rot="0" spcFirstLastPara="0" vertOverflow="overflow" horzOverflow="overflow" vert="horz" wrap="square" lIns="46183" tIns="23091" rIns="46183" bIns="0" numCol="1" spcCol="0" rtlCol="0" fromWordArt="0" anchor="ctr" anchorCtr="0" forceAA="0" compatLnSpc="1">
              <a:prstTxWarp prst="textNoShape">
                <a:avLst/>
              </a:prstTxWarp>
              <a:noAutofit/>
            </a:bodyPr>
            <a:lstStyle/>
            <a:p>
              <a:pPr algn="ctr"/>
              <a:endParaRPr lang="ja-JP" altLang="en-US" sz="770" dirty="0">
                <a:solidFill>
                  <a:prstClr val="black"/>
                </a:solidFill>
                <a:latin typeface="UD デジタル 教科書体 NK-R" panose="02020400000000000000" pitchFamily="18" charset="-128"/>
                <a:ea typeface="UD デジタル 教科書体 NK-R" panose="02020400000000000000" pitchFamily="18" charset="-128"/>
              </a:endParaRPr>
            </a:p>
          </p:txBody>
        </p:sp>
        <p:pic>
          <p:nvPicPr>
            <p:cNvPr id="7" name="object 93">
              <a:extLst>
                <a:ext uri="{FF2B5EF4-FFF2-40B4-BE49-F238E27FC236}">
                  <a16:creationId xmlns:a16="http://schemas.microsoft.com/office/drawing/2014/main" id="{F55B542E-2486-3E40-B0A9-C138A2D1A71D}"/>
                </a:ext>
              </a:extLst>
            </p:cNvPr>
            <p:cNvPicPr>
              <a:picLocks noChangeAspect="1"/>
            </p:cNvPicPr>
            <p:nvPr/>
          </p:nvPicPr>
          <p:blipFill>
            <a:blip r:embed="rId4" cstate="print"/>
            <a:stretch>
              <a:fillRect/>
            </a:stretch>
          </p:blipFill>
          <p:spPr>
            <a:xfrm>
              <a:off x="6947908" y="1727446"/>
              <a:ext cx="2088290" cy="870120"/>
            </a:xfrm>
            <a:prstGeom prst="rect">
              <a:avLst/>
            </a:prstGeom>
            <a:solidFill>
              <a:srgbClr val="000000">
                <a:shade val="95000"/>
              </a:srgbClr>
            </a:solidFill>
          </p:spPr>
        </p:pic>
        <p:sp>
          <p:nvSpPr>
            <p:cNvPr id="30" name="テキスト ボックス 29">
              <a:extLst>
                <a:ext uri="{FF2B5EF4-FFF2-40B4-BE49-F238E27FC236}">
                  <a16:creationId xmlns:a16="http://schemas.microsoft.com/office/drawing/2014/main" id="{62060F3E-79FD-0F43-A8FB-C29C9E1F458A}"/>
                </a:ext>
              </a:extLst>
            </p:cNvPr>
            <p:cNvSpPr txBox="1"/>
            <p:nvPr/>
          </p:nvSpPr>
          <p:spPr>
            <a:xfrm>
              <a:off x="5993996" y="2713380"/>
              <a:ext cx="4464620" cy="1132374"/>
            </a:xfrm>
            <a:prstGeom prst="rect">
              <a:avLst/>
            </a:prstGeom>
            <a:noFill/>
          </p:spPr>
          <p:txBody>
            <a:bodyPr vert="horz" wrap="square" lIns="46183" tIns="23091" rIns="46183" bIns="0" rtlCol="0" anchor="t" anchorCtr="0">
              <a:noAutofit/>
            </a:bodyPr>
            <a:lstStyle/>
            <a:p>
              <a:pPr eaLnBrk="1" hangingPunct="1"/>
              <a:r>
                <a:rPr lang="ja-JP" altLang="en-US" sz="1026">
                  <a:latin typeface="UD デジタル 教科書体 NK-R" panose="02020400000000000000" pitchFamily="18" charset="-128"/>
                  <a:ea typeface="UD デジタル 教科書体 NK-R" panose="02020400000000000000" pitchFamily="18" charset="-128"/>
                </a:rPr>
                <a:t>モバイル向け</a:t>
              </a:r>
              <a:r>
                <a:rPr lang="ja-JP" altLang="en-US" sz="1026" u="sng">
                  <a:solidFill>
                    <a:srgbClr val="EB7376"/>
                  </a:solidFill>
                  <a:latin typeface="UD デジタル 教科書体 NK-R" panose="02020400000000000000" pitchFamily="18" charset="-128"/>
                  <a:ea typeface="UD デジタル 教科書体 NK-R" panose="02020400000000000000" pitchFamily="18" charset="-128"/>
                </a:rPr>
                <a:t>ショートムービープラットフォーム</a:t>
              </a:r>
              <a:endParaRPr lang="ja-JP" altLang="en-US" sz="1026" dirty="0">
                <a:latin typeface="UD デジタル 教科書体 NK-R" panose="02020400000000000000" pitchFamily="18" charset="-128"/>
                <a:ea typeface="UD デジタル 教科書体 NK-R" panose="02020400000000000000" pitchFamily="18" charset="-128"/>
              </a:endParaRPr>
            </a:p>
          </p:txBody>
        </p:sp>
        <p:pic>
          <p:nvPicPr>
            <p:cNvPr id="34" name="object 48">
              <a:extLst>
                <a:ext uri="{FF2B5EF4-FFF2-40B4-BE49-F238E27FC236}">
                  <a16:creationId xmlns:a16="http://schemas.microsoft.com/office/drawing/2014/main" id="{8B5F2981-1AA4-BB43-A31A-61DC8E8B37E0}"/>
                </a:ext>
              </a:extLst>
            </p:cNvPr>
            <p:cNvPicPr/>
            <p:nvPr/>
          </p:nvPicPr>
          <p:blipFill>
            <a:blip r:embed="rId5" cstate="print"/>
            <a:stretch>
              <a:fillRect/>
            </a:stretch>
          </p:blipFill>
          <p:spPr>
            <a:xfrm>
              <a:off x="6779607" y="5881848"/>
              <a:ext cx="182880" cy="179831"/>
            </a:xfrm>
            <a:prstGeom prst="rect">
              <a:avLst/>
            </a:prstGeom>
          </p:spPr>
        </p:pic>
        <p:pic>
          <p:nvPicPr>
            <p:cNvPr id="35" name="図 34" descr="モニター画面に映る女性&#10;&#10;低い精度で自動的に生成された説明">
              <a:extLst>
                <a:ext uri="{FF2B5EF4-FFF2-40B4-BE49-F238E27FC236}">
                  <a16:creationId xmlns:a16="http://schemas.microsoft.com/office/drawing/2014/main" id="{BAC6A5F8-B847-0949-BA89-A7C3B692A2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38369" y="4672024"/>
              <a:ext cx="1082476" cy="2221736"/>
            </a:xfrm>
            <a:prstGeom prst="rect">
              <a:avLst/>
            </a:prstGeom>
          </p:spPr>
        </p:pic>
        <p:sp>
          <p:nvSpPr>
            <p:cNvPr id="36" name="テキスト ボックス 35">
              <a:extLst>
                <a:ext uri="{FF2B5EF4-FFF2-40B4-BE49-F238E27FC236}">
                  <a16:creationId xmlns:a16="http://schemas.microsoft.com/office/drawing/2014/main" id="{14DAC67C-AC2C-1A47-B147-3EA25E8B0E63}"/>
                </a:ext>
              </a:extLst>
            </p:cNvPr>
            <p:cNvSpPr txBox="1"/>
            <p:nvPr/>
          </p:nvSpPr>
          <p:spPr>
            <a:xfrm>
              <a:off x="6480260" y="3197641"/>
              <a:ext cx="3744520" cy="1132374"/>
            </a:xfrm>
            <a:prstGeom prst="rect">
              <a:avLst/>
            </a:prstGeom>
            <a:noFill/>
          </p:spPr>
          <p:txBody>
            <a:bodyPr vert="horz" wrap="square" lIns="46183" tIns="23091" rIns="46183" bIns="0" rtlCol="0" anchor="t" anchorCtr="0">
              <a:noAutofit/>
            </a:bodyPr>
            <a:lstStyle/>
            <a:p>
              <a:pPr eaLnBrk="1" hangingPunct="1"/>
              <a:r>
                <a:rPr lang="en-US" altLang="ja-JP" sz="1539" dirty="0">
                  <a:latin typeface="UD デジタル 教科書体 NK-R" panose="02020400000000000000" pitchFamily="18" charset="-128"/>
                  <a:ea typeface="UD デジタル 教科書体 NK-R" panose="02020400000000000000" pitchFamily="18" charset="-128"/>
                </a:rPr>
                <a:t>①</a:t>
              </a:r>
              <a:r>
                <a:rPr lang="ja-JP" altLang="en-US" sz="1539" dirty="0">
                  <a:latin typeface="UD デジタル 教科書体 NK-R" panose="02020400000000000000" pitchFamily="18" charset="-128"/>
                  <a:ea typeface="UD デジタル 教科書体 NK-R" panose="02020400000000000000" pitchFamily="18" charset="-128"/>
                </a:rPr>
                <a:t>「認知力を上げる」</a:t>
              </a:r>
              <a:endParaRPr lang="en-US" altLang="ja-JP" sz="1539" dirty="0">
                <a:latin typeface="UD デジタル 教科書体 NK-R" panose="02020400000000000000" pitchFamily="18" charset="-128"/>
                <a:ea typeface="UD デジタル 教科書体 NK-R" panose="02020400000000000000" pitchFamily="18" charset="-128"/>
              </a:endParaRPr>
            </a:p>
            <a:p>
              <a:pPr eaLnBrk="1" hangingPunct="1"/>
              <a:r>
                <a:rPr lang="en-US" altLang="ja-JP" sz="1539" dirty="0">
                  <a:latin typeface="UD デジタル 教科書体 NK-R" panose="02020400000000000000" pitchFamily="18" charset="-128"/>
                  <a:ea typeface="UD デジタル 教科書体 NK-R" panose="02020400000000000000" pitchFamily="18" charset="-128"/>
                </a:rPr>
                <a:t>②</a:t>
              </a:r>
              <a:r>
                <a:rPr lang="ja-JP" altLang="en-US" sz="1539" dirty="0">
                  <a:latin typeface="UD デジタル 教科書体 NK-R" panose="02020400000000000000" pitchFamily="18" charset="-128"/>
                  <a:ea typeface="UD デジタル 教科書体 NK-R" panose="02020400000000000000" pitchFamily="18" charset="-128"/>
                </a:rPr>
                <a:t>「潜在顧客を引き出す」</a:t>
              </a:r>
              <a:endParaRPr lang="en-US" altLang="ja-JP" sz="1539" dirty="0">
                <a:latin typeface="UD デジタル 教科書体 NK-R" panose="02020400000000000000" pitchFamily="18" charset="-128"/>
                <a:ea typeface="UD デジタル 教科書体 NK-R" panose="02020400000000000000" pitchFamily="18" charset="-128"/>
              </a:endParaRPr>
            </a:p>
            <a:p>
              <a:pPr eaLnBrk="1" hangingPunct="1"/>
              <a:r>
                <a:rPr lang="en-US" altLang="ja-JP" sz="1539" dirty="0">
                  <a:latin typeface="UD デジタル 教科書体 NK-R" panose="02020400000000000000" pitchFamily="18" charset="-128"/>
                  <a:ea typeface="UD デジタル 教科書体 NK-R" panose="02020400000000000000" pitchFamily="18" charset="-128"/>
                </a:rPr>
                <a:t>③</a:t>
              </a:r>
              <a:r>
                <a:rPr lang="ja-JP" altLang="en-US" sz="1539" dirty="0">
                  <a:latin typeface="UD デジタル 教科書体 NK-R" panose="02020400000000000000" pitchFamily="18" charset="-128"/>
                  <a:ea typeface="UD デジタル 教科書体 NK-R" panose="02020400000000000000" pitchFamily="18" charset="-128"/>
                </a:rPr>
                <a:t>「知ってもらう」</a:t>
              </a:r>
              <a:endParaRPr lang="en-US" altLang="ja-JP" sz="1539" dirty="0">
                <a:latin typeface="UD デジタル 教科書体 NK-R" panose="02020400000000000000" pitchFamily="18" charset="-128"/>
                <a:ea typeface="UD デジタル 教科書体 NK-R" panose="02020400000000000000" pitchFamily="18" charset="-128"/>
              </a:endParaRPr>
            </a:p>
          </p:txBody>
        </p:sp>
        <p:pic>
          <p:nvPicPr>
            <p:cNvPr id="9" name="図 8" descr="ダイアグラム が含まれている画像&#10;&#10;自動的に生成された説明">
              <a:extLst>
                <a:ext uri="{FF2B5EF4-FFF2-40B4-BE49-F238E27FC236}">
                  <a16:creationId xmlns:a16="http://schemas.microsoft.com/office/drawing/2014/main" id="{3360AD40-3F9B-9D49-9658-ECD15F97AB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19457" y="4813872"/>
              <a:ext cx="2682095" cy="1864405"/>
            </a:xfrm>
            <a:prstGeom prst="rect">
              <a:avLst/>
            </a:prstGeom>
          </p:spPr>
        </p:pic>
      </p:grpSp>
      <p:pic>
        <p:nvPicPr>
          <p:cNvPr id="19" name="図 18" descr="文字と写真のスクリーンショット&#10;&#10;自動的に生成された説明">
            <a:extLst>
              <a:ext uri="{FF2B5EF4-FFF2-40B4-BE49-F238E27FC236}">
                <a16:creationId xmlns:a16="http://schemas.microsoft.com/office/drawing/2014/main" id="{2DF9E5AC-C176-6544-BF7B-AB47C500D11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5148064"/>
            <a:ext cx="6858000" cy="3744416"/>
          </a:xfrm>
          <a:prstGeom prst="rect">
            <a:avLst/>
          </a:prstGeom>
        </p:spPr>
      </p:pic>
      <p:sp>
        <p:nvSpPr>
          <p:cNvPr id="21" name="タイトル 4"/>
          <p:cNvSpPr txBox="1">
            <a:spLocks/>
          </p:cNvSpPr>
          <p:nvPr/>
        </p:nvSpPr>
        <p:spPr bwMode="auto">
          <a:xfrm>
            <a:off x="260648" y="101479"/>
            <a:ext cx="6336704" cy="519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ctr" rtl="0" eaLnBrk="1" fontAlgn="base" hangingPunct="1">
              <a:spcBef>
                <a:spcPct val="0"/>
              </a:spcBef>
              <a:spcAft>
                <a:spcPct val="0"/>
              </a:spcAft>
              <a:defRPr kumimoji="1" sz="3375" b="1">
                <a:solidFill>
                  <a:schemeClr val="tx2"/>
                </a:solidFill>
                <a:latin typeface="Meiryo UI" pitchFamily="50" charset="-128"/>
                <a:ea typeface="Meiryo UI" pitchFamily="50" charset="-128"/>
                <a:cs typeface="Meiryo UI" pitchFamily="50" charset="-128"/>
              </a:defRPr>
            </a:lvl1pPr>
            <a:lvl2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2pPr>
            <a:lvl3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3pPr>
            <a:lvl4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4pPr>
            <a:lvl5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5pPr>
            <a:lvl6pPr marL="4572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6pPr>
            <a:lvl7pPr marL="9144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7pPr>
            <a:lvl8pPr marL="13716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8pPr>
            <a:lvl9pPr marL="18288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9pPr>
          </a:lstStyle>
          <a:p>
            <a:r>
              <a:rPr lang="ja-JP" altLang="en-US" kern="0"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３　業務内容　　（４）他</a:t>
            </a:r>
            <a:r>
              <a:rPr lang="en-US" altLang="ja-JP" sz="2400" kern="0" dirty="0" smtClean="0">
                <a:solidFill>
                  <a:schemeClr val="tx1"/>
                </a:solidFill>
                <a:latin typeface="UD デジタル 教科書体 NK-R" panose="02020400000000000000" pitchFamily="18" charset="-128"/>
                <a:ea typeface="UD デジタル 教科書体 NK-R" panose="02020400000000000000" pitchFamily="18" charset="-128"/>
              </a:rPr>
              <a:t>SNS</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連携した</a:t>
            </a:r>
            <a:r>
              <a:rPr lang="en-US" altLang="ja-JP" sz="2400" kern="0"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配信</a:t>
            </a:r>
            <a:endParaRPr lang="ja-JP" altLang="en-US" sz="2400" kern="0" dirty="0">
              <a:solidFill>
                <a:schemeClr val="tx1"/>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419465311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2EEA1149-D5D9-BA4A-BD5D-B64BB816746D}"/>
              </a:ext>
            </a:extLst>
          </p:cNvPr>
          <p:cNvSpPr>
            <a:spLocks noGrp="1"/>
          </p:cNvSpPr>
          <p:nvPr>
            <p:ph type="sldNum" sz="quarter" idx="12"/>
          </p:nvPr>
        </p:nvSpPr>
        <p:spPr/>
        <p:txBody>
          <a:bodyPr/>
          <a:lstStyle/>
          <a:p>
            <a:fld id="{895A01FB-3FD3-46BC-A158-84CF6EF94F9E}" type="slidenum">
              <a:rPr lang="en-US" altLang="ja-JP" smtClean="0"/>
              <a:pPr/>
              <a:t>37</a:t>
            </a:fld>
            <a:endParaRPr lang="en-US" altLang="ja-JP"/>
          </a:p>
        </p:txBody>
      </p:sp>
      <p:sp>
        <p:nvSpPr>
          <p:cNvPr id="60" name="テキスト ボックス 59">
            <a:extLst>
              <a:ext uri="{FF2B5EF4-FFF2-40B4-BE49-F238E27FC236}">
                <a16:creationId xmlns:a16="http://schemas.microsoft.com/office/drawing/2014/main" id="{94EAA751-DCF9-4D44-832C-FF7678995F34}"/>
              </a:ext>
            </a:extLst>
          </p:cNvPr>
          <p:cNvSpPr txBox="1"/>
          <p:nvPr/>
        </p:nvSpPr>
        <p:spPr>
          <a:xfrm>
            <a:off x="150179" y="1365705"/>
            <a:ext cx="3839938" cy="2646878"/>
          </a:xfrm>
          <a:prstGeom prst="rect">
            <a:avLst/>
          </a:prstGeom>
          <a:noFill/>
        </p:spPr>
        <p:txBody>
          <a:bodyPr wrap="square" rtlCol="0">
            <a:spAutoFit/>
          </a:bodyPr>
          <a:lstStyle/>
          <a:p>
            <a:r>
              <a:rPr lang="ja-JP" altLang="en-US" sz="1400" b="1" dirty="0" smtClean="0">
                <a:solidFill>
                  <a:srgbClr val="6E6E6E"/>
                </a:solidFill>
                <a:latin typeface="UD デジタル 教科書体 NK-R" panose="02020400000000000000" pitchFamily="18" charset="-128"/>
                <a:ea typeface="UD デジタル 教科書体 NK-R" panose="02020400000000000000" pitchFamily="18" charset="-128"/>
              </a:rPr>
              <a:t>北海道での</a:t>
            </a:r>
            <a:r>
              <a:rPr lang="en-US" altLang="ja-JP" sz="1400" b="1" dirty="0" smtClean="0">
                <a:solidFill>
                  <a:srgbClr val="6E6E6E"/>
                </a:solidFill>
                <a:latin typeface="UD デジタル 教科書体 NK-R" panose="02020400000000000000" pitchFamily="18" charset="-128"/>
                <a:ea typeface="UD デジタル 教科書体 NK-R" panose="02020400000000000000" pitchFamily="18" charset="-128"/>
              </a:rPr>
              <a:t>YouTube</a:t>
            </a:r>
            <a:r>
              <a:rPr lang="ja-JP" altLang="en-US" sz="1400" b="1" dirty="0" smtClean="0">
                <a:solidFill>
                  <a:srgbClr val="6E6E6E"/>
                </a:solidFill>
                <a:latin typeface="UD デジタル 教科書体 NK-R" panose="02020400000000000000" pitchFamily="18" charset="-128"/>
                <a:ea typeface="UD デジタル 教科書体 NK-R" panose="02020400000000000000" pitchFamily="18" charset="-128"/>
              </a:rPr>
              <a:t>配信実績</a:t>
            </a:r>
            <a:endParaRPr lang="en-US" altLang="ja-JP" sz="1400" b="1" dirty="0" smtClean="0">
              <a:solidFill>
                <a:srgbClr val="6E6E6E"/>
              </a:solidFill>
              <a:latin typeface="UD デジタル 教科書体 NK-R" panose="02020400000000000000" pitchFamily="18" charset="-128"/>
              <a:ea typeface="UD デジタル 教科書体 NK-R" panose="02020400000000000000" pitchFamily="18" charset="-128"/>
            </a:endParaRPr>
          </a:p>
          <a:p>
            <a:endParaRPr lang="en-US" altLang="ja-JP" sz="1400" b="1" dirty="0">
              <a:solidFill>
                <a:srgbClr val="6E6E6E"/>
              </a:solidFill>
              <a:latin typeface="UD デジタル 教科書体 NK-R" panose="02020400000000000000" pitchFamily="18" charset="-128"/>
              <a:ea typeface="UD デジタル 教科書体 NK-R" panose="02020400000000000000" pitchFamily="18" charset="-128"/>
            </a:endParaRPr>
          </a:p>
          <a:p>
            <a:r>
              <a:rPr lang="en-US" altLang="ja-JP" sz="1400" b="1" dirty="0">
                <a:solidFill>
                  <a:srgbClr val="6E6E6E"/>
                </a:solidFill>
                <a:latin typeface="UD デジタル 教科書体 NK-R" panose="02020400000000000000" pitchFamily="18" charset="-128"/>
                <a:ea typeface="UD デジタル 教科書体 NK-R" panose="02020400000000000000" pitchFamily="18" charset="-128"/>
              </a:rPr>
              <a:t>【</a:t>
            </a:r>
            <a:r>
              <a:rPr lang="ja-JP" altLang="en-US" sz="1400" b="1" dirty="0">
                <a:solidFill>
                  <a:srgbClr val="6E6E6E"/>
                </a:solidFill>
                <a:latin typeface="UD デジタル 教科書体 NK-R" panose="02020400000000000000" pitchFamily="18" charset="-128"/>
                <a:ea typeface="UD デジタル 教科書体 NK-R" panose="02020400000000000000" pitchFamily="18" charset="-128"/>
              </a:rPr>
              <a:t>知床</a:t>
            </a:r>
            <a:r>
              <a:rPr lang="en-US" altLang="ja-JP" sz="1400" b="1" dirty="0">
                <a:solidFill>
                  <a:srgbClr val="6E6E6E"/>
                </a:solidFill>
                <a:latin typeface="UD デジタル 教科書体 NK-R" panose="02020400000000000000" pitchFamily="18" charset="-128"/>
                <a:ea typeface="UD デジタル 教科書体 NK-R" panose="02020400000000000000" pitchFamily="18" charset="-128"/>
              </a:rPr>
              <a:t>.</a:t>
            </a:r>
            <a:r>
              <a:rPr lang="ja-JP" altLang="en-US" sz="1400" b="1" dirty="0">
                <a:solidFill>
                  <a:srgbClr val="6E6E6E"/>
                </a:solidFill>
                <a:latin typeface="UD デジタル 教科書体 NK-R" panose="02020400000000000000" pitchFamily="18" charset="-128"/>
                <a:ea typeface="UD デジタル 教科書体 NK-R" panose="02020400000000000000" pitchFamily="18" charset="-128"/>
              </a:rPr>
              <a:t>羅臼編</a:t>
            </a:r>
            <a:r>
              <a:rPr lang="en-US" altLang="ja-JP" sz="1400" b="1" dirty="0">
                <a:solidFill>
                  <a:srgbClr val="6E6E6E"/>
                </a:solidFill>
                <a:latin typeface="UD デジタル 教科書体 NK-R" panose="02020400000000000000" pitchFamily="18" charset="-128"/>
                <a:ea typeface="UD デジタル 教科書体 NK-R" panose="02020400000000000000" pitchFamily="18" charset="-128"/>
              </a:rPr>
              <a:t>】</a:t>
            </a:r>
          </a:p>
          <a:p>
            <a:r>
              <a:rPr lang="en-US" altLang="ja-JP" b="1" dirty="0">
                <a:solidFill>
                  <a:srgbClr val="FF0000"/>
                </a:solidFill>
                <a:latin typeface="UD デジタル 教科書体 NK-R" panose="02020400000000000000" pitchFamily="18" charset="-128"/>
                <a:ea typeface="UD デジタル 教科書体 NK-R" panose="02020400000000000000" pitchFamily="18" charset="-128"/>
              </a:rPr>
              <a:t>27</a:t>
            </a:r>
            <a:r>
              <a:rPr lang="ja-JP" altLang="en-US" b="1" dirty="0">
                <a:solidFill>
                  <a:srgbClr val="FF0000"/>
                </a:solidFill>
                <a:latin typeface="UD デジタル 教科書体 NK-R" panose="02020400000000000000" pitchFamily="18" charset="-128"/>
                <a:ea typeface="UD デジタル 教科書体 NK-R" panose="02020400000000000000" pitchFamily="18" charset="-128"/>
              </a:rPr>
              <a:t>万回</a:t>
            </a:r>
            <a:r>
              <a:rPr lang="ja-JP" altLang="en-US" sz="1400" b="1" dirty="0">
                <a:solidFill>
                  <a:srgbClr val="6E6E6E"/>
                </a:solidFill>
                <a:latin typeface="UD デジタル 教科書体 NK-R" panose="02020400000000000000" pitchFamily="18" charset="-128"/>
                <a:ea typeface="UD デジタル 教科書体 NK-R" panose="02020400000000000000" pitchFamily="18" charset="-128"/>
              </a:rPr>
              <a:t>再生</a:t>
            </a:r>
          </a:p>
          <a:p>
            <a:r>
              <a:rPr lang="en-US" altLang="ja-JP" sz="1400" b="1" dirty="0">
                <a:solidFill>
                  <a:srgbClr val="6E6E6E"/>
                </a:solidFill>
                <a:latin typeface="UD デジタル 教科書体 NK-R" panose="02020400000000000000" pitchFamily="18" charset="-128"/>
                <a:ea typeface="UD デジタル 教科書体 NK-R" panose="02020400000000000000" pitchFamily="18" charset="-128"/>
              </a:rPr>
              <a:t>https://youtu.be/rjSFimBxJ20</a:t>
            </a:r>
          </a:p>
          <a:p>
            <a:r>
              <a:rPr lang="en-US" altLang="ja-JP" sz="1400" b="1" dirty="0">
                <a:solidFill>
                  <a:srgbClr val="6E6E6E"/>
                </a:solidFill>
                <a:latin typeface="UD デジタル 教科書体 NK-R" panose="02020400000000000000" pitchFamily="18" charset="-128"/>
                <a:ea typeface="UD デジタル 教科書体 NK-R" panose="02020400000000000000" pitchFamily="18" charset="-128"/>
              </a:rPr>
              <a:t>【</a:t>
            </a:r>
            <a:r>
              <a:rPr lang="ja-JP" altLang="en-US" sz="1400" b="1" dirty="0">
                <a:solidFill>
                  <a:srgbClr val="6E6E6E"/>
                </a:solidFill>
                <a:latin typeface="UD デジタル 教科書体 NK-R" panose="02020400000000000000" pitchFamily="18" charset="-128"/>
                <a:ea typeface="UD デジタル 教科書体 NK-R" panose="02020400000000000000" pitchFamily="18" charset="-128"/>
              </a:rPr>
              <a:t>網走編</a:t>
            </a:r>
            <a:r>
              <a:rPr lang="en-US" altLang="ja-JP" sz="1400" b="1" dirty="0">
                <a:solidFill>
                  <a:srgbClr val="6E6E6E"/>
                </a:solidFill>
                <a:latin typeface="UD デジタル 教科書体 NK-R" panose="02020400000000000000" pitchFamily="18" charset="-128"/>
                <a:ea typeface="UD デジタル 教科書体 NK-R" panose="02020400000000000000" pitchFamily="18" charset="-128"/>
              </a:rPr>
              <a:t>】</a:t>
            </a:r>
          </a:p>
          <a:p>
            <a:r>
              <a:rPr lang="en-US" altLang="ja-JP" b="1" dirty="0">
                <a:solidFill>
                  <a:srgbClr val="FF0000"/>
                </a:solidFill>
                <a:latin typeface="UD デジタル 教科書体 NK-R" panose="02020400000000000000" pitchFamily="18" charset="-128"/>
                <a:ea typeface="UD デジタル 教科書体 NK-R" panose="02020400000000000000" pitchFamily="18" charset="-128"/>
              </a:rPr>
              <a:t>11</a:t>
            </a:r>
            <a:r>
              <a:rPr lang="ja-JP" altLang="en-US" b="1" dirty="0">
                <a:solidFill>
                  <a:srgbClr val="FF0000"/>
                </a:solidFill>
                <a:latin typeface="UD デジタル 教科書体 NK-R" panose="02020400000000000000" pitchFamily="18" charset="-128"/>
                <a:ea typeface="UD デジタル 教科書体 NK-R" panose="02020400000000000000" pitchFamily="18" charset="-128"/>
              </a:rPr>
              <a:t>万回</a:t>
            </a:r>
            <a:r>
              <a:rPr lang="ja-JP" altLang="en-US" sz="1400" b="1" dirty="0">
                <a:solidFill>
                  <a:srgbClr val="6E6E6E"/>
                </a:solidFill>
                <a:latin typeface="UD デジタル 教科書体 NK-R" panose="02020400000000000000" pitchFamily="18" charset="-128"/>
                <a:ea typeface="UD デジタル 教科書体 NK-R" panose="02020400000000000000" pitchFamily="18" charset="-128"/>
              </a:rPr>
              <a:t>再生</a:t>
            </a:r>
          </a:p>
          <a:p>
            <a:r>
              <a:rPr lang="en-US" altLang="ja-JP" sz="1400" b="1" dirty="0">
                <a:solidFill>
                  <a:srgbClr val="6E6E6E"/>
                </a:solidFill>
                <a:latin typeface="UD デジタル 教科書体 NK-R" panose="02020400000000000000" pitchFamily="18" charset="-128"/>
                <a:ea typeface="UD デジタル 教科書体 NK-R" panose="02020400000000000000" pitchFamily="18" charset="-128"/>
              </a:rPr>
              <a:t>https://youtu.be/8jV51RZ1NQk</a:t>
            </a:r>
          </a:p>
          <a:p>
            <a:r>
              <a:rPr lang="en-US" altLang="ja-JP" sz="1400" b="1" dirty="0">
                <a:solidFill>
                  <a:srgbClr val="6E6E6E"/>
                </a:solidFill>
                <a:latin typeface="UD デジタル 教科書体 NK-R" panose="02020400000000000000" pitchFamily="18" charset="-128"/>
                <a:ea typeface="UD デジタル 教科書体 NK-R" panose="02020400000000000000" pitchFamily="18" charset="-128"/>
              </a:rPr>
              <a:t>【</a:t>
            </a:r>
            <a:r>
              <a:rPr lang="ja-JP" altLang="en-US" sz="1400" b="1" dirty="0">
                <a:solidFill>
                  <a:srgbClr val="6E6E6E"/>
                </a:solidFill>
                <a:latin typeface="UD デジタル 教科書体 NK-R" panose="02020400000000000000" pitchFamily="18" charset="-128"/>
                <a:ea typeface="UD デジタル 教科書体 NK-R" panose="02020400000000000000" pitchFamily="18" charset="-128"/>
              </a:rPr>
              <a:t>小樽編</a:t>
            </a:r>
            <a:r>
              <a:rPr lang="en-US" altLang="ja-JP" sz="1400" b="1" dirty="0">
                <a:solidFill>
                  <a:srgbClr val="6E6E6E"/>
                </a:solidFill>
                <a:latin typeface="UD デジタル 教科書体 NK-R" panose="02020400000000000000" pitchFamily="18" charset="-128"/>
                <a:ea typeface="UD デジタル 教科書体 NK-R" panose="02020400000000000000" pitchFamily="18" charset="-128"/>
              </a:rPr>
              <a:t>】</a:t>
            </a:r>
          </a:p>
          <a:p>
            <a:r>
              <a:rPr lang="en-US" altLang="ja-JP" b="1" dirty="0">
                <a:solidFill>
                  <a:srgbClr val="FF0000"/>
                </a:solidFill>
                <a:latin typeface="UD デジタル 教科書体 NK-R" panose="02020400000000000000" pitchFamily="18" charset="-128"/>
                <a:ea typeface="UD デジタル 教科書体 NK-R" panose="02020400000000000000" pitchFamily="18" charset="-128"/>
              </a:rPr>
              <a:t>7</a:t>
            </a:r>
            <a:r>
              <a:rPr lang="ja-JP" altLang="en-US" b="1" dirty="0">
                <a:solidFill>
                  <a:srgbClr val="FF0000"/>
                </a:solidFill>
                <a:latin typeface="UD デジタル 教科書体 NK-R" panose="02020400000000000000" pitchFamily="18" charset="-128"/>
                <a:ea typeface="UD デジタル 教科書体 NK-R" panose="02020400000000000000" pitchFamily="18" charset="-128"/>
              </a:rPr>
              <a:t>万回</a:t>
            </a:r>
            <a:r>
              <a:rPr lang="ja-JP" altLang="en-US" sz="1400" b="1" dirty="0">
                <a:solidFill>
                  <a:srgbClr val="6E6E6E"/>
                </a:solidFill>
                <a:latin typeface="UD デジタル 教科書体 NK-R" panose="02020400000000000000" pitchFamily="18" charset="-128"/>
                <a:ea typeface="UD デジタル 教科書体 NK-R" panose="02020400000000000000" pitchFamily="18" charset="-128"/>
              </a:rPr>
              <a:t>再生</a:t>
            </a:r>
          </a:p>
          <a:p>
            <a:r>
              <a:rPr lang="en-US" altLang="ja-JP" sz="1400" b="1" dirty="0">
                <a:solidFill>
                  <a:srgbClr val="6E6E6E"/>
                </a:solidFill>
                <a:latin typeface="UD デジタル 教科書体 NK-R" panose="02020400000000000000" pitchFamily="18" charset="-128"/>
                <a:ea typeface="UD デジタル 教科書体 NK-R" panose="02020400000000000000" pitchFamily="18" charset="-128"/>
              </a:rPr>
              <a:t>https://youtu.be/Hyv8G1_Zu04</a:t>
            </a:r>
          </a:p>
        </p:txBody>
      </p:sp>
      <p:sp>
        <p:nvSpPr>
          <p:cNvPr id="76" name="テキスト ボックス 3">
            <a:extLst>
              <a:ext uri="{FF2B5EF4-FFF2-40B4-BE49-F238E27FC236}">
                <a16:creationId xmlns:a16="http://schemas.microsoft.com/office/drawing/2014/main" id="{1641BFC0-53ED-E949-88A3-61C5333C2D44}"/>
              </a:ext>
            </a:extLst>
          </p:cNvPr>
          <p:cNvSpPr txBox="1">
            <a:spLocks noChangeArrowheads="1"/>
          </p:cNvSpPr>
          <p:nvPr/>
        </p:nvSpPr>
        <p:spPr bwMode="auto">
          <a:xfrm>
            <a:off x="1117577" y="840154"/>
            <a:ext cx="4399656" cy="461665"/>
          </a:xfrm>
          <a:prstGeom prst="rect">
            <a:avLst/>
          </a:prstGeom>
          <a:solidFill>
            <a:srgbClr val="FFFF00"/>
          </a:solidFill>
          <a:ln>
            <a:noFill/>
          </a:ln>
          <a:extLst/>
        </p:spPr>
        <p:txBody>
          <a:bodyPr wrap="square">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buNone/>
            </a:pPr>
            <a:r>
              <a:rPr lang="ja-JP" altLang="en-US" sz="2400" b="1" dirty="0" smtClean="0">
                <a:latin typeface="UD デジタル 教科書体 NK-R" panose="02020400000000000000" pitchFamily="18" charset="-128"/>
                <a:ea typeface="UD デジタル 教科書体 NK-R" panose="02020400000000000000" pitchFamily="18" charset="-128"/>
              </a:rPr>
              <a:t>「観光</a:t>
            </a:r>
            <a:r>
              <a:rPr lang="en-US" altLang="ja-JP" sz="2400" b="1" dirty="0" err="1" smtClean="0">
                <a:latin typeface="UD デジタル 教科書体 NK-R" panose="02020400000000000000" pitchFamily="18" charset="-128"/>
                <a:ea typeface="UD デジタル 教科書体 NK-R" panose="02020400000000000000" pitchFamily="18" charset="-128"/>
              </a:rPr>
              <a:t>Youtuber</a:t>
            </a:r>
            <a:r>
              <a:rPr lang="ja-JP" altLang="en-US" sz="2400" b="1" dirty="0" smtClean="0">
                <a:latin typeface="UD デジタル 教科書体 NK-R" panose="02020400000000000000" pitchFamily="18" charset="-128"/>
                <a:ea typeface="UD デジタル 教科書体 NK-R" panose="02020400000000000000" pitchFamily="18" charset="-128"/>
              </a:rPr>
              <a:t>」　大村弦さん</a:t>
            </a:r>
            <a:endParaRPr lang="ja-JP" altLang="en-US" sz="2400" b="1" dirty="0">
              <a:latin typeface="UD デジタル 教科書体 NK-R" panose="02020400000000000000" pitchFamily="18" charset="-128"/>
              <a:ea typeface="UD デジタル 教科書体 NK-R" panose="02020400000000000000" pitchFamily="18" charset="-128"/>
            </a:endParaRPr>
          </a:p>
        </p:txBody>
      </p:sp>
      <p:sp>
        <p:nvSpPr>
          <p:cNvPr id="78" name="テキスト ボックス 77">
            <a:extLst>
              <a:ext uri="{FF2B5EF4-FFF2-40B4-BE49-F238E27FC236}">
                <a16:creationId xmlns:a16="http://schemas.microsoft.com/office/drawing/2014/main" id="{4B7BC1F7-B4BA-AA4E-BAEC-C51193746432}"/>
              </a:ext>
            </a:extLst>
          </p:cNvPr>
          <p:cNvSpPr txBox="1"/>
          <p:nvPr/>
        </p:nvSpPr>
        <p:spPr>
          <a:xfrm>
            <a:off x="-49049" y="4062928"/>
            <a:ext cx="3915912" cy="270074"/>
          </a:xfrm>
          <a:prstGeom prst="rect">
            <a:avLst/>
          </a:prstGeom>
          <a:noFill/>
        </p:spPr>
        <p:txBody>
          <a:bodyPr wrap="square" rtlCol="0">
            <a:spAutoFit/>
          </a:bodyPr>
          <a:lstStyle/>
          <a:p>
            <a:pPr algn="ctr"/>
            <a:r>
              <a:rPr lang="ja-JP" altLang="en-US" sz="1155" b="1" dirty="0" smtClean="0">
                <a:solidFill>
                  <a:srgbClr val="6E6E6E"/>
                </a:solidFill>
              </a:rPr>
              <a:t>上記、</a:t>
            </a:r>
            <a:r>
              <a:rPr lang="en-US" altLang="ja-JP" sz="1155" b="1" dirty="0" err="1" smtClean="0">
                <a:solidFill>
                  <a:srgbClr val="6E6E6E"/>
                </a:solidFill>
              </a:rPr>
              <a:t>Youtuber</a:t>
            </a:r>
            <a:r>
              <a:rPr lang="ja-JP" altLang="en-US" sz="1155" b="1" dirty="0">
                <a:solidFill>
                  <a:srgbClr val="6E6E6E"/>
                </a:solidFill>
              </a:rPr>
              <a:t>に限らず、様々な方をご紹介致します。</a:t>
            </a:r>
            <a:endParaRPr lang="en-US" altLang="ja-JP" sz="1155" b="1" dirty="0">
              <a:solidFill>
                <a:srgbClr val="6E6E6E"/>
              </a:solidFill>
            </a:endParaRPr>
          </a:p>
        </p:txBody>
      </p:sp>
      <p:sp>
        <p:nvSpPr>
          <p:cNvPr id="82" name="テキスト ボックス 81">
            <a:extLst>
              <a:ext uri="{FF2B5EF4-FFF2-40B4-BE49-F238E27FC236}">
                <a16:creationId xmlns:a16="http://schemas.microsoft.com/office/drawing/2014/main" id="{A7909496-6686-7542-A85B-0B267A6F802A}"/>
              </a:ext>
            </a:extLst>
          </p:cNvPr>
          <p:cNvSpPr txBox="1"/>
          <p:nvPr/>
        </p:nvSpPr>
        <p:spPr>
          <a:xfrm>
            <a:off x="132149" y="4310877"/>
            <a:ext cx="6600818" cy="447815"/>
          </a:xfrm>
          <a:prstGeom prst="rect">
            <a:avLst/>
          </a:prstGeom>
          <a:noFill/>
        </p:spPr>
        <p:txBody>
          <a:bodyPr wrap="square" rtlCol="0">
            <a:spAutoFit/>
          </a:bodyPr>
          <a:lstStyle/>
          <a:p>
            <a:r>
              <a:rPr lang="ja-JP" altLang="en-US" sz="1155" b="1">
                <a:solidFill>
                  <a:srgbClr val="6E6E6E"/>
                </a:solidFill>
              </a:rPr>
              <a:t>どれくらいの方に視聴されたいのか（再生回数）、またどのような年齢層に対してターゲットを当てているのか等、目標に合わせ</a:t>
            </a:r>
            <a:r>
              <a:rPr lang="en-US" altLang="ja-JP" sz="1155" b="1" dirty="0">
                <a:solidFill>
                  <a:srgbClr val="6E6E6E"/>
                </a:solidFill>
              </a:rPr>
              <a:t>Youtuber</a:t>
            </a:r>
            <a:r>
              <a:rPr lang="ja-JP" altLang="en-US" sz="1155" b="1" dirty="0">
                <a:solidFill>
                  <a:srgbClr val="6E6E6E"/>
                </a:solidFill>
              </a:rPr>
              <a:t>を選定いたします。</a:t>
            </a:r>
            <a:endParaRPr lang="en-US" altLang="ja-JP" sz="1155" b="1" dirty="0">
              <a:solidFill>
                <a:srgbClr val="6E6E6E"/>
              </a:solidFill>
            </a:endParaRPr>
          </a:p>
        </p:txBody>
      </p:sp>
      <p:sp>
        <p:nvSpPr>
          <p:cNvPr id="19" name="角丸四角形 18">
            <a:extLst>
              <a:ext uri="{FF2B5EF4-FFF2-40B4-BE49-F238E27FC236}">
                <a16:creationId xmlns:a16="http://schemas.microsoft.com/office/drawing/2014/main" id="{FD7750FA-FC3D-834C-B505-52E26143B05F}"/>
              </a:ext>
            </a:extLst>
          </p:cNvPr>
          <p:cNvSpPr/>
          <p:nvPr/>
        </p:nvSpPr>
        <p:spPr>
          <a:xfrm>
            <a:off x="92779" y="5148063"/>
            <a:ext cx="2270518" cy="2725153"/>
          </a:xfrm>
          <a:prstGeom prst="roundRect">
            <a:avLst/>
          </a:prstGeom>
          <a:solidFill>
            <a:schemeClr val="tx2">
              <a:lumMod val="20000"/>
              <a:lumOff val="80000"/>
            </a:schemeClr>
          </a:solidFill>
          <a:ln>
            <a:noFill/>
          </a:ln>
        </p:spPr>
        <p:txBody>
          <a:bodyPr rot="0" spcFirstLastPara="0" vertOverflow="overflow" horzOverflow="overflow" vert="horz" wrap="square" lIns="46183" tIns="23091" rIns="46183" bIns="0" numCol="1" spcCol="0" rtlCol="0" fromWordArt="0" anchor="ctr" anchorCtr="0" forceAA="0" compatLnSpc="1">
            <a:prstTxWarp prst="textNoShape">
              <a:avLst/>
            </a:prstTxWarp>
            <a:noAutofit/>
          </a:bodyPr>
          <a:lstStyle/>
          <a:p>
            <a:pPr algn="ctr"/>
            <a:endParaRPr lang="ja-JP" altLang="en-US" sz="770" dirty="0">
              <a:solidFill>
                <a:prstClr val="black"/>
              </a:solidFill>
            </a:endParaRPr>
          </a:p>
        </p:txBody>
      </p:sp>
      <p:sp>
        <p:nvSpPr>
          <p:cNvPr id="20" name="テキスト ボックス 3">
            <a:extLst>
              <a:ext uri="{FF2B5EF4-FFF2-40B4-BE49-F238E27FC236}">
                <a16:creationId xmlns:a16="http://schemas.microsoft.com/office/drawing/2014/main" id="{82BCFC75-A9CA-DD47-B3C8-0637A8C4ACB3}"/>
              </a:ext>
            </a:extLst>
          </p:cNvPr>
          <p:cNvSpPr txBox="1">
            <a:spLocks noChangeArrowheads="1"/>
          </p:cNvSpPr>
          <p:nvPr/>
        </p:nvSpPr>
        <p:spPr bwMode="auto">
          <a:xfrm>
            <a:off x="3948128" y="4891586"/>
            <a:ext cx="2801047" cy="701731"/>
          </a:xfrm>
          <a:prstGeom prst="rect">
            <a:avLst/>
          </a:prstGeom>
          <a:solidFill>
            <a:schemeClr val="accent3">
              <a:lumMod val="95000"/>
            </a:schemeClr>
          </a:solidFill>
          <a:ln>
            <a:noFill/>
          </a:ln>
          <a:extLst/>
        </p:spPr>
        <p:txBody>
          <a:bodyPr wrap="square">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buNone/>
            </a:pPr>
            <a:r>
              <a:rPr lang="ja-JP" altLang="en-US" sz="1800" b="1" dirty="0" smtClean="0">
                <a:latin typeface="+mj-ea"/>
                <a:ea typeface="+mj-ea"/>
              </a:rPr>
              <a:t>観光データ解析に基づき、</a:t>
            </a:r>
            <a:endParaRPr lang="en-US" altLang="ja-JP" sz="1800" b="1" dirty="0" smtClean="0">
              <a:latin typeface="+mj-ea"/>
              <a:ea typeface="+mj-ea"/>
            </a:endParaRPr>
          </a:p>
          <a:p>
            <a:pPr>
              <a:buNone/>
            </a:pPr>
            <a:r>
              <a:rPr lang="ja-JP" altLang="en-US" sz="1800" b="1" dirty="0" smtClean="0">
                <a:latin typeface="+mj-ea"/>
                <a:ea typeface="+mj-ea"/>
              </a:rPr>
              <a:t>テーマを設定し撮影</a:t>
            </a:r>
            <a:endParaRPr lang="ja-JP" altLang="en-US" sz="1800" b="1" dirty="0">
              <a:latin typeface="+mj-ea"/>
              <a:ea typeface="+mj-ea"/>
            </a:endParaRPr>
          </a:p>
        </p:txBody>
      </p:sp>
      <p:pic>
        <p:nvPicPr>
          <p:cNvPr id="21" name="object 93">
            <a:extLst>
              <a:ext uri="{FF2B5EF4-FFF2-40B4-BE49-F238E27FC236}">
                <a16:creationId xmlns:a16="http://schemas.microsoft.com/office/drawing/2014/main" id="{F55B542E-2486-3E40-B0A9-C138A2D1A71D}"/>
              </a:ext>
            </a:extLst>
          </p:cNvPr>
          <p:cNvPicPr>
            <a:picLocks noChangeAspect="1"/>
          </p:cNvPicPr>
          <p:nvPr/>
        </p:nvPicPr>
        <p:blipFill>
          <a:blip r:embed="rId2" cstate="print"/>
          <a:stretch>
            <a:fillRect/>
          </a:stretch>
        </p:blipFill>
        <p:spPr>
          <a:xfrm>
            <a:off x="478667" y="8099041"/>
            <a:ext cx="1339482" cy="558117"/>
          </a:xfrm>
          <a:prstGeom prst="rect">
            <a:avLst/>
          </a:prstGeom>
          <a:solidFill>
            <a:srgbClr val="000000">
              <a:shade val="95000"/>
            </a:srgbClr>
          </a:solidFill>
        </p:spPr>
      </p:pic>
      <p:sp>
        <p:nvSpPr>
          <p:cNvPr id="22" name="右矢印 21">
            <a:extLst>
              <a:ext uri="{FF2B5EF4-FFF2-40B4-BE49-F238E27FC236}">
                <a16:creationId xmlns:a16="http://schemas.microsoft.com/office/drawing/2014/main" id="{D36CFBC2-D508-FA40-8C1D-EC64A9830671}"/>
              </a:ext>
            </a:extLst>
          </p:cNvPr>
          <p:cNvSpPr/>
          <p:nvPr/>
        </p:nvSpPr>
        <p:spPr>
          <a:xfrm rot="3003644">
            <a:off x="3154462" y="6431085"/>
            <a:ext cx="976773" cy="427213"/>
          </a:xfrm>
          <a:prstGeom prst="rightArrow">
            <a:avLst/>
          </a:prstGeom>
          <a:solidFill>
            <a:schemeClr val="tx2">
              <a:lumMod val="60000"/>
              <a:lumOff val="40000"/>
            </a:schemeClr>
          </a:solidFill>
          <a:ln>
            <a:noFill/>
          </a:ln>
        </p:spPr>
        <p:txBody>
          <a:bodyPr rot="0" spcFirstLastPara="0" vertOverflow="overflow" horzOverflow="overflow" vert="horz" wrap="square" lIns="46183" tIns="23091" rIns="46183" bIns="0" numCol="1" spcCol="0" rtlCol="0" fromWordArt="0" anchor="ctr" anchorCtr="0" forceAA="0" compatLnSpc="1">
            <a:prstTxWarp prst="textNoShape">
              <a:avLst/>
            </a:prstTxWarp>
            <a:noAutofit/>
          </a:bodyPr>
          <a:lstStyle/>
          <a:p>
            <a:pPr algn="ctr"/>
            <a:endParaRPr lang="ja-JP" altLang="en-US" sz="770" dirty="0">
              <a:solidFill>
                <a:prstClr val="black"/>
              </a:solidFill>
            </a:endParaRPr>
          </a:p>
        </p:txBody>
      </p:sp>
      <p:pic>
        <p:nvPicPr>
          <p:cNvPr id="23" name="図 22" descr="グラフィカル ユーザー インターフェイス, Web サイト&#10;&#10;自動的に生成された説明">
            <a:extLst>
              <a:ext uri="{FF2B5EF4-FFF2-40B4-BE49-F238E27FC236}">
                <a16:creationId xmlns:a16="http://schemas.microsoft.com/office/drawing/2014/main" id="{191536F3-91E9-5C4A-8234-A49B1876B8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139" y="5587646"/>
            <a:ext cx="1413768" cy="1131190"/>
          </a:xfrm>
          <a:prstGeom prst="rect">
            <a:avLst/>
          </a:prstGeom>
        </p:spPr>
      </p:pic>
      <p:pic>
        <p:nvPicPr>
          <p:cNvPr id="24" name="Picture 2" descr="LINEアカウントの削除手順と4つの注意すべきポイント">
            <a:extLst>
              <a:ext uri="{FF2B5EF4-FFF2-40B4-BE49-F238E27FC236}">
                <a16:creationId xmlns:a16="http://schemas.microsoft.com/office/drawing/2014/main" id="{66E81ABA-8567-BC49-977C-F57A234D830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2118" y="5385799"/>
            <a:ext cx="1119722" cy="58593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利用規約">
            <a:extLst>
              <a:ext uri="{FF2B5EF4-FFF2-40B4-BE49-F238E27FC236}">
                <a16:creationId xmlns:a16="http://schemas.microsoft.com/office/drawing/2014/main" id="{D27720DB-3435-304E-9C89-57E3FDD8680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8015" y="5224217"/>
            <a:ext cx="1176855" cy="263874"/>
          </a:xfrm>
          <a:prstGeom prst="rect">
            <a:avLst/>
          </a:prstGeom>
          <a:solidFill>
            <a:schemeClr val="bg1"/>
          </a:solidFill>
        </p:spPr>
      </p:pic>
      <p:sp>
        <p:nvSpPr>
          <p:cNvPr id="26" name="テキスト ボックス 25">
            <a:extLst>
              <a:ext uri="{FF2B5EF4-FFF2-40B4-BE49-F238E27FC236}">
                <a16:creationId xmlns:a16="http://schemas.microsoft.com/office/drawing/2014/main" id="{F8597148-8379-F949-898A-44FF3BF5C28D}"/>
              </a:ext>
            </a:extLst>
          </p:cNvPr>
          <p:cNvSpPr txBox="1"/>
          <p:nvPr/>
        </p:nvSpPr>
        <p:spPr>
          <a:xfrm>
            <a:off x="692703" y="6718836"/>
            <a:ext cx="954360" cy="565924"/>
          </a:xfrm>
          <a:prstGeom prst="rect">
            <a:avLst/>
          </a:prstGeom>
          <a:noFill/>
        </p:spPr>
        <p:txBody>
          <a:bodyPr wrap="square" rtlCol="0">
            <a:spAutoFit/>
          </a:bodyPr>
          <a:lstStyle/>
          <a:p>
            <a:r>
              <a:rPr lang="ja-JP" altLang="en-US" sz="1026" b="1">
                <a:solidFill>
                  <a:srgbClr val="777777"/>
                </a:solidFill>
              </a:rPr>
              <a:t>公式</a:t>
            </a:r>
            <a:r>
              <a:rPr lang="en-US" altLang="ja-JP" sz="1026" b="1" dirty="0" err="1">
                <a:solidFill>
                  <a:srgbClr val="777777"/>
                </a:solidFill>
              </a:rPr>
              <a:t>Youtube</a:t>
            </a:r>
            <a:r>
              <a:rPr lang="ja-JP" altLang="en-US" sz="1026" b="1">
                <a:solidFill>
                  <a:srgbClr val="777777"/>
                </a:solidFill>
              </a:rPr>
              <a:t>の動画の公開</a:t>
            </a:r>
            <a:endParaRPr lang="en-US" altLang="ja-JP" sz="1026" b="1" dirty="0">
              <a:solidFill>
                <a:srgbClr val="777777"/>
              </a:solidFill>
            </a:endParaRPr>
          </a:p>
        </p:txBody>
      </p:sp>
      <p:sp>
        <p:nvSpPr>
          <p:cNvPr id="27" name="テキスト ボックス 26">
            <a:extLst>
              <a:ext uri="{FF2B5EF4-FFF2-40B4-BE49-F238E27FC236}">
                <a16:creationId xmlns:a16="http://schemas.microsoft.com/office/drawing/2014/main" id="{7C27829E-7E00-2B42-B5BB-38BB8127823A}"/>
              </a:ext>
            </a:extLst>
          </p:cNvPr>
          <p:cNvSpPr txBox="1"/>
          <p:nvPr/>
        </p:nvSpPr>
        <p:spPr>
          <a:xfrm>
            <a:off x="465919" y="7263338"/>
            <a:ext cx="1524239" cy="496545"/>
          </a:xfrm>
          <a:prstGeom prst="rect">
            <a:avLst/>
          </a:prstGeom>
          <a:solidFill>
            <a:schemeClr val="accent4"/>
          </a:solidFill>
        </p:spPr>
        <p:txBody>
          <a:bodyPr vert="horz" wrap="square" lIns="46183" tIns="23091" rIns="46183" bIns="0" rtlCol="0" anchor="t" anchorCtr="0">
            <a:noAutofit/>
          </a:bodyPr>
          <a:lstStyle/>
          <a:p>
            <a:pPr eaLnBrk="1" hangingPunct="1"/>
            <a:r>
              <a:rPr lang="ja-JP" altLang="en-US" sz="1539">
                <a:solidFill>
                  <a:schemeClr val="accent5"/>
                </a:solidFill>
                <a:latin typeface="+mj-ea"/>
                <a:ea typeface="+mj-ea"/>
              </a:rPr>
              <a:t>観光</a:t>
            </a:r>
            <a:r>
              <a:rPr lang="en-US" altLang="ja-JP" sz="1539" dirty="0">
                <a:solidFill>
                  <a:schemeClr val="accent5"/>
                </a:solidFill>
                <a:latin typeface="+mj-ea"/>
                <a:ea typeface="+mj-ea"/>
              </a:rPr>
              <a:t>Youtuber</a:t>
            </a:r>
            <a:r>
              <a:rPr lang="ja-JP" altLang="en-US" sz="1539">
                <a:solidFill>
                  <a:schemeClr val="accent5"/>
                </a:solidFill>
                <a:latin typeface="+mj-ea"/>
                <a:ea typeface="+mj-ea"/>
              </a:rPr>
              <a:t>による動画配信</a:t>
            </a:r>
            <a:endParaRPr lang="en-US" altLang="ja-JP" sz="1539" dirty="0">
              <a:solidFill>
                <a:schemeClr val="accent5"/>
              </a:solidFill>
              <a:latin typeface="+mj-ea"/>
              <a:ea typeface="+mj-ea"/>
            </a:endParaRPr>
          </a:p>
        </p:txBody>
      </p:sp>
      <p:grpSp>
        <p:nvGrpSpPr>
          <p:cNvPr id="28" name="グループ化 27">
            <a:extLst>
              <a:ext uri="{FF2B5EF4-FFF2-40B4-BE49-F238E27FC236}">
                <a16:creationId xmlns:a16="http://schemas.microsoft.com/office/drawing/2014/main" id="{89ECFBE2-61C1-7949-AACC-DAE5974AF94A}"/>
              </a:ext>
            </a:extLst>
          </p:cNvPr>
          <p:cNvGrpSpPr/>
          <p:nvPr/>
        </p:nvGrpSpPr>
        <p:grpSpPr>
          <a:xfrm>
            <a:off x="4146633" y="6777405"/>
            <a:ext cx="2456826" cy="1639863"/>
            <a:chOff x="6167999" y="2286051"/>
            <a:chExt cx="3830260" cy="2556591"/>
          </a:xfrm>
        </p:grpSpPr>
        <p:pic>
          <p:nvPicPr>
            <p:cNvPr id="29" name="図 28">
              <a:extLst>
                <a:ext uri="{FF2B5EF4-FFF2-40B4-BE49-F238E27FC236}">
                  <a16:creationId xmlns:a16="http://schemas.microsoft.com/office/drawing/2014/main" id="{77BDB34E-8075-A64B-8F92-02780C53E3B3}"/>
                </a:ext>
              </a:extLst>
            </p:cNvPr>
            <p:cNvPicPr>
              <a:picLocks noChangeAspect="1"/>
            </p:cNvPicPr>
            <p:nvPr/>
          </p:nvPicPr>
          <p:blipFill>
            <a:blip r:embed="rId6"/>
            <a:stretch>
              <a:fillRect/>
            </a:stretch>
          </p:blipFill>
          <p:spPr>
            <a:xfrm>
              <a:off x="7371649" y="3400640"/>
              <a:ext cx="2537517" cy="1329893"/>
            </a:xfrm>
            <a:prstGeom prst="rect">
              <a:avLst/>
            </a:prstGeom>
          </p:spPr>
        </p:pic>
        <p:pic>
          <p:nvPicPr>
            <p:cNvPr id="30" name="図 29" descr="パソコンの画面のスクリーンショット&#10;&#10;自動的に生成された説明">
              <a:extLst>
                <a:ext uri="{FF2B5EF4-FFF2-40B4-BE49-F238E27FC236}">
                  <a16:creationId xmlns:a16="http://schemas.microsoft.com/office/drawing/2014/main" id="{C255D6E7-5BF9-EB4D-8F76-A0E03815A2E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23745"/>
            <a:stretch/>
          </p:blipFill>
          <p:spPr>
            <a:xfrm>
              <a:off x="6167999" y="2286051"/>
              <a:ext cx="3307762" cy="2556591"/>
            </a:xfrm>
            <a:prstGeom prst="rect">
              <a:avLst/>
            </a:prstGeom>
          </p:spPr>
        </p:pic>
        <p:pic>
          <p:nvPicPr>
            <p:cNvPr id="31" name="図 30" descr="モニター画面に映る文字のスクリーンショット&#10;&#10;自動的に生成された説明">
              <a:extLst>
                <a:ext uri="{FF2B5EF4-FFF2-40B4-BE49-F238E27FC236}">
                  <a16:creationId xmlns:a16="http://schemas.microsoft.com/office/drawing/2014/main" id="{08E541E2-454F-AA44-B9ED-83AD718CF86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75760" y="2286051"/>
              <a:ext cx="522499" cy="2556591"/>
            </a:xfrm>
            <a:prstGeom prst="rect">
              <a:avLst/>
            </a:prstGeom>
          </p:spPr>
        </p:pic>
      </p:grpSp>
      <p:sp>
        <p:nvSpPr>
          <p:cNvPr id="32" name="テキスト ボックス 31">
            <a:extLst>
              <a:ext uri="{FF2B5EF4-FFF2-40B4-BE49-F238E27FC236}">
                <a16:creationId xmlns:a16="http://schemas.microsoft.com/office/drawing/2014/main" id="{A5F37546-01F9-8F44-AC63-52F3226AD68A}"/>
              </a:ext>
            </a:extLst>
          </p:cNvPr>
          <p:cNvSpPr txBox="1"/>
          <p:nvPr/>
        </p:nvSpPr>
        <p:spPr>
          <a:xfrm>
            <a:off x="4075647" y="5939017"/>
            <a:ext cx="2835667" cy="961161"/>
          </a:xfrm>
          <a:prstGeom prst="rect">
            <a:avLst/>
          </a:prstGeom>
          <a:noFill/>
        </p:spPr>
        <p:txBody>
          <a:bodyPr wrap="square" rtlCol="0">
            <a:spAutoFit/>
          </a:bodyPr>
          <a:lstStyle/>
          <a:p>
            <a:r>
              <a:rPr lang="ja-JP" altLang="en-US" sz="1155" b="1">
                <a:solidFill>
                  <a:srgbClr val="777777"/>
                </a:solidFill>
                <a:latin typeface="+mn-ea"/>
              </a:rPr>
              <a:t>公開した動画の再生が</a:t>
            </a:r>
            <a:r>
              <a:rPr lang="en-US" altLang="ja-JP" sz="1155" b="1" u="sng" dirty="0">
                <a:solidFill>
                  <a:srgbClr val="777777"/>
                </a:solidFill>
                <a:latin typeface="+mn-ea"/>
              </a:rPr>
              <a:t>48</a:t>
            </a:r>
            <a:r>
              <a:rPr lang="ja-JP" altLang="en-US" sz="1155" b="1" u="sng">
                <a:solidFill>
                  <a:srgbClr val="777777"/>
                </a:solidFill>
                <a:latin typeface="+mn-ea"/>
              </a:rPr>
              <a:t>時間以内に</a:t>
            </a:r>
            <a:endParaRPr lang="en-US" altLang="ja-JP" sz="1155" b="1" u="sng" dirty="0">
              <a:solidFill>
                <a:srgbClr val="777777"/>
              </a:solidFill>
              <a:latin typeface="+mn-ea"/>
            </a:endParaRPr>
          </a:p>
          <a:p>
            <a:r>
              <a:rPr lang="ja-JP" altLang="en-US" sz="1155" b="1">
                <a:solidFill>
                  <a:srgbClr val="777777"/>
                </a:solidFill>
                <a:latin typeface="+mn-ea"/>
              </a:rPr>
              <a:t>再生回数が伸びるとおすすめ欄に表示</a:t>
            </a:r>
            <a:endParaRPr lang="en-US" altLang="ja-JP" sz="1155" b="1" dirty="0">
              <a:solidFill>
                <a:srgbClr val="777777"/>
              </a:solidFill>
              <a:latin typeface="+mn-ea"/>
            </a:endParaRPr>
          </a:p>
          <a:p>
            <a:r>
              <a:rPr lang="ja-JP" altLang="en-US" sz="1155" b="1">
                <a:solidFill>
                  <a:srgbClr val="777777"/>
                </a:solidFill>
                <a:latin typeface="+mn-ea"/>
              </a:rPr>
              <a:t>されやすくなる</a:t>
            </a:r>
            <a:endParaRPr lang="en-US" altLang="ja-JP" sz="1155" b="1" dirty="0">
              <a:solidFill>
                <a:srgbClr val="777777"/>
              </a:solidFill>
              <a:latin typeface="+mn-ea"/>
            </a:endParaRPr>
          </a:p>
          <a:p>
            <a:r>
              <a:rPr lang="ja-JP" altLang="en-US" sz="1155" b="1">
                <a:solidFill>
                  <a:srgbClr val="777777"/>
                </a:solidFill>
                <a:latin typeface="+mn-ea"/>
              </a:rPr>
              <a:t>→さらに再生回数が伸びる→認知向上</a:t>
            </a:r>
            <a:endParaRPr lang="en-US" altLang="ja-JP" sz="1155" b="1" dirty="0">
              <a:solidFill>
                <a:srgbClr val="777777"/>
              </a:solidFill>
              <a:latin typeface="+mn-ea"/>
            </a:endParaRPr>
          </a:p>
          <a:p>
            <a:endParaRPr lang="en-US" altLang="ja-JP" sz="1026" b="1" dirty="0">
              <a:solidFill>
                <a:srgbClr val="777777"/>
              </a:solidFill>
            </a:endParaRPr>
          </a:p>
        </p:txBody>
      </p:sp>
      <p:sp>
        <p:nvSpPr>
          <p:cNvPr id="33" name="角丸四角形 32">
            <a:extLst>
              <a:ext uri="{FF2B5EF4-FFF2-40B4-BE49-F238E27FC236}">
                <a16:creationId xmlns:a16="http://schemas.microsoft.com/office/drawing/2014/main" id="{18278623-AC2D-4B44-9C70-284B876C0B20}"/>
              </a:ext>
            </a:extLst>
          </p:cNvPr>
          <p:cNvSpPr/>
          <p:nvPr/>
        </p:nvSpPr>
        <p:spPr>
          <a:xfrm>
            <a:off x="6257797" y="6777405"/>
            <a:ext cx="342110" cy="1639863"/>
          </a:xfrm>
          <a:prstGeom prst="roundRect">
            <a:avLst/>
          </a:prstGeom>
          <a:noFill/>
          <a:ln w="38100">
            <a:solidFill>
              <a:srgbClr val="FF0000"/>
            </a:solidFill>
          </a:ln>
        </p:spPr>
        <p:txBody>
          <a:bodyPr rot="0" spcFirstLastPara="0" vertOverflow="overflow" horzOverflow="overflow" vert="horz" wrap="square" lIns="46183" tIns="23091" rIns="46183" bIns="0" numCol="1" spcCol="0" rtlCol="0" fromWordArt="0" anchor="ctr" anchorCtr="0" forceAA="0" compatLnSpc="1">
            <a:prstTxWarp prst="textNoShape">
              <a:avLst/>
            </a:prstTxWarp>
            <a:noAutofit/>
          </a:bodyPr>
          <a:lstStyle/>
          <a:p>
            <a:pPr algn="ctr"/>
            <a:endParaRPr lang="ja-JP" altLang="en-US" sz="770" dirty="0">
              <a:solidFill>
                <a:prstClr val="black"/>
              </a:solidFill>
            </a:endParaRPr>
          </a:p>
        </p:txBody>
      </p:sp>
      <p:sp>
        <p:nvSpPr>
          <p:cNvPr id="34" name="右矢印 33">
            <a:extLst>
              <a:ext uri="{FF2B5EF4-FFF2-40B4-BE49-F238E27FC236}">
                <a16:creationId xmlns:a16="http://schemas.microsoft.com/office/drawing/2014/main" id="{3B187898-19B4-D743-9AD4-B952CCC169FE}"/>
              </a:ext>
            </a:extLst>
          </p:cNvPr>
          <p:cNvSpPr/>
          <p:nvPr/>
        </p:nvSpPr>
        <p:spPr>
          <a:xfrm rot="528640">
            <a:off x="2436470" y="7157391"/>
            <a:ext cx="1529955" cy="427213"/>
          </a:xfrm>
          <a:prstGeom prst="rightArrow">
            <a:avLst/>
          </a:prstGeom>
          <a:solidFill>
            <a:schemeClr val="tx2">
              <a:lumMod val="60000"/>
              <a:lumOff val="40000"/>
            </a:schemeClr>
          </a:solidFill>
          <a:ln>
            <a:noFill/>
          </a:ln>
        </p:spPr>
        <p:txBody>
          <a:bodyPr rot="0" spcFirstLastPara="0" vertOverflow="overflow" horzOverflow="overflow" vert="horz" wrap="square" lIns="46183" tIns="23091" rIns="46183" bIns="0" numCol="1" spcCol="0" rtlCol="0" fromWordArt="0" anchor="ctr" anchorCtr="0" forceAA="0" compatLnSpc="1">
            <a:prstTxWarp prst="textNoShape">
              <a:avLst/>
            </a:prstTxWarp>
            <a:noAutofit/>
          </a:bodyPr>
          <a:lstStyle/>
          <a:p>
            <a:pPr algn="ctr"/>
            <a:endParaRPr lang="ja-JP" altLang="en-US" sz="770" dirty="0">
              <a:solidFill>
                <a:prstClr val="black"/>
              </a:solidFill>
            </a:endParaRPr>
          </a:p>
        </p:txBody>
      </p:sp>
      <p:sp>
        <p:nvSpPr>
          <p:cNvPr id="35" name="右矢印 34">
            <a:extLst>
              <a:ext uri="{FF2B5EF4-FFF2-40B4-BE49-F238E27FC236}">
                <a16:creationId xmlns:a16="http://schemas.microsoft.com/office/drawing/2014/main" id="{4DFC4F57-8FCD-1F4D-8827-29FB98A29DD9}"/>
              </a:ext>
            </a:extLst>
          </p:cNvPr>
          <p:cNvSpPr/>
          <p:nvPr/>
        </p:nvSpPr>
        <p:spPr>
          <a:xfrm rot="20993300">
            <a:off x="2459902" y="7958015"/>
            <a:ext cx="1529955" cy="427213"/>
          </a:xfrm>
          <a:prstGeom prst="rightArrow">
            <a:avLst/>
          </a:prstGeom>
          <a:solidFill>
            <a:schemeClr val="tx2">
              <a:lumMod val="60000"/>
              <a:lumOff val="40000"/>
            </a:schemeClr>
          </a:solidFill>
          <a:ln>
            <a:noFill/>
          </a:ln>
        </p:spPr>
        <p:txBody>
          <a:bodyPr rot="0" spcFirstLastPara="0" vertOverflow="overflow" horzOverflow="overflow" vert="horz" wrap="square" lIns="46183" tIns="23091" rIns="46183" bIns="0" numCol="1" spcCol="0" rtlCol="0" fromWordArt="0" anchor="ctr" anchorCtr="0" forceAA="0" compatLnSpc="1">
            <a:prstTxWarp prst="textNoShape">
              <a:avLst/>
            </a:prstTxWarp>
            <a:noAutofit/>
          </a:bodyPr>
          <a:lstStyle/>
          <a:p>
            <a:pPr algn="ctr"/>
            <a:endParaRPr lang="ja-JP" altLang="en-US" sz="770" dirty="0">
              <a:solidFill>
                <a:prstClr val="black"/>
              </a:solidFill>
            </a:endParaRPr>
          </a:p>
        </p:txBody>
      </p:sp>
      <p:sp>
        <p:nvSpPr>
          <p:cNvPr id="36" name="テキスト ボックス 35">
            <a:extLst>
              <a:ext uri="{FF2B5EF4-FFF2-40B4-BE49-F238E27FC236}">
                <a16:creationId xmlns:a16="http://schemas.microsoft.com/office/drawing/2014/main" id="{C56FFC1A-A5FA-4547-89CA-C53F73551867}"/>
              </a:ext>
            </a:extLst>
          </p:cNvPr>
          <p:cNvSpPr txBox="1"/>
          <p:nvPr/>
        </p:nvSpPr>
        <p:spPr>
          <a:xfrm>
            <a:off x="2618447" y="5977476"/>
            <a:ext cx="1329681" cy="365643"/>
          </a:xfrm>
          <a:prstGeom prst="rect">
            <a:avLst/>
          </a:prstGeom>
          <a:noFill/>
        </p:spPr>
        <p:txBody>
          <a:bodyPr vert="horz" wrap="square" lIns="46183" tIns="23091" rIns="46183" bIns="0" rtlCol="0" anchor="t" anchorCtr="0">
            <a:noAutofit/>
          </a:bodyPr>
          <a:lstStyle/>
          <a:p>
            <a:pPr eaLnBrk="1" hangingPunct="1"/>
            <a:r>
              <a:rPr lang="en-US" altLang="ja-JP" sz="770" dirty="0">
                <a:solidFill>
                  <a:prstClr val="black"/>
                </a:solidFill>
                <a:latin typeface="+mj-ea"/>
                <a:ea typeface="+mj-ea"/>
              </a:rPr>
              <a:t>LINE</a:t>
            </a:r>
            <a:r>
              <a:rPr lang="ja-JP" altLang="en-US" sz="770">
                <a:solidFill>
                  <a:prstClr val="black"/>
                </a:solidFill>
                <a:latin typeface="+mj-ea"/>
                <a:ea typeface="+mj-ea"/>
              </a:rPr>
              <a:t>アカウントや各種</a:t>
            </a:r>
            <a:r>
              <a:rPr lang="en-US" altLang="ja-JP" sz="770" dirty="0">
                <a:solidFill>
                  <a:prstClr val="black"/>
                </a:solidFill>
                <a:latin typeface="+mj-ea"/>
                <a:ea typeface="+mj-ea"/>
              </a:rPr>
              <a:t>SNS</a:t>
            </a:r>
            <a:r>
              <a:rPr lang="ja-JP" altLang="en-US" sz="770">
                <a:solidFill>
                  <a:prstClr val="black"/>
                </a:solidFill>
                <a:latin typeface="+mj-ea"/>
                <a:ea typeface="+mj-ea"/>
              </a:rPr>
              <a:t>でプッシュ通知</a:t>
            </a:r>
          </a:p>
          <a:p>
            <a:pPr eaLnBrk="1" hangingPunct="1"/>
            <a:endParaRPr lang="ja-JP" altLang="en-US" sz="770" dirty="0"/>
          </a:p>
        </p:txBody>
      </p:sp>
      <p:pic>
        <p:nvPicPr>
          <p:cNvPr id="37" name="Picture 2" descr="利用規約">
            <a:extLst>
              <a:ext uri="{FF2B5EF4-FFF2-40B4-BE49-F238E27FC236}">
                <a16:creationId xmlns:a16="http://schemas.microsoft.com/office/drawing/2014/main" id="{D37BD128-96FB-E94C-B0AD-062C00A8018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68025" y="6794657"/>
            <a:ext cx="644137" cy="144428"/>
          </a:xfrm>
          <a:prstGeom prst="rect">
            <a:avLst/>
          </a:prstGeom>
          <a:solidFill>
            <a:schemeClr val="bg1"/>
          </a:solidFill>
        </p:spPr>
      </p:pic>
      <p:sp>
        <p:nvSpPr>
          <p:cNvPr id="38" name="テキスト ボックス 37">
            <a:extLst>
              <a:ext uri="{FF2B5EF4-FFF2-40B4-BE49-F238E27FC236}">
                <a16:creationId xmlns:a16="http://schemas.microsoft.com/office/drawing/2014/main" id="{70F879F4-E31E-A54A-8387-D3ABE9BA1DC4}"/>
              </a:ext>
            </a:extLst>
          </p:cNvPr>
          <p:cNvSpPr txBox="1"/>
          <p:nvPr/>
        </p:nvSpPr>
        <p:spPr>
          <a:xfrm>
            <a:off x="3948128" y="8473131"/>
            <a:ext cx="2784839" cy="419349"/>
          </a:xfrm>
          <a:prstGeom prst="rect">
            <a:avLst/>
          </a:prstGeom>
          <a:noFill/>
        </p:spPr>
        <p:txBody>
          <a:bodyPr vert="horz" wrap="square" lIns="46183" tIns="23091" rIns="46183" bIns="0" rtlCol="0" anchor="t" anchorCtr="0">
            <a:noAutofit/>
          </a:bodyPr>
          <a:lstStyle/>
          <a:p>
            <a:pPr eaLnBrk="1" hangingPunct="1"/>
            <a:r>
              <a:rPr lang="ja-JP" altLang="en-US" sz="770">
                <a:latin typeface="+mj-ea"/>
                <a:ea typeface="+mj-ea"/>
              </a:rPr>
              <a:t>観光</a:t>
            </a:r>
            <a:r>
              <a:rPr lang="en-US" altLang="ja-JP" sz="770" dirty="0">
                <a:latin typeface="+mj-ea"/>
                <a:ea typeface="+mj-ea"/>
              </a:rPr>
              <a:t>Youtuber</a:t>
            </a:r>
            <a:r>
              <a:rPr lang="ja-JP" altLang="en-US" sz="770">
                <a:latin typeface="+mj-ea"/>
                <a:ea typeface="+mj-ea"/>
              </a:rPr>
              <a:t>によって、公開した動画を自治体のアカウントでも配信を許可いただける場合もある為、双方向から視聴いただける場合もあります。</a:t>
            </a:r>
            <a:endParaRPr lang="ja-JP" altLang="en-US" sz="770" dirty="0">
              <a:latin typeface="+mj-ea"/>
              <a:ea typeface="+mj-ea"/>
            </a:endParaRPr>
          </a:p>
        </p:txBody>
      </p:sp>
      <p:pic>
        <p:nvPicPr>
          <p:cNvPr id="2" name="図 1"/>
          <p:cNvPicPr>
            <a:picLocks noChangeAspect="1"/>
          </p:cNvPicPr>
          <p:nvPr/>
        </p:nvPicPr>
        <p:blipFill>
          <a:blip r:embed="rId9"/>
          <a:stretch>
            <a:fillRect/>
          </a:stretch>
        </p:blipFill>
        <p:spPr>
          <a:xfrm>
            <a:off x="3464399" y="1486431"/>
            <a:ext cx="3268568" cy="2317825"/>
          </a:xfrm>
          <a:prstGeom prst="rect">
            <a:avLst/>
          </a:prstGeom>
          <a:ln>
            <a:solidFill>
              <a:schemeClr val="tx1"/>
            </a:solidFill>
          </a:ln>
        </p:spPr>
      </p:pic>
      <p:sp>
        <p:nvSpPr>
          <p:cNvPr id="40" name="タイトル 4"/>
          <p:cNvSpPr txBox="1">
            <a:spLocks/>
          </p:cNvSpPr>
          <p:nvPr/>
        </p:nvSpPr>
        <p:spPr bwMode="auto">
          <a:xfrm>
            <a:off x="260648" y="101479"/>
            <a:ext cx="6336704" cy="519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ctr" rtl="0" eaLnBrk="1" fontAlgn="base" hangingPunct="1">
              <a:spcBef>
                <a:spcPct val="0"/>
              </a:spcBef>
              <a:spcAft>
                <a:spcPct val="0"/>
              </a:spcAft>
              <a:defRPr kumimoji="1" sz="3375" b="1">
                <a:solidFill>
                  <a:schemeClr val="tx2"/>
                </a:solidFill>
                <a:latin typeface="Meiryo UI" pitchFamily="50" charset="-128"/>
                <a:ea typeface="Meiryo UI" pitchFamily="50" charset="-128"/>
                <a:cs typeface="Meiryo UI" pitchFamily="50" charset="-128"/>
              </a:defRPr>
            </a:lvl1pPr>
            <a:lvl2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2pPr>
            <a:lvl3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3pPr>
            <a:lvl4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4pPr>
            <a:lvl5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5pPr>
            <a:lvl6pPr marL="4572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6pPr>
            <a:lvl7pPr marL="9144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7pPr>
            <a:lvl8pPr marL="13716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8pPr>
            <a:lvl9pPr marL="18288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9pPr>
          </a:lstStyle>
          <a:p>
            <a:r>
              <a:rPr lang="ja-JP" altLang="en-US" kern="0"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３　業務内容　　（４）他</a:t>
            </a:r>
            <a:r>
              <a:rPr lang="en-US" altLang="ja-JP" sz="2400" kern="0" dirty="0" smtClean="0">
                <a:solidFill>
                  <a:schemeClr val="tx1"/>
                </a:solidFill>
                <a:latin typeface="UD デジタル 教科書体 NK-R" panose="02020400000000000000" pitchFamily="18" charset="-128"/>
                <a:ea typeface="UD デジタル 教科書体 NK-R" panose="02020400000000000000" pitchFamily="18" charset="-128"/>
              </a:rPr>
              <a:t>SNS</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連携した</a:t>
            </a:r>
            <a:r>
              <a:rPr lang="en-US" altLang="ja-JP" sz="2400" kern="0"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配信</a:t>
            </a:r>
            <a:endParaRPr lang="ja-JP" altLang="en-US" sz="2400" kern="0" dirty="0">
              <a:solidFill>
                <a:schemeClr val="tx1"/>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39065942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2EEA1149-D5D9-BA4A-BD5D-B64BB816746D}"/>
              </a:ext>
            </a:extLst>
          </p:cNvPr>
          <p:cNvSpPr>
            <a:spLocks noGrp="1"/>
          </p:cNvSpPr>
          <p:nvPr>
            <p:ph type="sldNum" sz="quarter" idx="12"/>
          </p:nvPr>
        </p:nvSpPr>
        <p:spPr/>
        <p:txBody>
          <a:bodyPr/>
          <a:lstStyle/>
          <a:p>
            <a:fld id="{895A01FB-3FD3-46BC-A158-84CF6EF94F9E}" type="slidenum">
              <a:rPr lang="en-US" altLang="ja-JP" smtClean="0"/>
              <a:pPr/>
              <a:t>38</a:t>
            </a:fld>
            <a:endParaRPr lang="en-US" altLang="ja-JP"/>
          </a:p>
        </p:txBody>
      </p:sp>
      <p:sp>
        <p:nvSpPr>
          <p:cNvPr id="6" name="テキスト ボックス 3">
            <a:extLst>
              <a:ext uri="{FF2B5EF4-FFF2-40B4-BE49-F238E27FC236}">
                <a16:creationId xmlns:a16="http://schemas.microsoft.com/office/drawing/2014/main" id="{D03E1A46-6A55-4C49-B073-8A2BC937A3B8}"/>
              </a:ext>
            </a:extLst>
          </p:cNvPr>
          <p:cNvSpPr txBox="1">
            <a:spLocks noChangeArrowheads="1"/>
          </p:cNvSpPr>
          <p:nvPr/>
        </p:nvSpPr>
        <p:spPr bwMode="auto">
          <a:xfrm>
            <a:off x="92780" y="827584"/>
            <a:ext cx="6381017" cy="40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buNone/>
            </a:pPr>
            <a:r>
              <a:rPr lang="ja-JP" altLang="en-US" sz="2053" b="1" dirty="0">
                <a:latin typeface="UD デジタル 教科書体 NK-R" panose="02020400000000000000" pitchFamily="18" charset="-128"/>
                <a:ea typeface="UD デジタル 教科書体 NK-R" panose="02020400000000000000" pitchFamily="18" charset="-128"/>
              </a:rPr>
              <a:t>手段 </a:t>
            </a:r>
            <a:r>
              <a:rPr lang="en-US" altLang="ja-JP" sz="2053" b="1" dirty="0">
                <a:latin typeface="UD デジタル 教科書体 NK-R" panose="02020400000000000000" pitchFamily="18" charset="-128"/>
                <a:ea typeface="UD デジタル 教科書体 NK-R" panose="02020400000000000000" pitchFamily="18" charset="-128"/>
              </a:rPr>
              <a:t>– </a:t>
            </a:r>
            <a:r>
              <a:rPr lang="ja-JP" altLang="en-US" sz="2053" b="1" dirty="0">
                <a:latin typeface="UD デジタル 教科書体 NK-R" panose="02020400000000000000" pitchFamily="18" charset="-128"/>
                <a:ea typeface="UD デジタル 教科書体 NK-R" panose="02020400000000000000" pitchFamily="18" charset="-128"/>
              </a:rPr>
              <a:t>全体像とスケジュール</a:t>
            </a:r>
          </a:p>
        </p:txBody>
      </p:sp>
      <p:sp>
        <p:nvSpPr>
          <p:cNvPr id="20" name="テキスト ボックス 19">
            <a:extLst>
              <a:ext uri="{FF2B5EF4-FFF2-40B4-BE49-F238E27FC236}">
                <a16:creationId xmlns:a16="http://schemas.microsoft.com/office/drawing/2014/main" id="{E560730C-6D12-7A4D-A85C-B12F94B5D2D0}"/>
              </a:ext>
            </a:extLst>
          </p:cNvPr>
          <p:cNvSpPr txBox="1"/>
          <p:nvPr/>
        </p:nvSpPr>
        <p:spPr>
          <a:xfrm>
            <a:off x="380524" y="2131267"/>
            <a:ext cx="6021021" cy="270074"/>
          </a:xfrm>
          <a:prstGeom prst="rect">
            <a:avLst/>
          </a:prstGeom>
          <a:noFill/>
        </p:spPr>
        <p:txBody>
          <a:bodyPr wrap="square" rtlCol="0">
            <a:spAutoFit/>
          </a:bodyPr>
          <a:lstStyle/>
          <a:p>
            <a:pPr algn="ctr"/>
            <a:r>
              <a:rPr lang="en-US" altLang="ja-JP" sz="1155" b="1" dirty="0">
                <a:solidFill>
                  <a:srgbClr val="6E6E6E"/>
                </a:solidFill>
              </a:rPr>
              <a:t>YouTube</a:t>
            </a:r>
            <a:r>
              <a:rPr lang="ja-JP" altLang="en-US" sz="1155" b="1" dirty="0">
                <a:solidFill>
                  <a:srgbClr val="6E6E6E"/>
                </a:solidFill>
              </a:rPr>
              <a:t>動画制作をする場合の全体像</a:t>
            </a:r>
            <a:endParaRPr lang="en-US" altLang="ja-JP" sz="1155" b="1" dirty="0">
              <a:solidFill>
                <a:srgbClr val="6E6E6E"/>
              </a:solidFill>
            </a:endParaRPr>
          </a:p>
        </p:txBody>
      </p:sp>
      <p:cxnSp>
        <p:nvCxnSpPr>
          <p:cNvPr id="21" name="直線コネクタ 20">
            <a:extLst>
              <a:ext uri="{FF2B5EF4-FFF2-40B4-BE49-F238E27FC236}">
                <a16:creationId xmlns:a16="http://schemas.microsoft.com/office/drawing/2014/main" id="{AB1B5C05-D57F-EC4C-9D0A-39BF7BE458AD}"/>
              </a:ext>
            </a:extLst>
          </p:cNvPr>
          <p:cNvCxnSpPr>
            <a:cxnSpLocks/>
          </p:cNvCxnSpPr>
          <p:nvPr/>
        </p:nvCxnSpPr>
        <p:spPr>
          <a:xfrm>
            <a:off x="1209257" y="2395533"/>
            <a:ext cx="4464822" cy="4547"/>
          </a:xfrm>
          <a:prstGeom prst="line">
            <a:avLst/>
          </a:prstGeom>
          <a:ln w="28575">
            <a:solidFill>
              <a:srgbClr val="BA8E51"/>
            </a:solidFill>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C772FFA2-DB01-9C4E-83A0-B115AE0ECCEC}"/>
              </a:ext>
            </a:extLst>
          </p:cNvPr>
          <p:cNvSpPr txBox="1"/>
          <p:nvPr/>
        </p:nvSpPr>
        <p:spPr>
          <a:xfrm>
            <a:off x="107022" y="4663894"/>
            <a:ext cx="6389300" cy="270074"/>
          </a:xfrm>
          <a:prstGeom prst="rect">
            <a:avLst/>
          </a:prstGeom>
          <a:noFill/>
        </p:spPr>
        <p:txBody>
          <a:bodyPr wrap="square" rtlCol="0">
            <a:spAutoFit/>
          </a:bodyPr>
          <a:lstStyle/>
          <a:p>
            <a:pPr algn="ctr"/>
            <a:r>
              <a:rPr lang="ja-JP" altLang="en-US" sz="1155" b="1" dirty="0">
                <a:solidFill>
                  <a:srgbClr val="6E6E6E"/>
                </a:solidFill>
              </a:rPr>
              <a:t>自治体様のスケジュールとご要望に合わせてフレキシブルに制作を進めて参ります。</a:t>
            </a:r>
            <a:endParaRPr lang="en-US" altLang="ja-JP" sz="1155" b="1" dirty="0">
              <a:solidFill>
                <a:srgbClr val="6E6E6E"/>
              </a:solidFill>
            </a:endParaRPr>
          </a:p>
        </p:txBody>
      </p:sp>
      <p:sp>
        <p:nvSpPr>
          <p:cNvPr id="23" name="正方形/長方形 22">
            <a:extLst>
              <a:ext uri="{FF2B5EF4-FFF2-40B4-BE49-F238E27FC236}">
                <a16:creationId xmlns:a16="http://schemas.microsoft.com/office/drawing/2014/main" id="{3A4734B9-B4A0-4348-B5C9-1D0B9C2B0E25}"/>
              </a:ext>
            </a:extLst>
          </p:cNvPr>
          <p:cNvSpPr/>
          <p:nvPr/>
        </p:nvSpPr>
        <p:spPr>
          <a:xfrm>
            <a:off x="136910" y="2819094"/>
            <a:ext cx="539058" cy="327359"/>
          </a:xfrm>
          <a:prstGeom prst="rect">
            <a:avLst/>
          </a:prstGeom>
          <a:solidFill>
            <a:srgbClr val="BA8E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70" b="1" dirty="0"/>
              <a:t>ご契約</a:t>
            </a:r>
          </a:p>
        </p:txBody>
      </p:sp>
      <p:sp>
        <p:nvSpPr>
          <p:cNvPr id="24" name="正方形/長方形 23">
            <a:extLst>
              <a:ext uri="{FF2B5EF4-FFF2-40B4-BE49-F238E27FC236}">
                <a16:creationId xmlns:a16="http://schemas.microsoft.com/office/drawing/2014/main" id="{C886B393-8BA5-4D4C-8022-6F85E0AC1A93}"/>
              </a:ext>
            </a:extLst>
          </p:cNvPr>
          <p:cNvSpPr/>
          <p:nvPr/>
        </p:nvSpPr>
        <p:spPr>
          <a:xfrm>
            <a:off x="729505" y="2819094"/>
            <a:ext cx="1102508" cy="327359"/>
          </a:xfrm>
          <a:prstGeom prst="rect">
            <a:avLst/>
          </a:prstGeom>
          <a:solidFill>
            <a:srgbClr val="BA8E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70" b="1" dirty="0"/>
              <a:t>打合せ</a:t>
            </a:r>
            <a:endParaRPr lang="en-US" altLang="ja-JP" sz="770" b="1" dirty="0"/>
          </a:p>
        </p:txBody>
      </p:sp>
      <p:sp>
        <p:nvSpPr>
          <p:cNvPr id="25" name="正方形/長方形 24">
            <a:extLst>
              <a:ext uri="{FF2B5EF4-FFF2-40B4-BE49-F238E27FC236}">
                <a16:creationId xmlns:a16="http://schemas.microsoft.com/office/drawing/2014/main" id="{A849C121-35BC-FC44-85D5-9BEE174222F1}"/>
              </a:ext>
            </a:extLst>
          </p:cNvPr>
          <p:cNvSpPr/>
          <p:nvPr/>
        </p:nvSpPr>
        <p:spPr>
          <a:xfrm>
            <a:off x="1885549" y="2819094"/>
            <a:ext cx="894409" cy="327359"/>
          </a:xfrm>
          <a:prstGeom prst="rect">
            <a:avLst/>
          </a:prstGeom>
          <a:solidFill>
            <a:srgbClr val="BA8E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70" b="1" dirty="0"/>
              <a:t>撮影</a:t>
            </a:r>
          </a:p>
        </p:txBody>
      </p:sp>
      <p:sp>
        <p:nvSpPr>
          <p:cNvPr id="26" name="正方形/長方形 25">
            <a:extLst>
              <a:ext uri="{FF2B5EF4-FFF2-40B4-BE49-F238E27FC236}">
                <a16:creationId xmlns:a16="http://schemas.microsoft.com/office/drawing/2014/main" id="{4771539C-78A7-B447-A9B6-D8C2445ED0D7}"/>
              </a:ext>
            </a:extLst>
          </p:cNvPr>
          <p:cNvSpPr/>
          <p:nvPr/>
        </p:nvSpPr>
        <p:spPr>
          <a:xfrm>
            <a:off x="3779066" y="2819094"/>
            <a:ext cx="543527" cy="327359"/>
          </a:xfrm>
          <a:prstGeom prst="rect">
            <a:avLst/>
          </a:prstGeom>
          <a:solidFill>
            <a:srgbClr val="BA8E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70" b="1" dirty="0"/>
              <a:t>チェック</a:t>
            </a:r>
          </a:p>
        </p:txBody>
      </p:sp>
      <p:sp>
        <p:nvSpPr>
          <p:cNvPr id="27" name="正方形/長方形 26">
            <a:extLst>
              <a:ext uri="{FF2B5EF4-FFF2-40B4-BE49-F238E27FC236}">
                <a16:creationId xmlns:a16="http://schemas.microsoft.com/office/drawing/2014/main" id="{D906CC73-E4F9-5042-80F0-194F092B69B1}"/>
              </a:ext>
            </a:extLst>
          </p:cNvPr>
          <p:cNvSpPr/>
          <p:nvPr/>
        </p:nvSpPr>
        <p:spPr>
          <a:xfrm>
            <a:off x="4376130" y="2819094"/>
            <a:ext cx="1428440" cy="327359"/>
          </a:xfrm>
          <a:prstGeom prst="rect">
            <a:avLst/>
          </a:prstGeom>
          <a:solidFill>
            <a:srgbClr val="BA8E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70" b="1" dirty="0"/>
              <a:t>公開</a:t>
            </a:r>
          </a:p>
        </p:txBody>
      </p:sp>
      <p:sp>
        <p:nvSpPr>
          <p:cNvPr id="28" name="正方形/長方形 27">
            <a:extLst>
              <a:ext uri="{FF2B5EF4-FFF2-40B4-BE49-F238E27FC236}">
                <a16:creationId xmlns:a16="http://schemas.microsoft.com/office/drawing/2014/main" id="{5F148460-A930-0246-82B9-3260CC6DD4D5}"/>
              </a:ext>
            </a:extLst>
          </p:cNvPr>
          <p:cNvSpPr/>
          <p:nvPr/>
        </p:nvSpPr>
        <p:spPr>
          <a:xfrm>
            <a:off x="2833494" y="2819094"/>
            <a:ext cx="892037" cy="327359"/>
          </a:xfrm>
          <a:prstGeom prst="rect">
            <a:avLst/>
          </a:prstGeom>
          <a:solidFill>
            <a:srgbClr val="BA8E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70" b="1" dirty="0"/>
              <a:t>編集と納品</a:t>
            </a:r>
          </a:p>
        </p:txBody>
      </p:sp>
      <p:sp>
        <p:nvSpPr>
          <p:cNvPr id="29" name="正方形/長方形 28">
            <a:extLst>
              <a:ext uri="{FF2B5EF4-FFF2-40B4-BE49-F238E27FC236}">
                <a16:creationId xmlns:a16="http://schemas.microsoft.com/office/drawing/2014/main" id="{E82A320F-9FF5-D34B-B6EB-B6984D55CDBA}"/>
              </a:ext>
            </a:extLst>
          </p:cNvPr>
          <p:cNvSpPr/>
          <p:nvPr/>
        </p:nvSpPr>
        <p:spPr>
          <a:xfrm>
            <a:off x="5858107" y="2819094"/>
            <a:ext cx="849949" cy="327359"/>
          </a:xfrm>
          <a:prstGeom prst="rect">
            <a:avLst/>
          </a:prstGeom>
          <a:solidFill>
            <a:srgbClr val="BA8E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70" b="1" dirty="0"/>
              <a:t>ご報告とご請求</a:t>
            </a:r>
          </a:p>
        </p:txBody>
      </p:sp>
      <p:sp>
        <p:nvSpPr>
          <p:cNvPr id="30" name="正方形/長方形 29">
            <a:extLst>
              <a:ext uri="{FF2B5EF4-FFF2-40B4-BE49-F238E27FC236}">
                <a16:creationId xmlns:a16="http://schemas.microsoft.com/office/drawing/2014/main" id="{4D452916-C91C-C04E-B425-60C8E8A02919}"/>
              </a:ext>
            </a:extLst>
          </p:cNvPr>
          <p:cNvSpPr/>
          <p:nvPr/>
        </p:nvSpPr>
        <p:spPr>
          <a:xfrm>
            <a:off x="137131" y="3224911"/>
            <a:ext cx="529299" cy="13447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55"/>
          </a:p>
        </p:txBody>
      </p:sp>
      <p:sp>
        <p:nvSpPr>
          <p:cNvPr id="31" name="正方形/長方形 30">
            <a:extLst>
              <a:ext uri="{FF2B5EF4-FFF2-40B4-BE49-F238E27FC236}">
                <a16:creationId xmlns:a16="http://schemas.microsoft.com/office/drawing/2014/main" id="{D1BAFE16-31CD-C841-98E0-34289A14133B}"/>
              </a:ext>
            </a:extLst>
          </p:cNvPr>
          <p:cNvSpPr/>
          <p:nvPr/>
        </p:nvSpPr>
        <p:spPr>
          <a:xfrm>
            <a:off x="745109" y="3227297"/>
            <a:ext cx="1089591" cy="13447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55"/>
          </a:p>
        </p:txBody>
      </p:sp>
      <p:sp>
        <p:nvSpPr>
          <p:cNvPr id="32" name="正方形/長方形 31">
            <a:extLst>
              <a:ext uri="{FF2B5EF4-FFF2-40B4-BE49-F238E27FC236}">
                <a16:creationId xmlns:a16="http://schemas.microsoft.com/office/drawing/2014/main" id="{337A1A7B-D855-DD4F-A406-3C66D70B5E16}"/>
              </a:ext>
            </a:extLst>
          </p:cNvPr>
          <p:cNvSpPr/>
          <p:nvPr/>
        </p:nvSpPr>
        <p:spPr>
          <a:xfrm>
            <a:off x="1887153" y="3224913"/>
            <a:ext cx="896469" cy="13447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55"/>
          </a:p>
        </p:txBody>
      </p:sp>
      <p:sp>
        <p:nvSpPr>
          <p:cNvPr id="33" name="正方形/長方形 32">
            <a:extLst>
              <a:ext uri="{FF2B5EF4-FFF2-40B4-BE49-F238E27FC236}">
                <a16:creationId xmlns:a16="http://schemas.microsoft.com/office/drawing/2014/main" id="{27FF043A-D29A-2C43-94BD-5896C95AB99E}"/>
              </a:ext>
            </a:extLst>
          </p:cNvPr>
          <p:cNvSpPr/>
          <p:nvPr/>
        </p:nvSpPr>
        <p:spPr>
          <a:xfrm>
            <a:off x="2833691" y="3217759"/>
            <a:ext cx="896469" cy="13447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55"/>
          </a:p>
        </p:txBody>
      </p:sp>
      <p:sp>
        <p:nvSpPr>
          <p:cNvPr id="34" name="正方形/長方形 33">
            <a:extLst>
              <a:ext uri="{FF2B5EF4-FFF2-40B4-BE49-F238E27FC236}">
                <a16:creationId xmlns:a16="http://schemas.microsoft.com/office/drawing/2014/main" id="{FBD1AD82-C792-864E-80BF-3C98196F1098}"/>
              </a:ext>
            </a:extLst>
          </p:cNvPr>
          <p:cNvSpPr/>
          <p:nvPr/>
        </p:nvSpPr>
        <p:spPr>
          <a:xfrm>
            <a:off x="3789766" y="3210607"/>
            <a:ext cx="548371" cy="13447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55"/>
          </a:p>
        </p:txBody>
      </p:sp>
      <p:sp>
        <p:nvSpPr>
          <p:cNvPr id="35" name="正方形/長方形 34">
            <a:extLst>
              <a:ext uri="{FF2B5EF4-FFF2-40B4-BE49-F238E27FC236}">
                <a16:creationId xmlns:a16="http://schemas.microsoft.com/office/drawing/2014/main" id="{8D7E55B0-BA9E-0240-A713-93AD0FD8F512}"/>
              </a:ext>
            </a:extLst>
          </p:cNvPr>
          <p:cNvSpPr/>
          <p:nvPr/>
        </p:nvSpPr>
        <p:spPr>
          <a:xfrm>
            <a:off x="4388205" y="3193918"/>
            <a:ext cx="1423382" cy="13447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55"/>
          </a:p>
        </p:txBody>
      </p:sp>
      <p:sp>
        <p:nvSpPr>
          <p:cNvPr id="36" name="正方形/長方形 35">
            <a:extLst>
              <a:ext uri="{FF2B5EF4-FFF2-40B4-BE49-F238E27FC236}">
                <a16:creationId xmlns:a16="http://schemas.microsoft.com/office/drawing/2014/main" id="{34C1CFD9-A767-6445-A0B3-8B9FB022ED08}"/>
              </a:ext>
            </a:extLst>
          </p:cNvPr>
          <p:cNvSpPr/>
          <p:nvPr/>
        </p:nvSpPr>
        <p:spPr>
          <a:xfrm>
            <a:off x="5868809" y="3201069"/>
            <a:ext cx="853553" cy="13447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55"/>
          </a:p>
        </p:txBody>
      </p:sp>
      <p:sp>
        <p:nvSpPr>
          <p:cNvPr id="37" name="テキスト ボックス 36">
            <a:extLst>
              <a:ext uri="{FF2B5EF4-FFF2-40B4-BE49-F238E27FC236}">
                <a16:creationId xmlns:a16="http://schemas.microsoft.com/office/drawing/2014/main" id="{75FE3270-9C49-C94B-AF53-60C45D189CE0}"/>
              </a:ext>
            </a:extLst>
          </p:cNvPr>
          <p:cNvSpPr txBox="1"/>
          <p:nvPr/>
        </p:nvSpPr>
        <p:spPr>
          <a:xfrm>
            <a:off x="1980054" y="3293390"/>
            <a:ext cx="762678" cy="329321"/>
          </a:xfrm>
          <a:prstGeom prst="rect">
            <a:avLst/>
          </a:prstGeom>
          <a:noFill/>
        </p:spPr>
        <p:txBody>
          <a:bodyPr wrap="square" rtlCol="0">
            <a:spAutoFit/>
          </a:bodyPr>
          <a:lstStyle/>
          <a:p>
            <a:r>
              <a:rPr lang="en-US" altLang="ja-JP" sz="770" b="1" dirty="0">
                <a:solidFill>
                  <a:srgbClr val="777777"/>
                </a:solidFill>
              </a:rPr>
              <a:t>1</a:t>
            </a:r>
            <a:r>
              <a:rPr lang="ja-JP" altLang="en-US" sz="770" b="1" dirty="0">
                <a:solidFill>
                  <a:srgbClr val="777777"/>
                </a:solidFill>
              </a:rPr>
              <a:t>～</a:t>
            </a:r>
            <a:r>
              <a:rPr lang="en-US" altLang="ja-JP" sz="770" b="1" dirty="0">
                <a:solidFill>
                  <a:srgbClr val="777777"/>
                </a:solidFill>
              </a:rPr>
              <a:t>3</a:t>
            </a:r>
            <a:r>
              <a:rPr lang="ja-JP" altLang="en-US" sz="770" b="1" dirty="0">
                <a:solidFill>
                  <a:srgbClr val="777777"/>
                </a:solidFill>
              </a:rPr>
              <a:t>日間 程度</a:t>
            </a:r>
            <a:endParaRPr lang="en-US" altLang="ja-JP" sz="770" b="1" dirty="0">
              <a:solidFill>
                <a:srgbClr val="777777"/>
              </a:solidFill>
            </a:endParaRPr>
          </a:p>
        </p:txBody>
      </p:sp>
      <p:sp>
        <p:nvSpPr>
          <p:cNvPr id="38" name="テキスト ボックス 37">
            <a:extLst>
              <a:ext uri="{FF2B5EF4-FFF2-40B4-BE49-F238E27FC236}">
                <a16:creationId xmlns:a16="http://schemas.microsoft.com/office/drawing/2014/main" id="{1D686617-B5F2-F346-836F-494B34451CA3}"/>
              </a:ext>
            </a:extLst>
          </p:cNvPr>
          <p:cNvSpPr txBox="1"/>
          <p:nvPr/>
        </p:nvSpPr>
        <p:spPr>
          <a:xfrm>
            <a:off x="2878192" y="3305312"/>
            <a:ext cx="846961" cy="329321"/>
          </a:xfrm>
          <a:prstGeom prst="rect">
            <a:avLst/>
          </a:prstGeom>
          <a:noFill/>
        </p:spPr>
        <p:txBody>
          <a:bodyPr wrap="square" rtlCol="0">
            <a:spAutoFit/>
          </a:bodyPr>
          <a:lstStyle/>
          <a:p>
            <a:r>
              <a:rPr lang="en-US" altLang="ja-JP" sz="770" b="1" dirty="0">
                <a:solidFill>
                  <a:srgbClr val="777777"/>
                </a:solidFill>
              </a:rPr>
              <a:t>1</a:t>
            </a:r>
            <a:r>
              <a:rPr lang="ja-JP" altLang="en-US" sz="770" b="1" dirty="0">
                <a:solidFill>
                  <a:srgbClr val="777777"/>
                </a:solidFill>
              </a:rPr>
              <a:t>～</a:t>
            </a:r>
            <a:r>
              <a:rPr lang="en-US" altLang="ja-JP" sz="770" b="1" dirty="0">
                <a:solidFill>
                  <a:srgbClr val="777777"/>
                </a:solidFill>
              </a:rPr>
              <a:t>2</a:t>
            </a:r>
            <a:r>
              <a:rPr lang="ja-JP" altLang="en-US" sz="770" b="1" dirty="0">
                <a:solidFill>
                  <a:srgbClr val="777777"/>
                </a:solidFill>
              </a:rPr>
              <a:t>カ月間 程度</a:t>
            </a:r>
            <a:endParaRPr lang="en-US" altLang="ja-JP" sz="770" b="1" dirty="0">
              <a:solidFill>
                <a:srgbClr val="777777"/>
              </a:solidFill>
            </a:endParaRPr>
          </a:p>
        </p:txBody>
      </p:sp>
      <p:sp>
        <p:nvSpPr>
          <p:cNvPr id="39" name="テキスト ボックス 38">
            <a:extLst>
              <a:ext uri="{FF2B5EF4-FFF2-40B4-BE49-F238E27FC236}">
                <a16:creationId xmlns:a16="http://schemas.microsoft.com/office/drawing/2014/main" id="{BC8A84A1-8782-BD4C-8547-062E84ABAF80}"/>
              </a:ext>
            </a:extLst>
          </p:cNvPr>
          <p:cNvSpPr txBox="1"/>
          <p:nvPr/>
        </p:nvSpPr>
        <p:spPr>
          <a:xfrm>
            <a:off x="4703198" y="3293390"/>
            <a:ext cx="729298" cy="210827"/>
          </a:xfrm>
          <a:prstGeom prst="rect">
            <a:avLst/>
          </a:prstGeom>
          <a:noFill/>
        </p:spPr>
        <p:txBody>
          <a:bodyPr wrap="square" rtlCol="0">
            <a:spAutoFit/>
          </a:bodyPr>
          <a:lstStyle/>
          <a:p>
            <a:pPr algn="ctr"/>
            <a:r>
              <a:rPr lang="en-US" altLang="ja-JP" sz="770" b="1" dirty="0">
                <a:solidFill>
                  <a:srgbClr val="777777"/>
                </a:solidFill>
              </a:rPr>
              <a:t>180</a:t>
            </a:r>
            <a:r>
              <a:rPr lang="ja-JP" altLang="en-US" sz="770" b="1" dirty="0">
                <a:solidFill>
                  <a:srgbClr val="777777"/>
                </a:solidFill>
              </a:rPr>
              <a:t>日間</a:t>
            </a:r>
            <a:endParaRPr lang="en-US" altLang="ja-JP" sz="770" b="1" dirty="0">
              <a:solidFill>
                <a:srgbClr val="777777"/>
              </a:solidFill>
            </a:endParaRPr>
          </a:p>
        </p:txBody>
      </p:sp>
      <p:sp>
        <p:nvSpPr>
          <p:cNvPr id="40" name="テキスト ボックス 39">
            <a:extLst>
              <a:ext uri="{FF2B5EF4-FFF2-40B4-BE49-F238E27FC236}">
                <a16:creationId xmlns:a16="http://schemas.microsoft.com/office/drawing/2014/main" id="{9161A0F4-3570-EC4E-8826-3400AE128799}"/>
              </a:ext>
            </a:extLst>
          </p:cNvPr>
          <p:cNvSpPr txBox="1"/>
          <p:nvPr/>
        </p:nvSpPr>
        <p:spPr>
          <a:xfrm>
            <a:off x="904411" y="3300544"/>
            <a:ext cx="762677" cy="329321"/>
          </a:xfrm>
          <a:prstGeom prst="rect">
            <a:avLst/>
          </a:prstGeom>
          <a:noFill/>
        </p:spPr>
        <p:txBody>
          <a:bodyPr wrap="square" rtlCol="0">
            <a:spAutoFit/>
          </a:bodyPr>
          <a:lstStyle/>
          <a:p>
            <a:r>
              <a:rPr lang="en-US" altLang="ja-JP" sz="770" b="1" dirty="0">
                <a:solidFill>
                  <a:srgbClr val="777777"/>
                </a:solidFill>
              </a:rPr>
              <a:t>1</a:t>
            </a:r>
            <a:r>
              <a:rPr lang="ja-JP" altLang="en-US" sz="770" b="1" dirty="0">
                <a:solidFill>
                  <a:srgbClr val="777777"/>
                </a:solidFill>
              </a:rPr>
              <a:t>～</a:t>
            </a:r>
            <a:r>
              <a:rPr lang="en-US" altLang="ja-JP" sz="770" b="1" dirty="0">
                <a:solidFill>
                  <a:srgbClr val="777777"/>
                </a:solidFill>
              </a:rPr>
              <a:t>2</a:t>
            </a:r>
            <a:r>
              <a:rPr lang="ja-JP" altLang="en-US" sz="770" b="1" dirty="0">
                <a:solidFill>
                  <a:srgbClr val="777777"/>
                </a:solidFill>
              </a:rPr>
              <a:t>週間 程度</a:t>
            </a:r>
            <a:endParaRPr lang="en-US" altLang="ja-JP" sz="770" b="1" dirty="0">
              <a:solidFill>
                <a:srgbClr val="777777"/>
              </a:solidFill>
            </a:endParaRPr>
          </a:p>
        </p:txBody>
      </p:sp>
      <p:cxnSp>
        <p:nvCxnSpPr>
          <p:cNvPr id="41" name="直線矢印コネクタ 40">
            <a:extLst>
              <a:ext uri="{FF2B5EF4-FFF2-40B4-BE49-F238E27FC236}">
                <a16:creationId xmlns:a16="http://schemas.microsoft.com/office/drawing/2014/main" id="{240CD748-B818-FE43-A5C2-83D198651537}"/>
              </a:ext>
            </a:extLst>
          </p:cNvPr>
          <p:cNvCxnSpPr>
            <a:cxnSpLocks/>
          </p:cNvCxnSpPr>
          <p:nvPr/>
        </p:nvCxnSpPr>
        <p:spPr>
          <a:xfrm>
            <a:off x="256343" y="4283507"/>
            <a:ext cx="6289586" cy="0"/>
          </a:xfrm>
          <a:prstGeom prst="straightConnector1">
            <a:avLst/>
          </a:prstGeom>
          <a:ln w="12700">
            <a:solidFill>
              <a:srgbClr val="6E6E6E"/>
            </a:solidFill>
            <a:tailEnd type="triangle"/>
          </a:ln>
        </p:spPr>
        <p:style>
          <a:lnRef idx="1">
            <a:schemeClr val="accent1"/>
          </a:lnRef>
          <a:fillRef idx="0">
            <a:schemeClr val="accent1"/>
          </a:fillRef>
          <a:effectRef idx="0">
            <a:schemeClr val="accent1"/>
          </a:effectRef>
          <a:fontRef idx="minor">
            <a:schemeClr val="tx1"/>
          </a:fontRef>
        </p:style>
      </p:cxnSp>
      <p:sp>
        <p:nvSpPr>
          <p:cNvPr id="42" name="テキスト ボックス 41">
            <a:extLst>
              <a:ext uri="{FF2B5EF4-FFF2-40B4-BE49-F238E27FC236}">
                <a16:creationId xmlns:a16="http://schemas.microsoft.com/office/drawing/2014/main" id="{3BB904E7-5C23-024C-970A-FD0ED7584055}"/>
              </a:ext>
            </a:extLst>
          </p:cNvPr>
          <p:cNvSpPr txBox="1"/>
          <p:nvPr/>
        </p:nvSpPr>
        <p:spPr>
          <a:xfrm>
            <a:off x="750151" y="3674868"/>
            <a:ext cx="1032095" cy="418191"/>
          </a:xfrm>
          <a:prstGeom prst="rect">
            <a:avLst/>
          </a:prstGeom>
          <a:noFill/>
        </p:spPr>
        <p:txBody>
          <a:bodyPr wrap="square" rtlCol="0">
            <a:spAutoFit/>
          </a:bodyPr>
          <a:lstStyle/>
          <a:p>
            <a:r>
              <a:rPr lang="ja-JP" altLang="en-US" sz="706" b="1" dirty="0">
                <a:solidFill>
                  <a:srgbClr val="777777"/>
                </a:solidFill>
              </a:rPr>
              <a:t>動画のテイストや構成などを話し合います。</a:t>
            </a:r>
            <a:endParaRPr lang="en-US" altLang="ja-JP" sz="706" b="1" dirty="0">
              <a:solidFill>
                <a:srgbClr val="777777"/>
              </a:solidFill>
            </a:endParaRPr>
          </a:p>
          <a:p>
            <a:r>
              <a:rPr lang="ja-JP" altLang="en-US" sz="706" b="1" dirty="0">
                <a:solidFill>
                  <a:srgbClr val="777777"/>
                </a:solidFill>
              </a:rPr>
              <a:t>期間は目安です。</a:t>
            </a:r>
            <a:endParaRPr lang="en-US" altLang="ja-JP" sz="706" b="1" dirty="0">
              <a:solidFill>
                <a:srgbClr val="777777"/>
              </a:solidFill>
            </a:endParaRPr>
          </a:p>
        </p:txBody>
      </p:sp>
      <p:sp>
        <p:nvSpPr>
          <p:cNvPr id="43" name="テキスト ボックス 42">
            <a:extLst>
              <a:ext uri="{FF2B5EF4-FFF2-40B4-BE49-F238E27FC236}">
                <a16:creationId xmlns:a16="http://schemas.microsoft.com/office/drawing/2014/main" id="{240B99EC-F985-134B-9A4D-54D2E126D19C}"/>
              </a:ext>
            </a:extLst>
          </p:cNvPr>
          <p:cNvSpPr txBox="1"/>
          <p:nvPr/>
        </p:nvSpPr>
        <p:spPr>
          <a:xfrm>
            <a:off x="1873121" y="3677251"/>
            <a:ext cx="862816" cy="418191"/>
          </a:xfrm>
          <a:prstGeom prst="rect">
            <a:avLst/>
          </a:prstGeom>
          <a:noFill/>
        </p:spPr>
        <p:txBody>
          <a:bodyPr wrap="square" rtlCol="0">
            <a:spAutoFit/>
          </a:bodyPr>
          <a:lstStyle/>
          <a:p>
            <a:r>
              <a:rPr lang="ja-JP" altLang="en-US" sz="706" b="1" dirty="0">
                <a:solidFill>
                  <a:srgbClr val="777777"/>
                </a:solidFill>
              </a:rPr>
              <a:t>公開時期に合わせて撮影スケジュールを組みます。</a:t>
            </a:r>
            <a:endParaRPr lang="en-US" altLang="ja-JP" sz="706" b="1" dirty="0">
              <a:solidFill>
                <a:srgbClr val="777777"/>
              </a:solidFill>
            </a:endParaRPr>
          </a:p>
        </p:txBody>
      </p:sp>
      <p:sp>
        <p:nvSpPr>
          <p:cNvPr id="44" name="テキスト ボックス 43">
            <a:extLst>
              <a:ext uri="{FF2B5EF4-FFF2-40B4-BE49-F238E27FC236}">
                <a16:creationId xmlns:a16="http://schemas.microsoft.com/office/drawing/2014/main" id="{CF88D89D-4EC4-ED4C-870C-D1D174F771AC}"/>
              </a:ext>
            </a:extLst>
          </p:cNvPr>
          <p:cNvSpPr txBox="1"/>
          <p:nvPr/>
        </p:nvSpPr>
        <p:spPr>
          <a:xfrm>
            <a:off x="2853038" y="3670099"/>
            <a:ext cx="862816" cy="526811"/>
          </a:xfrm>
          <a:prstGeom prst="rect">
            <a:avLst/>
          </a:prstGeom>
          <a:noFill/>
        </p:spPr>
        <p:txBody>
          <a:bodyPr wrap="square" rtlCol="0">
            <a:spAutoFit/>
          </a:bodyPr>
          <a:lstStyle/>
          <a:p>
            <a:r>
              <a:rPr lang="ja-JP" altLang="en-US" sz="706" b="1" dirty="0">
                <a:solidFill>
                  <a:srgbClr val="777777"/>
                </a:solidFill>
              </a:rPr>
              <a:t>編集にはこの程度の期間を見積もっていただけますと幸いです。</a:t>
            </a:r>
            <a:endParaRPr lang="en-US" altLang="ja-JP" sz="706" b="1" dirty="0">
              <a:solidFill>
                <a:srgbClr val="777777"/>
              </a:solidFill>
            </a:endParaRPr>
          </a:p>
        </p:txBody>
      </p:sp>
      <p:sp>
        <p:nvSpPr>
          <p:cNvPr id="45" name="テキスト ボックス 44">
            <a:extLst>
              <a:ext uri="{FF2B5EF4-FFF2-40B4-BE49-F238E27FC236}">
                <a16:creationId xmlns:a16="http://schemas.microsoft.com/office/drawing/2014/main" id="{D0D95386-E3F1-5046-B792-B4DD39D5FBB0}"/>
              </a:ext>
            </a:extLst>
          </p:cNvPr>
          <p:cNvSpPr txBox="1"/>
          <p:nvPr/>
        </p:nvSpPr>
        <p:spPr>
          <a:xfrm>
            <a:off x="4409934" y="3653409"/>
            <a:ext cx="1377810" cy="526811"/>
          </a:xfrm>
          <a:prstGeom prst="rect">
            <a:avLst/>
          </a:prstGeom>
          <a:noFill/>
        </p:spPr>
        <p:txBody>
          <a:bodyPr wrap="square" rtlCol="0">
            <a:spAutoFit/>
          </a:bodyPr>
          <a:lstStyle/>
          <a:p>
            <a:r>
              <a:rPr lang="ja-JP" altLang="en-US" sz="706" b="1" dirty="0">
                <a:solidFill>
                  <a:srgbClr val="777777"/>
                </a:solidFill>
              </a:rPr>
              <a:t>動画自体はこの期間以上残しますが、動画の測定期間は</a:t>
            </a:r>
            <a:r>
              <a:rPr lang="en-US" altLang="ja-JP" sz="706" b="1" dirty="0">
                <a:solidFill>
                  <a:srgbClr val="777777"/>
                </a:solidFill>
              </a:rPr>
              <a:t>180</a:t>
            </a:r>
            <a:r>
              <a:rPr lang="ja-JP" altLang="en-US" sz="706" b="1" dirty="0">
                <a:solidFill>
                  <a:srgbClr val="777777"/>
                </a:solidFill>
              </a:rPr>
              <a:t>日間とします。詳細は契約書に</a:t>
            </a:r>
            <a:endParaRPr lang="en-US" altLang="ja-JP" sz="706" b="1" dirty="0">
              <a:solidFill>
                <a:srgbClr val="777777"/>
              </a:solidFill>
            </a:endParaRPr>
          </a:p>
          <a:p>
            <a:r>
              <a:rPr lang="ja-JP" altLang="en-US" sz="706" b="1" dirty="0">
                <a:solidFill>
                  <a:srgbClr val="777777"/>
                </a:solidFill>
              </a:rPr>
              <a:t>記載させていただきます。</a:t>
            </a:r>
            <a:endParaRPr lang="en-US" altLang="ja-JP" sz="706" b="1" dirty="0">
              <a:solidFill>
                <a:srgbClr val="777777"/>
              </a:solidFill>
            </a:endParaRPr>
          </a:p>
        </p:txBody>
      </p:sp>
      <p:sp>
        <p:nvSpPr>
          <p:cNvPr id="46" name="テキスト ボックス 45">
            <a:extLst>
              <a:ext uri="{FF2B5EF4-FFF2-40B4-BE49-F238E27FC236}">
                <a16:creationId xmlns:a16="http://schemas.microsoft.com/office/drawing/2014/main" id="{EF7CDFFB-AB82-5645-91DC-AF85C6C1AA93}"/>
              </a:ext>
            </a:extLst>
          </p:cNvPr>
          <p:cNvSpPr txBox="1"/>
          <p:nvPr/>
        </p:nvSpPr>
        <p:spPr>
          <a:xfrm>
            <a:off x="5857160" y="3641488"/>
            <a:ext cx="855665" cy="418191"/>
          </a:xfrm>
          <a:prstGeom prst="rect">
            <a:avLst/>
          </a:prstGeom>
          <a:noFill/>
        </p:spPr>
        <p:txBody>
          <a:bodyPr wrap="square" rtlCol="0">
            <a:spAutoFit/>
          </a:bodyPr>
          <a:lstStyle/>
          <a:p>
            <a:r>
              <a:rPr lang="ja-JP" altLang="en-US" sz="706" b="1" dirty="0">
                <a:solidFill>
                  <a:srgbClr val="777777"/>
                </a:solidFill>
              </a:rPr>
              <a:t>報告レポートを作成し、成果をお伝えいたします。</a:t>
            </a:r>
            <a:endParaRPr lang="en-US" altLang="ja-JP" sz="706" b="1" dirty="0">
              <a:solidFill>
                <a:srgbClr val="777777"/>
              </a:solidFill>
            </a:endParaRPr>
          </a:p>
        </p:txBody>
      </p:sp>
      <p:sp>
        <p:nvSpPr>
          <p:cNvPr id="48" name="テキスト ボックス 3">
            <a:extLst>
              <a:ext uri="{FF2B5EF4-FFF2-40B4-BE49-F238E27FC236}">
                <a16:creationId xmlns:a16="http://schemas.microsoft.com/office/drawing/2014/main" id="{D03E1A46-6A55-4C49-B073-8A2BC937A3B8}"/>
              </a:ext>
            </a:extLst>
          </p:cNvPr>
          <p:cNvSpPr txBox="1">
            <a:spLocks noChangeArrowheads="1"/>
          </p:cNvSpPr>
          <p:nvPr/>
        </p:nvSpPr>
        <p:spPr bwMode="auto">
          <a:xfrm>
            <a:off x="92780" y="5011927"/>
            <a:ext cx="6381017" cy="40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buNone/>
            </a:pPr>
            <a:r>
              <a:rPr lang="ja-JP" altLang="en-US" sz="2053" b="1" dirty="0">
                <a:latin typeface="UD デジタル 教科書体 NK-R" panose="02020400000000000000" pitchFamily="18" charset="-128"/>
                <a:ea typeface="UD デジタル 教科書体 NK-R" panose="02020400000000000000" pitchFamily="18" charset="-128"/>
              </a:rPr>
              <a:t>効果の測定</a:t>
            </a:r>
          </a:p>
        </p:txBody>
      </p:sp>
      <p:sp>
        <p:nvSpPr>
          <p:cNvPr id="49" name="テキスト ボックス 48">
            <a:extLst>
              <a:ext uri="{FF2B5EF4-FFF2-40B4-BE49-F238E27FC236}">
                <a16:creationId xmlns:a16="http://schemas.microsoft.com/office/drawing/2014/main" id="{158A9C91-2BA5-CF4D-A45B-E3E69232D687}"/>
              </a:ext>
            </a:extLst>
          </p:cNvPr>
          <p:cNvSpPr txBox="1"/>
          <p:nvPr/>
        </p:nvSpPr>
        <p:spPr>
          <a:xfrm>
            <a:off x="354411" y="5833562"/>
            <a:ext cx="6021021" cy="270074"/>
          </a:xfrm>
          <a:prstGeom prst="rect">
            <a:avLst/>
          </a:prstGeom>
          <a:noFill/>
        </p:spPr>
        <p:txBody>
          <a:bodyPr wrap="square" rtlCol="0">
            <a:spAutoFit/>
          </a:bodyPr>
          <a:lstStyle/>
          <a:p>
            <a:pPr algn="ctr"/>
            <a:r>
              <a:rPr lang="ja-JP" altLang="en-US" sz="1155" b="1" dirty="0">
                <a:solidFill>
                  <a:srgbClr val="6E6E6E"/>
                </a:solidFill>
              </a:rPr>
              <a:t>期待する効果を適切な方法で測定し、ご報告いたします</a:t>
            </a:r>
            <a:endParaRPr lang="en-US" altLang="ja-JP" sz="1155" b="1" dirty="0">
              <a:solidFill>
                <a:srgbClr val="6E6E6E"/>
              </a:solidFill>
            </a:endParaRPr>
          </a:p>
        </p:txBody>
      </p:sp>
      <p:cxnSp>
        <p:nvCxnSpPr>
          <p:cNvPr id="50" name="直線コネクタ 49">
            <a:extLst>
              <a:ext uri="{FF2B5EF4-FFF2-40B4-BE49-F238E27FC236}">
                <a16:creationId xmlns:a16="http://schemas.microsoft.com/office/drawing/2014/main" id="{2BBAC2C4-FE18-1E4F-9805-4B1FBB27BBBC}"/>
              </a:ext>
            </a:extLst>
          </p:cNvPr>
          <p:cNvCxnSpPr>
            <a:cxnSpLocks/>
          </p:cNvCxnSpPr>
          <p:nvPr/>
        </p:nvCxnSpPr>
        <p:spPr>
          <a:xfrm>
            <a:off x="1183143" y="6097829"/>
            <a:ext cx="4464822" cy="4547"/>
          </a:xfrm>
          <a:prstGeom prst="line">
            <a:avLst/>
          </a:prstGeom>
          <a:ln w="28575">
            <a:solidFill>
              <a:srgbClr val="BA8E51"/>
            </a:solidFill>
          </a:ln>
        </p:spPr>
        <p:style>
          <a:lnRef idx="1">
            <a:schemeClr val="accent1"/>
          </a:lnRef>
          <a:fillRef idx="0">
            <a:schemeClr val="accent1"/>
          </a:fillRef>
          <a:effectRef idx="0">
            <a:schemeClr val="accent1"/>
          </a:effectRef>
          <a:fontRef idx="minor">
            <a:schemeClr val="tx1"/>
          </a:fontRef>
        </p:style>
      </p:cxnSp>
      <p:pic>
        <p:nvPicPr>
          <p:cNvPr id="51" name="図 50">
            <a:extLst>
              <a:ext uri="{FF2B5EF4-FFF2-40B4-BE49-F238E27FC236}">
                <a16:creationId xmlns:a16="http://schemas.microsoft.com/office/drawing/2014/main" id="{F948D91B-B39F-B84D-9D77-F56AFA6031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900" y="6829204"/>
            <a:ext cx="1235011" cy="858151"/>
          </a:xfrm>
          <a:prstGeom prst="rect">
            <a:avLst/>
          </a:prstGeom>
        </p:spPr>
      </p:pic>
      <p:pic>
        <p:nvPicPr>
          <p:cNvPr id="52" name="図 51">
            <a:extLst>
              <a:ext uri="{FF2B5EF4-FFF2-40B4-BE49-F238E27FC236}">
                <a16:creationId xmlns:a16="http://schemas.microsoft.com/office/drawing/2014/main" id="{35AA4E63-6C4A-CF4A-B9AC-09BADE186E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6232" y="6903838"/>
            <a:ext cx="526595" cy="841723"/>
          </a:xfrm>
          <a:prstGeom prst="rect">
            <a:avLst/>
          </a:prstGeom>
        </p:spPr>
      </p:pic>
      <p:pic>
        <p:nvPicPr>
          <p:cNvPr id="53" name="図 52">
            <a:extLst>
              <a:ext uri="{FF2B5EF4-FFF2-40B4-BE49-F238E27FC236}">
                <a16:creationId xmlns:a16="http://schemas.microsoft.com/office/drawing/2014/main" id="{A6C6FD8D-4470-C943-986C-5DBBD6D25E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5006" y="6845633"/>
            <a:ext cx="697090" cy="832636"/>
          </a:xfrm>
          <a:prstGeom prst="rect">
            <a:avLst/>
          </a:prstGeom>
        </p:spPr>
      </p:pic>
      <p:sp>
        <p:nvSpPr>
          <p:cNvPr id="54" name="テキスト ボックス 53">
            <a:extLst>
              <a:ext uri="{FF2B5EF4-FFF2-40B4-BE49-F238E27FC236}">
                <a16:creationId xmlns:a16="http://schemas.microsoft.com/office/drawing/2014/main" id="{F99BE75E-1EE1-FE48-8E1F-333E79BD8934}"/>
              </a:ext>
            </a:extLst>
          </p:cNvPr>
          <p:cNvSpPr txBox="1"/>
          <p:nvPr/>
        </p:nvSpPr>
        <p:spPr>
          <a:xfrm>
            <a:off x="-73604" y="7941244"/>
            <a:ext cx="2107433" cy="723788"/>
          </a:xfrm>
          <a:prstGeom prst="rect">
            <a:avLst/>
          </a:prstGeom>
          <a:noFill/>
        </p:spPr>
        <p:txBody>
          <a:bodyPr wrap="square" rtlCol="0">
            <a:spAutoFit/>
          </a:bodyPr>
          <a:lstStyle/>
          <a:p>
            <a:pPr algn="ctr"/>
            <a:r>
              <a:rPr lang="ja-JP" altLang="en-US" sz="1026" b="1" dirty="0">
                <a:solidFill>
                  <a:srgbClr val="777777"/>
                </a:solidFill>
              </a:rPr>
              <a:t>視聴者データの確認</a:t>
            </a:r>
            <a:endParaRPr lang="en-US" altLang="ja-JP" sz="1026" b="1" dirty="0">
              <a:solidFill>
                <a:srgbClr val="777777"/>
              </a:solidFill>
            </a:endParaRPr>
          </a:p>
          <a:p>
            <a:pPr algn="ctr"/>
            <a:endParaRPr lang="en-US" altLang="ja-JP" sz="1026" b="1" dirty="0">
              <a:solidFill>
                <a:srgbClr val="777777"/>
              </a:solidFill>
            </a:endParaRPr>
          </a:p>
          <a:p>
            <a:pPr algn="ctr"/>
            <a:r>
              <a:rPr lang="ja-JP" altLang="en-US" sz="1026" b="1" dirty="0">
                <a:solidFill>
                  <a:srgbClr val="777777"/>
                </a:solidFill>
              </a:rPr>
              <a:t>何歳の人がどれだけ見たのか</a:t>
            </a:r>
            <a:endParaRPr lang="en-US" altLang="ja-JP" sz="1026" b="1" dirty="0">
              <a:solidFill>
                <a:srgbClr val="777777"/>
              </a:solidFill>
            </a:endParaRPr>
          </a:p>
          <a:p>
            <a:pPr algn="ctr"/>
            <a:r>
              <a:rPr lang="ja-JP" altLang="en-US" sz="1026" b="1" dirty="0">
                <a:solidFill>
                  <a:srgbClr val="777777"/>
                </a:solidFill>
              </a:rPr>
              <a:t>検索ワードは何だったのか</a:t>
            </a:r>
            <a:endParaRPr lang="en-US" altLang="ja-JP" sz="1026" b="1" dirty="0">
              <a:solidFill>
                <a:srgbClr val="777777"/>
              </a:solidFill>
            </a:endParaRPr>
          </a:p>
        </p:txBody>
      </p:sp>
      <p:sp>
        <p:nvSpPr>
          <p:cNvPr id="55" name="テキスト ボックス 54">
            <a:extLst>
              <a:ext uri="{FF2B5EF4-FFF2-40B4-BE49-F238E27FC236}">
                <a16:creationId xmlns:a16="http://schemas.microsoft.com/office/drawing/2014/main" id="{D0677C72-F191-8641-8D21-AF54A1A70589}"/>
              </a:ext>
            </a:extLst>
          </p:cNvPr>
          <p:cNvSpPr txBox="1"/>
          <p:nvPr/>
        </p:nvSpPr>
        <p:spPr>
          <a:xfrm>
            <a:off x="2222478" y="7927066"/>
            <a:ext cx="2107433" cy="723788"/>
          </a:xfrm>
          <a:prstGeom prst="rect">
            <a:avLst/>
          </a:prstGeom>
          <a:noFill/>
        </p:spPr>
        <p:txBody>
          <a:bodyPr wrap="square" rtlCol="0">
            <a:spAutoFit/>
          </a:bodyPr>
          <a:lstStyle/>
          <a:p>
            <a:pPr algn="ctr"/>
            <a:r>
              <a:rPr lang="en-US" altLang="ja-JP" sz="1026" b="1" dirty="0">
                <a:solidFill>
                  <a:srgbClr val="777777"/>
                </a:solidFill>
              </a:rPr>
              <a:t>HP</a:t>
            </a:r>
            <a:r>
              <a:rPr lang="ja-JP" altLang="en-US" sz="1026" b="1" dirty="0">
                <a:solidFill>
                  <a:srgbClr val="777777"/>
                </a:solidFill>
              </a:rPr>
              <a:t>や</a:t>
            </a:r>
            <a:r>
              <a:rPr lang="en-US" altLang="ja-JP" sz="1026" b="1" dirty="0">
                <a:solidFill>
                  <a:srgbClr val="777777"/>
                </a:solidFill>
              </a:rPr>
              <a:t>LP</a:t>
            </a:r>
            <a:r>
              <a:rPr lang="ja-JP" altLang="en-US" sz="1026" b="1" dirty="0">
                <a:solidFill>
                  <a:srgbClr val="777777"/>
                </a:solidFill>
              </a:rPr>
              <a:t>へのクリック測定</a:t>
            </a:r>
            <a:endParaRPr lang="en-US" altLang="ja-JP" sz="1026" b="1" dirty="0">
              <a:solidFill>
                <a:srgbClr val="777777"/>
              </a:solidFill>
            </a:endParaRPr>
          </a:p>
          <a:p>
            <a:pPr algn="ctr"/>
            <a:endParaRPr lang="en-US" altLang="ja-JP" sz="1026" b="1" dirty="0">
              <a:solidFill>
                <a:srgbClr val="777777"/>
              </a:solidFill>
            </a:endParaRPr>
          </a:p>
          <a:p>
            <a:pPr algn="ctr"/>
            <a:r>
              <a:rPr lang="ja-JP" altLang="en-US" sz="1026" b="1" dirty="0">
                <a:solidFill>
                  <a:srgbClr val="777777"/>
                </a:solidFill>
              </a:rPr>
              <a:t>見てほしい</a:t>
            </a:r>
            <a:r>
              <a:rPr lang="en-US" altLang="ja-JP" sz="1026" b="1" dirty="0">
                <a:solidFill>
                  <a:srgbClr val="777777"/>
                </a:solidFill>
              </a:rPr>
              <a:t>WEB</a:t>
            </a:r>
            <a:r>
              <a:rPr lang="ja-JP" altLang="en-US" sz="1026" b="1" dirty="0">
                <a:solidFill>
                  <a:srgbClr val="777777"/>
                </a:solidFill>
              </a:rPr>
              <a:t>サイトへ</a:t>
            </a:r>
            <a:endParaRPr lang="en-US" altLang="ja-JP" sz="1026" b="1" dirty="0">
              <a:solidFill>
                <a:srgbClr val="777777"/>
              </a:solidFill>
            </a:endParaRPr>
          </a:p>
          <a:p>
            <a:pPr algn="ctr"/>
            <a:r>
              <a:rPr lang="ja-JP" altLang="en-US" sz="1026" b="1" dirty="0">
                <a:solidFill>
                  <a:srgbClr val="777777"/>
                </a:solidFill>
              </a:rPr>
              <a:t>どれだけクリックがあったのか</a:t>
            </a:r>
            <a:endParaRPr lang="en-US" altLang="ja-JP" sz="1026" b="1" dirty="0">
              <a:solidFill>
                <a:srgbClr val="777777"/>
              </a:solidFill>
            </a:endParaRPr>
          </a:p>
        </p:txBody>
      </p:sp>
      <p:sp>
        <p:nvSpPr>
          <p:cNvPr id="56" name="テキスト ボックス 55">
            <a:extLst>
              <a:ext uri="{FF2B5EF4-FFF2-40B4-BE49-F238E27FC236}">
                <a16:creationId xmlns:a16="http://schemas.microsoft.com/office/drawing/2014/main" id="{120B42DB-B8C3-454C-887D-9147EF7C11B6}"/>
              </a:ext>
            </a:extLst>
          </p:cNvPr>
          <p:cNvSpPr txBox="1"/>
          <p:nvPr/>
        </p:nvSpPr>
        <p:spPr>
          <a:xfrm>
            <a:off x="4737944" y="7930798"/>
            <a:ext cx="2107433" cy="723788"/>
          </a:xfrm>
          <a:prstGeom prst="rect">
            <a:avLst/>
          </a:prstGeom>
          <a:noFill/>
        </p:spPr>
        <p:txBody>
          <a:bodyPr wrap="square" rtlCol="0">
            <a:spAutoFit/>
          </a:bodyPr>
          <a:lstStyle/>
          <a:p>
            <a:pPr algn="ctr"/>
            <a:r>
              <a:rPr lang="ja-JP" altLang="en-US" sz="1026" b="1" dirty="0">
                <a:solidFill>
                  <a:srgbClr val="777777"/>
                </a:solidFill>
              </a:rPr>
              <a:t>商品の購入</a:t>
            </a:r>
            <a:endParaRPr lang="en-US" altLang="ja-JP" sz="1026" b="1" dirty="0">
              <a:solidFill>
                <a:srgbClr val="777777"/>
              </a:solidFill>
            </a:endParaRPr>
          </a:p>
          <a:p>
            <a:pPr algn="ctr"/>
            <a:endParaRPr lang="en-US" altLang="ja-JP" sz="1026" b="1" dirty="0">
              <a:solidFill>
                <a:srgbClr val="777777"/>
              </a:solidFill>
            </a:endParaRPr>
          </a:p>
          <a:p>
            <a:pPr algn="ctr"/>
            <a:r>
              <a:rPr lang="ja-JP" altLang="en-US" sz="1026" b="1" dirty="0">
                <a:solidFill>
                  <a:srgbClr val="777777"/>
                </a:solidFill>
              </a:rPr>
              <a:t>その動画を見てどれくらいの人が</a:t>
            </a:r>
            <a:endParaRPr lang="en-US" altLang="ja-JP" sz="1026" b="1" dirty="0">
              <a:solidFill>
                <a:srgbClr val="777777"/>
              </a:solidFill>
            </a:endParaRPr>
          </a:p>
          <a:p>
            <a:pPr algn="ctr"/>
            <a:r>
              <a:rPr lang="ja-JP" altLang="en-US" sz="1026" b="1" dirty="0">
                <a:solidFill>
                  <a:srgbClr val="777777"/>
                </a:solidFill>
              </a:rPr>
              <a:t>商品を購入してくれたのか</a:t>
            </a:r>
            <a:endParaRPr lang="en-US" altLang="ja-JP" sz="1026" b="1" dirty="0">
              <a:solidFill>
                <a:srgbClr val="777777"/>
              </a:solidFill>
            </a:endParaRPr>
          </a:p>
        </p:txBody>
      </p:sp>
      <p:cxnSp>
        <p:nvCxnSpPr>
          <p:cNvPr id="57" name="直線コネクタ 56">
            <a:extLst>
              <a:ext uri="{FF2B5EF4-FFF2-40B4-BE49-F238E27FC236}">
                <a16:creationId xmlns:a16="http://schemas.microsoft.com/office/drawing/2014/main" id="{76FAF044-A66F-464A-9065-23289D6FEDAD}"/>
              </a:ext>
            </a:extLst>
          </p:cNvPr>
          <p:cNvCxnSpPr>
            <a:cxnSpLocks/>
          </p:cNvCxnSpPr>
          <p:nvPr/>
        </p:nvCxnSpPr>
        <p:spPr>
          <a:xfrm>
            <a:off x="2176346" y="6638830"/>
            <a:ext cx="0" cy="2109634"/>
          </a:xfrm>
          <a:prstGeom prst="line">
            <a:avLst/>
          </a:prstGeom>
          <a:ln w="28575">
            <a:solidFill>
              <a:srgbClr val="BA8E51"/>
            </a:solidFill>
            <a:prstDash val="sysDot"/>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289FD043-8DA9-2D40-9F60-D1918D386CC1}"/>
              </a:ext>
            </a:extLst>
          </p:cNvPr>
          <p:cNvCxnSpPr>
            <a:cxnSpLocks/>
          </p:cNvCxnSpPr>
          <p:nvPr/>
        </p:nvCxnSpPr>
        <p:spPr>
          <a:xfrm>
            <a:off x="4526154" y="6629129"/>
            <a:ext cx="0" cy="2109634"/>
          </a:xfrm>
          <a:prstGeom prst="line">
            <a:avLst/>
          </a:prstGeom>
          <a:ln w="28575">
            <a:solidFill>
              <a:srgbClr val="BA8E51"/>
            </a:solidFill>
            <a:prstDash val="sysDot"/>
          </a:ln>
        </p:spPr>
        <p:style>
          <a:lnRef idx="1">
            <a:schemeClr val="accent1"/>
          </a:lnRef>
          <a:fillRef idx="0">
            <a:schemeClr val="accent1"/>
          </a:fillRef>
          <a:effectRef idx="0">
            <a:schemeClr val="accent1"/>
          </a:effectRef>
          <a:fontRef idx="minor">
            <a:schemeClr val="tx1"/>
          </a:fontRef>
        </p:style>
      </p:cxnSp>
      <p:sp>
        <p:nvSpPr>
          <p:cNvPr id="60" name="テキスト ボックス 3">
            <a:extLst>
              <a:ext uri="{FF2B5EF4-FFF2-40B4-BE49-F238E27FC236}">
                <a16:creationId xmlns:a16="http://schemas.microsoft.com/office/drawing/2014/main" id="{82BCFC75-A9CA-DD47-B3C8-0637A8C4ACB3}"/>
              </a:ext>
            </a:extLst>
          </p:cNvPr>
          <p:cNvSpPr txBox="1">
            <a:spLocks noChangeArrowheads="1"/>
          </p:cNvSpPr>
          <p:nvPr/>
        </p:nvSpPr>
        <p:spPr bwMode="auto">
          <a:xfrm>
            <a:off x="152601" y="1258479"/>
            <a:ext cx="6476865" cy="787331"/>
          </a:xfrm>
          <a:prstGeom prst="rect">
            <a:avLst/>
          </a:prstGeom>
          <a:solidFill>
            <a:srgbClr val="FFFF00"/>
          </a:solidFill>
          <a:ln>
            <a:solidFill>
              <a:schemeClr val="tx2">
                <a:lumMod val="50000"/>
                <a:lumOff val="50000"/>
              </a:schemeClr>
            </a:solidFill>
          </a:ln>
          <a:extLst/>
        </p:spPr>
        <p:txBody>
          <a:bodyPr wrap="square">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buNone/>
            </a:pPr>
            <a:r>
              <a:rPr lang="ja-JP" altLang="en-US" sz="2053" b="1" dirty="0" smtClean="0">
                <a:latin typeface="UD デジタル 教科書体 NK-R" panose="02020400000000000000" pitchFamily="18" charset="-128"/>
                <a:ea typeface="UD デジタル 教科書体 NK-R" panose="02020400000000000000" pitchFamily="18" charset="-128"/>
              </a:rPr>
              <a:t>観光データ</a:t>
            </a:r>
            <a:r>
              <a:rPr lang="ja-JP" altLang="en-US" sz="2053" b="1" dirty="0">
                <a:latin typeface="UD デジタル 教科書体 NK-R" panose="02020400000000000000" pitchFamily="18" charset="-128"/>
                <a:ea typeface="UD デジタル 教科書体 NK-R" panose="02020400000000000000" pitchFamily="18" charset="-128"/>
              </a:rPr>
              <a:t>の</a:t>
            </a:r>
            <a:r>
              <a:rPr lang="ja-JP" altLang="en-US" sz="2053" b="1" dirty="0" smtClean="0">
                <a:latin typeface="UD デジタル 教科書体 NK-R" panose="02020400000000000000" pitchFamily="18" charset="-128"/>
                <a:ea typeface="UD デジタル 教科書体 NK-R" panose="02020400000000000000" pitchFamily="18" charset="-128"/>
              </a:rPr>
              <a:t>分析、観光関連の検索キーワードの</a:t>
            </a:r>
            <a:endParaRPr lang="en-US" altLang="ja-JP" sz="2053" b="1" dirty="0" smtClean="0">
              <a:latin typeface="UD デジタル 教科書体 NK-R" panose="02020400000000000000" pitchFamily="18" charset="-128"/>
              <a:ea typeface="UD デジタル 教科書体 NK-R" panose="02020400000000000000" pitchFamily="18" charset="-128"/>
            </a:endParaRPr>
          </a:p>
          <a:p>
            <a:pPr>
              <a:buNone/>
            </a:pPr>
            <a:r>
              <a:rPr lang="ja-JP" altLang="en-US" sz="2053" b="1" dirty="0" smtClean="0">
                <a:latin typeface="UD デジタル 教科書体 NK-R" panose="02020400000000000000" pitchFamily="18" charset="-128"/>
                <a:ea typeface="UD デジタル 教科書体 NK-R" panose="02020400000000000000" pitchFamily="18" charset="-128"/>
              </a:rPr>
              <a:t>データの分析に基づき、</a:t>
            </a:r>
            <a:r>
              <a:rPr lang="ja-JP" altLang="en-US" sz="2053" b="1" dirty="0">
                <a:latin typeface="UD デジタル 教科書体 NK-R" panose="02020400000000000000" pitchFamily="18" charset="-128"/>
                <a:ea typeface="UD デジタル 教科書体 NK-R" panose="02020400000000000000" pitchFamily="18" charset="-128"/>
              </a:rPr>
              <a:t>確実</a:t>
            </a:r>
            <a:r>
              <a:rPr lang="ja-JP" altLang="en-US" sz="2053" b="1" dirty="0" smtClean="0">
                <a:latin typeface="UD デジタル 教科書体 NK-R" panose="02020400000000000000" pitchFamily="18" charset="-128"/>
                <a:ea typeface="UD デジタル 教科書体 NK-R" panose="02020400000000000000" pitchFamily="18" charset="-128"/>
              </a:rPr>
              <a:t>に当たるテーマを設定し撮影</a:t>
            </a:r>
            <a:endParaRPr lang="ja-JP" altLang="en-US" sz="2053" b="1" dirty="0">
              <a:latin typeface="UD デジタル 教科書体 NK-R" panose="02020400000000000000" pitchFamily="18" charset="-128"/>
              <a:ea typeface="UD デジタル 教科書体 NK-R" panose="02020400000000000000" pitchFamily="18" charset="-128"/>
            </a:endParaRPr>
          </a:p>
        </p:txBody>
      </p:sp>
      <p:sp>
        <p:nvSpPr>
          <p:cNvPr id="59" name="タイトル 4"/>
          <p:cNvSpPr txBox="1">
            <a:spLocks/>
          </p:cNvSpPr>
          <p:nvPr/>
        </p:nvSpPr>
        <p:spPr bwMode="auto">
          <a:xfrm>
            <a:off x="260648" y="107504"/>
            <a:ext cx="6336704" cy="519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ctr" rtl="0" eaLnBrk="1" fontAlgn="base" hangingPunct="1">
              <a:spcBef>
                <a:spcPct val="0"/>
              </a:spcBef>
              <a:spcAft>
                <a:spcPct val="0"/>
              </a:spcAft>
              <a:defRPr kumimoji="1" sz="3375" b="1">
                <a:solidFill>
                  <a:schemeClr val="tx2"/>
                </a:solidFill>
                <a:latin typeface="Meiryo UI" pitchFamily="50" charset="-128"/>
                <a:ea typeface="Meiryo UI" pitchFamily="50" charset="-128"/>
                <a:cs typeface="Meiryo UI" pitchFamily="50" charset="-128"/>
              </a:defRPr>
            </a:lvl1pPr>
            <a:lvl2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2pPr>
            <a:lvl3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3pPr>
            <a:lvl4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4pPr>
            <a:lvl5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5pPr>
            <a:lvl6pPr marL="4572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6pPr>
            <a:lvl7pPr marL="9144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7pPr>
            <a:lvl8pPr marL="13716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8pPr>
            <a:lvl9pPr marL="18288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9pPr>
          </a:lstStyle>
          <a:p>
            <a:r>
              <a:rPr lang="ja-JP" altLang="en-US" kern="0"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３　業務内容　　（４）他</a:t>
            </a:r>
            <a:r>
              <a:rPr lang="en-US" altLang="ja-JP" sz="2400" kern="0" dirty="0" smtClean="0">
                <a:solidFill>
                  <a:schemeClr val="tx1"/>
                </a:solidFill>
                <a:latin typeface="UD デジタル 教科書体 NK-R" panose="02020400000000000000" pitchFamily="18" charset="-128"/>
                <a:ea typeface="UD デジタル 教科書体 NK-R" panose="02020400000000000000" pitchFamily="18" charset="-128"/>
              </a:rPr>
              <a:t>SNS</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連携した</a:t>
            </a:r>
            <a:r>
              <a:rPr lang="en-US" altLang="ja-JP" sz="2400" kern="0"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配信</a:t>
            </a:r>
            <a:endParaRPr lang="ja-JP" altLang="en-US" sz="2400" kern="0" dirty="0">
              <a:solidFill>
                <a:schemeClr val="tx1"/>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26708457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スライド番号プレースホルダー 2"/>
          <p:cNvSpPr>
            <a:spLocks noGrp="1"/>
          </p:cNvSpPr>
          <p:nvPr>
            <p:ph type="sldNum" sz="quarter" idx="10"/>
          </p:nvPr>
        </p:nvSpPr>
        <p:spPr>
          <a:xfrm>
            <a:off x="6178348" y="8976144"/>
            <a:ext cx="614934" cy="153888"/>
          </a:xfrm>
        </p:spPr>
        <p:txBody>
          <a:bodyPr/>
          <a:lstStyle/>
          <a:p>
            <a:pPr>
              <a:defRPr/>
            </a:pPr>
            <a:fld id="{D80FF985-4A13-4AE7-A8DE-5BAB6F50D7B6}" type="slidenum">
              <a:rPr lang="en-US" altLang="ja-JP" smtClean="0">
                <a:solidFill>
                  <a:srgbClr val="000000"/>
                </a:solidFill>
                <a:latin typeface="+mn-ea"/>
              </a:rPr>
              <a:pPr>
                <a:defRPr/>
              </a:pPr>
              <a:t>3</a:t>
            </a:fld>
            <a:endParaRPr lang="en-US" altLang="ja-JP" dirty="0">
              <a:solidFill>
                <a:srgbClr val="000000"/>
              </a:solidFill>
              <a:latin typeface="+mn-ea"/>
            </a:endParaRPr>
          </a:p>
        </p:txBody>
      </p:sp>
      <p:sp>
        <p:nvSpPr>
          <p:cNvPr id="19"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１</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事業実施概要</a:t>
            </a:r>
            <a:r>
              <a:rPr kumimoji="1"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4" name="テキスト ボックス 3"/>
          <p:cNvSpPr txBox="1"/>
          <p:nvPr/>
        </p:nvSpPr>
        <p:spPr>
          <a:xfrm>
            <a:off x="260648" y="823159"/>
            <a:ext cx="6336704" cy="7109639"/>
          </a:xfrm>
          <a:prstGeom prst="rect">
            <a:avLst/>
          </a:prstGeom>
          <a:noFill/>
        </p:spPr>
        <p:txBody>
          <a:bodyPr wrap="square" rtlCol="0">
            <a:spAutoFit/>
          </a:bodyPr>
          <a:lstStyle/>
          <a:p>
            <a:r>
              <a:rPr lang="ja-JP" altLang="en-US" sz="1200" dirty="0">
                <a:latin typeface="UD デジタル 教科書体 NK-R" panose="02020400000000000000" pitchFamily="18" charset="-128"/>
                <a:ea typeface="UD デジタル 教科書体 NK-R" panose="02020400000000000000" pitchFamily="18" charset="-128"/>
              </a:rPr>
              <a:t>・</a:t>
            </a:r>
            <a:r>
              <a:rPr lang="en-US" altLang="ja-JP" sz="1200" dirty="0">
                <a:latin typeface="UD デジタル 教科書体 NK-R" panose="02020400000000000000" pitchFamily="18" charset="-128"/>
                <a:ea typeface="UD デジタル 教科書体 NK-R" panose="02020400000000000000" pitchFamily="18" charset="-128"/>
              </a:rPr>
              <a:t>LINE </a:t>
            </a:r>
            <a:r>
              <a:rPr lang="ja-JP" altLang="en-US" sz="1200" dirty="0">
                <a:latin typeface="UD デジタル 教科書体 NK-R" panose="02020400000000000000" pitchFamily="18" charset="-128"/>
                <a:ea typeface="UD デジタル 教科書体 NK-R" panose="02020400000000000000" pitchFamily="18" charset="-128"/>
              </a:rPr>
              <a:t>ならでは</a:t>
            </a:r>
            <a:r>
              <a:rPr lang="ja-JP" altLang="en-US" sz="1200" dirty="0" err="1">
                <a:latin typeface="UD デジタル 教科書体 NK-R" panose="02020400000000000000" pitchFamily="18" charset="-128"/>
                <a:ea typeface="UD デジタル 教科書体 NK-R" panose="02020400000000000000" pitchFamily="18" charset="-128"/>
              </a:rPr>
              <a:t>の</a:t>
            </a:r>
            <a:r>
              <a:rPr lang="ja-JP" altLang="en-US" sz="1200" dirty="0">
                <a:latin typeface="UD デジタル 教科書体 NK-R" panose="02020400000000000000" pitchFamily="18" charset="-128"/>
                <a:ea typeface="UD デジタル 教科書体 NK-R" panose="02020400000000000000" pitchFamily="18" charset="-128"/>
              </a:rPr>
              <a:t>特性であるユーザーの属性やエリア別などのセグメント配信を展開し、</a:t>
            </a:r>
            <a:r>
              <a:rPr lang="ja-JP" altLang="en-US" sz="1200" dirty="0" smtClean="0">
                <a:latin typeface="UD デジタル 教科書体 NK-R" panose="02020400000000000000" pitchFamily="18" charset="-128"/>
                <a:ea typeface="UD デジタル 教科書体 NK-R" panose="02020400000000000000" pitchFamily="18" charset="-128"/>
              </a:rPr>
              <a:t>効率的</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かつ効果的</a:t>
            </a:r>
            <a:r>
              <a:rPr lang="ja-JP" altLang="en-US" sz="1200" dirty="0">
                <a:latin typeface="UD デジタル 教科書体 NK-R" panose="02020400000000000000" pitchFamily="18" charset="-128"/>
                <a:ea typeface="UD デジタル 教科書体 NK-R" panose="02020400000000000000" pitchFamily="18" charset="-128"/>
              </a:rPr>
              <a:t>な情報配信を行い、地域・季節偏在解消も考慮した道内各地への誘客促進を図る</a:t>
            </a:r>
            <a:r>
              <a:rPr lang="ja-JP" altLang="en-US" sz="1200" dirty="0" smtClean="0">
                <a:latin typeface="UD デジタル 教科書体 NK-R" panose="02020400000000000000" pitchFamily="18" charset="-128"/>
                <a:ea typeface="UD デジタル 教科書体 NK-R" panose="02020400000000000000" pitchFamily="18" charset="-128"/>
              </a:rPr>
              <a:t>情</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報</a:t>
            </a:r>
            <a:r>
              <a:rPr lang="ja-JP" altLang="en-US" sz="1200" dirty="0">
                <a:latin typeface="UD デジタル 教科書体 NK-R" panose="02020400000000000000" pitchFamily="18" charset="-128"/>
                <a:ea typeface="UD デジタル 教科書体 NK-R" panose="02020400000000000000" pitchFamily="18" charset="-128"/>
              </a:rPr>
              <a:t>発信</a:t>
            </a:r>
            <a:r>
              <a:rPr lang="ja-JP" altLang="en-US" sz="1200" dirty="0" smtClean="0">
                <a:latin typeface="UD デジタル 教科書体 NK-R" panose="02020400000000000000" pitchFamily="18" charset="-128"/>
                <a:ea typeface="UD デジタル 教科書体 NK-R" panose="02020400000000000000" pitchFamily="18" charset="-128"/>
              </a:rPr>
              <a:t>とする</a:t>
            </a:r>
            <a:r>
              <a:rPr lang="ja-JP" altLang="en-US" sz="1200" dirty="0">
                <a:latin typeface="UD デジタル 教科書体 NK-R" panose="02020400000000000000" pitchFamily="18" charset="-128"/>
                <a:ea typeface="UD デジタル 教科書体 NK-R" panose="02020400000000000000" pitchFamily="18" charset="-128"/>
              </a:rPr>
              <a:t>こと。</a:t>
            </a:r>
          </a:p>
          <a:p>
            <a:r>
              <a:rPr lang="ja-JP" altLang="en-US" sz="1200" dirty="0">
                <a:latin typeface="UD デジタル 教科書体 NK-R" panose="02020400000000000000" pitchFamily="18" charset="-128"/>
                <a:ea typeface="UD デジタル 教科書体 NK-R" panose="02020400000000000000" pitchFamily="18" charset="-128"/>
              </a:rPr>
              <a:t>・当機構が実施する各種誘客促進事業のコンテンツや情報発信ツールとして当アカウントの</a:t>
            </a:r>
            <a:r>
              <a:rPr lang="ja-JP" altLang="en-US" sz="1200" dirty="0" smtClean="0">
                <a:latin typeface="UD デジタル 教科書体 NK-R" panose="02020400000000000000" pitchFamily="18" charset="-128"/>
                <a:ea typeface="UD デジタル 教科書体 NK-R" panose="02020400000000000000" pitchFamily="18" charset="-128"/>
              </a:rPr>
              <a:t>活用</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を最大限</a:t>
            </a:r>
            <a:r>
              <a:rPr lang="ja-JP" altLang="en-US" sz="1200" dirty="0">
                <a:latin typeface="UD デジタル 教科書体 NK-R" panose="02020400000000000000" pitchFamily="18" charset="-128"/>
                <a:ea typeface="UD デジタル 教科書体 NK-R" panose="02020400000000000000" pitchFamily="18" charset="-128"/>
              </a:rPr>
              <a:t>図ること。展開にあたっては機構と十分に協議し進めること。</a:t>
            </a:r>
          </a:p>
          <a:p>
            <a:r>
              <a:rPr lang="ja-JP" altLang="en-US" sz="1200" dirty="0">
                <a:latin typeface="UD デジタル 教科書体 NK-R" panose="02020400000000000000" pitchFamily="18" charset="-128"/>
                <a:ea typeface="UD デジタル 教科書体 NK-R" panose="02020400000000000000" pitchFamily="18" charset="-128"/>
              </a:rPr>
              <a:t>・当アカウントを活用した</a:t>
            </a:r>
            <a:r>
              <a:rPr lang="en-US" altLang="ja-JP" sz="1200" dirty="0">
                <a:latin typeface="UD デジタル 教科書体 NK-R" panose="02020400000000000000" pitchFamily="18" charset="-128"/>
                <a:ea typeface="UD デジタル 教科書体 NK-R" panose="02020400000000000000" pitchFamily="18" charset="-128"/>
              </a:rPr>
              <a:t>SNS </a:t>
            </a:r>
            <a:r>
              <a:rPr lang="ja-JP" altLang="en-US" sz="1200" dirty="0">
                <a:latin typeface="UD デジタル 教科書体 NK-R" panose="02020400000000000000" pitchFamily="18" charset="-128"/>
                <a:ea typeface="UD デジタル 教科書体 NK-R" panose="02020400000000000000" pitchFamily="18" charset="-128"/>
              </a:rPr>
              <a:t>プロモーションの仕組みや、地域の情報取集の効率化を図り次</a:t>
            </a:r>
            <a:r>
              <a:rPr lang="ja-JP" altLang="en-US" sz="1200" dirty="0" smtClean="0">
                <a:latin typeface="UD デジタル 教科書体 NK-R" panose="02020400000000000000" pitchFamily="18" charset="-128"/>
                <a:ea typeface="UD デジタル 教科書体 NK-R" panose="02020400000000000000" pitchFamily="18" charset="-128"/>
              </a:rPr>
              <a:t>年度</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以降</a:t>
            </a:r>
            <a:r>
              <a:rPr lang="ja-JP" altLang="en-US" sz="1200" dirty="0">
                <a:latin typeface="UD デジタル 教科書体 NK-R" panose="02020400000000000000" pitchFamily="18" charset="-128"/>
                <a:ea typeface="UD デジタル 教科書体 NK-R" panose="02020400000000000000" pitchFamily="18" charset="-128"/>
              </a:rPr>
              <a:t>も継続した取り組みができるスキームの構築を行うこと。なお、展開にあたっては機構と</a:t>
            </a:r>
            <a:r>
              <a:rPr lang="ja-JP" altLang="en-US" sz="1200" dirty="0" smtClean="0">
                <a:latin typeface="UD デジタル 教科書体 NK-R" panose="02020400000000000000" pitchFamily="18" charset="-128"/>
                <a:ea typeface="UD デジタル 教科書体 NK-R" panose="02020400000000000000" pitchFamily="18" charset="-128"/>
              </a:rPr>
              <a:t>十分</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に協議</a:t>
            </a:r>
            <a:r>
              <a:rPr lang="ja-JP" altLang="en-US" sz="1200" dirty="0">
                <a:latin typeface="UD デジタル 教科書体 NK-R" panose="02020400000000000000" pitchFamily="18" charset="-128"/>
                <a:ea typeface="UD デジタル 教科書体 NK-R" panose="02020400000000000000" pitchFamily="18" charset="-128"/>
              </a:rPr>
              <a:t>し進めること。</a:t>
            </a:r>
          </a:p>
          <a:p>
            <a:r>
              <a:rPr lang="ja-JP" altLang="en-US" sz="1200" dirty="0">
                <a:latin typeface="UD デジタル 教科書体 NK-R" panose="02020400000000000000" pitchFamily="18" charset="-128"/>
                <a:ea typeface="UD デジタル 教科書体 NK-R" panose="02020400000000000000" pitchFamily="18" charset="-128"/>
              </a:rPr>
              <a:t>③認知度向上と登録者数の拡充</a:t>
            </a:r>
          </a:p>
          <a:p>
            <a:r>
              <a:rPr lang="ja-JP" altLang="en-US" sz="1200" dirty="0">
                <a:latin typeface="UD デジタル 教科書体 NK-R" panose="02020400000000000000" pitchFamily="18" charset="-128"/>
                <a:ea typeface="UD デジタル 教科書体 NK-R" panose="02020400000000000000" pitchFamily="18" charset="-128"/>
              </a:rPr>
              <a:t>・</a:t>
            </a:r>
            <a:r>
              <a:rPr lang="en-US" altLang="ja-JP" sz="1200" dirty="0">
                <a:latin typeface="UD デジタル 教科書体 NK-R" panose="02020400000000000000" pitchFamily="18" charset="-128"/>
                <a:ea typeface="UD デジタル 教科書体 NK-R" panose="02020400000000000000" pitchFamily="18" charset="-128"/>
              </a:rPr>
              <a:t>With </a:t>
            </a:r>
            <a:r>
              <a:rPr lang="ja-JP" altLang="en-US" sz="1200" dirty="0">
                <a:latin typeface="UD デジタル 教科書体 NK-R" panose="02020400000000000000" pitchFamily="18" charset="-128"/>
                <a:ea typeface="UD デジタル 教科書体 NK-R" panose="02020400000000000000" pitchFamily="18" charset="-128"/>
              </a:rPr>
              <a:t>コロナ、</a:t>
            </a:r>
            <a:r>
              <a:rPr lang="en-US" altLang="ja-JP" sz="1200" dirty="0">
                <a:latin typeface="UD デジタル 教科書体 NK-R" panose="02020400000000000000" pitchFamily="18" charset="-128"/>
                <a:ea typeface="UD デジタル 教科書体 NK-R" panose="02020400000000000000" pitchFamily="18" charset="-128"/>
              </a:rPr>
              <a:t>after </a:t>
            </a:r>
            <a:r>
              <a:rPr lang="ja-JP" altLang="en-US" sz="1200" dirty="0">
                <a:latin typeface="UD デジタル 教科書体 NK-R" panose="02020400000000000000" pitchFamily="18" charset="-128"/>
                <a:ea typeface="UD デジタル 教科書体 NK-R" panose="02020400000000000000" pitchFamily="18" charset="-128"/>
              </a:rPr>
              <a:t>コロナでの情報発信ツールとして</a:t>
            </a:r>
            <a:r>
              <a:rPr lang="en-US" altLang="ja-JP" sz="1200" dirty="0">
                <a:latin typeface="UD デジタル 教科書体 NK-R" panose="02020400000000000000" pitchFamily="18" charset="-128"/>
                <a:ea typeface="UD デジタル 教科書体 NK-R" panose="02020400000000000000" pitchFamily="18" charset="-128"/>
              </a:rPr>
              <a:t>HOKKAIDO LOVE</a:t>
            </a:r>
            <a:r>
              <a:rPr lang="ja-JP" altLang="en-US" sz="1200" dirty="0">
                <a:latin typeface="UD デジタル 教科書体 NK-R" panose="02020400000000000000" pitchFamily="18" charset="-128"/>
                <a:ea typeface="UD デジタル 教科書体 NK-R" panose="02020400000000000000" pitchFamily="18" charset="-128"/>
              </a:rPr>
              <a:t>！「</a:t>
            </a:r>
            <a:r>
              <a:rPr lang="en-US" altLang="ja-JP" sz="1200" dirty="0">
                <a:latin typeface="UD デジタル 教科書体 NK-R" panose="02020400000000000000" pitchFamily="18" charset="-128"/>
                <a:ea typeface="UD デジタル 教科書体 NK-R" panose="02020400000000000000" pitchFamily="18" charset="-128"/>
              </a:rPr>
              <a:t>LINE </a:t>
            </a:r>
            <a:r>
              <a:rPr lang="ja-JP" altLang="en-US" sz="1200" dirty="0">
                <a:latin typeface="UD デジタル 教科書体 NK-R" panose="02020400000000000000" pitchFamily="18" charset="-128"/>
                <a:ea typeface="UD デジタル 教科書体 NK-R" panose="02020400000000000000" pitchFamily="18" charset="-128"/>
              </a:rPr>
              <a:t>公式</a:t>
            </a:r>
            <a:r>
              <a:rPr lang="ja-JP" altLang="en-US" sz="1200" dirty="0" smtClean="0">
                <a:latin typeface="UD デジタル 教科書体 NK-R" panose="02020400000000000000" pitchFamily="18" charset="-128"/>
                <a:ea typeface="UD デジタル 教科書体 NK-R" panose="02020400000000000000" pitchFamily="18" charset="-128"/>
              </a:rPr>
              <a:t>アカウン</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ト</a:t>
            </a:r>
            <a:r>
              <a:rPr lang="ja-JP" altLang="en-US" sz="1200" dirty="0">
                <a:latin typeface="UD デジタル 教科書体 NK-R" panose="02020400000000000000" pitchFamily="18" charset="-128"/>
                <a:ea typeface="UD デジタル 教科書体 NK-R" panose="02020400000000000000" pitchFamily="18" charset="-128"/>
              </a:rPr>
              <a:t>」</a:t>
            </a:r>
            <a:r>
              <a:rPr lang="ja-JP" altLang="en-US" sz="1200" dirty="0" smtClean="0">
                <a:latin typeface="UD デジタル 教科書体 NK-R" panose="02020400000000000000" pitchFamily="18" charset="-128"/>
                <a:ea typeface="UD デジタル 教科書体 NK-R" panose="02020400000000000000" pitchFamily="18" charset="-128"/>
              </a:rPr>
              <a:t>に重点</a:t>
            </a:r>
            <a:r>
              <a:rPr lang="ja-JP" altLang="en-US" sz="1200" dirty="0">
                <a:latin typeface="UD デジタル 教科書体 NK-R" panose="02020400000000000000" pitchFamily="18" charset="-128"/>
                <a:ea typeface="UD デジタル 教科書体 NK-R" panose="02020400000000000000" pitchFamily="18" charset="-128"/>
              </a:rPr>
              <a:t>を置き展開を図ること。当アカウントの認知度向上と登録者数の拡充及びイベント等</a:t>
            </a:r>
            <a:r>
              <a:rPr lang="ja-JP" altLang="en-US" sz="1200" dirty="0" smtClean="0">
                <a:latin typeface="UD デジタル 教科書体 NK-R" panose="02020400000000000000" pitchFamily="18" charset="-128"/>
                <a:ea typeface="UD デジタル 教科書体 NK-R" panose="02020400000000000000" pitchFamily="18" charset="-128"/>
              </a:rPr>
              <a:t>へ</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の誘導</a:t>
            </a:r>
            <a:r>
              <a:rPr lang="ja-JP" altLang="en-US" sz="1200" dirty="0">
                <a:latin typeface="UD デジタル 教科書体 NK-R" panose="02020400000000000000" pitchFamily="18" charset="-128"/>
                <a:ea typeface="UD デジタル 教科書体 NK-R" panose="02020400000000000000" pitchFamily="18" charset="-128"/>
              </a:rPr>
              <a:t>・拡散を図るため</a:t>
            </a:r>
            <a:r>
              <a:rPr lang="en-US" altLang="ja-JP" sz="1200" dirty="0">
                <a:latin typeface="UD デジタル 教科書体 NK-R" panose="02020400000000000000" pitchFamily="18" charset="-128"/>
                <a:ea typeface="UD デジタル 教科書体 NK-R" panose="02020400000000000000" pitchFamily="18" charset="-128"/>
              </a:rPr>
              <a:t>Web </a:t>
            </a:r>
            <a:r>
              <a:rPr lang="ja-JP" altLang="en-US" sz="1200" dirty="0">
                <a:latin typeface="UD デジタル 教科書体 NK-R" panose="02020400000000000000" pitchFamily="18" charset="-128"/>
                <a:ea typeface="UD デジタル 教科書体 NK-R" panose="02020400000000000000" pitchFamily="18" charset="-128"/>
              </a:rPr>
              <a:t>やメディア（テレビ、新聞・雑誌等）を活用したプロモーション並び</a:t>
            </a:r>
            <a:r>
              <a:rPr lang="ja-JP" altLang="en-US" sz="1200" dirty="0" smtClean="0">
                <a:latin typeface="UD デジタル 教科書体 NK-R" panose="02020400000000000000" pitchFamily="18" charset="-128"/>
                <a:ea typeface="UD デジタル 教科書体 NK-R" panose="02020400000000000000" pitchFamily="18" charset="-128"/>
              </a:rPr>
              <a:t>に</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道内外</a:t>
            </a:r>
            <a:r>
              <a:rPr lang="ja-JP" altLang="en-US" sz="1200" dirty="0">
                <a:latin typeface="UD デジタル 教科書体 NK-R" panose="02020400000000000000" pitchFamily="18" charset="-128"/>
                <a:ea typeface="UD デジタル 教科書体 NK-R" panose="02020400000000000000" pitchFamily="18" charset="-128"/>
              </a:rPr>
              <a:t>でのキャンペーンなど複合的かつ効果的に展開すること。</a:t>
            </a:r>
          </a:p>
          <a:p>
            <a:r>
              <a:rPr lang="ja-JP" altLang="en-US" sz="1200" dirty="0">
                <a:latin typeface="UD デジタル 教科書体 NK-R" panose="02020400000000000000" pitchFamily="18" charset="-128"/>
                <a:ea typeface="UD デジタル 教科書体 NK-R" panose="02020400000000000000" pitchFamily="18" charset="-128"/>
              </a:rPr>
              <a:t>・令和</a:t>
            </a:r>
            <a:r>
              <a:rPr lang="en-US" altLang="ja-JP" sz="1200" dirty="0">
                <a:latin typeface="UD デジタル 教科書体 NK-R" panose="02020400000000000000" pitchFamily="18" charset="-128"/>
                <a:ea typeface="UD デジタル 教科書体 NK-R" panose="02020400000000000000" pitchFamily="18" charset="-128"/>
              </a:rPr>
              <a:t>4 </a:t>
            </a:r>
            <a:r>
              <a:rPr lang="ja-JP" altLang="en-US" sz="1200" dirty="0">
                <a:latin typeface="UD デジタル 教科書体 NK-R" panose="02020400000000000000" pitchFamily="18" charset="-128"/>
                <a:ea typeface="UD デジタル 教科書体 NK-R" panose="02020400000000000000" pitchFamily="18" charset="-128"/>
              </a:rPr>
              <a:t>年度の新規登録者数は</a:t>
            </a:r>
            <a:r>
              <a:rPr lang="en-US" altLang="ja-JP" sz="1200" dirty="0">
                <a:latin typeface="UD デジタル 教科書体 NK-R" panose="02020400000000000000" pitchFamily="18" charset="-128"/>
                <a:ea typeface="UD デジタル 教科書体 NK-R" panose="02020400000000000000" pitchFamily="18" charset="-128"/>
              </a:rPr>
              <a:t>50,000 </a:t>
            </a:r>
            <a:r>
              <a:rPr lang="ja-JP" altLang="en-US" sz="1200" dirty="0">
                <a:latin typeface="UD デジタル 教科書体 NK-R" panose="02020400000000000000" pitchFamily="18" charset="-128"/>
                <a:ea typeface="UD デジタル 教科書体 NK-R" panose="02020400000000000000" pitchFamily="18" charset="-128"/>
              </a:rPr>
              <a:t>人以上とすること</a:t>
            </a:r>
            <a:r>
              <a:rPr lang="ja-JP" altLang="en-US" sz="1200" dirty="0" smtClean="0">
                <a:latin typeface="UD デジタル 教科書体 NK-R" panose="02020400000000000000" pitchFamily="18" charset="-128"/>
                <a:ea typeface="UD デジタル 教科書体 NK-R" panose="02020400000000000000" pitchFamily="18" charset="-128"/>
              </a:rPr>
              <a:t>。</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⑵</a:t>
            </a:r>
            <a:r>
              <a:rPr lang="en-US" altLang="ja-JP" sz="1200" dirty="0">
                <a:latin typeface="UD デジタル 教科書体 NK-R" panose="02020400000000000000" pitchFamily="18" charset="-128"/>
                <a:ea typeface="UD デジタル 教科書体 NK-R" panose="02020400000000000000" pitchFamily="18" charset="-128"/>
              </a:rPr>
              <a:t>LINE </a:t>
            </a:r>
            <a:r>
              <a:rPr lang="ja-JP" altLang="en-US" sz="1200" dirty="0">
                <a:latin typeface="UD デジタル 教科書体 NK-R" panose="02020400000000000000" pitchFamily="18" charset="-128"/>
                <a:ea typeface="UD デジタル 教科書体 NK-R" panose="02020400000000000000" pitchFamily="18" charset="-128"/>
              </a:rPr>
              <a:t>のシステム構築</a:t>
            </a:r>
          </a:p>
          <a:p>
            <a:r>
              <a:rPr lang="ja-JP" altLang="en-US" sz="1200" dirty="0">
                <a:latin typeface="UD デジタル 教科書体 NK-R" panose="02020400000000000000" pitchFamily="18" charset="-128"/>
                <a:ea typeface="UD デジタル 教科書体 NK-R" panose="02020400000000000000" pitchFamily="18" charset="-128"/>
              </a:rPr>
              <a:t>①</a:t>
            </a:r>
            <a:r>
              <a:rPr lang="en-US" altLang="ja-JP" sz="1200" dirty="0">
                <a:latin typeface="UD デジタル 教科書体 NK-R" panose="02020400000000000000" pitchFamily="18" charset="-128"/>
                <a:ea typeface="UD デジタル 教科書体 NK-R" panose="02020400000000000000" pitchFamily="18" charset="-128"/>
              </a:rPr>
              <a:t>LINE </a:t>
            </a:r>
            <a:r>
              <a:rPr lang="ja-JP" altLang="en-US" sz="1200" dirty="0">
                <a:latin typeface="UD デジタル 教科書体 NK-R" panose="02020400000000000000" pitchFamily="18" charset="-128"/>
                <a:ea typeface="UD デジタル 教科書体 NK-R" panose="02020400000000000000" pitchFamily="18" charset="-128"/>
              </a:rPr>
              <a:t>公式アカウントの効率的な運用に関し、中・長期的な運営につなげるための基盤整備を</a:t>
            </a:r>
            <a:r>
              <a:rPr lang="ja-JP" altLang="en-US" sz="1200" dirty="0" smtClean="0">
                <a:latin typeface="UD デジタル 教科書体 NK-R" panose="02020400000000000000" pitchFamily="18" charset="-128"/>
                <a:ea typeface="UD デジタル 教科書体 NK-R" panose="02020400000000000000" pitchFamily="18" charset="-128"/>
              </a:rPr>
              <a:t>さ</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らに拡充</a:t>
            </a:r>
            <a:r>
              <a:rPr lang="ja-JP" altLang="en-US" sz="1200" dirty="0">
                <a:latin typeface="UD デジタル 教科書体 NK-R" panose="02020400000000000000" pitchFamily="18" charset="-128"/>
                <a:ea typeface="UD デジタル 教科書体 NK-R" panose="02020400000000000000" pitchFamily="18" charset="-128"/>
              </a:rPr>
              <a:t>し、また、最大限効率的に運用するためのシステムとサポート体制を構築すること。なお</a:t>
            </a:r>
            <a:r>
              <a:rPr lang="ja-JP" altLang="en-US" sz="1200" dirty="0" smtClean="0">
                <a:latin typeface="UD デジタル 教科書体 NK-R" panose="02020400000000000000" pitchFamily="18" charset="-128"/>
                <a:ea typeface="UD デジタル 教科書体 NK-R" panose="02020400000000000000" pitchFamily="18" charset="-128"/>
              </a:rPr>
              <a:t>、</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構築</a:t>
            </a:r>
            <a:r>
              <a:rPr lang="ja-JP" altLang="en-US" sz="1200" dirty="0">
                <a:latin typeface="UD デジタル 教科書体 NK-R" panose="02020400000000000000" pitchFamily="18" charset="-128"/>
                <a:ea typeface="UD デジタル 教科書体 NK-R" panose="02020400000000000000" pitchFamily="18" charset="-128"/>
              </a:rPr>
              <a:t>するシステムは当事業終了後、管理・運営事業者が変わっても利用できるものとすること。</a:t>
            </a:r>
          </a:p>
          <a:p>
            <a:r>
              <a:rPr lang="ja-JP" altLang="en-US" sz="1200" dirty="0">
                <a:latin typeface="UD デジタル 教科書体 NK-R" panose="02020400000000000000" pitchFamily="18" charset="-128"/>
                <a:ea typeface="UD デジタル 教科書体 NK-R" panose="02020400000000000000" pitchFamily="18" charset="-128"/>
              </a:rPr>
              <a:t>②ユーザーの属性情報を取得し、セグメント配信を行うためのシステム構築を企画提案すること。ま</a:t>
            </a:r>
          </a:p>
          <a:p>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た</a:t>
            </a:r>
            <a:r>
              <a:rPr lang="ja-JP" altLang="en-US" sz="1200" dirty="0">
                <a:latin typeface="UD デジタル 教科書体 NK-R" panose="02020400000000000000" pitchFamily="18" charset="-128"/>
                <a:ea typeface="UD デジタル 教科書体 NK-R" panose="02020400000000000000" pitchFamily="18" charset="-128"/>
              </a:rPr>
              <a:t>、セグメント情報を当機構で運用するプラットフォーム「</a:t>
            </a:r>
            <a:r>
              <a:rPr lang="en-US" altLang="ja-JP" sz="1200" dirty="0">
                <a:latin typeface="UD デジタル 教科書体 NK-R" panose="02020400000000000000" pitchFamily="18" charset="-128"/>
                <a:ea typeface="UD デジタル 教科書体 NK-R" panose="02020400000000000000" pitchFamily="18" charset="-128"/>
              </a:rPr>
              <a:t>Tableau</a:t>
            </a:r>
            <a:r>
              <a:rPr lang="ja-JP" altLang="en-US" sz="1200" dirty="0">
                <a:latin typeface="UD デジタル 教科書体 NK-R" panose="02020400000000000000" pitchFamily="18" charset="-128"/>
                <a:ea typeface="UD デジタル 教科書体 NK-R" panose="02020400000000000000" pitchFamily="18" charset="-128"/>
              </a:rPr>
              <a:t>」と連動できる体制を構築する</a:t>
            </a:r>
          </a:p>
          <a:p>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こと</a:t>
            </a:r>
            <a:r>
              <a:rPr lang="ja-JP" altLang="en-US" sz="1200" dirty="0">
                <a:latin typeface="UD デジタル 教科書体 NK-R" panose="02020400000000000000" pitchFamily="18" charset="-128"/>
                <a:ea typeface="UD デジタル 教科書体 NK-R" panose="02020400000000000000" pitchFamily="18" charset="-128"/>
              </a:rPr>
              <a:t>。</a:t>
            </a:r>
          </a:p>
          <a:p>
            <a:r>
              <a:rPr lang="ja-JP" altLang="en-US" sz="1200" dirty="0">
                <a:latin typeface="UD デジタル 教科書体 NK-R" panose="02020400000000000000" pitchFamily="18" charset="-128"/>
                <a:ea typeface="UD デジタル 教科書体 NK-R" panose="02020400000000000000" pitchFamily="18" charset="-128"/>
              </a:rPr>
              <a:t>③</a:t>
            </a:r>
            <a:r>
              <a:rPr lang="en-US" altLang="ja-JP" sz="1200" dirty="0">
                <a:latin typeface="UD デジタル 教科書体 NK-R" panose="02020400000000000000" pitchFamily="18" charset="-128"/>
                <a:ea typeface="UD デジタル 教科書体 NK-R" panose="02020400000000000000" pitchFamily="18" charset="-128"/>
              </a:rPr>
              <a:t>LINE </a:t>
            </a:r>
            <a:r>
              <a:rPr lang="ja-JP" altLang="en-US" sz="1200" dirty="0">
                <a:latin typeface="UD デジタル 教科書体 NK-R" panose="02020400000000000000" pitchFamily="18" charset="-128"/>
                <a:ea typeface="UD デジタル 教科書体 NK-R" panose="02020400000000000000" pitchFamily="18" charset="-128"/>
              </a:rPr>
              <a:t>ならでは</a:t>
            </a:r>
            <a:r>
              <a:rPr lang="ja-JP" altLang="en-US" sz="1200" dirty="0" err="1">
                <a:latin typeface="UD デジタル 教科書体 NK-R" panose="02020400000000000000" pitchFamily="18" charset="-128"/>
                <a:ea typeface="UD デジタル 教科書体 NK-R" panose="02020400000000000000" pitchFamily="18" charset="-128"/>
              </a:rPr>
              <a:t>の</a:t>
            </a:r>
            <a:r>
              <a:rPr lang="ja-JP" altLang="en-US" sz="1200" dirty="0">
                <a:latin typeface="UD デジタル 教科書体 NK-R" panose="02020400000000000000" pitchFamily="18" charset="-128"/>
                <a:ea typeface="UD デジタル 教科書体 NK-R" panose="02020400000000000000" pitchFamily="18" charset="-128"/>
              </a:rPr>
              <a:t>特性であるコミュニケーション機能を効果的に活用し、ユーザーとの情報</a:t>
            </a:r>
            <a:r>
              <a:rPr lang="ja-JP" altLang="en-US" sz="1200" dirty="0" smtClean="0">
                <a:latin typeface="UD デジタル 教科書体 NK-R" panose="02020400000000000000" pitchFamily="18" charset="-128"/>
                <a:ea typeface="UD デジタル 教科書体 NK-R" panose="02020400000000000000" pitchFamily="18" charset="-128"/>
              </a:rPr>
              <a:t>交換</a:t>
            </a:r>
            <a:r>
              <a:rPr lang="ja-JP" altLang="en-US" sz="1200" dirty="0">
                <a:latin typeface="UD デジタル 教科書体 NK-R" panose="02020400000000000000" pitchFamily="18" charset="-128"/>
                <a:ea typeface="UD デジタル 教科書体 NK-R" panose="02020400000000000000" pitchFamily="18" charset="-128"/>
              </a:rPr>
              <a:t>　</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等の体制</a:t>
            </a:r>
            <a:r>
              <a:rPr lang="ja-JP" altLang="en-US" sz="1200" dirty="0">
                <a:latin typeface="UD デジタル 教科書体 NK-R" panose="02020400000000000000" pitchFamily="18" charset="-128"/>
                <a:ea typeface="UD デジタル 教科書体 NK-R" panose="02020400000000000000" pitchFamily="18" charset="-128"/>
              </a:rPr>
              <a:t>を整備すること。</a:t>
            </a:r>
          </a:p>
          <a:p>
            <a:r>
              <a:rPr lang="ja-JP" altLang="en-US" sz="1200" dirty="0">
                <a:latin typeface="UD デジタル 教科書体 NK-R" panose="02020400000000000000" pitchFamily="18" charset="-128"/>
                <a:ea typeface="UD デジタル 教科書体 NK-R" panose="02020400000000000000" pitchFamily="18" charset="-128"/>
              </a:rPr>
              <a:t>④当機構が管理する</a:t>
            </a:r>
            <a:r>
              <a:rPr lang="en-US" altLang="ja-JP" sz="1200" dirty="0">
                <a:latin typeface="UD デジタル 教科書体 NK-R" panose="02020400000000000000" pitchFamily="18" charset="-128"/>
                <a:ea typeface="UD デジタル 教科書体 NK-R" panose="02020400000000000000" pitchFamily="18" charset="-128"/>
              </a:rPr>
              <a:t>LINE </a:t>
            </a:r>
            <a:r>
              <a:rPr lang="ja-JP" altLang="en-US" sz="1200" dirty="0">
                <a:latin typeface="UD デジタル 教科書体 NK-R" panose="02020400000000000000" pitchFamily="18" charset="-128"/>
                <a:ea typeface="UD デジタル 教科書体 NK-R" panose="02020400000000000000" pitchFamily="18" charset="-128"/>
              </a:rPr>
              <a:t>公式アカウント以外の</a:t>
            </a:r>
            <a:r>
              <a:rPr lang="en-US" altLang="ja-JP" sz="1200" dirty="0">
                <a:latin typeface="UD デジタル 教科書体 NK-R" panose="02020400000000000000" pitchFamily="18" charset="-128"/>
                <a:ea typeface="UD デジタル 教科書体 NK-R" panose="02020400000000000000" pitchFamily="18" charset="-128"/>
              </a:rPr>
              <a:t>SNS </a:t>
            </a:r>
            <a:r>
              <a:rPr lang="ja-JP" altLang="en-US" sz="1200" dirty="0">
                <a:latin typeface="UD デジタル 教科書体 NK-R" panose="02020400000000000000" pitchFamily="18" charset="-128"/>
                <a:ea typeface="UD デジタル 教科書体 NK-R" panose="02020400000000000000" pitchFamily="18" charset="-128"/>
              </a:rPr>
              <a:t>との連動性を強化し、効率的な情報</a:t>
            </a:r>
            <a:r>
              <a:rPr lang="ja-JP" altLang="en-US" sz="1200" dirty="0" smtClean="0">
                <a:latin typeface="UD デジタル 教科書体 NK-R" panose="02020400000000000000" pitchFamily="18" charset="-128"/>
                <a:ea typeface="UD デジタル 教科書体 NK-R" panose="02020400000000000000" pitchFamily="18" charset="-128"/>
              </a:rPr>
              <a:t>発信</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を展開する</a:t>
            </a:r>
            <a:r>
              <a:rPr lang="ja-JP" altLang="en-US" sz="1200" dirty="0">
                <a:latin typeface="UD デジタル 教科書体 NK-R" panose="02020400000000000000" pitchFamily="18" charset="-128"/>
                <a:ea typeface="UD デジタル 教科書体 NK-R" panose="02020400000000000000" pitchFamily="18" charset="-128"/>
              </a:rPr>
              <a:t>こと。また、連携を強化するためのスキームについて提案を行うこと。</a:t>
            </a:r>
          </a:p>
          <a:p>
            <a:r>
              <a:rPr lang="ja-JP" altLang="en-US" sz="1200" dirty="0">
                <a:latin typeface="UD デジタル 教科書体 NK-R" panose="02020400000000000000" pitchFamily="18" charset="-128"/>
                <a:ea typeface="UD デジタル 教科書体 NK-R" panose="02020400000000000000" pitchFamily="18" charset="-128"/>
              </a:rPr>
              <a:t>⑶効果について</a:t>
            </a:r>
          </a:p>
          <a:p>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上記</a:t>
            </a:r>
            <a:r>
              <a:rPr lang="ja-JP" altLang="en-US" sz="1200" dirty="0">
                <a:latin typeface="UD デジタル 教科書体 NK-R" panose="02020400000000000000" pitchFamily="18" charset="-128"/>
                <a:ea typeface="UD デジタル 教科書体 NK-R" panose="02020400000000000000" pitchFamily="18" charset="-128"/>
              </a:rPr>
              <a:t>について、登録者数、配信数、閲覧数等の他これに関連する広告効果等を金額換算</a:t>
            </a:r>
            <a:r>
              <a:rPr lang="ja-JP" altLang="en-US" sz="1200" dirty="0" smtClean="0">
                <a:latin typeface="UD デジタル 教科書体 NK-R" panose="02020400000000000000" pitchFamily="18" charset="-128"/>
                <a:ea typeface="UD デジタル 教科書体 NK-R" panose="02020400000000000000" pitchFamily="18" charset="-128"/>
              </a:rPr>
              <a:t>した</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データと</a:t>
            </a:r>
            <a:r>
              <a:rPr lang="ja-JP" altLang="en-US" sz="1200" dirty="0">
                <a:latin typeface="UD デジタル 教科書体 NK-R" panose="02020400000000000000" pitchFamily="18" charset="-128"/>
                <a:ea typeface="UD デジタル 教科書体 NK-R" panose="02020400000000000000" pitchFamily="18" charset="-128"/>
              </a:rPr>
              <a:t>して企画書に明記すること。</a:t>
            </a:r>
          </a:p>
          <a:p>
            <a:r>
              <a:rPr lang="ja-JP" altLang="en-US" sz="1200" dirty="0">
                <a:latin typeface="UD デジタル 教科書体 NK-R" panose="02020400000000000000" pitchFamily="18" charset="-128"/>
                <a:ea typeface="UD デジタル 教科書体 NK-R" panose="02020400000000000000" pitchFamily="18" charset="-128"/>
              </a:rPr>
              <a:t>⑷実績報告書の作成</a:t>
            </a:r>
          </a:p>
          <a:p>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実績</a:t>
            </a:r>
            <a:r>
              <a:rPr lang="ja-JP" altLang="en-US" sz="1200" dirty="0">
                <a:latin typeface="UD デジタル 教科書体 NK-R" panose="02020400000000000000" pitchFamily="18" charset="-128"/>
                <a:ea typeface="UD デジタル 教科書体 NK-R" panose="02020400000000000000" pitchFamily="18" charset="-128"/>
              </a:rPr>
              <a:t>報告書には、下記の項目を最低限記載することとし、部数３部と併せて電子データを提</a:t>
            </a:r>
            <a:r>
              <a:rPr lang="ja-JP" altLang="en-US" sz="1200" dirty="0" smtClean="0">
                <a:latin typeface="UD デジタル 教科書体 NK-R" panose="02020400000000000000" pitchFamily="18" charset="-128"/>
                <a:ea typeface="UD デジタル 教科書体 NK-R" panose="02020400000000000000" pitchFamily="18" charset="-128"/>
              </a:rPr>
              <a:t>出す</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ること</a:t>
            </a:r>
            <a:r>
              <a:rPr lang="ja-JP" altLang="en-US" sz="1200" dirty="0">
                <a:latin typeface="UD デジタル 教科書体 NK-R" panose="02020400000000000000" pitchFamily="18" charset="-128"/>
                <a:ea typeface="UD デジタル 教科書体 NK-R" panose="02020400000000000000" pitchFamily="18" charset="-128"/>
              </a:rPr>
              <a:t>。</a:t>
            </a:r>
          </a:p>
          <a:p>
            <a:r>
              <a:rPr lang="ja-JP" altLang="en-US" sz="1200" dirty="0">
                <a:latin typeface="UD デジタル 教科書体 NK-R" panose="02020400000000000000" pitchFamily="18" charset="-128"/>
                <a:ea typeface="UD デジタル 教科書体 NK-R" panose="02020400000000000000" pitchFamily="18" charset="-128"/>
              </a:rPr>
              <a:t>①</a:t>
            </a:r>
            <a:r>
              <a:rPr lang="en-US" altLang="ja-JP" sz="1200" dirty="0">
                <a:latin typeface="UD デジタル 教科書体 NK-R" panose="02020400000000000000" pitchFamily="18" charset="-128"/>
                <a:ea typeface="UD デジタル 教科書体 NK-R" panose="02020400000000000000" pitchFamily="18" charset="-128"/>
              </a:rPr>
              <a:t>LINE </a:t>
            </a:r>
            <a:r>
              <a:rPr lang="ja-JP" altLang="en-US" sz="1200" dirty="0">
                <a:latin typeface="UD デジタル 教科書体 NK-R" panose="02020400000000000000" pitchFamily="18" charset="-128"/>
                <a:ea typeface="UD デジタル 教科書体 NK-R" panose="02020400000000000000" pitchFamily="18" charset="-128"/>
              </a:rPr>
              <a:t>公式アカウントの運用と各種プロモーションの概要と合計金額及びその効果（登録者数</a:t>
            </a:r>
            <a:r>
              <a:rPr lang="ja-JP" altLang="en-US" sz="1200" dirty="0" smtClean="0">
                <a:latin typeface="UD デジタル 教科書体 NK-R" panose="02020400000000000000" pitchFamily="18" charset="-128"/>
                <a:ea typeface="UD デジタル 教科書体 NK-R" panose="02020400000000000000" pitchFamily="18" charset="-128"/>
              </a:rPr>
              <a:t>、</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配信数</a:t>
            </a:r>
            <a:r>
              <a:rPr lang="ja-JP" altLang="en-US" sz="1200" dirty="0">
                <a:latin typeface="UD デジタル 教科書体 NK-R" panose="02020400000000000000" pitchFamily="18" charset="-128"/>
                <a:ea typeface="UD デジタル 教科書体 NK-R" panose="02020400000000000000" pitchFamily="18" charset="-128"/>
              </a:rPr>
              <a:t>、閲覧数、分析結果等）</a:t>
            </a:r>
          </a:p>
          <a:p>
            <a:r>
              <a:rPr lang="ja-JP" altLang="en-US" sz="1200" dirty="0">
                <a:latin typeface="UD デジタル 教科書体 NK-R" panose="02020400000000000000" pitchFamily="18" charset="-128"/>
                <a:ea typeface="UD デジタル 教科書体 NK-R" panose="02020400000000000000" pitchFamily="18" charset="-128"/>
              </a:rPr>
              <a:t>②各種広告媒体を活用した</a:t>
            </a:r>
            <a:r>
              <a:rPr lang="en-US" altLang="ja-JP" sz="1200" dirty="0">
                <a:latin typeface="UD デジタル 教科書体 NK-R" panose="02020400000000000000" pitchFamily="18" charset="-128"/>
                <a:ea typeface="UD デジタル 教科書体 NK-R" panose="02020400000000000000" pitchFamily="18" charset="-128"/>
              </a:rPr>
              <a:t>PR </a:t>
            </a:r>
            <a:r>
              <a:rPr lang="ja-JP" altLang="en-US" sz="1200" dirty="0">
                <a:latin typeface="UD デジタル 教科書体 NK-R" panose="02020400000000000000" pitchFamily="18" charset="-128"/>
                <a:ea typeface="UD デジタル 教科書体 NK-R" panose="02020400000000000000" pitchFamily="18" charset="-128"/>
              </a:rPr>
              <a:t>の詳細と合計金額およびその効果（広告費用換算、メディア露出</a:t>
            </a:r>
            <a:r>
              <a:rPr lang="ja-JP" altLang="en-US" sz="1200" dirty="0" smtClean="0">
                <a:latin typeface="UD デジタル 教科書体 NK-R" panose="02020400000000000000" pitchFamily="18" charset="-128"/>
                <a:ea typeface="UD デジタル 教科書体 NK-R" panose="02020400000000000000" pitchFamily="18" charset="-128"/>
              </a:rPr>
              <a:t>、</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　</a:t>
            </a:r>
            <a:r>
              <a:rPr lang="en-US" altLang="ja-JP" sz="1200" dirty="0" smtClean="0">
                <a:latin typeface="UD デジタル 教科書体 NK-R" panose="02020400000000000000" pitchFamily="18" charset="-128"/>
                <a:ea typeface="UD デジタル 教科書体 NK-R" panose="02020400000000000000" pitchFamily="18" charset="-128"/>
              </a:rPr>
              <a:t>Web</a:t>
            </a:r>
            <a:r>
              <a:rPr lang="ja-JP" altLang="en-US" sz="1200" dirty="0" smtClean="0">
                <a:latin typeface="UD デジタル 教科書体 NK-R" panose="02020400000000000000" pitchFamily="18" charset="-128"/>
                <a:ea typeface="UD デジタル 教科書体 NK-R" panose="02020400000000000000" pitchFamily="18" charset="-128"/>
              </a:rPr>
              <a:t>サイト</a:t>
            </a:r>
            <a:r>
              <a:rPr lang="en-US" altLang="ja-JP" sz="1200" dirty="0">
                <a:latin typeface="UD デジタル 教科書体 NK-R" panose="02020400000000000000" pitchFamily="18" charset="-128"/>
                <a:ea typeface="UD デジタル 教科書体 NK-R" panose="02020400000000000000" pitchFamily="18" charset="-128"/>
              </a:rPr>
              <a:t>PV </a:t>
            </a:r>
            <a:r>
              <a:rPr lang="ja-JP" altLang="en-US" sz="1200" dirty="0">
                <a:latin typeface="UD デジタル 教科書体 NK-R" panose="02020400000000000000" pitchFamily="18" charset="-128"/>
                <a:ea typeface="UD デジタル 教科書体 NK-R" panose="02020400000000000000" pitchFamily="18" charset="-128"/>
              </a:rPr>
              <a:t>等）</a:t>
            </a:r>
          </a:p>
          <a:p>
            <a:r>
              <a:rPr lang="ja-JP" altLang="en-US" sz="1200" dirty="0">
                <a:latin typeface="UD デジタル 教科書体 NK-R" panose="02020400000000000000" pitchFamily="18" charset="-128"/>
                <a:ea typeface="UD デジタル 教科書体 NK-R" panose="02020400000000000000" pitchFamily="18" charset="-128"/>
              </a:rPr>
              <a:t>③成果物（プロモーションに関連する２次利用可能なデザイン等</a:t>
            </a:r>
            <a:r>
              <a:rPr lang="ja-JP" altLang="en-US" sz="1200" dirty="0" smtClean="0">
                <a:latin typeface="UD デジタル 教科書体 NK-R" panose="02020400000000000000" pitchFamily="18" charset="-128"/>
                <a:ea typeface="UD デジタル 教科書体 NK-R" panose="02020400000000000000" pitchFamily="18" charset="-128"/>
              </a:rPr>
              <a:t>）</a:t>
            </a:r>
            <a:endParaRPr lang="en-US" altLang="ja-JP" sz="1200" dirty="0" smtClean="0">
              <a:latin typeface="UD デジタル 教科書体 NK-R" panose="02020400000000000000" pitchFamily="18" charset="-128"/>
              <a:ea typeface="UD デジタル 教科書体 NK-R" panose="02020400000000000000" pitchFamily="18" charset="-128"/>
            </a:endParaRPr>
          </a:p>
          <a:p>
            <a:endParaRPr lang="en-US" altLang="ja-JP" sz="1200" dirty="0" smtClean="0">
              <a:latin typeface="UD デジタル 教科書体 NK-R" panose="02020400000000000000" pitchFamily="18" charset="-128"/>
              <a:ea typeface="UD デジタル 教科書体 NK-R" panose="02020400000000000000" pitchFamily="18" charset="-128"/>
            </a:endParaRPr>
          </a:p>
          <a:p>
            <a:endParaRPr kumimoji="1" lang="ja-JP" altLang="en-US" sz="1200" dirty="0">
              <a:latin typeface="UD デジタル 教科書体 NK-R" panose="02020400000000000000" pitchFamily="18" charset="-128"/>
              <a:ea typeface="UD デジタル 教科書体 NK-R" panose="02020400000000000000" pitchFamily="18" charset="-128"/>
            </a:endParaRPr>
          </a:p>
        </p:txBody>
      </p:sp>
      <p:sp>
        <p:nvSpPr>
          <p:cNvPr id="2" name="テキスト ボックス 1"/>
          <p:cNvSpPr txBox="1"/>
          <p:nvPr/>
        </p:nvSpPr>
        <p:spPr>
          <a:xfrm>
            <a:off x="373506" y="7658051"/>
            <a:ext cx="6120680" cy="954107"/>
          </a:xfrm>
          <a:prstGeom prst="rect">
            <a:avLst/>
          </a:prstGeom>
          <a:solidFill>
            <a:srgbClr val="FFFF00"/>
          </a:solidFill>
        </p:spPr>
        <p:txBody>
          <a:bodyPr wrap="square" rtlCol="0">
            <a:spAutoFit/>
          </a:bodyPr>
          <a:lstStyle/>
          <a:p>
            <a:r>
              <a:rPr lang="ja-JP" altLang="en-US" sz="1400" dirty="0">
                <a:latin typeface="UD デジタル 教科書体 NK-R" panose="02020400000000000000" pitchFamily="18" charset="-128"/>
                <a:ea typeface="UD デジタル 教科書体 NK-R" panose="02020400000000000000" pitchFamily="18" charset="-128"/>
              </a:rPr>
              <a:t>上記の要件に対して、東武トップツアーズの強みである</a:t>
            </a:r>
            <a:endParaRPr lang="en-US" altLang="ja-JP" sz="1400" dirty="0">
              <a:latin typeface="UD デジタル 教科書体 NK-R" panose="02020400000000000000" pitchFamily="18" charset="-128"/>
              <a:ea typeface="UD デジタル 教科書体 NK-R" panose="02020400000000000000" pitchFamily="18" charset="-128"/>
            </a:endParaRPr>
          </a:p>
          <a:p>
            <a:r>
              <a:rPr lang="ja-JP" altLang="en-US" sz="1400" dirty="0">
                <a:latin typeface="UD デジタル 教科書体 NK-R" panose="02020400000000000000" pitchFamily="18" charset="-128"/>
                <a:ea typeface="UD デジタル 教科書体 NK-R" panose="02020400000000000000" pitchFamily="18" charset="-128"/>
              </a:rPr>
              <a:t>① 観光データ（訪問人数、属性、検索等）</a:t>
            </a:r>
            <a:endParaRPr lang="en-US" altLang="ja-JP" sz="1400" dirty="0">
              <a:latin typeface="UD デジタル 教科書体 NK-R" panose="02020400000000000000" pitchFamily="18" charset="-128"/>
              <a:ea typeface="UD デジタル 教科書体 NK-R" panose="02020400000000000000" pitchFamily="18" charset="-128"/>
            </a:endParaRPr>
          </a:p>
          <a:p>
            <a:r>
              <a:rPr lang="ja-JP" altLang="en-US" sz="1400" dirty="0">
                <a:latin typeface="UD デジタル 教科書体 NK-R" panose="02020400000000000000" pitchFamily="18" charset="-128"/>
                <a:ea typeface="UD デジタル 教科書体 NK-R" panose="02020400000000000000" pitchFamily="18" charset="-128"/>
              </a:rPr>
              <a:t>② </a:t>
            </a:r>
            <a:r>
              <a:rPr lang="en-US" altLang="ja-JP" sz="1400" dirty="0">
                <a:latin typeface="UD デジタル 教科書体 NK-R" panose="02020400000000000000" pitchFamily="18" charset="-128"/>
                <a:ea typeface="UD デジタル 教科書体 NK-R" panose="02020400000000000000" pitchFamily="18" charset="-128"/>
              </a:rPr>
              <a:t>LINE</a:t>
            </a:r>
            <a:r>
              <a:rPr lang="ja-JP" altLang="en-US" sz="1400" dirty="0">
                <a:latin typeface="UD デジタル 教科書体 NK-R" panose="02020400000000000000" pitchFamily="18" charset="-128"/>
                <a:ea typeface="UD デジタル 教科書体 NK-R" panose="02020400000000000000" pitchFamily="18" charset="-128"/>
              </a:rPr>
              <a:t>の</a:t>
            </a:r>
            <a:r>
              <a:rPr lang="en-US" altLang="ja-JP" sz="1400" dirty="0">
                <a:latin typeface="UD デジタル 教科書体 NK-R" panose="02020400000000000000" pitchFamily="18" charset="-128"/>
                <a:ea typeface="UD デジタル 教科書体 NK-R" panose="02020400000000000000" pitchFamily="18" charset="-128"/>
              </a:rPr>
              <a:t>API</a:t>
            </a:r>
            <a:r>
              <a:rPr lang="ja-JP" altLang="en-US" sz="1400" dirty="0">
                <a:latin typeface="UD デジタル 教科書体 NK-R" panose="02020400000000000000" pitchFamily="18" charset="-128"/>
                <a:ea typeface="UD デジタル 教科書体 NK-R" panose="02020400000000000000" pitchFamily="18" charset="-128"/>
              </a:rPr>
              <a:t>開発力と実績</a:t>
            </a:r>
            <a:endParaRPr lang="en-US" altLang="ja-JP" sz="1400" dirty="0">
              <a:latin typeface="UD デジタル 教科書体 NK-R" panose="02020400000000000000" pitchFamily="18" charset="-128"/>
              <a:ea typeface="UD デジタル 教科書体 NK-R" panose="02020400000000000000" pitchFamily="18" charset="-128"/>
            </a:endParaRPr>
          </a:p>
          <a:p>
            <a:r>
              <a:rPr lang="ja-JP" altLang="en-US" sz="1400" dirty="0">
                <a:latin typeface="UD デジタル 教科書体 NK-R" panose="02020400000000000000" pitchFamily="18" charset="-128"/>
                <a:ea typeface="UD デジタル 教科書体 NK-R" panose="02020400000000000000" pitchFamily="18" charset="-128"/>
              </a:rPr>
              <a:t>を活用して、効果的な</a:t>
            </a:r>
            <a:r>
              <a:rPr lang="en-US" altLang="ja-JP" sz="1400" dirty="0">
                <a:latin typeface="UD デジタル 教科書体 NK-R" panose="02020400000000000000" pitchFamily="18" charset="-128"/>
                <a:ea typeface="UD デジタル 教科書体 NK-R" panose="02020400000000000000" pitchFamily="18" charset="-128"/>
              </a:rPr>
              <a:t>LINE</a:t>
            </a:r>
            <a:r>
              <a:rPr lang="ja-JP" altLang="en-US" sz="1400" dirty="0">
                <a:latin typeface="UD デジタル 教科書体 NK-R" panose="02020400000000000000" pitchFamily="18" charset="-128"/>
                <a:ea typeface="UD デジタル 教科書体 NK-R" panose="02020400000000000000" pitchFamily="18" charset="-128"/>
              </a:rPr>
              <a:t>の開発・運用を実施</a:t>
            </a:r>
            <a:r>
              <a:rPr lang="ja-JP" altLang="en-US" sz="1400" dirty="0" smtClean="0">
                <a:latin typeface="UD デジタル 教科書体 NK-R" panose="02020400000000000000" pitchFamily="18" charset="-128"/>
                <a:ea typeface="UD デジタル 教科書体 NK-R" panose="02020400000000000000" pitchFamily="18" charset="-128"/>
              </a:rPr>
              <a:t>します。</a:t>
            </a:r>
            <a:endParaRPr lang="ja-JP" altLang="en-US" sz="1400" dirty="0"/>
          </a:p>
        </p:txBody>
      </p:sp>
    </p:spTree>
    <p:extLst>
      <p:ext uri="{BB962C8B-B14F-4D97-AF65-F5344CB8AC3E}">
        <p14:creationId xmlns:p14="http://schemas.microsoft.com/office/powerpoint/2010/main" val="19127159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2EEA1149-D5D9-BA4A-BD5D-B64BB816746D}"/>
              </a:ext>
            </a:extLst>
          </p:cNvPr>
          <p:cNvSpPr>
            <a:spLocks noGrp="1"/>
          </p:cNvSpPr>
          <p:nvPr>
            <p:ph type="sldNum" sz="quarter" idx="12"/>
          </p:nvPr>
        </p:nvSpPr>
        <p:spPr/>
        <p:txBody>
          <a:bodyPr/>
          <a:lstStyle/>
          <a:p>
            <a:fld id="{895A01FB-3FD3-46BC-A158-84CF6EF94F9E}" type="slidenum">
              <a:rPr lang="en-US" altLang="ja-JP" smtClean="0"/>
              <a:pPr/>
              <a:t>39</a:t>
            </a:fld>
            <a:endParaRPr lang="en-US" altLang="ja-JP"/>
          </a:p>
        </p:txBody>
      </p:sp>
      <p:sp>
        <p:nvSpPr>
          <p:cNvPr id="76" name="テキスト ボックス 3">
            <a:extLst>
              <a:ext uri="{FF2B5EF4-FFF2-40B4-BE49-F238E27FC236}">
                <a16:creationId xmlns:a16="http://schemas.microsoft.com/office/drawing/2014/main" id="{1641BFC0-53ED-E949-88A3-61C5333C2D44}"/>
              </a:ext>
            </a:extLst>
          </p:cNvPr>
          <p:cNvSpPr txBox="1">
            <a:spLocks noChangeArrowheads="1"/>
          </p:cNvSpPr>
          <p:nvPr/>
        </p:nvSpPr>
        <p:spPr bwMode="auto">
          <a:xfrm>
            <a:off x="31470" y="851968"/>
            <a:ext cx="6565882" cy="787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buNone/>
            </a:pPr>
            <a:r>
              <a:rPr lang="ja-JP" altLang="en-US" sz="2053" b="1" dirty="0" smtClean="0">
                <a:latin typeface="+mj-ea"/>
                <a:ea typeface="+mj-ea"/>
              </a:rPr>
              <a:t>　</a:t>
            </a:r>
            <a:r>
              <a:rPr lang="ja-JP" altLang="en-US" sz="2053" b="1" dirty="0" smtClean="0">
                <a:latin typeface="UD デジタル 教科書体 NK-R" panose="02020400000000000000" pitchFamily="18" charset="-128"/>
                <a:ea typeface="UD デジタル 教科書体 NK-R" panose="02020400000000000000" pitchFamily="18" charset="-128"/>
              </a:rPr>
              <a:t>北海道の</a:t>
            </a:r>
            <a:r>
              <a:rPr lang="ja-JP" altLang="en-US" sz="2053" b="1" dirty="0" smtClean="0">
                <a:solidFill>
                  <a:srgbClr val="FF0000"/>
                </a:solidFill>
                <a:latin typeface="UD デジタル 教科書体 NK-R" panose="02020400000000000000" pitchFamily="18" charset="-128"/>
                <a:ea typeface="UD デジタル 教科書体 NK-R" panose="02020400000000000000" pitchFamily="18" charset="-128"/>
              </a:rPr>
              <a:t>観光</a:t>
            </a:r>
            <a:r>
              <a:rPr lang="en-US" altLang="ja-JP" sz="2053" b="1" dirty="0" err="1" smtClean="0">
                <a:solidFill>
                  <a:srgbClr val="FF0000"/>
                </a:solidFill>
                <a:latin typeface="UD デジタル 教科書体 NK-R" panose="02020400000000000000" pitchFamily="18" charset="-128"/>
                <a:ea typeface="UD デジタル 教科書体 NK-R" panose="02020400000000000000" pitchFamily="18" charset="-128"/>
              </a:rPr>
              <a:t>Youtube</a:t>
            </a:r>
            <a:r>
              <a:rPr lang="ja-JP" altLang="en-US" sz="2053" b="1" dirty="0" smtClean="0">
                <a:solidFill>
                  <a:srgbClr val="FF0000"/>
                </a:solidFill>
                <a:latin typeface="UD デジタル 教科書体 NK-R" panose="02020400000000000000" pitchFamily="18" charset="-128"/>
                <a:ea typeface="UD デジタル 教科書体 NK-R" panose="02020400000000000000" pitchFamily="18" charset="-128"/>
              </a:rPr>
              <a:t>データ</a:t>
            </a:r>
            <a:r>
              <a:rPr lang="ja-JP" altLang="en-US" sz="2053" b="1" dirty="0" smtClean="0">
                <a:latin typeface="UD デジタル 教科書体 NK-R" panose="02020400000000000000" pitchFamily="18" charset="-128"/>
                <a:ea typeface="UD デジタル 教科書体 NK-R" panose="02020400000000000000" pitchFamily="18" charset="-128"/>
              </a:rPr>
              <a:t>を徹底的に</a:t>
            </a:r>
            <a:r>
              <a:rPr lang="ja-JP" altLang="en-US" sz="2053" b="1" dirty="0" smtClean="0">
                <a:solidFill>
                  <a:srgbClr val="FF0000"/>
                </a:solidFill>
                <a:latin typeface="UD デジタル 教科書体 NK-R" panose="02020400000000000000" pitchFamily="18" charset="-128"/>
                <a:ea typeface="UD デジタル 教科書体 NK-R" panose="02020400000000000000" pitchFamily="18" charset="-128"/>
              </a:rPr>
              <a:t>スコア解析</a:t>
            </a:r>
            <a:r>
              <a:rPr lang="ja-JP" altLang="en-US" sz="2053" b="1" dirty="0" smtClean="0">
                <a:latin typeface="UD デジタル 教科書体 NK-R" panose="02020400000000000000" pitchFamily="18" charset="-128"/>
                <a:ea typeface="UD デジタル 教科書体 NK-R" panose="02020400000000000000" pitchFamily="18" charset="-128"/>
              </a:rPr>
              <a:t>。　　</a:t>
            </a:r>
            <a:endParaRPr lang="en-US" altLang="ja-JP" sz="2053" b="1" dirty="0" smtClean="0">
              <a:latin typeface="UD デジタル 教科書体 NK-R" panose="02020400000000000000" pitchFamily="18" charset="-128"/>
              <a:ea typeface="UD デジタル 教科書体 NK-R" panose="02020400000000000000" pitchFamily="18" charset="-128"/>
            </a:endParaRPr>
          </a:p>
          <a:p>
            <a:pPr>
              <a:buNone/>
            </a:pPr>
            <a:r>
              <a:rPr lang="ja-JP" altLang="en-US" sz="2053" b="1" dirty="0">
                <a:latin typeface="UD デジタル 教科書体 NK-R" panose="02020400000000000000" pitchFamily="18" charset="-128"/>
                <a:ea typeface="UD デジタル 教科書体 NK-R" panose="02020400000000000000" pitchFamily="18" charset="-128"/>
              </a:rPr>
              <a:t>　</a:t>
            </a:r>
            <a:r>
              <a:rPr lang="ja-JP" altLang="en-US" sz="2053" b="1" dirty="0" smtClean="0">
                <a:latin typeface="UD デジタル 教科書体 NK-R" panose="02020400000000000000" pitchFamily="18" charset="-128"/>
                <a:ea typeface="UD デジタル 教科書体 NK-R" panose="02020400000000000000" pitchFamily="18" charset="-128"/>
              </a:rPr>
              <a:t>再生される内容で観光</a:t>
            </a:r>
            <a:r>
              <a:rPr lang="en-US" altLang="ja-JP" sz="2053" b="1" dirty="0" err="1" smtClean="0">
                <a:latin typeface="UD デジタル 教科書体 NK-R" panose="02020400000000000000" pitchFamily="18" charset="-128"/>
                <a:ea typeface="UD デジタル 教科書体 NK-R" panose="02020400000000000000" pitchFamily="18" charset="-128"/>
              </a:rPr>
              <a:t>Youtu</a:t>
            </a:r>
            <a:r>
              <a:rPr lang="ja-JP" altLang="en-US" sz="2053" b="1" dirty="0" err="1" smtClean="0">
                <a:latin typeface="UD デジタル 教科書体 NK-R" panose="02020400000000000000" pitchFamily="18" charset="-128"/>
                <a:ea typeface="UD デジタル 教科書体 NK-R" panose="02020400000000000000" pitchFamily="18" charset="-128"/>
              </a:rPr>
              <a:t>ｂ</a:t>
            </a:r>
            <a:r>
              <a:rPr lang="en-US" altLang="ja-JP" sz="2053" b="1" dirty="0" err="1" smtClean="0">
                <a:latin typeface="UD デジタル 教科書体 NK-R" panose="02020400000000000000" pitchFamily="18" charset="-128"/>
                <a:ea typeface="UD デジタル 教科書体 NK-R" panose="02020400000000000000" pitchFamily="18" charset="-128"/>
              </a:rPr>
              <a:t>er</a:t>
            </a:r>
            <a:r>
              <a:rPr lang="ja-JP" altLang="en-US" sz="2053" b="1" dirty="0" smtClean="0">
                <a:latin typeface="UD デジタル 教科書体 NK-R" panose="02020400000000000000" pitchFamily="18" charset="-128"/>
                <a:ea typeface="UD デジタル 教科書体 NK-R" panose="02020400000000000000" pitchFamily="18" charset="-128"/>
              </a:rPr>
              <a:t>の大村氏が投稿。</a:t>
            </a:r>
            <a:endParaRPr lang="ja-JP" altLang="en-US" sz="2053" b="1" dirty="0">
              <a:latin typeface="UD デジタル 教科書体 NK-R" panose="02020400000000000000" pitchFamily="18" charset="-128"/>
              <a:ea typeface="UD デジタル 教科書体 NK-R" panose="02020400000000000000" pitchFamily="18" charset="-128"/>
            </a:endParaRPr>
          </a:p>
        </p:txBody>
      </p:sp>
      <p:pic>
        <p:nvPicPr>
          <p:cNvPr id="6" name="図 5"/>
          <p:cNvPicPr>
            <a:picLocks noChangeAspect="1"/>
          </p:cNvPicPr>
          <p:nvPr/>
        </p:nvPicPr>
        <p:blipFill>
          <a:blip r:embed="rId2"/>
          <a:stretch>
            <a:fillRect/>
          </a:stretch>
        </p:blipFill>
        <p:spPr>
          <a:xfrm>
            <a:off x="260648" y="1835696"/>
            <a:ext cx="6336704" cy="3194007"/>
          </a:xfrm>
          <a:prstGeom prst="rect">
            <a:avLst/>
          </a:prstGeom>
        </p:spPr>
      </p:pic>
      <p:pic>
        <p:nvPicPr>
          <p:cNvPr id="7" name="図 6"/>
          <p:cNvPicPr>
            <a:picLocks noChangeAspect="1"/>
          </p:cNvPicPr>
          <p:nvPr/>
        </p:nvPicPr>
        <p:blipFill>
          <a:blip r:embed="rId3"/>
          <a:stretch>
            <a:fillRect/>
          </a:stretch>
        </p:blipFill>
        <p:spPr>
          <a:xfrm>
            <a:off x="260647" y="5292080"/>
            <a:ext cx="6319479" cy="3312368"/>
          </a:xfrm>
          <a:prstGeom prst="rect">
            <a:avLst/>
          </a:prstGeom>
        </p:spPr>
      </p:pic>
      <p:sp>
        <p:nvSpPr>
          <p:cNvPr id="8" name="タイトル 4"/>
          <p:cNvSpPr txBox="1">
            <a:spLocks/>
          </p:cNvSpPr>
          <p:nvPr/>
        </p:nvSpPr>
        <p:spPr bwMode="auto">
          <a:xfrm>
            <a:off x="260648" y="101479"/>
            <a:ext cx="6336704" cy="519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ctr" rtl="0" eaLnBrk="1" fontAlgn="base" hangingPunct="1">
              <a:spcBef>
                <a:spcPct val="0"/>
              </a:spcBef>
              <a:spcAft>
                <a:spcPct val="0"/>
              </a:spcAft>
              <a:defRPr kumimoji="1" sz="3375" b="1">
                <a:solidFill>
                  <a:schemeClr val="tx2"/>
                </a:solidFill>
                <a:latin typeface="Meiryo UI" pitchFamily="50" charset="-128"/>
                <a:ea typeface="Meiryo UI" pitchFamily="50" charset="-128"/>
                <a:cs typeface="Meiryo UI" pitchFamily="50" charset="-128"/>
              </a:defRPr>
            </a:lvl1pPr>
            <a:lvl2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2pPr>
            <a:lvl3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3pPr>
            <a:lvl4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4pPr>
            <a:lvl5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5pPr>
            <a:lvl6pPr marL="4572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6pPr>
            <a:lvl7pPr marL="9144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7pPr>
            <a:lvl8pPr marL="13716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8pPr>
            <a:lvl9pPr marL="18288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9pPr>
          </a:lstStyle>
          <a:p>
            <a:r>
              <a:rPr lang="ja-JP" altLang="en-US" kern="0"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３　業務内容　　（４）他</a:t>
            </a:r>
            <a:r>
              <a:rPr lang="en-US" altLang="ja-JP" sz="2400" kern="0" dirty="0" smtClean="0">
                <a:solidFill>
                  <a:schemeClr val="tx1"/>
                </a:solidFill>
                <a:latin typeface="UD デジタル 教科書体 NK-R" panose="02020400000000000000" pitchFamily="18" charset="-128"/>
                <a:ea typeface="UD デジタル 教科書体 NK-R" panose="02020400000000000000" pitchFamily="18" charset="-128"/>
              </a:rPr>
              <a:t>SNS</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連携した</a:t>
            </a:r>
            <a:r>
              <a:rPr lang="en-US" altLang="ja-JP" sz="2400" kern="0"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配信</a:t>
            </a:r>
            <a:endParaRPr lang="ja-JP" altLang="en-US" sz="2400" kern="0" dirty="0">
              <a:solidFill>
                <a:schemeClr val="tx1"/>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186902149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テキスト ボックス 3"/>
          <p:cNvSpPr txBox="1">
            <a:spLocks noChangeArrowheads="1"/>
          </p:cNvSpPr>
          <p:nvPr/>
        </p:nvSpPr>
        <p:spPr bwMode="auto">
          <a:xfrm>
            <a:off x="92780" y="899592"/>
            <a:ext cx="6381017" cy="40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buNone/>
            </a:pPr>
            <a:r>
              <a:rPr lang="ja-JP" altLang="en-US" sz="2053" b="1" dirty="0">
                <a:latin typeface="UD デジタル 教科書体 NK-R" panose="02020400000000000000" pitchFamily="18" charset="-128"/>
                <a:ea typeface="UD デジタル 教科書体 NK-R" panose="02020400000000000000" pitchFamily="18" charset="-128"/>
              </a:rPr>
              <a:t>具体的戦略 </a:t>
            </a:r>
            <a:r>
              <a:rPr lang="en-US" altLang="ja-JP" sz="2053" b="1" dirty="0">
                <a:latin typeface="UD デジタル 教科書体 NK-R" panose="02020400000000000000" pitchFamily="18" charset="-128"/>
                <a:ea typeface="UD デジタル 教科書体 NK-R" panose="02020400000000000000" pitchFamily="18" charset="-128"/>
              </a:rPr>
              <a:t>- YouTube</a:t>
            </a:r>
            <a:r>
              <a:rPr lang="ja-JP" altLang="en-US" sz="2053" b="1" dirty="0">
                <a:latin typeface="UD デジタル 教科書体 NK-R" panose="02020400000000000000" pitchFamily="18" charset="-128"/>
                <a:ea typeface="UD デジタル 教科書体 NK-R" panose="02020400000000000000" pitchFamily="18" charset="-128"/>
              </a:rPr>
              <a:t>とは</a:t>
            </a:r>
          </a:p>
        </p:txBody>
      </p:sp>
      <p:sp>
        <p:nvSpPr>
          <p:cNvPr id="58" name="スライド番号プレースホルダー 2"/>
          <p:cNvSpPr>
            <a:spLocks noGrp="1"/>
          </p:cNvSpPr>
          <p:nvPr>
            <p:ph type="sldNum" sz="quarter" idx="10"/>
          </p:nvPr>
        </p:nvSpPr>
        <p:spPr>
          <a:xfrm>
            <a:off x="6435654" y="4437907"/>
            <a:ext cx="230913" cy="115456"/>
          </a:xfrm>
        </p:spPr>
        <p:txBody>
          <a:bodyPr/>
          <a:lstStyle/>
          <a:p>
            <a:pPr algn="r" defTabSz="586526">
              <a:defRPr/>
            </a:pPr>
            <a:endParaRPr lang="en-US" altLang="en-US" sz="770" dirty="0">
              <a:solidFill>
                <a:prstClr val="black"/>
              </a:solidFill>
              <a:latin typeface="Segoe UI"/>
              <a:ea typeface="メイリオ"/>
            </a:endParaRPr>
          </a:p>
          <a:p>
            <a:pPr algn="r" defTabSz="586526">
              <a:defRPr/>
            </a:pPr>
            <a:endParaRPr lang="en-US" altLang="en-US" sz="770" dirty="0">
              <a:solidFill>
                <a:prstClr val="black"/>
              </a:solidFill>
              <a:latin typeface="Segoe UI"/>
              <a:ea typeface="メイリオ"/>
            </a:endParaRPr>
          </a:p>
        </p:txBody>
      </p:sp>
      <p:sp>
        <p:nvSpPr>
          <p:cNvPr id="61" name="スライド番号プレースホルダー 3"/>
          <p:cNvSpPr>
            <a:spLocks noGrp="1"/>
          </p:cNvSpPr>
          <p:nvPr>
            <p:ph type="sldNum" sz="quarter" idx="10"/>
          </p:nvPr>
        </p:nvSpPr>
        <p:spPr>
          <a:xfrm>
            <a:off x="6337246" y="4353912"/>
            <a:ext cx="230913" cy="115456"/>
          </a:xfrm>
        </p:spPr>
        <p:txBody>
          <a:bodyPr/>
          <a:lstStyle/>
          <a:p>
            <a:r>
              <a:rPr lang="en-US" sz="706" dirty="0">
                <a:latin typeface="+mj-ea"/>
                <a:ea typeface="+mj-ea"/>
              </a:rPr>
              <a:t> </a:t>
            </a:r>
          </a:p>
        </p:txBody>
      </p:sp>
      <p:sp>
        <p:nvSpPr>
          <p:cNvPr id="55" name="テキスト ボックス 54">
            <a:extLst>
              <a:ext uri="{FF2B5EF4-FFF2-40B4-BE49-F238E27FC236}">
                <a16:creationId xmlns:a16="http://schemas.microsoft.com/office/drawing/2014/main" id="{50E1964E-0410-C042-950C-0B115398765B}"/>
              </a:ext>
            </a:extLst>
          </p:cNvPr>
          <p:cNvSpPr txBox="1"/>
          <p:nvPr/>
        </p:nvSpPr>
        <p:spPr>
          <a:xfrm>
            <a:off x="149579" y="1292509"/>
            <a:ext cx="4835007" cy="270074"/>
          </a:xfrm>
          <a:prstGeom prst="rect">
            <a:avLst/>
          </a:prstGeom>
          <a:noFill/>
        </p:spPr>
        <p:txBody>
          <a:bodyPr wrap="square" rtlCol="0">
            <a:spAutoFit/>
          </a:bodyPr>
          <a:lstStyle/>
          <a:p>
            <a:pPr algn="ctr"/>
            <a:r>
              <a:rPr lang="ja-JP" altLang="en-US" sz="1155" b="1" dirty="0">
                <a:solidFill>
                  <a:srgbClr val="6E6E6E"/>
                </a:solidFill>
                <a:latin typeface="+mj-ea"/>
                <a:ea typeface="+mj-ea"/>
              </a:rPr>
              <a:t>動画メディアで最も力のある媒体が　　</a:t>
            </a:r>
            <a:endParaRPr lang="en-US" altLang="ja-JP" sz="1155" b="1" dirty="0">
              <a:solidFill>
                <a:srgbClr val="6E6E6E"/>
              </a:solidFill>
              <a:latin typeface="+mj-ea"/>
              <a:ea typeface="+mj-ea"/>
            </a:endParaRPr>
          </a:p>
        </p:txBody>
      </p:sp>
      <p:cxnSp>
        <p:nvCxnSpPr>
          <p:cNvPr id="56" name="直線コネクタ 55">
            <a:extLst>
              <a:ext uri="{FF2B5EF4-FFF2-40B4-BE49-F238E27FC236}">
                <a16:creationId xmlns:a16="http://schemas.microsoft.com/office/drawing/2014/main" id="{01A9FF7E-B841-9A46-8A37-40A0EA6760DC}"/>
              </a:ext>
            </a:extLst>
          </p:cNvPr>
          <p:cNvCxnSpPr>
            <a:cxnSpLocks/>
          </p:cNvCxnSpPr>
          <p:nvPr/>
        </p:nvCxnSpPr>
        <p:spPr>
          <a:xfrm>
            <a:off x="949701" y="1552007"/>
            <a:ext cx="4464822" cy="4547"/>
          </a:xfrm>
          <a:prstGeom prst="line">
            <a:avLst/>
          </a:prstGeom>
          <a:ln w="28575">
            <a:solidFill>
              <a:srgbClr val="BA8E51"/>
            </a:solidFill>
          </a:ln>
        </p:spPr>
        <p:style>
          <a:lnRef idx="1">
            <a:schemeClr val="accent1"/>
          </a:lnRef>
          <a:fillRef idx="0">
            <a:schemeClr val="accent1"/>
          </a:fillRef>
          <a:effectRef idx="0">
            <a:schemeClr val="accent1"/>
          </a:effectRef>
          <a:fontRef idx="minor">
            <a:schemeClr val="tx1"/>
          </a:fontRef>
        </p:style>
      </p:cxnSp>
      <p:sp>
        <p:nvSpPr>
          <p:cNvPr id="59" name="テキスト ボックス 58">
            <a:extLst>
              <a:ext uri="{FF2B5EF4-FFF2-40B4-BE49-F238E27FC236}">
                <a16:creationId xmlns:a16="http://schemas.microsoft.com/office/drawing/2014/main" id="{60E6CDC4-C1AE-034D-897C-D658DD12C1BB}"/>
              </a:ext>
            </a:extLst>
          </p:cNvPr>
          <p:cNvSpPr txBox="1"/>
          <p:nvPr/>
        </p:nvSpPr>
        <p:spPr>
          <a:xfrm>
            <a:off x="222665" y="8568533"/>
            <a:ext cx="6389300" cy="270074"/>
          </a:xfrm>
          <a:prstGeom prst="rect">
            <a:avLst/>
          </a:prstGeom>
          <a:noFill/>
        </p:spPr>
        <p:txBody>
          <a:bodyPr wrap="square" rtlCol="0">
            <a:spAutoFit/>
          </a:bodyPr>
          <a:lstStyle/>
          <a:p>
            <a:pPr algn="ctr"/>
            <a:r>
              <a:rPr lang="ja-JP" altLang="en-US" sz="1155" b="1" dirty="0">
                <a:solidFill>
                  <a:srgbClr val="6E6E6E"/>
                </a:solidFill>
                <a:latin typeface="+mj-ea"/>
                <a:ea typeface="+mj-ea"/>
              </a:rPr>
              <a:t>伝えたい情報を最もわかりやすく伝えられる手段が動画メディアである</a:t>
            </a:r>
            <a:r>
              <a:rPr lang="en-US" altLang="ja-JP" sz="1155" b="1" dirty="0">
                <a:solidFill>
                  <a:srgbClr val="FF0000"/>
                </a:solidFill>
                <a:latin typeface="+mj-ea"/>
                <a:ea typeface="+mj-ea"/>
              </a:rPr>
              <a:t>YouTube</a:t>
            </a:r>
            <a:r>
              <a:rPr lang="ja-JP" altLang="en-US" sz="1155" b="1" dirty="0">
                <a:solidFill>
                  <a:srgbClr val="6E6E6E"/>
                </a:solidFill>
                <a:latin typeface="+mj-ea"/>
                <a:ea typeface="+mj-ea"/>
              </a:rPr>
              <a:t>です。</a:t>
            </a:r>
            <a:endParaRPr lang="en-US" altLang="ja-JP" sz="1155" b="1" dirty="0">
              <a:solidFill>
                <a:srgbClr val="6E6E6E"/>
              </a:solidFill>
              <a:latin typeface="+mj-ea"/>
              <a:ea typeface="+mj-ea"/>
            </a:endParaRPr>
          </a:p>
        </p:txBody>
      </p:sp>
      <p:pic>
        <p:nvPicPr>
          <p:cNvPr id="62" name="Picture 2" descr="利用規約">
            <a:extLst>
              <a:ext uri="{FF2B5EF4-FFF2-40B4-BE49-F238E27FC236}">
                <a16:creationId xmlns:a16="http://schemas.microsoft.com/office/drawing/2014/main" id="{529BDF18-849E-3145-AB9E-3D957260975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87706" y="1241725"/>
            <a:ext cx="1176855" cy="26387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a:extLst>
              <a:ext uri="{FF2B5EF4-FFF2-40B4-BE49-F238E27FC236}">
                <a16:creationId xmlns:a16="http://schemas.microsoft.com/office/drawing/2014/main" id="{F9F23B2D-D041-D746-A281-A688016165E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4921" y="1627737"/>
            <a:ext cx="4324985" cy="2584223"/>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3">
            <a:extLst>
              <a:ext uri="{FF2B5EF4-FFF2-40B4-BE49-F238E27FC236}">
                <a16:creationId xmlns:a16="http://schemas.microsoft.com/office/drawing/2014/main" id="{D03E1A46-6A55-4C49-B073-8A2BC937A3B8}"/>
              </a:ext>
            </a:extLst>
          </p:cNvPr>
          <p:cNvSpPr txBox="1">
            <a:spLocks noChangeArrowheads="1"/>
          </p:cNvSpPr>
          <p:nvPr/>
        </p:nvSpPr>
        <p:spPr bwMode="auto">
          <a:xfrm>
            <a:off x="92781" y="4283969"/>
            <a:ext cx="6102464" cy="40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buNone/>
            </a:pPr>
            <a:r>
              <a:rPr lang="ja-JP" altLang="en-US" sz="2053" b="1" dirty="0">
                <a:latin typeface="UD デジタル 教科書体 NK-R" panose="02020400000000000000" pitchFamily="18" charset="-128"/>
                <a:ea typeface="UD デジタル 教科書体 NK-R" panose="02020400000000000000" pitchFamily="18" charset="-128"/>
              </a:rPr>
              <a:t>具体的戦略 </a:t>
            </a:r>
            <a:r>
              <a:rPr lang="en-US" altLang="ja-JP" sz="2053" b="1" dirty="0">
                <a:latin typeface="UD デジタル 教科書体 NK-R" panose="02020400000000000000" pitchFamily="18" charset="-128"/>
                <a:ea typeface="UD デジタル 教科書体 NK-R" panose="02020400000000000000" pitchFamily="18" charset="-128"/>
              </a:rPr>
              <a:t>– YouTube</a:t>
            </a:r>
            <a:r>
              <a:rPr lang="ja-JP" altLang="en-US" sz="2053" b="1" dirty="0">
                <a:latin typeface="UD デジタル 教科書体 NK-R" panose="02020400000000000000" pitchFamily="18" charset="-128"/>
                <a:ea typeface="UD デジタル 教科書体 NK-R" panose="02020400000000000000" pitchFamily="18" charset="-128"/>
              </a:rPr>
              <a:t>の強み</a:t>
            </a:r>
          </a:p>
        </p:txBody>
      </p:sp>
      <p:sp>
        <p:nvSpPr>
          <p:cNvPr id="13" name="テキスト ボックス 12">
            <a:extLst>
              <a:ext uri="{FF2B5EF4-FFF2-40B4-BE49-F238E27FC236}">
                <a16:creationId xmlns:a16="http://schemas.microsoft.com/office/drawing/2014/main" id="{09A7295B-97DD-B54F-B5C6-04FBF081492F}"/>
              </a:ext>
            </a:extLst>
          </p:cNvPr>
          <p:cNvSpPr txBox="1"/>
          <p:nvPr/>
        </p:nvSpPr>
        <p:spPr>
          <a:xfrm>
            <a:off x="346399" y="5038280"/>
            <a:ext cx="6021021" cy="270074"/>
          </a:xfrm>
          <a:prstGeom prst="rect">
            <a:avLst/>
          </a:prstGeom>
          <a:noFill/>
        </p:spPr>
        <p:txBody>
          <a:bodyPr wrap="square" rtlCol="0">
            <a:spAutoFit/>
          </a:bodyPr>
          <a:lstStyle/>
          <a:p>
            <a:pPr algn="ctr"/>
            <a:r>
              <a:rPr lang="en-US" altLang="ja-JP" sz="1155" b="1" dirty="0">
                <a:solidFill>
                  <a:srgbClr val="6E6E6E"/>
                </a:solidFill>
              </a:rPr>
              <a:t>YouTube</a:t>
            </a:r>
            <a:r>
              <a:rPr lang="ja-JP" altLang="en-US" sz="1155" b="1" dirty="0">
                <a:solidFill>
                  <a:srgbClr val="6E6E6E"/>
                </a:solidFill>
              </a:rPr>
              <a:t>を活用することの強み：なぜ</a:t>
            </a:r>
            <a:r>
              <a:rPr lang="en-US" altLang="ja-JP" sz="1155" b="1" dirty="0">
                <a:solidFill>
                  <a:srgbClr val="6E6E6E"/>
                </a:solidFill>
              </a:rPr>
              <a:t>PR</a:t>
            </a:r>
            <a:r>
              <a:rPr lang="ja-JP" altLang="en-US" sz="1155" b="1" dirty="0">
                <a:solidFill>
                  <a:srgbClr val="6E6E6E"/>
                </a:solidFill>
              </a:rPr>
              <a:t>に</a:t>
            </a:r>
            <a:r>
              <a:rPr lang="en-US" altLang="ja-JP" sz="1155" b="1" dirty="0">
                <a:solidFill>
                  <a:srgbClr val="6E6E6E"/>
                </a:solidFill>
              </a:rPr>
              <a:t>YouTube</a:t>
            </a:r>
            <a:r>
              <a:rPr lang="ja-JP" altLang="en-US" sz="1155" b="1" dirty="0">
                <a:solidFill>
                  <a:srgbClr val="6E6E6E"/>
                </a:solidFill>
              </a:rPr>
              <a:t>を選ぶのか</a:t>
            </a:r>
            <a:endParaRPr lang="en-US" altLang="ja-JP" sz="1155" b="1" dirty="0">
              <a:solidFill>
                <a:srgbClr val="6E6E6E"/>
              </a:solidFill>
            </a:endParaRPr>
          </a:p>
        </p:txBody>
      </p:sp>
      <p:cxnSp>
        <p:nvCxnSpPr>
          <p:cNvPr id="14" name="直線コネクタ 13">
            <a:extLst>
              <a:ext uri="{FF2B5EF4-FFF2-40B4-BE49-F238E27FC236}">
                <a16:creationId xmlns:a16="http://schemas.microsoft.com/office/drawing/2014/main" id="{884021E5-7F5C-5A45-9C6C-48CEDF538267}"/>
              </a:ext>
            </a:extLst>
          </p:cNvPr>
          <p:cNvCxnSpPr>
            <a:cxnSpLocks/>
          </p:cNvCxnSpPr>
          <p:nvPr/>
        </p:nvCxnSpPr>
        <p:spPr>
          <a:xfrm>
            <a:off x="1175131" y="5302546"/>
            <a:ext cx="4464822" cy="4547"/>
          </a:xfrm>
          <a:prstGeom prst="line">
            <a:avLst/>
          </a:prstGeom>
          <a:ln w="28575">
            <a:solidFill>
              <a:srgbClr val="BA8E51"/>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750DD203-4705-A04E-A094-9CF987410ADD}"/>
              </a:ext>
            </a:extLst>
          </p:cNvPr>
          <p:cNvSpPr txBox="1"/>
          <p:nvPr/>
        </p:nvSpPr>
        <p:spPr>
          <a:xfrm>
            <a:off x="107910" y="5677424"/>
            <a:ext cx="2107433" cy="408060"/>
          </a:xfrm>
          <a:prstGeom prst="rect">
            <a:avLst/>
          </a:prstGeom>
          <a:noFill/>
        </p:spPr>
        <p:txBody>
          <a:bodyPr wrap="square" rtlCol="0">
            <a:spAutoFit/>
          </a:bodyPr>
          <a:lstStyle/>
          <a:p>
            <a:pPr algn="ctr"/>
            <a:r>
              <a:rPr lang="ja-JP" altLang="en-US" sz="1026" b="1" dirty="0">
                <a:solidFill>
                  <a:srgbClr val="BA8E51"/>
                </a:solidFill>
              </a:rPr>
              <a:t>❶</a:t>
            </a:r>
            <a:endParaRPr lang="en-US" altLang="ja-JP" sz="1026" b="1" dirty="0">
              <a:solidFill>
                <a:srgbClr val="BA8E51"/>
              </a:solidFill>
            </a:endParaRPr>
          </a:p>
          <a:p>
            <a:pPr algn="ctr"/>
            <a:r>
              <a:rPr lang="ja-JP" altLang="en-US" sz="1026" b="1" dirty="0">
                <a:solidFill>
                  <a:srgbClr val="777777"/>
                </a:solidFill>
              </a:rPr>
              <a:t>細かなターゲティングができる</a:t>
            </a:r>
            <a:endParaRPr lang="en-US" altLang="ja-JP" sz="1026" b="1" dirty="0">
              <a:solidFill>
                <a:srgbClr val="777777"/>
              </a:solidFill>
            </a:endParaRPr>
          </a:p>
        </p:txBody>
      </p:sp>
      <p:sp>
        <p:nvSpPr>
          <p:cNvPr id="16" name="テキスト ボックス 15">
            <a:extLst>
              <a:ext uri="{FF2B5EF4-FFF2-40B4-BE49-F238E27FC236}">
                <a16:creationId xmlns:a16="http://schemas.microsoft.com/office/drawing/2014/main" id="{7DC51AB1-9636-084F-818E-8F509A3D5871}"/>
              </a:ext>
            </a:extLst>
          </p:cNvPr>
          <p:cNvSpPr txBox="1"/>
          <p:nvPr/>
        </p:nvSpPr>
        <p:spPr>
          <a:xfrm>
            <a:off x="2602145" y="5680142"/>
            <a:ext cx="1630340" cy="408060"/>
          </a:xfrm>
          <a:prstGeom prst="rect">
            <a:avLst/>
          </a:prstGeom>
          <a:noFill/>
        </p:spPr>
        <p:txBody>
          <a:bodyPr wrap="square" rtlCol="0">
            <a:spAutoFit/>
          </a:bodyPr>
          <a:lstStyle/>
          <a:p>
            <a:pPr algn="ctr"/>
            <a:r>
              <a:rPr lang="ja-JP" altLang="en-US" sz="1026" b="1" dirty="0">
                <a:solidFill>
                  <a:srgbClr val="BA8E51"/>
                </a:solidFill>
              </a:rPr>
              <a:t>❷</a:t>
            </a:r>
            <a:endParaRPr lang="en-US" altLang="ja-JP" sz="1026" b="1" dirty="0">
              <a:solidFill>
                <a:srgbClr val="BA8E51"/>
              </a:solidFill>
            </a:endParaRPr>
          </a:p>
          <a:p>
            <a:pPr algn="ctr"/>
            <a:r>
              <a:rPr lang="ja-JP" altLang="en-US" sz="1026" b="1" dirty="0">
                <a:solidFill>
                  <a:srgbClr val="777777"/>
                </a:solidFill>
              </a:rPr>
              <a:t>行動につながりやすい</a:t>
            </a:r>
            <a:endParaRPr lang="en-US" altLang="ja-JP" sz="1026" b="1" dirty="0">
              <a:solidFill>
                <a:srgbClr val="777777"/>
              </a:solidFill>
            </a:endParaRPr>
          </a:p>
        </p:txBody>
      </p:sp>
      <p:sp>
        <p:nvSpPr>
          <p:cNvPr id="17" name="テキスト ボックス 16">
            <a:extLst>
              <a:ext uri="{FF2B5EF4-FFF2-40B4-BE49-F238E27FC236}">
                <a16:creationId xmlns:a16="http://schemas.microsoft.com/office/drawing/2014/main" id="{3AC896D3-E18D-1842-94A0-D7079537443D}"/>
              </a:ext>
            </a:extLst>
          </p:cNvPr>
          <p:cNvSpPr txBox="1"/>
          <p:nvPr/>
        </p:nvSpPr>
        <p:spPr>
          <a:xfrm>
            <a:off x="4982380" y="5668110"/>
            <a:ext cx="1377199" cy="408060"/>
          </a:xfrm>
          <a:prstGeom prst="rect">
            <a:avLst/>
          </a:prstGeom>
          <a:noFill/>
        </p:spPr>
        <p:txBody>
          <a:bodyPr wrap="square" rtlCol="0">
            <a:spAutoFit/>
          </a:bodyPr>
          <a:lstStyle/>
          <a:p>
            <a:pPr algn="ctr"/>
            <a:r>
              <a:rPr lang="ja-JP" altLang="en-US" sz="1026" b="1" dirty="0">
                <a:solidFill>
                  <a:srgbClr val="BA8E51"/>
                </a:solidFill>
              </a:rPr>
              <a:t>❸</a:t>
            </a:r>
            <a:endParaRPr lang="en-US" altLang="ja-JP" sz="1026" b="1" dirty="0">
              <a:solidFill>
                <a:srgbClr val="BA8E51"/>
              </a:solidFill>
            </a:endParaRPr>
          </a:p>
          <a:p>
            <a:pPr algn="ctr"/>
            <a:r>
              <a:rPr lang="ja-JP" altLang="en-US" sz="1026" b="1" dirty="0">
                <a:solidFill>
                  <a:srgbClr val="777777"/>
                </a:solidFill>
              </a:rPr>
              <a:t>安価で宣伝ができる</a:t>
            </a:r>
            <a:endParaRPr lang="en-US" altLang="ja-JP" sz="1026" b="1" dirty="0">
              <a:solidFill>
                <a:srgbClr val="777777"/>
              </a:solidFill>
            </a:endParaRPr>
          </a:p>
        </p:txBody>
      </p:sp>
      <p:pic>
        <p:nvPicPr>
          <p:cNvPr id="18" name="図 17">
            <a:extLst>
              <a:ext uri="{FF2B5EF4-FFF2-40B4-BE49-F238E27FC236}">
                <a16:creationId xmlns:a16="http://schemas.microsoft.com/office/drawing/2014/main" id="{CF8E50AA-33D3-C048-9F84-C95B5F4F8A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00149" y="6346505"/>
            <a:ext cx="1436968" cy="1034754"/>
          </a:xfrm>
          <a:prstGeom prst="rect">
            <a:avLst/>
          </a:prstGeom>
        </p:spPr>
      </p:pic>
      <p:pic>
        <p:nvPicPr>
          <p:cNvPr id="19" name="図 18">
            <a:extLst>
              <a:ext uri="{FF2B5EF4-FFF2-40B4-BE49-F238E27FC236}">
                <a16:creationId xmlns:a16="http://schemas.microsoft.com/office/drawing/2014/main" id="{FF0D42F0-CAF8-1440-8432-E28B95A399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02457" y="6244519"/>
            <a:ext cx="1354240" cy="1098593"/>
          </a:xfrm>
          <a:prstGeom prst="rect">
            <a:avLst/>
          </a:prstGeom>
        </p:spPr>
      </p:pic>
      <p:pic>
        <p:nvPicPr>
          <p:cNvPr id="20" name="図 19">
            <a:extLst>
              <a:ext uri="{FF2B5EF4-FFF2-40B4-BE49-F238E27FC236}">
                <a16:creationId xmlns:a16="http://schemas.microsoft.com/office/drawing/2014/main" id="{F1ECEE71-7B40-CC44-BD57-87FC41CA83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1503" y="6274459"/>
            <a:ext cx="1082135" cy="1106799"/>
          </a:xfrm>
          <a:prstGeom prst="rect">
            <a:avLst/>
          </a:prstGeom>
        </p:spPr>
      </p:pic>
      <p:sp>
        <p:nvSpPr>
          <p:cNvPr id="21" name="四角形: 角を丸くする 25">
            <a:extLst>
              <a:ext uri="{FF2B5EF4-FFF2-40B4-BE49-F238E27FC236}">
                <a16:creationId xmlns:a16="http://schemas.microsoft.com/office/drawing/2014/main" id="{B53C6C71-9C70-CF4A-B7AF-54BB96AB3030}"/>
              </a:ext>
            </a:extLst>
          </p:cNvPr>
          <p:cNvSpPr/>
          <p:nvPr/>
        </p:nvSpPr>
        <p:spPr>
          <a:xfrm>
            <a:off x="74528" y="5593089"/>
            <a:ext cx="2193488" cy="1950296"/>
          </a:xfrm>
          <a:prstGeom prst="roundRect">
            <a:avLst/>
          </a:prstGeom>
          <a:noFill/>
          <a:ln>
            <a:solidFill>
              <a:srgbClr val="BA8E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55"/>
          </a:p>
        </p:txBody>
      </p:sp>
      <p:sp>
        <p:nvSpPr>
          <p:cNvPr id="22" name="四角形: 角を丸くする 26">
            <a:extLst>
              <a:ext uri="{FF2B5EF4-FFF2-40B4-BE49-F238E27FC236}">
                <a16:creationId xmlns:a16="http://schemas.microsoft.com/office/drawing/2014/main" id="{4DCEDA81-E64D-6B48-A9D2-435BA1B20278}"/>
              </a:ext>
            </a:extLst>
          </p:cNvPr>
          <p:cNvSpPr/>
          <p:nvPr/>
        </p:nvSpPr>
        <p:spPr>
          <a:xfrm>
            <a:off x="2332256" y="5590704"/>
            <a:ext cx="2193488" cy="1950296"/>
          </a:xfrm>
          <a:prstGeom prst="roundRect">
            <a:avLst/>
          </a:prstGeom>
          <a:noFill/>
          <a:ln>
            <a:solidFill>
              <a:srgbClr val="BA8E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55"/>
          </a:p>
        </p:txBody>
      </p:sp>
      <p:sp>
        <p:nvSpPr>
          <p:cNvPr id="23" name="四角形: 角を丸くする 27">
            <a:extLst>
              <a:ext uri="{FF2B5EF4-FFF2-40B4-BE49-F238E27FC236}">
                <a16:creationId xmlns:a16="http://schemas.microsoft.com/office/drawing/2014/main" id="{D32FA84C-D0FA-C34D-8A94-C3223F58158A}"/>
              </a:ext>
            </a:extLst>
          </p:cNvPr>
          <p:cNvSpPr/>
          <p:nvPr/>
        </p:nvSpPr>
        <p:spPr>
          <a:xfrm>
            <a:off x="4589984" y="5581168"/>
            <a:ext cx="2193488" cy="1950296"/>
          </a:xfrm>
          <a:prstGeom prst="roundRect">
            <a:avLst/>
          </a:prstGeom>
          <a:noFill/>
          <a:ln>
            <a:solidFill>
              <a:srgbClr val="BA8E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55"/>
          </a:p>
        </p:txBody>
      </p:sp>
      <p:sp>
        <p:nvSpPr>
          <p:cNvPr id="24" name="Google Shape;342;p32">
            <a:extLst>
              <a:ext uri="{FF2B5EF4-FFF2-40B4-BE49-F238E27FC236}">
                <a16:creationId xmlns:a16="http://schemas.microsoft.com/office/drawing/2014/main" id="{19908FC1-F7AC-8146-BCB9-6DA3C696D7D0}"/>
              </a:ext>
            </a:extLst>
          </p:cNvPr>
          <p:cNvSpPr txBox="1"/>
          <p:nvPr/>
        </p:nvSpPr>
        <p:spPr>
          <a:xfrm>
            <a:off x="1025471" y="7732783"/>
            <a:ext cx="5169773" cy="698027"/>
          </a:xfrm>
          <a:prstGeom prst="rect">
            <a:avLst/>
          </a:prstGeom>
          <a:solidFill>
            <a:srgbClr val="FFFFFF"/>
          </a:solidFill>
          <a:ln>
            <a:noFill/>
          </a:ln>
        </p:spPr>
        <p:txBody>
          <a:bodyPr spcFirstLastPara="1" wrap="square" lIns="83792" tIns="83792" rIns="83792" bIns="83792" anchor="t" anchorCtr="0">
            <a:noAutofit/>
          </a:bodyPr>
          <a:lstStyle/>
          <a:p>
            <a:pPr defTabSz="532097">
              <a:buClr>
                <a:srgbClr val="000000"/>
              </a:buClr>
              <a:buSzPts val="1600"/>
              <a:defRPr/>
            </a:pPr>
            <a:r>
              <a:rPr kumimoji="0" lang="ja-JP" altLang="en-US" sz="931" kern="0" dirty="0">
                <a:solidFill>
                  <a:srgbClr val="000000"/>
                </a:solidFill>
                <a:latin typeface="Meiryo"/>
                <a:ea typeface="Meiryo"/>
                <a:cs typeface="Meiryo"/>
                <a:sym typeface="Meiryo"/>
              </a:rPr>
              <a:t>パッケージに含まれるもの</a:t>
            </a:r>
            <a:endParaRPr kumimoji="0" sz="931" kern="0" dirty="0">
              <a:solidFill>
                <a:srgbClr val="000000"/>
              </a:solidFill>
              <a:latin typeface="Meiryo"/>
              <a:ea typeface="Meiryo"/>
              <a:cs typeface="Meiryo"/>
              <a:sym typeface="Meiryo"/>
            </a:endParaRPr>
          </a:p>
          <a:p>
            <a:pPr defTabSz="532097">
              <a:buClr>
                <a:srgbClr val="000000"/>
              </a:buClr>
              <a:buSzPts val="1600"/>
              <a:defRPr/>
            </a:pPr>
            <a:r>
              <a:rPr kumimoji="0" lang="ja-JP" altLang="en-US" sz="931" kern="0" dirty="0">
                <a:solidFill>
                  <a:srgbClr val="000000"/>
                </a:solidFill>
                <a:latin typeface="Meiryo"/>
                <a:ea typeface="Meiryo"/>
                <a:cs typeface="Meiryo"/>
                <a:sym typeface="Meiryo"/>
              </a:rPr>
              <a:t>・撮影にかかるロケ地への交通宿泊費</a:t>
            </a:r>
            <a:endParaRPr kumimoji="0" sz="931" kern="0" dirty="0">
              <a:solidFill>
                <a:srgbClr val="000000"/>
              </a:solidFill>
              <a:latin typeface="Meiryo"/>
              <a:ea typeface="Meiryo"/>
              <a:cs typeface="Meiryo"/>
              <a:sym typeface="Meiryo"/>
            </a:endParaRPr>
          </a:p>
          <a:p>
            <a:pPr defTabSz="532097">
              <a:buClr>
                <a:srgbClr val="000000"/>
              </a:buClr>
              <a:buSzPts val="1600"/>
              <a:defRPr/>
            </a:pPr>
            <a:r>
              <a:rPr kumimoji="0" lang="ja-JP" altLang="en-US" sz="931" kern="0" dirty="0">
                <a:solidFill>
                  <a:srgbClr val="000000"/>
                </a:solidFill>
                <a:latin typeface="Meiryo"/>
                <a:ea typeface="Meiryo"/>
                <a:cs typeface="Meiryo"/>
                <a:sym typeface="Meiryo"/>
              </a:rPr>
              <a:t>・動画作成・編集費用（</a:t>
            </a:r>
            <a:r>
              <a:rPr kumimoji="0" lang="en-US" altLang="ja-JP" sz="931" kern="0" dirty="0">
                <a:solidFill>
                  <a:srgbClr val="000000"/>
                </a:solidFill>
                <a:latin typeface="Meiryo"/>
                <a:ea typeface="Meiryo"/>
                <a:cs typeface="Meiryo"/>
                <a:sym typeface="Meiryo"/>
              </a:rPr>
              <a:t>2</a:t>
            </a:r>
            <a:r>
              <a:rPr kumimoji="0" lang="ja-JP" altLang="en-US" sz="931" kern="0" dirty="0">
                <a:solidFill>
                  <a:srgbClr val="000000"/>
                </a:solidFill>
                <a:latin typeface="Meiryo"/>
                <a:ea typeface="Meiryo"/>
                <a:cs typeface="Meiryo"/>
                <a:sym typeface="Meiryo"/>
              </a:rPr>
              <a:t>本分）</a:t>
            </a:r>
            <a:endParaRPr kumimoji="0" sz="931" kern="0" dirty="0">
              <a:solidFill>
                <a:srgbClr val="000000"/>
              </a:solidFill>
              <a:latin typeface="Meiryo"/>
              <a:ea typeface="Meiryo"/>
              <a:cs typeface="Meiryo"/>
              <a:sym typeface="Meiryo"/>
            </a:endParaRPr>
          </a:p>
          <a:p>
            <a:pPr defTabSz="532097">
              <a:buClr>
                <a:srgbClr val="000000"/>
              </a:buClr>
              <a:buSzPts val="1600"/>
              <a:defRPr/>
            </a:pPr>
            <a:r>
              <a:rPr kumimoji="0" lang="ja-JP" altLang="en-US" sz="931" kern="0" dirty="0">
                <a:solidFill>
                  <a:srgbClr val="000000"/>
                </a:solidFill>
                <a:latin typeface="Meiryo"/>
                <a:ea typeface="Meiryo"/>
                <a:cs typeface="Meiryo"/>
                <a:sym typeface="Meiryo"/>
              </a:rPr>
              <a:t>・</a:t>
            </a:r>
            <a:r>
              <a:rPr kumimoji="0" lang="en-US" altLang="ja-JP" sz="931" kern="0" dirty="0">
                <a:solidFill>
                  <a:srgbClr val="000000"/>
                </a:solidFill>
                <a:latin typeface="Meiryo"/>
                <a:ea typeface="Meiryo"/>
                <a:cs typeface="Meiryo"/>
                <a:sym typeface="Meiryo"/>
              </a:rPr>
              <a:t>YouTuber</a:t>
            </a:r>
            <a:r>
              <a:rPr kumimoji="0" lang="ja-JP" altLang="en-US" sz="931" kern="0" dirty="0">
                <a:solidFill>
                  <a:srgbClr val="000000"/>
                </a:solidFill>
                <a:latin typeface="Meiryo"/>
                <a:ea typeface="Meiryo"/>
                <a:cs typeface="Meiryo"/>
                <a:sym typeface="Meiryo"/>
              </a:rPr>
              <a:t>への報酬</a:t>
            </a:r>
            <a:endParaRPr kumimoji="0" sz="931" kern="0" dirty="0">
              <a:solidFill>
                <a:srgbClr val="000000"/>
              </a:solidFill>
              <a:latin typeface="Meiryo"/>
              <a:ea typeface="Meiryo"/>
              <a:cs typeface="Meiryo"/>
              <a:sym typeface="Meiryo"/>
            </a:endParaRPr>
          </a:p>
          <a:p>
            <a:pPr defTabSz="532097">
              <a:buClr>
                <a:srgbClr val="000000"/>
              </a:buClr>
              <a:buSzPts val="1600"/>
              <a:defRPr/>
            </a:pPr>
            <a:r>
              <a:rPr kumimoji="0" lang="ja-JP" altLang="en-US" sz="931" kern="0" dirty="0">
                <a:solidFill>
                  <a:srgbClr val="000000"/>
                </a:solidFill>
                <a:latin typeface="Meiryo"/>
                <a:ea typeface="Meiryo"/>
                <a:cs typeface="Meiryo"/>
                <a:sym typeface="Meiryo"/>
              </a:rPr>
              <a:t>・業務委託費</a:t>
            </a:r>
            <a:endParaRPr kumimoji="0" sz="931" kern="0" dirty="0">
              <a:solidFill>
                <a:srgbClr val="000000"/>
              </a:solidFill>
              <a:latin typeface="Meiryo"/>
              <a:ea typeface="Meiryo"/>
              <a:cs typeface="Meiryo"/>
              <a:sym typeface="Meiryo"/>
            </a:endParaRPr>
          </a:p>
        </p:txBody>
      </p:sp>
      <p:sp>
        <p:nvSpPr>
          <p:cNvPr id="25" name="タイトル 4"/>
          <p:cNvSpPr txBox="1">
            <a:spLocks/>
          </p:cNvSpPr>
          <p:nvPr/>
        </p:nvSpPr>
        <p:spPr bwMode="auto">
          <a:xfrm>
            <a:off x="260648" y="101479"/>
            <a:ext cx="6336704" cy="519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ctr" rtl="0" eaLnBrk="1" fontAlgn="base" hangingPunct="1">
              <a:spcBef>
                <a:spcPct val="0"/>
              </a:spcBef>
              <a:spcAft>
                <a:spcPct val="0"/>
              </a:spcAft>
              <a:defRPr kumimoji="1" sz="3375" b="1">
                <a:solidFill>
                  <a:schemeClr val="tx2"/>
                </a:solidFill>
                <a:latin typeface="Meiryo UI" pitchFamily="50" charset="-128"/>
                <a:ea typeface="Meiryo UI" pitchFamily="50" charset="-128"/>
                <a:cs typeface="Meiryo UI" pitchFamily="50" charset="-128"/>
              </a:defRPr>
            </a:lvl1pPr>
            <a:lvl2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2pPr>
            <a:lvl3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3pPr>
            <a:lvl4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4pPr>
            <a:lvl5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5pPr>
            <a:lvl6pPr marL="4572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6pPr>
            <a:lvl7pPr marL="9144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7pPr>
            <a:lvl8pPr marL="13716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8pPr>
            <a:lvl9pPr marL="18288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9pPr>
          </a:lstStyle>
          <a:p>
            <a:r>
              <a:rPr lang="ja-JP" altLang="en-US" kern="0"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３　業務内容　　（４）他</a:t>
            </a:r>
            <a:r>
              <a:rPr lang="en-US" altLang="ja-JP" sz="2400" kern="0" dirty="0" smtClean="0">
                <a:solidFill>
                  <a:schemeClr val="tx1"/>
                </a:solidFill>
                <a:latin typeface="UD デジタル 教科書体 NK-R" panose="02020400000000000000" pitchFamily="18" charset="-128"/>
                <a:ea typeface="UD デジタル 教科書体 NK-R" panose="02020400000000000000" pitchFamily="18" charset="-128"/>
              </a:rPr>
              <a:t>SNS</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連携した</a:t>
            </a:r>
            <a:r>
              <a:rPr lang="en-US" altLang="ja-JP" sz="2400" kern="0"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配信</a:t>
            </a:r>
            <a:endParaRPr lang="ja-JP" altLang="en-US" sz="2400" kern="0" dirty="0">
              <a:solidFill>
                <a:schemeClr val="tx1"/>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9218166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2EEA1149-D5D9-BA4A-BD5D-B64BB816746D}"/>
              </a:ext>
            </a:extLst>
          </p:cNvPr>
          <p:cNvSpPr>
            <a:spLocks noGrp="1"/>
          </p:cNvSpPr>
          <p:nvPr>
            <p:ph type="sldNum" sz="quarter" idx="12"/>
          </p:nvPr>
        </p:nvSpPr>
        <p:spPr>
          <a:xfrm>
            <a:off x="6178348" y="8964488"/>
            <a:ext cx="614934" cy="153888"/>
          </a:xfrm>
        </p:spPr>
        <p:txBody>
          <a:bodyPr/>
          <a:lstStyle/>
          <a:p>
            <a:fld id="{895A01FB-3FD3-46BC-A158-84CF6EF94F9E}" type="slidenum">
              <a:rPr lang="en-US" altLang="ja-JP" smtClean="0">
                <a:latin typeface="UD デジタル 教科書体 NK-R" panose="02020400000000000000" pitchFamily="18" charset="-128"/>
                <a:ea typeface="UD デジタル 教科書体 NK-R" panose="02020400000000000000" pitchFamily="18" charset="-128"/>
              </a:rPr>
              <a:pPr/>
              <a:t>41</a:t>
            </a:fld>
            <a:endParaRPr lang="en-US" altLang="ja-JP">
              <a:latin typeface="UD デジタル 教科書体 NK-R" panose="02020400000000000000" pitchFamily="18" charset="-128"/>
              <a:ea typeface="UD デジタル 教科書体 NK-R" panose="02020400000000000000" pitchFamily="18" charset="-128"/>
            </a:endParaRPr>
          </a:p>
        </p:txBody>
      </p:sp>
      <p:sp>
        <p:nvSpPr>
          <p:cNvPr id="6" name="テキスト ボックス 3">
            <a:extLst>
              <a:ext uri="{FF2B5EF4-FFF2-40B4-BE49-F238E27FC236}">
                <a16:creationId xmlns:a16="http://schemas.microsoft.com/office/drawing/2014/main" id="{D03E1A46-6A55-4C49-B073-8A2BC937A3B8}"/>
              </a:ext>
            </a:extLst>
          </p:cNvPr>
          <p:cNvSpPr txBox="1">
            <a:spLocks noChangeArrowheads="1"/>
          </p:cNvSpPr>
          <p:nvPr/>
        </p:nvSpPr>
        <p:spPr bwMode="auto">
          <a:xfrm>
            <a:off x="92780" y="827584"/>
            <a:ext cx="6381017" cy="40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buNone/>
            </a:pPr>
            <a:r>
              <a:rPr lang="ja-JP" altLang="en-US" sz="2053" b="1">
                <a:latin typeface="UD デジタル 教科書体 NK-R" panose="02020400000000000000" pitchFamily="18" charset="-128"/>
                <a:ea typeface="UD デジタル 教科書体 NK-R" panose="02020400000000000000" pitchFamily="18" charset="-128"/>
              </a:rPr>
              <a:t>手段 </a:t>
            </a:r>
            <a:r>
              <a:rPr lang="en-US" altLang="ja-JP" sz="2053" b="1" dirty="0">
                <a:latin typeface="UD デジタル 教科書体 NK-R" panose="02020400000000000000" pitchFamily="18" charset="-128"/>
                <a:ea typeface="UD デジタル 教科書体 NK-R" panose="02020400000000000000" pitchFamily="18" charset="-128"/>
              </a:rPr>
              <a:t>– </a:t>
            </a:r>
            <a:r>
              <a:rPr lang="ja-JP" altLang="en-US" sz="2053" b="1">
                <a:latin typeface="UD デジタル 教科書体 NK-R" panose="02020400000000000000" pitchFamily="18" charset="-128"/>
                <a:ea typeface="UD デジタル 教科書体 NK-R" panose="02020400000000000000" pitchFamily="18" charset="-128"/>
              </a:rPr>
              <a:t>全体像とスケジュール</a:t>
            </a:r>
            <a:endParaRPr lang="ja-JP" altLang="en-US" sz="2053" b="1" dirty="0">
              <a:latin typeface="UD デジタル 教科書体 NK-R" panose="02020400000000000000" pitchFamily="18" charset="-128"/>
              <a:ea typeface="UD デジタル 教科書体 NK-R" panose="02020400000000000000" pitchFamily="18" charset="-128"/>
            </a:endParaRPr>
          </a:p>
        </p:txBody>
      </p:sp>
      <p:sp>
        <p:nvSpPr>
          <p:cNvPr id="20" name="テキスト ボックス 19">
            <a:extLst>
              <a:ext uri="{FF2B5EF4-FFF2-40B4-BE49-F238E27FC236}">
                <a16:creationId xmlns:a16="http://schemas.microsoft.com/office/drawing/2014/main" id="{E560730C-6D12-7A4D-A85C-B12F94B5D2D0}"/>
              </a:ext>
            </a:extLst>
          </p:cNvPr>
          <p:cNvSpPr txBox="1"/>
          <p:nvPr/>
        </p:nvSpPr>
        <p:spPr>
          <a:xfrm>
            <a:off x="380524" y="1556841"/>
            <a:ext cx="6021021" cy="270074"/>
          </a:xfrm>
          <a:prstGeom prst="rect">
            <a:avLst/>
          </a:prstGeom>
          <a:noFill/>
        </p:spPr>
        <p:txBody>
          <a:bodyPr wrap="square" rtlCol="0">
            <a:spAutoFit/>
          </a:bodyPr>
          <a:lstStyle/>
          <a:p>
            <a:pPr algn="ctr"/>
            <a:r>
              <a:rPr lang="en-US" altLang="ja-JP" sz="1155" b="1" dirty="0">
                <a:solidFill>
                  <a:srgbClr val="6E6E6E"/>
                </a:solidFill>
                <a:latin typeface="UD デジタル 教科書体 NK-R" panose="02020400000000000000" pitchFamily="18" charset="-128"/>
                <a:ea typeface="UD デジタル 教科書体 NK-R" panose="02020400000000000000" pitchFamily="18" charset="-128"/>
              </a:rPr>
              <a:t>YouTube</a:t>
            </a:r>
            <a:r>
              <a:rPr lang="ja-JP" altLang="en-US" sz="1155" b="1" dirty="0">
                <a:solidFill>
                  <a:srgbClr val="6E6E6E"/>
                </a:solidFill>
                <a:latin typeface="UD デジタル 教科書体 NK-R" panose="02020400000000000000" pitchFamily="18" charset="-128"/>
                <a:ea typeface="UD デジタル 教科書体 NK-R" panose="02020400000000000000" pitchFamily="18" charset="-128"/>
              </a:rPr>
              <a:t>動画制作をする場合の全体像</a:t>
            </a:r>
            <a:endParaRPr lang="en-US" altLang="ja-JP" sz="1155" b="1" dirty="0">
              <a:solidFill>
                <a:srgbClr val="6E6E6E"/>
              </a:solidFill>
              <a:latin typeface="UD デジタル 教科書体 NK-R" panose="02020400000000000000" pitchFamily="18" charset="-128"/>
              <a:ea typeface="UD デジタル 教科書体 NK-R" panose="02020400000000000000" pitchFamily="18" charset="-128"/>
            </a:endParaRPr>
          </a:p>
        </p:txBody>
      </p:sp>
      <p:cxnSp>
        <p:nvCxnSpPr>
          <p:cNvPr id="21" name="直線コネクタ 20">
            <a:extLst>
              <a:ext uri="{FF2B5EF4-FFF2-40B4-BE49-F238E27FC236}">
                <a16:creationId xmlns:a16="http://schemas.microsoft.com/office/drawing/2014/main" id="{AB1B5C05-D57F-EC4C-9D0A-39BF7BE458AD}"/>
              </a:ext>
            </a:extLst>
          </p:cNvPr>
          <p:cNvCxnSpPr>
            <a:cxnSpLocks/>
          </p:cNvCxnSpPr>
          <p:nvPr/>
        </p:nvCxnSpPr>
        <p:spPr>
          <a:xfrm>
            <a:off x="1209257" y="1821107"/>
            <a:ext cx="4464822" cy="4547"/>
          </a:xfrm>
          <a:prstGeom prst="line">
            <a:avLst/>
          </a:prstGeom>
          <a:ln w="28575">
            <a:solidFill>
              <a:srgbClr val="BA8E51"/>
            </a:solidFill>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C772FFA2-DB01-9C4E-83A0-B115AE0ECCEC}"/>
              </a:ext>
            </a:extLst>
          </p:cNvPr>
          <p:cNvSpPr txBox="1"/>
          <p:nvPr/>
        </p:nvSpPr>
        <p:spPr>
          <a:xfrm>
            <a:off x="253933" y="4139952"/>
            <a:ext cx="6389300" cy="270074"/>
          </a:xfrm>
          <a:prstGeom prst="rect">
            <a:avLst/>
          </a:prstGeom>
          <a:noFill/>
        </p:spPr>
        <p:txBody>
          <a:bodyPr wrap="square" rtlCol="0">
            <a:spAutoFit/>
          </a:bodyPr>
          <a:lstStyle/>
          <a:p>
            <a:pPr algn="ctr"/>
            <a:r>
              <a:rPr lang="ja-JP" altLang="en-US" sz="1155" b="1" dirty="0" smtClean="0">
                <a:solidFill>
                  <a:srgbClr val="6E6E6E"/>
                </a:solidFill>
                <a:latin typeface="UD デジタル 教科書体 NK-R" panose="02020400000000000000" pitchFamily="18" charset="-128"/>
                <a:ea typeface="UD デジタル 教科書体 NK-R" panose="02020400000000000000" pitchFamily="18" charset="-128"/>
              </a:rPr>
              <a:t>スケジュール</a:t>
            </a:r>
            <a:r>
              <a:rPr lang="ja-JP" altLang="en-US" sz="1155" b="1" dirty="0">
                <a:solidFill>
                  <a:srgbClr val="6E6E6E"/>
                </a:solidFill>
                <a:latin typeface="UD デジタル 教科書体 NK-R" panose="02020400000000000000" pitchFamily="18" charset="-128"/>
                <a:ea typeface="UD デジタル 教科書体 NK-R" panose="02020400000000000000" pitchFamily="18" charset="-128"/>
              </a:rPr>
              <a:t>とご要望に合わせてフレキシブルに制作を進めて参ります。</a:t>
            </a:r>
            <a:endParaRPr lang="en-US" altLang="ja-JP" sz="1155" b="1" dirty="0">
              <a:solidFill>
                <a:srgbClr val="6E6E6E"/>
              </a:solidFill>
              <a:latin typeface="UD デジタル 教科書体 NK-R" panose="02020400000000000000" pitchFamily="18" charset="-128"/>
              <a:ea typeface="UD デジタル 教科書体 NK-R" panose="02020400000000000000" pitchFamily="18" charset="-128"/>
            </a:endParaRPr>
          </a:p>
        </p:txBody>
      </p:sp>
      <p:sp>
        <p:nvSpPr>
          <p:cNvPr id="23" name="正方形/長方形 22">
            <a:extLst>
              <a:ext uri="{FF2B5EF4-FFF2-40B4-BE49-F238E27FC236}">
                <a16:creationId xmlns:a16="http://schemas.microsoft.com/office/drawing/2014/main" id="{3A4734B9-B4A0-4348-B5C9-1D0B9C2B0E25}"/>
              </a:ext>
            </a:extLst>
          </p:cNvPr>
          <p:cNvSpPr/>
          <p:nvPr/>
        </p:nvSpPr>
        <p:spPr>
          <a:xfrm>
            <a:off x="136910" y="2244668"/>
            <a:ext cx="539058" cy="327359"/>
          </a:xfrm>
          <a:prstGeom prst="rect">
            <a:avLst/>
          </a:prstGeom>
          <a:solidFill>
            <a:srgbClr val="BA8E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70" b="1" dirty="0">
                <a:latin typeface="UD デジタル 教科書体 NK-R" panose="02020400000000000000" pitchFamily="18" charset="-128"/>
                <a:ea typeface="UD デジタル 教科書体 NK-R" panose="02020400000000000000" pitchFamily="18" charset="-128"/>
              </a:rPr>
              <a:t>ご契約</a:t>
            </a:r>
          </a:p>
        </p:txBody>
      </p:sp>
      <p:sp>
        <p:nvSpPr>
          <p:cNvPr id="24" name="正方形/長方形 23">
            <a:extLst>
              <a:ext uri="{FF2B5EF4-FFF2-40B4-BE49-F238E27FC236}">
                <a16:creationId xmlns:a16="http://schemas.microsoft.com/office/drawing/2014/main" id="{C886B393-8BA5-4D4C-8022-6F85E0AC1A93}"/>
              </a:ext>
            </a:extLst>
          </p:cNvPr>
          <p:cNvSpPr/>
          <p:nvPr/>
        </p:nvSpPr>
        <p:spPr>
          <a:xfrm>
            <a:off x="729505" y="2244668"/>
            <a:ext cx="1102508" cy="327359"/>
          </a:xfrm>
          <a:prstGeom prst="rect">
            <a:avLst/>
          </a:prstGeom>
          <a:solidFill>
            <a:srgbClr val="BA8E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70" b="1" dirty="0">
                <a:latin typeface="UD デジタル 教科書体 NK-R" panose="02020400000000000000" pitchFamily="18" charset="-128"/>
                <a:ea typeface="UD デジタル 教科書体 NK-R" panose="02020400000000000000" pitchFamily="18" charset="-128"/>
              </a:rPr>
              <a:t>打合せ</a:t>
            </a:r>
            <a:endParaRPr lang="en-US" altLang="ja-JP" sz="770" b="1" dirty="0">
              <a:latin typeface="UD デジタル 教科書体 NK-R" panose="02020400000000000000" pitchFamily="18" charset="-128"/>
              <a:ea typeface="UD デジタル 教科書体 NK-R" panose="02020400000000000000" pitchFamily="18" charset="-128"/>
            </a:endParaRPr>
          </a:p>
        </p:txBody>
      </p:sp>
      <p:sp>
        <p:nvSpPr>
          <p:cNvPr id="25" name="正方形/長方形 24">
            <a:extLst>
              <a:ext uri="{FF2B5EF4-FFF2-40B4-BE49-F238E27FC236}">
                <a16:creationId xmlns:a16="http://schemas.microsoft.com/office/drawing/2014/main" id="{A849C121-35BC-FC44-85D5-9BEE174222F1}"/>
              </a:ext>
            </a:extLst>
          </p:cNvPr>
          <p:cNvSpPr/>
          <p:nvPr/>
        </p:nvSpPr>
        <p:spPr>
          <a:xfrm>
            <a:off x="1885549" y="2244668"/>
            <a:ext cx="894409" cy="327359"/>
          </a:xfrm>
          <a:prstGeom prst="rect">
            <a:avLst/>
          </a:prstGeom>
          <a:solidFill>
            <a:srgbClr val="BA8E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70" b="1" dirty="0">
                <a:latin typeface="UD デジタル 教科書体 NK-R" panose="02020400000000000000" pitchFamily="18" charset="-128"/>
                <a:ea typeface="UD デジタル 教科書体 NK-R" panose="02020400000000000000" pitchFamily="18" charset="-128"/>
              </a:rPr>
              <a:t>撮影</a:t>
            </a:r>
          </a:p>
        </p:txBody>
      </p:sp>
      <p:sp>
        <p:nvSpPr>
          <p:cNvPr id="26" name="正方形/長方形 25">
            <a:extLst>
              <a:ext uri="{FF2B5EF4-FFF2-40B4-BE49-F238E27FC236}">
                <a16:creationId xmlns:a16="http://schemas.microsoft.com/office/drawing/2014/main" id="{4771539C-78A7-B447-A9B6-D8C2445ED0D7}"/>
              </a:ext>
            </a:extLst>
          </p:cNvPr>
          <p:cNvSpPr/>
          <p:nvPr/>
        </p:nvSpPr>
        <p:spPr>
          <a:xfrm>
            <a:off x="3779066" y="2244668"/>
            <a:ext cx="543527" cy="327359"/>
          </a:xfrm>
          <a:prstGeom prst="rect">
            <a:avLst/>
          </a:prstGeom>
          <a:solidFill>
            <a:srgbClr val="BA8E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70" b="1" dirty="0">
                <a:latin typeface="UD デジタル 教科書体 NK-R" panose="02020400000000000000" pitchFamily="18" charset="-128"/>
                <a:ea typeface="UD デジタル 教科書体 NK-R" panose="02020400000000000000" pitchFamily="18" charset="-128"/>
              </a:rPr>
              <a:t>チェック</a:t>
            </a:r>
          </a:p>
        </p:txBody>
      </p:sp>
      <p:sp>
        <p:nvSpPr>
          <p:cNvPr id="27" name="正方形/長方形 26">
            <a:extLst>
              <a:ext uri="{FF2B5EF4-FFF2-40B4-BE49-F238E27FC236}">
                <a16:creationId xmlns:a16="http://schemas.microsoft.com/office/drawing/2014/main" id="{D906CC73-E4F9-5042-80F0-194F092B69B1}"/>
              </a:ext>
            </a:extLst>
          </p:cNvPr>
          <p:cNvSpPr/>
          <p:nvPr/>
        </p:nvSpPr>
        <p:spPr>
          <a:xfrm>
            <a:off x="4376130" y="2244668"/>
            <a:ext cx="1428440" cy="327359"/>
          </a:xfrm>
          <a:prstGeom prst="rect">
            <a:avLst/>
          </a:prstGeom>
          <a:solidFill>
            <a:srgbClr val="BA8E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70" b="1" dirty="0">
                <a:latin typeface="UD デジタル 教科書体 NK-R" panose="02020400000000000000" pitchFamily="18" charset="-128"/>
                <a:ea typeface="UD デジタル 教科書体 NK-R" panose="02020400000000000000" pitchFamily="18" charset="-128"/>
              </a:rPr>
              <a:t>公開</a:t>
            </a:r>
          </a:p>
        </p:txBody>
      </p:sp>
      <p:sp>
        <p:nvSpPr>
          <p:cNvPr id="28" name="正方形/長方形 27">
            <a:extLst>
              <a:ext uri="{FF2B5EF4-FFF2-40B4-BE49-F238E27FC236}">
                <a16:creationId xmlns:a16="http://schemas.microsoft.com/office/drawing/2014/main" id="{5F148460-A930-0246-82B9-3260CC6DD4D5}"/>
              </a:ext>
            </a:extLst>
          </p:cNvPr>
          <p:cNvSpPr/>
          <p:nvPr/>
        </p:nvSpPr>
        <p:spPr>
          <a:xfrm>
            <a:off x="2833494" y="2244668"/>
            <a:ext cx="892037" cy="327359"/>
          </a:xfrm>
          <a:prstGeom prst="rect">
            <a:avLst/>
          </a:prstGeom>
          <a:solidFill>
            <a:srgbClr val="BA8E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70" b="1" dirty="0">
                <a:latin typeface="UD デジタル 教科書体 NK-R" panose="02020400000000000000" pitchFamily="18" charset="-128"/>
                <a:ea typeface="UD デジタル 教科書体 NK-R" panose="02020400000000000000" pitchFamily="18" charset="-128"/>
              </a:rPr>
              <a:t>編集と納品</a:t>
            </a:r>
          </a:p>
        </p:txBody>
      </p:sp>
      <p:sp>
        <p:nvSpPr>
          <p:cNvPr id="29" name="正方形/長方形 28">
            <a:extLst>
              <a:ext uri="{FF2B5EF4-FFF2-40B4-BE49-F238E27FC236}">
                <a16:creationId xmlns:a16="http://schemas.microsoft.com/office/drawing/2014/main" id="{E82A320F-9FF5-D34B-B6EB-B6984D55CDBA}"/>
              </a:ext>
            </a:extLst>
          </p:cNvPr>
          <p:cNvSpPr/>
          <p:nvPr/>
        </p:nvSpPr>
        <p:spPr>
          <a:xfrm>
            <a:off x="5858107" y="2244668"/>
            <a:ext cx="849949" cy="327359"/>
          </a:xfrm>
          <a:prstGeom prst="rect">
            <a:avLst/>
          </a:prstGeom>
          <a:solidFill>
            <a:srgbClr val="BA8E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70" b="1" dirty="0">
                <a:latin typeface="UD デジタル 教科書体 NK-R" panose="02020400000000000000" pitchFamily="18" charset="-128"/>
                <a:ea typeface="UD デジタル 教科書体 NK-R" panose="02020400000000000000" pitchFamily="18" charset="-128"/>
              </a:rPr>
              <a:t>ご報告とご請求</a:t>
            </a:r>
          </a:p>
        </p:txBody>
      </p:sp>
      <p:sp>
        <p:nvSpPr>
          <p:cNvPr id="30" name="正方形/長方形 29">
            <a:extLst>
              <a:ext uri="{FF2B5EF4-FFF2-40B4-BE49-F238E27FC236}">
                <a16:creationId xmlns:a16="http://schemas.microsoft.com/office/drawing/2014/main" id="{4D452916-C91C-C04E-B425-60C8E8A02919}"/>
              </a:ext>
            </a:extLst>
          </p:cNvPr>
          <p:cNvSpPr/>
          <p:nvPr/>
        </p:nvSpPr>
        <p:spPr>
          <a:xfrm>
            <a:off x="137131" y="2650485"/>
            <a:ext cx="529299" cy="13447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55">
              <a:latin typeface="UD デジタル 教科書体 NK-R" panose="02020400000000000000" pitchFamily="18" charset="-128"/>
              <a:ea typeface="UD デジタル 教科書体 NK-R" panose="02020400000000000000" pitchFamily="18" charset="-128"/>
            </a:endParaRPr>
          </a:p>
        </p:txBody>
      </p:sp>
      <p:sp>
        <p:nvSpPr>
          <p:cNvPr id="31" name="正方形/長方形 30">
            <a:extLst>
              <a:ext uri="{FF2B5EF4-FFF2-40B4-BE49-F238E27FC236}">
                <a16:creationId xmlns:a16="http://schemas.microsoft.com/office/drawing/2014/main" id="{D1BAFE16-31CD-C841-98E0-34289A14133B}"/>
              </a:ext>
            </a:extLst>
          </p:cNvPr>
          <p:cNvSpPr/>
          <p:nvPr/>
        </p:nvSpPr>
        <p:spPr>
          <a:xfrm>
            <a:off x="745109" y="2652871"/>
            <a:ext cx="1089591" cy="13447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55">
              <a:latin typeface="UD デジタル 教科書体 NK-R" panose="02020400000000000000" pitchFamily="18" charset="-128"/>
              <a:ea typeface="UD デジタル 教科書体 NK-R" panose="02020400000000000000" pitchFamily="18" charset="-128"/>
            </a:endParaRPr>
          </a:p>
        </p:txBody>
      </p:sp>
      <p:sp>
        <p:nvSpPr>
          <p:cNvPr id="32" name="正方形/長方形 31">
            <a:extLst>
              <a:ext uri="{FF2B5EF4-FFF2-40B4-BE49-F238E27FC236}">
                <a16:creationId xmlns:a16="http://schemas.microsoft.com/office/drawing/2014/main" id="{337A1A7B-D855-DD4F-A406-3C66D70B5E16}"/>
              </a:ext>
            </a:extLst>
          </p:cNvPr>
          <p:cNvSpPr/>
          <p:nvPr/>
        </p:nvSpPr>
        <p:spPr>
          <a:xfrm>
            <a:off x="1887153" y="2650487"/>
            <a:ext cx="896469" cy="13447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55">
              <a:latin typeface="UD デジタル 教科書体 NK-R" panose="02020400000000000000" pitchFamily="18" charset="-128"/>
              <a:ea typeface="UD デジタル 教科書体 NK-R" panose="02020400000000000000" pitchFamily="18" charset="-128"/>
            </a:endParaRPr>
          </a:p>
        </p:txBody>
      </p:sp>
      <p:sp>
        <p:nvSpPr>
          <p:cNvPr id="33" name="正方形/長方形 32">
            <a:extLst>
              <a:ext uri="{FF2B5EF4-FFF2-40B4-BE49-F238E27FC236}">
                <a16:creationId xmlns:a16="http://schemas.microsoft.com/office/drawing/2014/main" id="{27FF043A-D29A-2C43-94BD-5896C95AB99E}"/>
              </a:ext>
            </a:extLst>
          </p:cNvPr>
          <p:cNvSpPr/>
          <p:nvPr/>
        </p:nvSpPr>
        <p:spPr>
          <a:xfrm>
            <a:off x="2833691" y="2643333"/>
            <a:ext cx="896469" cy="13447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55">
              <a:latin typeface="UD デジタル 教科書体 NK-R" panose="02020400000000000000" pitchFamily="18" charset="-128"/>
              <a:ea typeface="UD デジタル 教科書体 NK-R" panose="02020400000000000000" pitchFamily="18" charset="-128"/>
            </a:endParaRPr>
          </a:p>
        </p:txBody>
      </p:sp>
      <p:sp>
        <p:nvSpPr>
          <p:cNvPr id="34" name="正方形/長方形 33">
            <a:extLst>
              <a:ext uri="{FF2B5EF4-FFF2-40B4-BE49-F238E27FC236}">
                <a16:creationId xmlns:a16="http://schemas.microsoft.com/office/drawing/2014/main" id="{FBD1AD82-C792-864E-80BF-3C98196F1098}"/>
              </a:ext>
            </a:extLst>
          </p:cNvPr>
          <p:cNvSpPr/>
          <p:nvPr/>
        </p:nvSpPr>
        <p:spPr>
          <a:xfrm>
            <a:off x="3789766" y="2636181"/>
            <a:ext cx="548371" cy="13447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55">
              <a:latin typeface="UD デジタル 教科書体 NK-R" panose="02020400000000000000" pitchFamily="18" charset="-128"/>
              <a:ea typeface="UD デジタル 教科書体 NK-R" panose="02020400000000000000" pitchFamily="18" charset="-128"/>
            </a:endParaRPr>
          </a:p>
        </p:txBody>
      </p:sp>
      <p:sp>
        <p:nvSpPr>
          <p:cNvPr id="35" name="正方形/長方形 34">
            <a:extLst>
              <a:ext uri="{FF2B5EF4-FFF2-40B4-BE49-F238E27FC236}">
                <a16:creationId xmlns:a16="http://schemas.microsoft.com/office/drawing/2014/main" id="{8D7E55B0-BA9E-0240-A713-93AD0FD8F512}"/>
              </a:ext>
            </a:extLst>
          </p:cNvPr>
          <p:cNvSpPr/>
          <p:nvPr/>
        </p:nvSpPr>
        <p:spPr>
          <a:xfrm>
            <a:off x="4388205" y="2619492"/>
            <a:ext cx="1423382" cy="13447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55">
              <a:latin typeface="UD デジタル 教科書体 NK-R" panose="02020400000000000000" pitchFamily="18" charset="-128"/>
              <a:ea typeface="UD デジタル 教科書体 NK-R" panose="02020400000000000000" pitchFamily="18" charset="-128"/>
            </a:endParaRPr>
          </a:p>
        </p:txBody>
      </p:sp>
      <p:sp>
        <p:nvSpPr>
          <p:cNvPr id="36" name="正方形/長方形 35">
            <a:extLst>
              <a:ext uri="{FF2B5EF4-FFF2-40B4-BE49-F238E27FC236}">
                <a16:creationId xmlns:a16="http://schemas.microsoft.com/office/drawing/2014/main" id="{34C1CFD9-A767-6445-A0B3-8B9FB022ED08}"/>
              </a:ext>
            </a:extLst>
          </p:cNvPr>
          <p:cNvSpPr/>
          <p:nvPr/>
        </p:nvSpPr>
        <p:spPr>
          <a:xfrm>
            <a:off x="5868809" y="2626643"/>
            <a:ext cx="853553" cy="13447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55">
              <a:latin typeface="UD デジタル 教科書体 NK-R" panose="02020400000000000000" pitchFamily="18" charset="-128"/>
              <a:ea typeface="UD デジタル 教科書体 NK-R" panose="02020400000000000000" pitchFamily="18" charset="-128"/>
            </a:endParaRPr>
          </a:p>
        </p:txBody>
      </p:sp>
      <p:sp>
        <p:nvSpPr>
          <p:cNvPr id="37" name="テキスト ボックス 36">
            <a:extLst>
              <a:ext uri="{FF2B5EF4-FFF2-40B4-BE49-F238E27FC236}">
                <a16:creationId xmlns:a16="http://schemas.microsoft.com/office/drawing/2014/main" id="{75FE3270-9C49-C94B-AF53-60C45D189CE0}"/>
              </a:ext>
            </a:extLst>
          </p:cNvPr>
          <p:cNvSpPr txBox="1"/>
          <p:nvPr/>
        </p:nvSpPr>
        <p:spPr>
          <a:xfrm>
            <a:off x="1913379" y="2718964"/>
            <a:ext cx="829353" cy="210827"/>
          </a:xfrm>
          <a:prstGeom prst="rect">
            <a:avLst/>
          </a:prstGeom>
          <a:noFill/>
        </p:spPr>
        <p:txBody>
          <a:bodyPr wrap="square" rtlCol="0">
            <a:spAutoFit/>
          </a:bodyPr>
          <a:lstStyle/>
          <a:p>
            <a:r>
              <a:rPr lang="en-US" altLang="ja-JP" sz="770" b="1" dirty="0">
                <a:solidFill>
                  <a:srgbClr val="777777"/>
                </a:solidFill>
                <a:latin typeface="UD デジタル 教科書体 NK-R" panose="02020400000000000000" pitchFamily="18" charset="-128"/>
                <a:ea typeface="UD デジタル 教科書体 NK-R" panose="02020400000000000000" pitchFamily="18" charset="-128"/>
              </a:rPr>
              <a:t>1</a:t>
            </a:r>
            <a:r>
              <a:rPr lang="ja-JP" altLang="en-US" sz="770" b="1" dirty="0">
                <a:solidFill>
                  <a:srgbClr val="777777"/>
                </a:solidFill>
                <a:latin typeface="UD デジタル 教科書体 NK-R" panose="02020400000000000000" pitchFamily="18" charset="-128"/>
                <a:ea typeface="UD デジタル 教科書体 NK-R" panose="02020400000000000000" pitchFamily="18" charset="-128"/>
              </a:rPr>
              <a:t>～</a:t>
            </a:r>
            <a:r>
              <a:rPr lang="en-US" altLang="ja-JP" sz="770" b="1" dirty="0">
                <a:solidFill>
                  <a:srgbClr val="777777"/>
                </a:solidFill>
                <a:latin typeface="UD デジタル 教科書体 NK-R" panose="02020400000000000000" pitchFamily="18" charset="-128"/>
                <a:ea typeface="UD デジタル 教科書体 NK-R" panose="02020400000000000000" pitchFamily="18" charset="-128"/>
              </a:rPr>
              <a:t>3</a:t>
            </a:r>
            <a:r>
              <a:rPr lang="ja-JP" altLang="en-US" sz="770" b="1" dirty="0">
                <a:solidFill>
                  <a:srgbClr val="777777"/>
                </a:solidFill>
                <a:latin typeface="UD デジタル 教科書体 NK-R" panose="02020400000000000000" pitchFamily="18" charset="-128"/>
                <a:ea typeface="UD デジタル 教科書体 NK-R" panose="02020400000000000000" pitchFamily="18" charset="-128"/>
              </a:rPr>
              <a:t>日間 程度</a:t>
            </a:r>
            <a:endParaRPr lang="en-US" altLang="ja-JP" sz="770" b="1" dirty="0">
              <a:solidFill>
                <a:srgbClr val="777777"/>
              </a:solidFill>
              <a:latin typeface="UD デジタル 教科書体 NK-R" panose="02020400000000000000" pitchFamily="18" charset="-128"/>
              <a:ea typeface="UD デジタル 教科書体 NK-R" panose="02020400000000000000" pitchFamily="18" charset="-128"/>
            </a:endParaRPr>
          </a:p>
        </p:txBody>
      </p:sp>
      <p:sp>
        <p:nvSpPr>
          <p:cNvPr id="38" name="テキスト ボックス 37">
            <a:extLst>
              <a:ext uri="{FF2B5EF4-FFF2-40B4-BE49-F238E27FC236}">
                <a16:creationId xmlns:a16="http://schemas.microsoft.com/office/drawing/2014/main" id="{1D686617-B5F2-F346-836F-494B34451CA3}"/>
              </a:ext>
            </a:extLst>
          </p:cNvPr>
          <p:cNvSpPr txBox="1"/>
          <p:nvPr/>
        </p:nvSpPr>
        <p:spPr>
          <a:xfrm>
            <a:off x="2812772" y="2730886"/>
            <a:ext cx="915305" cy="210827"/>
          </a:xfrm>
          <a:prstGeom prst="rect">
            <a:avLst/>
          </a:prstGeom>
          <a:noFill/>
        </p:spPr>
        <p:txBody>
          <a:bodyPr wrap="square" rtlCol="0">
            <a:spAutoFit/>
          </a:bodyPr>
          <a:lstStyle/>
          <a:p>
            <a:r>
              <a:rPr lang="en-US" altLang="ja-JP" sz="770" b="1" dirty="0">
                <a:solidFill>
                  <a:srgbClr val="777777"/>
                </a:solidFill>
                <a:latin typeface="UD デジタル 教科書体 NK-R" panose="02020400000000000000" pitchFamily="18" charset="-128"/>
                <a:ea typeface="UD デジタル 教科書体 NK-R" panose="02020400000000000000" pitchFamily="18" charset="-128"/>
              </a:rPr>
              <a:t>1</a:t>
            </a:r>
            <a:r>
              <a:rPr lang="ja-JP" altLang="en-US" sz="770" b="1" dirty="0">
                <a:solidFill>
                  <a:srgbClr val="777777"/>
                </a:solidFill>
                <a:latin typeface="UD デジタル 教科書体 NK-R" panose="02020400000000000000" pitchFamily="18" charset="-128"/>
                <a:ea typeface="UD デジタル 教科書体 NK-R" panose="02020400000000000000" pitchFamily="18" charset="-128"/>
              </a:rPr>
              <a:t>～</a:t>
            </a:r>
            <a:r>
              <a:rPr lang="en-US" altLang="ja-JP" sz="770" b="1" dirty="0">
                <a:solidFill>
                  <a:srgbClr val="777777"/>
                </a:solidFill>
                <a:latin typeface="UD デジタル 教科書体 NK-R" panose="02020400000000000000" pitchFamily="18" charset="-128"/>
                <a:ea typeface="UD デジタル 教科書体 NK-R" panose="02020400000000000000" pitchFamily="18" charset="-128"/>
              </a:rPr>
              <a:t>2</a:t>
            </a:r>
            <a:r>
              <a:rPr lang="ja-JP" altLang="en-US" sz="770" b="1" dirty="0">
                <a:solidFill>
                  <a:srgbClr val="777777"/>
                </a:solidFill>
                <a:latin typeface="UD デジタル 教科書体 NK-R" panose="02020400000000000000" pitchFamily="18" charset="-128"/>
                <a:ea typeface="UD デジタル 教科書体 NK-R" panose="02020400000000000000" pitchFamily="18" charset="-128"/>
              </a:rPr>
              <a:t>カ月間 程度</a:t>
            </a:r>
            <a:endParaRPr lang="en-US" altLang="ja-JP" sz="770" b="1" dirty="0">
              <a:solidFill>
                <a:srgbClr val="777777"/>
              </a:solidFill>
              <a:latin typeface="UD デジタル 教科書体 NK-R" panose="02020400000000000000" pitchFamily="18" charset="-128"/>
              <a:ea typeface="UD デジタル 教科書体 NK-R" panose="02020400000000000000" pitchFamily="18" charset="-128"/>
            </a:endParaRPr>
          </a:p>
        </p:txBody>
      </p:sp>
      <p:sp>
        <p:nvSpPr>
          <p:cNvPr id="39" name="テキスト ボックス 38">
            <a:extLst>
              <a:ext uri="{FF2B5EF4-FFF2-40B4-BE49-F238E27FC236}">
                <a16:creationId xmlns:a16="http://schemas.microsoft.com/office/drawing/2014/main" id="{BC8A84A1-8782-BD4C-8547-062E84ABAF80}"/>
              </a:ext>
            </a:extLst>
          </p:cNvPr>
          <p:cNvSpPr txBox="1"/>
          <p:nvPr/>
        </p:nvSpPr>
        <p:spPr>
          <a:xfrm>
            <a:off x="4703198" y="2718964"/>
            <a:ext cx="729298" cy="210827"/>
          </a:xfrm>
          <a:prstGeom prst="rect">
            <a:avLst/>
          </a:prstGeom>
          <a:noFill/>
        </p:spPr>
        <p:txBody>
          <a:bodyPr wrap="square" rtlCol="0">
            <a:spAutoFit/>
          </a:bodyPr>
          <a:lstStyle/>
          <a:p>
            <a:pPr algn="ctr"/>
            <a:r>
              <a:rPr lang="en-US" altLang="ja-JP" sz="770" b="1" dirty="0">
                <a:solidFill>
                  <a:srgbClr val="777777"/>
                </a:solidFill>
                <a:latin typeface="UD デジタル 教科書体 NK-R" panose="02020400000000000000" pitchFamily="18" charset="-128"/>
                <a:ea typeface="UD デジタル 教科書体 NK-R" panose="02020400000000000000" pitchFamily="18" charset="-128"/>
              </a:rPr>
              <a:t>180</a:t>
            </a:r>
            <a:r>
              <a:rPr lang="ja-JP" altLang="en-US" sz="770" b="1" dirty="0">
                <a:solidFill>
                  <a:srgbClr val="777777"/>
                </a:solidFill>
                <a:latin typeface="UD デジタル 教科書体 NK-R" panose="02020400000000000000" pitchFamily="18" charset="-128"/>
                <a:ea typeface="UD デジタル 教科書体 NK-R" panose="02020400000000000000" pitchFamily="18" charset="-128"/>
              </a:rPr>
              <a:t>日間</a:t>
            </a:r>
            <a:endParaRPr lang="en-US" altLang="ja-JP" sz="770" b="1" dirty="0">
              <a:solidFill>
                <a:srgbClr val="777777"/>
              </a:solidFill>
              <a:latin typeface="UD デジタル 教科書体 NK-R" panose="02020400000000000000" pitchFamily="18" charset="-128"/>
              <a:ea typeface="UD デジタル 教科書体 NK-R" panose="02020400000000000000" pitchFamily="18" charset="-128"/>
            </a:endParaRPr>
          </a:p>
        </p:txBody>
      </p:sp>
      <p:sp>
        <p:nvSpPr>
          <p:cNvPr id="40" name="テキスト ボックス 39">
            <a:extLst>
              <a:ext uri="{FF2B5EF4-FFF2-40B4-BE49-F238E27FC236}">
                <a16:creationId xmlns:a16="http://schemas.microsoft.com/office/drawing/2014/main" id="{9161A0F4-3570-EC4E-8826-3400AE128799}"/>
              </a:ext>
            </a:extLst>
          </p:cNvPr>
          <p:cNvSpPr txBox="1"/>
          <p:nvPr/>
        </p:nvSpPr>
        <p:spPr>
          <a:xfrm>
            <a:off x="759331" y="2726118"/>
            <a:ext cx="1068216" cy="210827"/>
          </a:xfrm>
          <a:prstGeom prst="rect">
            <a:avLst/>
          </a:prstGeom>
          <a:noFill/>
        </p:spPr>
        <p:txBody>
          <a:bodyPr wrap="square" rtlCol="0">
            <a:spAutoFit/>
          </a:bodyPr>
          <a:lstStyle/>
          <a:p>
            <a:r>
              <a:rPr lang="en-US" altLang="ja-JP" sz="770" b="1" dirty="0">
                <a:solidFill>
                  <a:srgbClr val="777777"/>
                </a:solidFill>
                <a:latin typeface="UD デジタル 教科書体 NK-R" panose="02020400000000000000" pitchFamily="18" charset="-128"/>
                <a:ea typeface="UD デジタル 教科書体 NK-R" panose="02020400000000000000" pitchFamily="18" charset="-128"/>
              </a:rPr>
              <a:t>1</a:t>
            </a:r>
            <a:r>
              <a:rPr lang="ja-JP" altLang="en-US" sz="770" b="1" dirty="0">
                <a:solidFill>
                  <a:srgbClr val="777777"/>
                </a:solidFill>
                <a:latin typeface="UD デジタル 教科書体 NK-R" panose="02020400000000000000" pitchFamily="18" charset="-128"/>
                <a:ea typeface="UD デジタル 教科書体 NK-R" panose="02020400000000000000" pitchFamily="18" charset="-128"/>
              </a:rPr>
              <a:t>～</a:t>
            </a:r>
            <a:r>
              <a:rPr lang="en-US" altLang="ja-JP" sz="770" b="1" dirty="0">
                <a:solidFill>
                  <a:srgbClr val="777777"/>
                </a:solidFill>
                <a:latin typeface="UD デジタル 教科書体 NK-R" panose="02020400000000000000" pitchFamily="18" charset="-128"/>
                <a:ea typeface="UD デジタル 教科書体 NK-R" panose="02020400000000000000" pitchFamily="18" charset="-128"/>
              </a:rPr>
              <a:t>2</a:t>
            </a:r>
            <a:r>
              <a:rPr lang="ja-JP" altLang="en-US" sz="770" b="1" dirty="0">
                <a:solidFill>
                  <a:srgbClr val="777777"/>
                </a:solidFill>
                <a:latin typeface="UD デジタル 教科書体 NK-R" panose="02020400000000000000" pitchFamily="18" charset="-128"/>
                <a:ea typeface="UD デジタル 教科書体 NK-R" panose="02020400000000000000" pitchFamily="18" charset="-128"/>
              </a:rPr>
              <a:t>週間 程度</a:t>
            </a:r>
            <a:endParaRPr lang="en-US" altLang="ja-JP" sz="770" b="1" dirty="0">
              <a:solidFill>
                <a:srgbClr val="777777"/>
              </a:solidFill>
              <a:latin typeface="UD デジタル 教科書体 NK-R" panose="02020400000000000000" pitchFamily="18" charset="-128"/>
              <a:ea typeface="UD デジタル 教科書体 NK-R" panose="02020400000000000000" pitchFamily="18" charset="-128"/>
            </a:endParaRPr>
          </a:p>
        </p:txBody>
      </p:sp>
      <p:cxnSp>
        <p:nvCxnSpPr>
          <p:cNvPr id="41" name="直線矢印コネクタ 40">
            <a:extLst>
              <a:ext uri="{FF2B5EF4-FFF2-40B4-BE49-F238E27FC236}">
                <a16:creationId xmlns:a16="http://schemas.microsoft.com/office/drawing/2014/main" id="{240CD748-B818-FE43-A5C2-83D198651537}"/>
              </a:ext>
            </a:extLst>
          </p:cNvPr>
          <p:cNvCxnSpPr>
            <a:cxnSpLocks/>
          </p:cNvCxnSpPr>
          <p:nvPr/>
        </p:nvCxnSpPr>
        <p:spPr>
          <a:xfrm>
            <a:off x="256343" y="3709081"/>
            <a:ext cx="6289586" cy="0"/>
          </a:xfrm>
          <a:prstGeom prst="straightConnector1">
            <a:avLst/>
          </a:prstGeom>
          <a:ln w="12700">
            <a:solidFill>
              <a:srgbClr val="6E6E6E"/>
            </a:solidFill>
            <a:tailEnd type="triangle"/>
          </a:ln>
        </p:spPr>
        <p:style>
          <a:lnRef idx="1">
            <a:schemeClr val="accent1"/>
          </a:lnRef>
          <a:fillRef idx="0">
            <a:schemeClr val="accent1"/>
          </a:fillRef>
          <a:effectRef idx="0">
            <a:schemeClr val="accent1"/>
          </a:effectRef>
          <a:fontRef idx="minor">
            <a:schemeClr val="tx1"/>
          </a:fontRef>
        </p:style>
      </p:cxnSp>
      <p:sp>
        <p:nvSpPr>
          <p:cNvPr id="42" name="テキスト ボックス 41">
            <a:extLst>
              <a:ext uri="{FF2B5EF4-FFF2-40B4-BE49-F238E27FC236}">
                <a16:creationId xmlns:a16="http://schemas.microsoft.com/office/drawing/2014/main" id="{3BB904E7-5C23-024C-970A-FD0ED7584055}"/>
              </a:ext>
            </a:extLst>
          </p:cNvPr>
          <p:cNvSpPr txBox="1"/>
          <p:nvPr/>
        </p:nvSpPr>
        <p:spPr>
          <a:xfrm>
            <a:off x="750151" y="3100442"/>
            <a:ext cx="1032095" cy="418191"/>
          </a:xfrm>
          <a:prstGeom prst="rect">
            <a:avLst/>
          </a:prstGeom>
          <a:noFill/>
        </p:spPr>
        <p:txBody>
          <a:bodyPr wrap="square" rtlCol="0">
            <a:spAutoFit/>
          </a:bodyPr>
          <a:lstStyle/>
          <a:p>
            <a:r>
              <a:rPr lang="ja-JP" altLang="en-US" sz="706" b="1" dirty="0">
                <a:solidFill>
                  <a:srgbClr val="777777"/>
                </a:solidFill>
                <a:latin typeface="UD デジタル 教科書体 NK-R" panose="02020400000000000000" pitchFamily="18" charset="-128"/>
                <a:ea typeface="UD デジタル 教科書体 NK-R" panose="02020400000000000000" pitchFamily="18" charset="-128"/>
              </a:rPr>
              <a:t>動画のテイストや構成などを話し合います。</a:t>
            </a:r>
            <a:endParaRPr lang="en-US" altLang="ja-JP" sz="706" b="1" dirty="0">
              <a:solidFill>
                <a:srgbClr val="777777"/>
              </a:solidFill>
              <a:latin typeface="UD デジタル 教科書体 NK-R" panose="02020400000000000000" pitchFamily="18" charset="-128"/>
              <a:ea typeface="UD デジタル 教科書体 NK-R" panose="02020400000000000000" pitchFamily="18" charset="-128"/>
            </a:endParaRPr>
          </a:p>
          <a:p>
            <a:r>
              <a:rPr lang="ja-JP" altLang="en-US" sz="706" b="1" dirty="0">
                <a:solidFill>
                  <a:srgbClr val="777777"/>
                </a:solidFill>
                <a:latin typeface="UD デジタル 教科書体 NK-R" panose="02020400000000000000" pitchFamily="18" charset="-128"/>
                <a:ea typeface="UD デジタル 教科書体 NK-R" panose="02020400000000000000" pitchFamily="18" charset="-128"/>
              </a:rPr>
              <a:t>期間は目安です。</a:t>
            </a:r>
            <a:endParaRPr lang="en-US" altLang="ja-JP" sz="706" b="1" dirty="0">
              <a:solidFill>
                <a:srgbClr val="777777"/>
              </a:solidFill>
              <a:latin typeface="UD デジタル 教科書体 NK-R" panose="02020400000000000000" pitchFamily="18" charset="-128"/>
              <a:ea typeface="UD デジタル 教科書体 NK-R" panose="02020400000000000000" pitchFamily="18" charset="-128"/>
            </a:endParaRPr>
          </a:p>
        </p:txBody>
      </p:sp>
      <p:sp>
        <p:nvSpPr>
          <p:cNvPr id="43" name="テキスト ボックス 42">
            <a:extLst>
              <a:ext uri="{FF2B5EF4-FFF2-40B4-BE49-F238E27FC236}">
                <a16:creationId xmlns:a16="http://schemas.microsoft.com/office/drawing/2014/main" id="{240B99EC-F985-134B-9A4D-54D2E126D19C}"/>
              </a:ext>
            </a:extLst>
          </p:cNvPr>
          <p:cNvSpPr txBox="1"/>
          <p:nvPr/>
        </p:nvSpPr>
        <p:spPr>
          <a:xfrm>
            <a:off x="1873121" y="3102825"/>
            <a:ext cx="862816" cy="526811"/>
          </a:xfrm>
          <a:prstGeom prst="rect">
            <a:avLst/>
          </a:prstGeom>
          <a:noFill/>
        </p:spPr>
        <p:txBody>
          <a:bodyPr wrap="square" rtlCol="0">
            <a:spAutoFit/>
          </a:bodyPr>
          <a:lstStyle/>
          <a:p>
            <a:r>
              <a:rPr lang="ja-JP" altLang="en-US" sz="706" b="1" dirty="0">
                <a:solidFill>
                  <a:srgbClr val="777777"/>
                </a:solidFill>
                <a:latin typeface="UD デジタル 教科書体 NK-R" panose="02020400000000000000" pitchFamily="18" charset="-128"/>
                <a:ea typeface="UD デジタル 教科書体 NK-R" panose="02020400000000000000" pitchFamily="18" charset="-128"/>
              </a:rPr>
              <a:t>公開時期に合わせて撮影スケジュールを組みます。</a:t>
            </a:r>
            <a:endParaRPr lang="en-US" altLang="ja-JP" sz="706" b="1" dirty="0">
              <a:solidFill>
                <a:srgbClr val="777777"/>
              </a:solidFill>
              <a:latin typeface="UD デジタル 教科書体 NK-R" panose="02020400000000000000" pitchFamily="18" charset="-128"/>
              <a:ea typeface="UD デジタル 教科書体 NK-R" panose="02020400000000000000" pitchFamily="18" charset="-128"/>
            </a:endParaRPr>
          </a:p>
        </p:txBody>
      </p:sp>
      <p:sp>
        <p:nvSpPr>
          <p:cNvPr id="44" name="テキスト ボックス 43">
            <a:extLst>
              <a:ext uri="{FF2B5EF4-FFF2-40B4-BE49-F238E27FC236}">
                <a16:creationId xmlns:a16="http://schemas.microsoft.com/office/drawing/2014/main" id="{CF88D89D-4EC4-ED4C-870C-D1D174F771AC}"/>
              </a:ext>
            </a:extLst>
          </p:cNvPr>
          <p:cNvSpPr txBox="1"/>
          <p:nvPr/>
        </p:nvSpPr>
        <p:spPr>
          <a:xfrm>
            <a:off x="2853038" y="3095673"/>
            <a:ext cx="862816" cy="526811"/>
          </a:xfrm>
          <a:prstGeom prst="rect">
            <a:avLst/>
          </a:prstGeom>
          <a:noFill/>
        </p:spPr>
        <p:txBody>
          <a:bodyPr wrap="square" rtlCol="0">
            <a:spAutoFit/>
          </a:bodyPr>
          <a:lstStyle/>
          <a:p>
            <a:r>
              <a:rPr lang="ja-JP" altLang="en-US" sz="706" b="1" dirty="0">
                <a:solidFill>
                  <a:srgbClr val="777777"/>
                </a:solidFill>
                <a:latin typeface="UD デジタル 教科書体 NK-R" panose="02020400000000000000" pitchFamily="18" charset="-128"/>
                <a:ea typeface="UD デジタル 教科書体 NK-R" panose="02020400000000000000" pitchFamily="18" charset="-128"/>
              </a:rPr>
              <a:t>編集にはこの程度の期間を見積もっていただけますと幸いです。</a:t>
            </a:r>
            <a:endParaRPr lang="en-US" altLang="ja-JP" sz="706" b="1" dirty="0">
              <a:solidFill>
                <a:srgbClr val="777777"/>
              </a:solidFill>
              <a:latin typeface="UD デジタル 教科書体 NK-R" panose="02020400000000000000" pitchFamily="18" charset="-128"/>
              <a:ea typeface="UD デジタル 教科書体 NK-R" panose="02020400000000000000" pitchFamily="18" charset="-128"/>
            </a:endParaRPr>
          </a:p>
        </p:txBody>
      </p:sp>
      <p:sp>
        <p:nvSpPr>
          <p:cNvPr id="45" name="テキスト ボックス 44">
            <a:extLst>
              <a:ext uri="{FF2B5EF4-FFF2-40B4-BE49-F238E27FC236}">
                <a16:creationId xmlns:a16="http://schemas.microsoft.com/office/drawing/2014/main" id="{D0D95386-E3F1-5046-B792-B4DD39D5FBB0}"/>
              </a:ext>
            </a:extLst>
          </p:cNvPr>
          <p:cNvSpPr txBox="1"/>
          <p:nvPr/>
        </p:nvSpPr>
        <p:spPr>
          <a:xfrm>
            <a:off x="4409934" y="3078983"/>
            <a:ext cx="1377810" cy="526811"/>
          </a:xfrm>
          <a:prstGeom prst="rect">
            <a:avLst/>
          </a:prstGeom>
          <a:noFill/>
        </p:spPr>
        <p:txBody>
          <a:bodyPr wrap="square" rtlCol="0">
            <a:spAutoFit/>
          </a:bodyPr>
          <a:lstStyle/>
          <a:p>
            <a:r>
              <a:rPr lang="ja-JP" altLang="en-US" sz="706" b="1" dirty="0">
                <a:solidFill>
                  <a:srgbClr val="777777"/>
                </a:solidFill>
                <a:latin typeface="UD デジタル 教科書体 NK-R" panose="02020400000000000000" pitchFamily="18" charset="-128"/>
                <a:ea typeface="UD デジタル 教科書体 NK-R" panose="02020400000000000000" pitchFamily="18" charset="-128"/>
              </a:rPr>
              <a:t>動画自体はこの期間以上残しますが、動画の測定期間は</a:t>
            </a:r>
            <a:r>
              <a:rPr lang="en-US" altLang="ja-JP" sz="706" b="1" dirty="0">
                <a:solidFill>
                  <a:srgbClr val="777777"/>
                </a:solidFill>
                <a:latin typeface="UD デジタル 教科書体 NK-R" panose="02020400000000000000" pitchFamily="18" charset="-128"/>
                <a:ea typeface="UD デジタル 教科書体 NK-R" panose="02020400000000000000" pitchFamily="18" charset="-128"/>
              </a:rPr>
              <a:t>180</a:t>
            </a:r>
            <a:r>
              <a:rPr lang="ja-JP" altLang="en-US" sz="706" b="1" dirty="0">
                <a:solidFill>
                  <a:srgbClr val="777777"/>
                </a:solidFill>
                <a:latin typeface="UD デジタル 教科書体 NK-R" panose="02020400000000000000" pitchFamily="18" charset="-128"/>
                <a:ea typeface="UD デジタル 教科書体 NK-R" panose="02020400000000000000" pitchFamily="18" charset="-128"/>
              </a:rPr>
              <a:t>日間とします。詳細は契約書に</a:t>
            </a:r>
            <a:endParaRPr lang="en-US" altLang="ja-JP" sz="706" b="1" dirty="0">
              <a:solidFill>
                <a:srgbClr val="777777"/>
              </a:solidFill>
              <a:latin typeface="UD デジタル 教科書体 NK-R" panose="02020400000000000000" pitchFamily="18" charset="-128"/>
              <a:ea typeface="UD デジタル 教科書体 NK-R" panose="02020400000000000000" pitchFamily="18" charset="-128"/>
            </a:endParaRPr>
          </a:p>
          <a:p>
            <a:r>
              <a:rPr lang="ja-JP" altLang="en-US" sz="706" b="1" dirty="0">
                <a:solidFill>
                  <a:srgbClr val="777777"/>
                </a:solidFill>
                <a:latin typeface="UD デジタル 教科書体 NK-R" panose="02020400000000000000" pitchFamily="18" charset="-128"/>
                <a:ea typeface="UD デジタル 教科書体 NK-R" panose="02020400000000000000" pitchFamily="18" charset="-128"/>
              </a:rPr>
              <a:t>記載させていただきます。</a:t>
            </a:r>
            <a:endParaRPr lang="en-US" altLang="ja-JP" sz="706" b="1" dirty="0">
              <a:solidFill>
                <a:srgbClr val="777777"/>
              </a:solidFill>
              <a:latin typeface="UD デジタル 教科書体 NK-R" panose="02020400000000000000" pitchFamily="18" charset="-128"/>
              <a:ea typeface="UD デジタル 教科書体 NK-R" panose="02020400000000000000" pitchFamily="18" charset="-128"/>
            </a:endParaRPr>
          </a:p>
        </p:txBody>
      </p:sp>
      <p:sp>
        <p:nvSpPr>
          <p:cNvPr id="46" name="テキスト ボックス 45">
            <a:extLst>
              <a:ext uri="{FF2B5EF4-FFF2-40B4-BE49-F238E27FC236}">
                <a16:creationId xmlns:a16="http://schemas.microsoft.com/office/drawing/2014/main" id="{EF7CDFFB-AB82-5645-91DC-AF85C6C1AA93}"/>
              </a:ext>
            </a:extLst>
          </p:cNvPr>
          <p:cNvSpPr txBox="1"/>
          <p:nvPr/>
        </p:nvSpPr>
        <p:spPr>
          <a:xfrm>
            <a:off x="5857160" y="3067062"/>
            <a:ext cx="855665" cy="418191"/>
          </a:xfrm>
          <a:prstGeom prst="rect">
            <a:avLst/>
          </a:prstGeom>
          <a:noFill/>
        </p:spPr>
        <p:txBody>
          <a:bodyPr wrap="square" rtlCol="0">
            <a:spAutoFit/>
          </a:bodyPr>
          <a:lstStyle/>
          <a:p>
            <a:r>
              <a:rPr lang="ja-JP" altLang="en-US" sz="706" b="1" dirty="0">
                <a:solidFill>
                  <a:srgbClr val="777777"/>
                </a:solidFill>
                <a:latin typeface="UD デジタル 教科書体 NK-R" panose="02020400000000000000" pitchFamily="18" charset="-128"/>
                <a:ea typeface="UD デジタル 教科書体 NK-R" panose="02020400000000000000" pitchFamily="18" charset="-128"/>
              </a:rPr>
              <a:t>報告レポートを作成し、成果をお伝えいたします。</a:t>
            </a:r>
            <a:endParaRPr lang="en-US" altLang="ja-JP" sz="706" b="1" dirty="0">
              <a:solidFill>
                <a:srgbClr val="777777"/>
              </a:solidFill>
              <a:latin typeface="UD デジタル 教科書体 NK-R" panose="02020400000000000000" pitchFamily="18" charset="-128"/>
              <a:ea typeface="UD デジタル 教科書体 NK-R" panose="02020400000000000000" pitchFamily="18" charset="-128"/>
            </a:endParaRPr>
          </a:p>
        </p:txBody>
      </p:sp>
      <p:sp>
        <p:nvSpPr>
          <p:cNvPr id="48" name="テキスト ボックス 3">
            <a:extLst>
              <a:ext uri="{FF2B5EF4-FFF2-40B4-BE49-F238E27FC236}">
                <a16:creationId xmlns:a16="http://schemas.microsoft.com/office/drawing/2014/main" id="{D03E1A46-6A55-4C49-B073-8A2BC937A3B8}"/>
              </a:ext>
            </a:extLst>
          </p:cNvPr>
          <p:cNvSpPr txBox="1">
            <a:spLocks noChangeArrowheads="1"/>
          </p:cNvSpPr>
          <p:nvPr/>
        </p:nvSpPr>
        <p:spPr bwMode="auto">
          <a:xfrm>
            <a:off x="92780" y="5011927"/>
            <a:ext cx="6381017" cy="40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buNone/>
            </a:pPr>
            <a:r>
              <a:rPr lang="ja-JP" altLang="en-US" sz="2053" b="1">
                <a:latin typeface="UD デジタル 教科書体 NK-R" panose="02020400000000000000" pitchFamily="18" charset="-128"/>
                <a:ea typeface="UD デジタル 教科書体 NK-R" panose="02020400000000000000" pitchFamily="18" charset="-128"/>
              </a:rPr>
              <a:t>効果の測定</a:t>
            </a:r>
            <a:endParaRPr lang="ja-JP" altLang="en-US" sz="2053" b="1" dirty="0">
              <a:latin typeface="UD デジタル 教科書体 NK-R" panose="02020400000000000000" pitchFamily="18" charset="-128"/>
              <a:ea typeface="UD デジタル 教科書体 NK-R" panose="02020400000000000000" pitchFamily="18" charset="-128"/>
            </a:endParaRPr>
          </a:p>
        </p:txBody>
      </p:sp>
      <p:sp>
        <p:nvSpPr>
          <p:cNvPr id="49" name="テキスト ボックス 48">
            <a:extLst>
              <a:ext uri="{FF2B5EF4-FFF2-40B4-BE49-F238E27FC236}">
                <a16:creationId xmlns:a16="http://schemas.microsoft.com/office/drawing/2014/main" id="{158A9C91-2BA5-CF4D-A45B-E3E69232D687}"/>
              </a:ext>
            </a:extLst>
          </p:cNvPr>
          <p:cNvSpPr txBox="1"/>
          <p:nvPr/>
        </p:nvSpPr>
        <p:spPr>
          <a:xfrm>
            <a:off x="354411" y="5379986"/>
            <a:ext cx="6021021" cy="270074"/>
          </a:xfrm>
          <a:prstGeom prst="rect">
            <a:avLst/>
          </a:prstGeom>
          <a:noFill/>
        </p:spPr>
        <p:txBody>
          <a:bodyPr wrap="square" rtlCol="0">
            <a:spAutoFit/>
          </a:bodyPr>
          <a:lstStyle/>
          <a:p>
            <a:pPr algn="ctr"/>
            <a:r>
              <a:rPr lang="ja-JP" altLang="en-US" sz="1155" b="1" dirty="0">
                <a:solidFill>
                  <a:srgbClr val="6E6E6E"/>
                </a:solidFill>
                <a:latin typeface="UD デジタル 教科書体 NK-R" panose="02020400000000000000" pitchFamily="18" charset="-128"/>
                <a:ea typeface="UD デジタル 教科書体 NK-R" panose="02020400000000000000" pitchFamily="18" charset="-128"/>
              </a:rPr>
              <a:t>期待する効果を適切な方法で測定し、ご報告いたします</a:t>
            </a:r>
            <a:endParaRPr lang="en-US" altLang="ja-JP" sz="1155" b="1" dirty="0">
              <a:solidFill>
                <a:srgbClr val="6E6E6E"/>
              </a:solidFill>
              <a:latin typeface="UD デジタル 教科書体 NK-R" panose="02020400000000000000" pitchFamily="18" charset="-128"/>
              <a:ea typeface="UD デジタル 教科書体 NK-R" panose="02020400000000000000" pitchFamily="18" charset="-128"/>
            </a:endParaRPr>
          </a:p>
        </p:txBody>
      </p:sp>
      <p:cxnSp>
        <p:nvCxnSpPr>
          <p:cNvPr id="50" name="直線コネクタ 49">
            <a:extLst>
              <a:ext uri="{FF2B5EF4-FFF2-40B4-BE49-F238E27FC236}">
                <a16:creationId xmlns:a16="http://schemas.microsoft.com/office/drawing/2014/main" id="{2BBAC2C4-FE18-1E4F-9805-4B1FBB27BBBC}"/>
              </a:ext>
            </a:extLst>
          </p:cNvPr>
          <p:cNvCxnSpPr>
            <a:cxnSpLocks/>
          </p:cNvCxnSpPr>
          <p:nvPr/>
        </p:nvCxnSpPr>
        <p:spPr>
          <a:xfrm>
            <a:off x="1183143" y="5644253"/>
            <a:ext cx="4464822" cy="4547"/>
          </a:xfrm>
          <a:prstGeom prst="line">
            <a:avLst/>
          </a:prstGeom>
          <a:ln w="28575">
            <a:solidFill>
              <a:srgbClr val="BA8E51"/>
            </a:solidFill>
          </a:ln>
        </p:spPr>
        <p:style>
          <a:lnRef idx="1">
            <a:schemeClr val="accent1"/>
          </a:lnRef>
          <a:fillRef idx="0">
            <a:schemeClr val="accent1"/>
          </a:fillRef>
          <a:effectRef idx="0">
            <a:schemeClr val="accent1"/>
          </a:effectRef>
          <a:fontRef idx="minor">
            <a:schemeClr val="tx1"/>
          </a:fontRef>
        </p:style>
      </p:cxnSp>
      <p:pic>
        <p:nvPicPr>
          <p:cNvPr id="51" name="図 50">
            <a:extLst>
              <a:ext uri="{FF2B5EF4-FFF2-40B4-BE49-F238E27FC236}">
                <a16:creationId xmlns:a16="http://schemas.microsoft.com/office/drawing/2014/main" id="{F948D91B-B39F-B84D-9D77-F56AFA6031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900" y="6375628"/>
            <a:ext cx="1235011" cy="858151"/>
          </a:xfrm>
          <a:prstGeom prst="rect">
            <a:avLst/>
          </a:prstGeom>
        </p:spPr>
      </p:pic>
      <p:pic>
        <p:nvPicPr>
          <p:cNvPr id="52" name="図 51">
            <a:extLst>
              <a:ext uri="{FF2B5EF4-FFF2-40B4-BE49-F238E27FC236}">
                <a16:creationId xmlns:a16="http://schemas.microsoft.com/office/drawing/2014/main" id="{35AA4E63-6C4A-CF4A-B9AC-09BADE186E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6232" y="6450262"/>
            <a:ext cx="526595" cy="841723"/>
          </a:xfrm>
          <a:prstGeom prst="rect">
            <a:avLst/>
          </a:prstGeom>
        </p:spPr>
      </p:pic>
      <p:pic>
        <p:nvPicPr>
          <p:cNvPr id="53" name="図 52">
            <a:extLst>
              <a:ext uri="{FF2B5EF4-FFF2-40B4-BE49-F238E27FC236}">
                <a16:creationId xmlns:a16="http://schemas.microsoft.com/office/drawing/2014/main" id="{A6C6FD8D-4470-C943-986C-5DBBD6D25E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5006" y="6392057"/>
            <a:ext cx="697090" cy="832636"/>
          </a:xfrm>
          <a:prstGeom prst="rect">
            <a:avLst/>
          </a:prstGeom>
        </p:spPr>
      </p:pic>
      <p:sp>
        <p:nvSpPr>
          <p:cNvPr id="54" name="テキスト ボックス 53">
            <a:extLst>
              <a:ext uri="{FF2B5EF4-FFF2-40B4-BE49-F238E27FC236}">
                <a16:creationId xmlns:a16="http://schemas.microsoft.com/office/drawing/2014/main" id="{F99BE75E-1EE1-FE48-8E1F-333E79BD8934}"/>
              </a:ext>
            </a:extLst>
          </p:cNvPr>
          <p:cNvSpPr txBox="1"/>
          <p:nvPr/>
        </p:nvSpPr>
        <p:spPr>
          <a:xfrm>
            <a:off x="-73604" y="7487668"/>
            <a:ext cx="2107433" cy="723788"/>
          </a:xfrm>
          <a:prstGeom prst="rect">
            <a:avLst/>
          </a:prstGeom>
          <a:noFill/>
        </p:spPr>
        <p:txBody>
          <a:bodyPr wrap="square" rtlCol="0">
            <a:spAutoFit/>
          </a:bodyPr>
          <a:lstStyle/>
          <a:p>
            <a:pPr algn="ctr"/>
            <a:r>
              <a:rPr lang="ja-JP" altLang="en-US" sz="1026" b="1" dirty="0">
                <a:solidFill>
                  <a:srgbClr val="777777"/>
                </a:solidFill>
                <a:latin typeface="UD デジタル 教科書体 NK-R" panose="02020400000000000000" pitchFamily="18" charset="-128"/>
                <a:ea typeface="UD デジタル 教科書体 NK-R" panose="02020400000000000000" pitchFamily="18" charset="-128"/>
              </a:rPr>
              <a:t>視聴者データの確認</a:t>
            </a:r>
            <a:endParaRPr lang="en-US" altLang="ja-JP" sz="1026" b="1" dirty="0">
              <a:solidFill>
                <a:srgbClr val="777777"/>
              </a:solidFill>
              <a:latin typeface="UD デジタル 教科書体 NK-R" panose="02020400000000000000" pitchFamily="18" charset="-128"/>
              <a:ea typeface="UD デジタル 教科書体 NK-R" panose="02020400000000000000" pitchFamily="18" charset="-128"/>
            </a:endParaRPr>
          </a:p>
          <a:p>
            <a:pPr algn="ctr"/>
            <a:endParaRPr lang="en-US" altLang="ja-JP" sz="1026" b="1" dirty="0">
              <a:solidFill>
                <a:srgbClr val="777777"/>
              </a:solidFill>
              <a:latin typeface="UD デジタル 教科書体 NK-R" panose="02020400000000000000" pitchFamily="18" charset="-128"/>
              <a:ea typeface="UD デジタル 教科書体 NK-R" panose="02020400000000000000" pitchFamily="18" charset="-128"/>
            </a:endParaRPr>
          </a:p>
          <a:p>
            <a:pPr algn="ctr"/>
            <a:r>
              <a:rPr lang="ja-JP" altLang="en-US" sz="1026" b="1" dirty="0">
                <a:solidFill>
                  <a:srgbClr val="777777"/>
                </a:solidFill>
                <a:latin typeface="UD デジタル 教科書体 NK-R" panose="02020400000000000000" pitchFamily="18" charset="-128"/>
                <a:ea typeface="UD デジタル 教科書体 NK-R" panose="02020400000000000000" pitchFamily="18" charset="-128"/>
              </a:rPr>
              <a:t>何歳の人がどれだけ見たのか</a:t>
            </a:r>
            <a:endParaRPr lang="en-US" altLang="ja-JP" sz="1026" b="1" dirty="0">
              <a:solidFill>
                <a:srgbClr val="777777"/>
              </a:solidFill>
              <a:latin typeface="UD デジタル 教科書体 NK-R" panose="02020400000000000000" pitchFamily="18" charset="-128"/>
              <a:ea typeface="UD デジタル 教科書体 NK-R" panose="02020400000000000000" pitchFamily="18" charset="-128"/>
            </a:endParaRPr>
          </a:p>
          <a:p>
            <a:pPr algn="ctr"/>
            <a:r>
              <a:rPr lang="ja-JP" altLang="en-US" sz="1026" b="1" dirty="0">
                <a:solidFill>
                  <a:srgbClr val="777777"/>
                </a:solidFill>
                <a:latin typeface="UD デジタル 教科書体 NK-R" panose="02020400000000000000" pitchFamily="18" charset="-128"/>
                <a:ea typeface="UD デジタル 教科書体 NK-R" panose="02020400000000000000" pitchFamily="18" charset="-128"/>
              </a:rPr>
              <a:t>検索ワードは何だったのか</a:t>
            </a:r>
            <a:endParaRPr lang="en-US" altLang="ja-JP" sz="1026" b="1" dirty="0">
              <a:solidFill>
                <a:srgbClr val="777777"/>
              </a:solidFill>
              <a:latin typeface="UD デジタル 教科書体 NK-R" panose="02020400000000000000" pitchFamily="18" charset="-128"/>
              <a:ea typeface="UD デジタル 教科書体 NK-R" panose="02020400000000000000" pitchFamily="18" charset="-128"/>
            </a:endParaRPr>
          </a:p>
        </p:txBody>
      </p:sp>
      <p:sp>
        <p:nvSpPr>
          <p:cNvPr id="55" name="テキスト ボックス 54">
            <a:extLst>
              <a:ext uri="{FF2B5EF4-FFF2-40B4-BE49-F238E27FC236}">
                <a16:creationId xmlns:a16="http://schemas.microsoft.com/office/drawing/2014/main" id="{D0677C72-F191-8641-8D21-AF54A1A70589}"/>
              </a:ext>
            </a:extLst>
          </p:cNvPr>
          <p:cNvSpPr txBox="1"/>
          <p:nvPr/>
        </p:nvSpPr>
        <p:spPr>
          <a:xfrm>
            <a:off x="2222478" y="7473490"/>
            <a:ext cx="2107433" cy="723788"/>
          </a:xfrm>
          <a:prstGeom prst="rect">
            <a:avLst/>
          </a:prstGeom>
          <a:noFill/>
        </p:spPr>
        <p:txBody>
          <a:bodyPr wrap="square" rtlCol="0">
            <a:spAutoFit/>
          </a:bodyPr>
          <a:lstStyle/>
          <a:p>
            <a:pPr algn="ctr"/>
            <a:r>
              <a:rPr lang="en-US" altLang="ja-JP" sz="1026" b="1" dirty="0">
                <a:solidFill>
                  <a:srgbClr val="777777"/>
                </a:solidFill>
                <a:latin typeface="UD デジタル 教科書体 NK-R" panose="02020400000000000000" pitchFamily="18" charset="-128"/>
                <a:ea typeface="UD デジタル 教科書体 NK-R" panose="02020400000000000000" pitchFamily="18" charset="-128"/>
              </a:rPr>
              <a:t>HP</a:t>
            </a:r>
            <a:r>
              <a:rPr lang="ja-JP" altLang="en-US" sz="1026" b="1" dirty="0">
                <a:solidFill>
                  <a:srgbClr val="777777"/>
                </a:solidFill>
                <a:latin typeface="UD デジタル 教科書体 NK-R" panose="02020400000000000000" pitchFamily="18" charset="-128"/>
                <a:ea typeface="UD デジタル 教科書体 NK-R" panose="02020400000000000000" pitchFamily="18" charset="-128"/>
              </a:rPr>
              <a:t>や</a:t>
            </a:r>
            <a:r>
              <a:rPr lang="en-US" altLang="ja-JP" sz="1026" b="1" dirty="0">
                <a:solidFill>
                  <a:srgbClr val="777777"/>
                </a:solidFill>
                <a:latin typeface="UD デジタル 教科書体 NK-R" panose="02020400000000000000" pitchFamily="18" charset="-128"/>
                <a:ea typeface="UD デジタル 教科書体 NK-R" panose="02020400000000000000" pitchFamily="18" charset="-128"/>
              </a:rPr>
              <a:t>LP</a:t>
            </a:r>
            <a:r>
              <a:rPr lang="ja-JP" altLang="en-US" sz="1026" b="1" dirty="0">
                <a:solidFill>
                  <a:srgbClr val="777777"/>
                </a:solidFill>
                <a:latin typeface="UD デジタル 教科書体 NK-R" panose="02020400000000000000" pitchFamily="18" charset="-128"/>
                <a:ea typeface="UD デジタル 教科書体 NK-R" panose="02020400000000000000" pitchFamily="18" charset="-128"/>
              </a:rPr>
              <a:t>へのクリック測定</a:t>
            </a:r>
            <a:endParaRPr lang="en-US" altLang="ja-JP" sz="1026" b="1" dirty="0">
              <a:solidFill>
                <a:srgbClr val="777777"/>
              </a:solidFill>
              <a:latin typeface="UD デジタル 教科書体 NK-R" panose="02020400000000000000" pitchFamily="18" charset="-128"/>
              <a:ea typeface="UD デジタル 教科書体 NK-R" panose="02020400000000000000" pitchFamily="18" charset="-128"/>
            </a:endParaRPr>
          </a:p>
          <a:p>
            <a:pPr algn="ctr"/>
            <a:endParaRPr lang="en-US" altLang="ja-JP" sz="1026" b="1" dirty="0">
              <a:solidFill>
                <a:srgbClr val="777777"/>
              </a:solidFill>
              <a:latin typeface="UD デジタル 教科書体 NK-R" panose="02020400000000000000" pitchFamily="18" charset="-128"/>
              <a:ea typeface="UD デジタル 教科書体 NK-R" panose="02020400000000000000" pitchFamily="18" charset="-128"/>
            </a:endParaRPr>
          </a:p>
          <a:p>
            <a:pPr algn="ctr"/>
            <a:r>
              <a:rPr lang="ja-JP" altLang="en-US" sz="1026" b="1" dirty="0">
                <a:solidFill>
                  <a:srgbClr val="777777"/>
                </a:solidFill>
                <a:latin typeface="UD デジタル 教科書体 NK-R" panose="02020400000000000000" pitchFamily="18" charset="-128"/>
                <a:ea typeface="UD デジタル 教科書体 NK-R" panose="02020400000000000000" pitchFamily="18" charset="-128"/>
              </a:rPr>
              <a:t>見てほしい</a:t>
            </a:r>
            <a:r>
              <a:rPr lang="en-US" altLang="ja-JP" sz="1026" b="1" dirty="0">
                <a:solidFill>
                  <a:srgbClr val="777777"/>
                </a:solidFill>
                <a:latin typeface="UD デジタル 教科書体 NK-R" panose="02020400000000000000" pitchFamily="18" charset="-128"/>
                <a:ea typeface="UD デジタル 教科書体 NK-R" panose="02020400000000000000" pitchFamily="18" charset="-128"/>
              </a:rPr>
              <a:t>WEB</a:t>
            </a:r>
            <a:r>
              <a:rPr lang="ja-JP" altLang="en-US" sz="1026" b="1" dirty="0">
                <a:solidFill>
                  <a:srgbClr val="777777"/>
                </a:solidFill>
                <a:latin typeface="UD デジタル 教科書体 NK-R" panose="02020400000000000000" pitchFamily="18" charset="-128"/>
                <a:ea typeface="UD デジタル 教科書体 NK-R" panose="02020400000000000000" pitchFamily="18" charset="-128"/>
              </a:rPr>
              <a:t>サイトへ</a:t>
            </a:r>
            <a:endParaRPr lang="en-US" altLang="ja-JP" sz="1026" b="1" dirty="0">
              <a:solidFill>
                <a:srgbClr val="777777"/>
              </a:solidFill>
              <a:latin typeface="UD デジタル 教科書体 NK-R" panose="02020400000000000000" pitchFamily="18" charset="-128"/>
              <a:ea typeface="UD デジタル 教科書体 NK-R" panose="02020400000000000000" pitchFamily="18" charset="-128"/>
            </a:endParaRPr>
          </a:p>
          <a:p>
            <a:pPr algn="ctr"/>
            <a:r>
              <a:rPr lang="ja-JP" altLang="en-US" sz="1026" b="1" dirty="0">
                <a:solidFill>
                  <a:srgbClr val="777777"/>
                </a:solidFill>
                <a:latin typeface="UD デジタル 教科書体 NK-R" panose="02020400000000000000" pitchFamily="18" charset="-128"/>
                <a:ea typeface="UD デジタル 教科書体 NK-R" panose="02020400000000000000" pitchFamily="18" charset="-128"/>
              </a:rPr>
              <a:t>どれだけクリックがあったのか</a:t>
            </a:r>
            <a:endParaRPr lang="en-US" altLang="ja-JP" sz="1026" b="1" dirty="0">
              <a:solidFill>
                <a:srgbClr val="777777"/>
              </a:solidFill>
              <a:latin typeface="UD デジタル 教科書体 NK-R" panose="02020400000000000000" pitchFamily="18" charset="-128"/>
              <a:ea typeface="UD デジタル 教科書体 NK-R" panose="02020400000000000000" pitchFamily="18" charset="-128"/>
            </a:endParaRPr>
          </a:p>
        </p:txBody>
      </p:sp>
      <p:sp>
        <p:nvSpPr>
          <p:cNvPr id="56" name="テキスト ボックス 55">
            <a:extLst>
              <a:ext uri="{FF2B5EF4-FFF2-40B4-BE49-F238E27FC236}">
                <a16:creationId xmlns:a16="http://schemas.microsoft.com/office/drawing/2014/main" id="{120B42DB-B8C3-454C-887D-9147EF7C11B6}"/>
              </a:ext>
            </a:extLst>
          </p:cNvPr>
          <p:cNvSpPr txBox="1"/>
          <p:nvPr/>
        </p:nvSpPr>
        <p:spPr>
          <a:xfrm>
            <a:off x="4737944" y="7477222"/>
            <a:ext cx="2107433" cy="723788"/>
          </a:xfrm>
          <a:prstGeom prst="rect">
            <a:avLst/>
          </a:prstGeom>
          <a:noFill/>
        </p:spPr>
        <p:txBody>
          <a:bodyPr wrap="square" rtlCol="0">
            <a:spAutoFit/>
          </a:bodyPr>
          <a:lstStyle/>
          <a:p>
            <a:pPr algn="ctr"/>
            <a:r>
              <a:rPr lang="ja-JP" altLang="en-US" sz="1026" b="1" dirty="0">
                <a:solidFill>
                  <a:srgbClr val="777777"/>
                </a:solidFill>
                <a:latin typeface="UD デジタル 教科書体 NK-R" panose="02020400000000000000" pitchFamily="18" charset="-128"/>
                <a:ea typeface="UD デジタル 教科書体 NK-R" panose="02020400000000000000" pitchFamily="18" charset="-128"/>
              </a:rPr>
              <a:t>商品の購入</a:t>
            </a:r>
            <a:endParaRPr lang="en-US" altLang="ja-JP" sz="1026" b="1" dirty="0">
              <a:solidFill>
                <a:srgbClr val="777777"/>
              </a:solidFill>
              <a:latin typeface="UD デジタル 教科書体 NK-R" panose="02020400000000000000" pitchFamily="18" charset="-128"/>
              <a:ea typeface="UD デジタル 教科書体 NK-R" panose="02020400000000000000" pitchFamily="18" charset="-128"/>
            </a:endParaRPr>
          </a:p>
          <a:p>
            <a:pPr algn="ctr"/>
            <a:endParaRPr lang="en-US" altLang="ja-JP" sz="1026" b="1" dirty="0">
              <a:solidFill>
                <a:srgbClr val="777777"/>
              </a:solidFill>
              <a:latin typeface="UD デジタル 教科書体 NK-R" panose="02020400000000000000" pitchFamily="18" charset="-128"/>
              <a:ea typeface="UD デジタル 教科書体 NK-R" panose="02020400000000000000" pitchFamily="18" charset="-128"/>
            </a:endParaRPr>
          </a:p>
          <a:p>
            <a:pPr algn="ctr"/>
            <a:r>
              <a:rPr lang="ja-JP" altLang="en-US" sz="1026" b="1" dirty="0">
                <a:solidFill>
                  <a:srgbClr val="777777"/>
                </a:solidFill>
                <a:latin typeface="UD デジタル 教科書体 NK-R" panose="02020400000000000000" pitchFamily="18" charset="-128"/>
                <a:ea typeface="UD デジタル 教科書体 NK-R" panose="02020400000000000000" pitchFamily="18" charset="-128"/>
              </a:rPr>
              <a:t>その動画を見てどれくらいの人が</a:t>
            </a:r>
            <a:endParaRPr lang="en-US" altLang="ja-JP" sz="1026" b="1" dirty="0">
              <a:solidFill>
                <a:srgbClr val="777777"/>
              </a:solidFill>
              <a:latin typeface="UD デジタル 教科書体 NK-R" panose="02020400000000000000" pitchFamily="18" charset="-128"/>
              <a:ea typeface="UD デジタル 教科書体 NK-R" panose="02020400000000000000" pitchFamily="18" charset="-128"/>
            </a:endParaRPr>
          </a:p>
          <a:p>
            <a:pPr algn="ctr"/>
            <a:r>
              <a:rPr lang="ja-JP" altLang="en-US" sz="1026" b="1" dirty="0">
                <a:solidFill>
                  <a:srgbClr val="777777"/>
                </a:solidFill>
                <a:latin typeface="UD デジタル 教科書体 NK-R" panose="02020400000000000000" pitchFamily="18" charset="-128"/>
                <a:ea typeface="UD デジタル 教科書体 NK-R" panose="02020400000000000000" pitchFamily="18" charset="-128"/>
              </a:rPr>
              <a:t>商品を購入してくれたのか</a:t>
            </a:r>
            <a:endParaRPr lang="en-US" altLang="ja-JP" sz="1026" b="1" dirty="0">
              <a:solidFill>
                <a:srgbClr val="777777"/>
              </a:solidFill>
              <a:latin typeface="UD デジタル 教科書体 NK-R" panose="02020400000000000000" pitchFamily="18" charset="-128"/>
              <a:ea typeface="UD デジタル 教科書体 NK-R" panose="02020400000000000000" pitchFamily="18" charset="-128"/>
            </a:endParaRPr>
          </a:p>
        </p:txBody>
      </p:sp>
      <p:cxnSp>
        <p:nvCxnSpPr>
          <p:cNvPr id="57" name="直線コネクタ 56">
            <a:extLst>
              <a:ext uri="{FF2B5EF4-FFF2-40B4-BE49-F238E27FC236}">
                <a16:creationId xmlns:a16="http://schemas.microsoft.com/office/drawing/2014/main" id="{76FAF044-A66F-464A-9065-23289D6FEDAD}"/>
              </a:ext>
            </a:extLst>
          </p:cNvPr>
          <p:cNvCxnSpPr>
            <a:cxnSpLocks/>
          </p:cNvCxnSpPr>
          <p:nvPr/>
        </p:nvCxnSpPr>
        <p:spPr>
          <a:xfrm>
            <a:off x="2176346" y="6185254"/>
            <a:ext cx="0" cy="2109634"/>
          </a:xfrm>
          <a:prstGeom prst="line">
            <a:avLst/>
          </a:prstGeom>
          <a:ln w="28575">
            <a:solidFill>
              <a:srgbClr val="BA8E51"/>
            </a:solidFill>
            <a:prstDash val="sysDot"/>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289FD043-8DA9-2D40-9F60-D1918D386CC1}"/>
              </a:ext>
            </a:extLst>
          </p:cNvPr>
          <p:cNvCxnSpPr>
            <a:cxnSpLocks/>
          </p:cNvCxnSpPr>
          <p:nvPr/>
        </p:nvCxnSpPr>
        <p:spPr>
          <a:xfrm>
            <a:off x="4526154" y="6175553"/>
            <a:ext cx="0" cy="2109634"/>
          </a:xfrm>
          <a:prstGeom prst="line">
            <a:avLst/>
          </a:prstGeom>
          <a:ln w="28575">
            <a:solidFill>
              <a:srgbClr val="BA8E51"/>
            </a:solidFill>
            <a:prstDash val="sysDot"/>
          </a:ln>
        </p:spPr>
        <p:style>
          <a:lnRef idx="1">
            <a:schemeClr val="accent1"/>
          </a:lnRef>
          <a:fillRef idx="0">
            <a:schemeClr val="accent1"/>
          </a:fillRef>
          <a:effectRef idx="0">
            <a:schemeClr val="accent1"/>
          </a:effectRef>
          <a:fontRef idx="minor">
            <a:schemeClr val="tx1"/>
          </a:fontRef>
        </p:style>
      </p:cxnSp>
      <p:sp>
        <p:nvSpPr>
          <p:cNvPr id="47" name="タイトル 4"/>
          <p:cNvSpPr txBox="1">
            <a:spLocks/>
          </p:cNvSpPr>
          <p:nvPr/>
        </p:nvSpPr>
        <p:spPr bwMode="auto">
          <a:xfrm>
            <a:off x="260648" y="101479"/>
            <a:ext cx="6336704" cy="519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ctr" rtl="0" eaLnBrk="1" fontAlgn="base" hangingPunct="1">
              <a:spcBef>
                <a:spcPct val="0"/>
              </a:spcBef>
              <a:spcAft>
                <a:spcPct val="0"/>
              </a:spcAft>
              <a:defRPr kumimoji="1" sz="3375" b="1">
                <a:solidFill>
                  <a:schemeClr val="tx2"/>
                </a:solidFill>
                <a:latin typeface="Meiryo UI" pitchFamily="50" charset="-128"/>
                <a:ea typeface="Meiryo UI" pitchFamily="50" charset="-128"/>
                <a:cs typeface="Meiryo UI" pitchFamily="50" charset="-128"/>
              </a:defRPr>
            </a:lvl1pPr>
            <a:lvl2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2pPr>
            <a:lvl3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3pPr>
            <a:lvl4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4pPr>
            <a:lvl5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5pPr>
            <a:lvl6pPr marL="4572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6pPr>
            <a:lvl7pPr marL="9144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7pPr>
            <a:lvl8pPr marL="13716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8pPr>
            <a:lvl9pPr marL="18288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9pPr>
          </a:lstStyle>
          <a:p>
            <a:r>
              <a:rPr lang="ja-JP" altLang="en-US" kern="0"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３　業務内容　　（４）他</a:t>
            </a:r>
            <a:r>
              <a:rPr lang="en-US" altLang="ja-JP" sz="2400" kern="0" dirty="0" smtClean="0">
                <a:solidFill>
                  <a:schemeClr val="tx1"/>
                </a:solidFill>
                <a:latin typeface="UD デジタル 教科書体 NK-R" panose="02020400000000000000" pitchFamily="18" charset="-128"/>
                <a:ea typeface="UD デジタル 教科書体 NK-R" panose="02020400000000000000" pitchFamily="18" charset="-128"/>
              </a:rPr>
              <a:t>SNS</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連携した</a:t>
            </a:r>
            <a:r>
              <a:rPr lang="en-US" altLang="ja-JP" sz="2400" kern="0"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配信</a:t>
            </a:r>
            <a:endParaRPr lang="ja-JP" altLang="en-US" sz="2400" kern="0" dirty="0">
              <a:solidFill>
                <a:schemeClr val="tx1"/>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158313177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2EEA1149-D5D9-BA4A-BD5D-B64BB816746D}"/>
              </a:ext>
            </a:extLst>
          </p:cNvPr>
          <p:cNvSpPr>
            <a:spLocks noGrp="1"/>
          </p:cNvSpPr>
          <p:nvPr>
            <p:ph type="sldNum" sz="quarter" idx="12"/>
          </p:nvPr>
        </p:nvSpPr>
        <p:spPr/>
        <p:txBody>
          <a:bodyPr/>
          <a:lstStyle/>
          <a:p>
            <a:fld id="{895A01FB-3FD3-46BC-A158-84CF6EF94F9E}" type="slidenum">
              <a:rPr lang="en-US" altLang="ja-JP" smtClean="0"/>
              <a:pPr/>
              <a:t>42</a:t>
            </a:fld>
            <a:endParaRPr lang="en-US" altLang="ja-JP"/>
          </a:p>
        </p:txBody>
      </p:sp>
      <p:sp>
        <p:nvSpPr>
          <p:cNvPr id="76" name="テキスト ボックス 3">
            <a:extLst>
              <a:ext uri="{FF2B5EF4-FFF2-40B4-BE49-F238E27FC236}">
                <a16:creationId xmlns:a16="http://schemas.microsoft.com/office/drawing/2014/main" id="{1641BFC0-53ED-E949-88A3-61C5333C2D44}"/>
              </a:ext>
            </a:extLst>
          </p:cNvPr>
          <p:cNvSpPr txBox="1">
            <a:spLocks noChangeArrowheads="1"/>
          </p:cNvSpPr>
          <p:nvPr/>
        </p:nvSpPr>
        <p:spPr bwMode="auto">
          <a:xfrm>
            <a:off x="1115433" y="1827824"/>
            <a:ext cx="4831703" cy="461665"/>
          </a:xfrm>
          <a:prstGeom prst="rect">
            <a:avLst/>
          </a:prstGeom>
          <a:solidFill>
            <a:srgbClr val="FFFF00"/>
          </a:solidFill>
          <a:ln>
            <a:noFill/>
          </a:ln>
          <a:extLst/>
        </p:spPr>
        <p:txBody>
          <a:bodyPr wrap="square">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buNone/>
            </a:pPr>
            <a:r>
              <a:rPr lang="ja-JP" altLang="en-US" sz="2400" b="1" dirty="0" smtClean="0">
                <a:latin typeface="UD デジタル 教科書体 NK-R" panose="02020400000000000000" pitchFamily="18" charset="-128"/>
                <a:ea typeface="UD デジタル 教科書体 NK-R" panose="02020400000000000000" pitchFamily="18" charset="-128"/>
              </a:rPr>
              <a:t>「観光</a:t>
            </a:r>
            <a:r>
              <a:rPr lang="en-US" altLang="ja-JP" sz="2400" b="1" dirty="0" err="1" smtClean="0">
                <a:latin typeface="UD デジタル 教科書体 NK-R" panose="02020400000000000000" pitchFamily="18" charset="-128"/>
                <a:ea typeface="UD デジタル 教科書体 NK-R" panose="02020400000000000000" pitchFamily="18" charset="-128"/>
              </a:rPr>
              <a:t>TikToker</a:t>
            </a:r>
            <a:r>
              <a:rPr lang="ja-JP" altLang="en-US" sz="2400" b="1" dirty="0" smtClean="0">
                <a:latin typeface="UD デジタル 教科書体 NK-R" panose="02020400000000000000" pitchFamily="18" charset="-128"/>
                <a:ea typeface="UD デジタル 教科書体 NK-R" panose="02020400000000000000" pitchFamily="18" charset="-128"/>
              </a:rPr>
              <a:t>」</a:t>
            </a:r>
            <a:r>
              <a:rPr lang="ja-JP" altLang="en-US" sz="2400" b="1" dirty="0" smtClean="0">
                <a:latin typeface="UD デジタル 教科書体 NK-R" panose="02020400000000000000" pitchFamily="18" charset="-128"/>
                <a:ea typeface="UD デジタル 教科書体 NK-R" panose="02020400000000000000" pitchFamily="18" charset="-128"/>
              </a:rPr>
              <a:t>　高原ひとみさん</a:t>
            </a:r>
            <a:endParaRPr lang="ja-JP" altLang="en-US" sz="2400" b="1" dirty="0">
              <a:latin typeface="UD デジタル 教科書体 NK-R" panose="02020400000000000000" pitchFamily="18" charset="-128"/>
              <a:ea typeface="UD デジタル 教科書体 NK-R" panose="02020400000000000000" pitchFamily="18" charset="-128"/>
            </a:endParaRPr>
          </a:p>
        </p:txBody>
      </p:sp>
      <p:pic>
        <p:nvPicPr>
          <p:cNvPr id="40" name="그림 62"/>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260648" y="3963575"/>
            <a:ext cx="2088232" cy="4568865"/>
          </a:xfrm>
          <a:prstGeom prst="rect">
            <a:avLst/>
          </a:prstGeom>
        </p:spPr>
      </p:pic>
      <p:pic>
        <p:nvPicPr>
          <p:cNvPr id="41" name="図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421" y="4725480"/>
            <a:ext cx="1754685" cy="3799800"/>
          </a:xfrm>
          <a:prstGeom prst="rect">
            <a:avLst/>
          </a:prstGeom>
        </p:spPr>
      </p:pic>
      <p:pic>
        <p:nvPicPr>
          <p:cNvPr id="42" name="그림 62"/>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2425074" y="3963137"/>
            <a:ext cx="2088232" cy="4568865"/>
          </a:xfrm>
          <a:prstGeom prst="rect">
            <a:avLst/>
          </a:prstGeom>
        </p:spPr>
      </p:pic>
      <p:pic>
        <p:nvPicPr>
          <p:cNvPr id="43" name="그림 62"/>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4572278" y="3963137"/>
            <a:ext cx="2088232" cy="4568865"/>
          </a:xfrm>
          <a:prstGeom prst="rect">
            <a:avLst/>
          </a:prstGeom>
        </p:spPr>
      </p:pic>
      <p:pic>
        <p:nvPicPr>
          <p:cNvPr id="44" name="図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5144" y="4725482"/>
            <a:ext cx="1754684" cy="3799800"/>
          </a:xfrm>
          <a:prstGeom prst="rect">
            <a:avLst/>
          </a:prstGeom>
        </p:spPr>
      </p:pic>
      <p:pic>
        <p:nvPicPr>
          <p:cNvPr id="45" name="図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64904" y="4725482"/>
            <a:ext cx="1754684" cy="3799800"/>
          </a:xfrm>
          <a:prstGeom prst="rect">
            <a:avLst/>
          </a:prstGeom>
        </p:spPr>
      </p:pic>
      <p:sp>
        <p:nvSpPr>
          <p:cNvPr id="5" name="正方形/長方形 4"/>
          <p:cNvSpPr/>
          <p:nvPr/>
        </p:nvSpPr>
        <p:spPr>
          <a:xfrm>
            <a:off x="1122110" y="2525930"/>
            <a:ext cx="5420074" cy="1200329"/>
          </a:xfrm>
          <a:prstGeom prst="rect">
            <a:avLst/>
          </a:prstGeom>
        </p:spPr>
        <p:txBody>
          <a:bodyPr wrap="none">
            <a:spAutoFit/>
          </a:bodyPr>
          <a:lstStyle/>
          <a:p>
            <a:r>
              <a:rPr lang="en-US" altLang="ja-JP" kern="0" dirty="0" smtClean="0">
                <a:solidFill>
                  <a:srgbClr val="FF0000"/>
                </a:solidFill>
                <a:latin typeface="UD デジタル 教科書体 NK-R" panose="02020400000000000000" pitchFamily="18" charset="-128"/>
                <a:ea typeface="UD デジタル 教科書体 NK-R" panose="02020400000000000000" pitchFamily="18" charset="-128"/>
              </a:rPr>
              <a:t>300</a:t>
            </a:r>
            <a:r>
              <a:rPr lang="ja-JP" altLang="en-US" kern="0" dirty="0" smtClean="0">
                <a:solidFill>
                  <a:srgbClr val="FF0000"/>
                </a:solidFill>
                <a:latin typeface="UD デジタル 教科書体 NK-R" panose="02020400000000000000" pitchFamily="18" charset="-128"/>
                <a:ea typeface="UD デジタル 教科書体 NK-R" panose="02020400000000000000" pitchFamily="18" charset="-128"/>
              </a:rPr>
              <a:t>万いい</a:t>
            </a:r>
            <a:r>
              <a:rPr lang="ja-JP" altLang="en-US" kern="0" dirty="0" err="1" smtClean="0">
                <a:solidFill>
                  <a:srgbClr val="FF0000"/>
                </a:solidFill>
                <a:latin typeface="UD デジタル 教科書体 NK-R" panose="02020400000000000000" pitchFamily="18" charset="-128"/>
                <a:ea typeface="UD デジタル 教科書体 NK-R" panose="02020400000000000000" pitchFamily="18" charset="-128"/>
              </a:rPr>
              <a:t>ね</a:t>
            </a:r>
            <a:r>
              <a:rPr lang="ja-JP" altLang="en-US" kern="0" dirty="0" err="1" smtClean="0">
                <a:latin typeface="UD デジタル 教科書体 NK-R" panose="02020400000000000000" pitchFamily="18" charset="-128"/>
                <a:ea typeface="UD デジタル 教科書体 NK-R" panose="02020400000000000000" pitchFamily="18" charset="-128"/>
              </a:rPr>
              <a:t>を</a:t>
            </a:r>
            <a:r>
              <a:rPr lang="ja-JP" altLang="en-US" kern="0" dirty="0" smtClean="0">
                <a:latin typeface="UD デジタル 教科書体 NK-R" panose="02020400000000000000" pitchFamily="18" charset="-128"/>
                <a:ea typeface="UD デジタル 教科書体 NK-R" panose="02020400000000000000" pitchFamily="18" charset="-128"/>
              </a:rPr>
              <a:t>持つ、観光</a:t>
            </a:r>
            <a:r>
              <a:rPr lang="en-US" altLang="ja-JP" kern="0" dirty="0" err="1" smtClean="0">
                <a:latin typeface="UD デジタル 教科書体 NK-R" panose="02020400000000000000" pitchFamily="18" charset="-128"/>
                <a:ea typeface="UD デジタル 教科書体 NK-R" panose="02020400000000000000" pitchFamily="18" charset="-128"/>
              </a:rPr>
              <a:t>TicToker</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smtClean="0">
                <a:latin typeface="UD デジタル 教科書体 NK-R" panose="02020400000000000000" pitchFamily="18" charset="-128"/>
                <a:ea typeface="UD デジタル 教科書体 NK-R" panose="02020400000000000000" pitchFamily="18" charset="-128"/>
              </a:rPr>
              <a:t>「ぴと＠旅行</a:t>
            </a:r>
            <a:r>
              <a:rPr lang="en-US" altLang="ja-JP" kern="0" dirty="0" smtClean="0">
                <a:latin typeface="UD デジタル 教科書体 NK-R" panose="02020400000000000000" pitchFamily="18" charset="-128"/>
                <a:ea typeface="UD デジタル 教科書体 NK-R" panose="02020400000000000000" pitchFamily="18" charset="-128"/>
              </a:rPr>
              <a:t>WEB</a:t>
            </a:r>
            <a:r>
              <a:rPr lang="ja-JP" altLang="en-US" kern="0" dirty="0" smtClean="0">
                <a:latin typeface="UD デジタル 教科書体 NK-R" panose="02020400000000000000" pitchFamily="18" charset="-128"/>
                <a:ea typeface="UD デジタル 教科書体 NK-R" panose="02020400000000000000" pitchFamily="18" charset="-128"/>
              </a:rPr>
              <a:t>ライター」として、配信をしています。</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a:latin typeface="UD デジタル 教科書体 NK-R" panose="02020400000000000000" pitchFamily="18" charset="-128"/>
                <a:ea typeface="UD デジタル 教科書体 NK-R" panose="02020400000000000000" pitchFamily="18" charset="-128"/>
              </a:rPr>
              <a:t>今回</a:t>
            </a:r>
            <a:r>
              <a:rPr lang="ja-JP" altLang="en-US" kern="0" dirty="0" smtClean="0">
                <a:latin typeface="UD デジタル 教科書体 NK-R" panose="02020400000000000000" pitchFamily="18" charset="-128"/>
                <a:ea typeface="UD デジタル 教科書体 NK-R" panose="02020400000000000000" pitchFamily="18" charset="-128"/>
              </a:rPr>
              <a:t>は、北海道観光振興協会と連携していただき、</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a:latin typeface="UD デジタル 教科書体 NK-R" panose="02020400000000000000" pitchFamily="18" charset="-128"/>
                <a:ea typeface="UD デジタル 教科書体 NK-R" panose="02020400000000000000" pitchFamily="18" charset="-128"/>
              </a:rPr>
              <a:t>北海道への</a:t>
            </a:r>
            <a:r>
              <a:rPr lang="ja-JP" altLang="en-US" kern="0" dirty="0" smtClean="0">
                <a:latin typeface="UD デジタル 教科書体 NK-R" panose="02020400000000000000" pitchFamily="18" charset="-128"/>
                <a:ea typeface="UD デジタル 教科書体 NK-R" panose="02020400000000000000" pitchFamily="18" charset="-128"/>
              </a:rPr>
              <a:t>観光集客を予定しています。</a:t>
            </a:r>
            <a:endParaRPr lang="ja-JP" altLang="en-US" dirty="0"/>
          </a:p>
        </p:txBody>
      </p:sp>
      <p:pic>
        <p:nvPicPr>
          <p:cNvPr id="46" name="object 93">
            <a:extLst>
              <a:ext uri="{FF2B5EF4-FFF2-40B4-BE49-F238E27FC236}">
                <a16:creationId xmlns:a16="http://schemas.microsoft.com/office/drawing/2014/main" id="{811BEE2D-DBB9-B54A-90D8-D6533685CA1C}"/>
              </a:ext>
            </a:extLst>
          </p:cNvPr>
          <p:cNvPicPr/>
          <p:nvPr/>
        </p:nvPicPr>
        <p:blipFill>
          <a:blip r:embed="rId6" cstate="print"/>
          <a:stretch>
            <a:fillRect/>
          </a:stretch>
        </p:blipFill>
        <p:spPr>
          <a:xfrm>
            <a:off x="410887" y="1007130"/>
            <a:ext cx="1760943" cy="649433"/>
          </a:xfrm>
          <a:prstGeom prst="rect">
            <a:avLst/>
          </a:prstGeom>
          <a:solidFill>
            <a:srgbClr val="000000">
              <a:shade val="95000"/>
            </a:srgbClr>
          </a:solidFill>
        </p:spPr>
      </p:pic>
      <p:sp>
        <p:nvSpPr>
          <p:cNvPr id="13" name="タイトル 4"/>
          <p:cNvSpPr txBox="1">
            <a:spLocks/>
          </p:cNvSpPr>
          <p:nvPr/>
        </p:nvSpPr>
        <p:spPr bwMode="auto">
          <a:xfrm>
            <a:off x="260648" y="101479"/>
            <a:ext cx="6336704" cy="519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ctr" rtl="0" eaLnBrk="1" fontAlgn="base" hangingPunct="1">
              <a:spcBef>
                <a:spcPct val="0"/>
              </a:spcBef>
              <a:spcAft>
                <a:spcPct val="0"/>
              </a:spcAft>
              <a:defRPr kumimoji="1" sz="3375" b="1">
                <a:solidFill>
                  <a:schemeClr val="tx2"/>
                </a:solidFill>
                <a:latin typeface="Meiryo UI" pitchFamily="50" charset="-128"/>
                <a:ea typeface="Meiryo UI" pitchFamily="50" charset="-128"/>
                <a:cs typeface="Meiryo UI" pitchFamily="50" charset="-128"/>
              </a:defRPr>
            </a:lvl1pPr>
            <a:lvl2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2pPr>
            <a:lvl3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3pPr>
            <a:lvl4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4pPr>
            <a:lvl5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5pPr>
            <a:lvl6pPr marL="4572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6pPr>
            <a:lvl7pPr marL="9144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7pPr>
            <a:lvl8pPr marL="13716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8pPr>
            <a:lvl9pPr marL="18288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9pPr>
          </a:lstStyle>
          <a:p>
            <a:r>
              <a:rPr lang="ja-JP" altLang="en-US" kern="0"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３　業務内容　　（４）他</a:t>
            </a:r>
            <a:r>
              <a:rPr lang="en-US" altLang="ja-JP" sz="2400" kern="0" dirty="0" smtClean="0">
                <a:solidFill>
                  <a:schemeClr val="tx1"/>
                </a:solidFill>
                <a:latin typeface="UD デジタル 教科書体 NK-R" panose="02020400000000000000" pitchFamily="18" charset="-128"/>
                <a:ea typeface="UD デジタル 教科書体 NK-R" panose="02020400000000000000" pitchFamily="18" charset="-128"/>
              </a:rPr>
              <a:t>SNS</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連携した</a:t>
            </a:r>
            <a:r>
              <a:rPr lang="en-US" altLang="ja-JP" sz="2400" kern="0"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配信</a:t>
            </a:r>
            <a:endParaRPr lang="ja-JP" altLang="en-US" sz="2400" kern="0" dirty="0">
              <a:solidFill>
                <a:schemeClr val="tx1"/>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60689203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ject 93">
            <a:extLst>
              <a:ext uri="{FF2B5EF4-FFF2-40B4-BE49-F238E27FC236}">
                <a16:creationId xmlns:a16="http://schemas.microsoft.com/office/drawing/2014/main" id="{811BEE2D-DBB9-B54A-90D8-D6533685CA1C}"/>
              </a:ext>
            </a:extLst>
          </p:cNvPr>
          <p:cNvPicPr/>
          <p:nvPr/>
        </p:nvPicPr>
        <p:blipFill>
          <a:blip r:embed="rId2" cstate="print"/>
          <a:stretch>
            <a:fillRect/>
          </a:stretch>
        </p:blipFill>
        <p:spPr>
          <a:xfrm>
            <a:off x="410887" y="1007130"/>
            <a:ext cx="1760943" cy="649433"/>
          </a:xfrm>
          <a:prstGeom prst="rect">
            <a:avLst/>
          </a:prstGeom>
          <a:solidFill>
            <a:srgbClr val="000000">
              <a:shade val="95000"/>
            </a:srgbClr>
          </a:solidFill>
        </p:spPr>
      </p:pic>
      <p:sp>
        <p:nvSpPr>
          <p:cNvPr id="9" name="テキスト ボックス 8">
            <a:extLst>
              <a:ext uri="{FF2B5EF4-FFF2-40B4-BE49-F238E27FC236}">
                <a16:creationId xmlns:a16="http://schemas.microsoft.com/office/drawing/2014/main" id="{AB7AF198-08C4-DB4F-A482-B59CD6728BED}"/>
              </a:ext>
            </a:extLst>
          </p:cNvPr>
          <p:cNvSpPr txBox="1"/>
          <p:nvPr/>
        </p:nvSpPr>
        <p:spPr>
          <a:xfrm>
            <a:off x="2453756" y="978179"/>
            <a:ext cx="4157014" cy="415701"/>
          </a:xfrm>
          <a:prstGeom prst="rect">
            <a:avLst/>
          </a:prstGeom>
          <a:noFill/>
        </p:spPr>
        <p:txBody>
          <a:bodyPr vert="horz" wrap="square" lIns="46183" tIns="23091" rIns="46183" bIns="0" rtlCol="0" anchor="t" anchorCtr="0">
            <a:noAutofit/>
          </a:bodyPr>
          <a:lstStyle/>
          <a:p>
            <a:pPr eaLnBrk="1" hangingPunct="1"/>
            <a:r>
              <a:rPr lang="ja-JP" altLang="en-US" sz="1283" dirty="0">
                <a:latin typeface="UD デジタル 教科書体 NK-R" panose="02020400000000000000" pitchFamily="18" charset="-128"/>
                <a:ea typeface="UD デジタル 教科書体 NK-R" panose="02020400000000000000" pitchFamily="18" charset="-128"/>
              </a:rPr>
              <a:t>クリエイティブで、真に楽しくポジティブな体験を提供することで、人々の生活を豊かにすることを目指した、モバイル向け</a:t>
            </a:r>
            <a:r>
              <a:rPr lang="ja-JP" altLang="en-US" sz="1283" u="sng" dirty="0">
                <a:solidFill>
                  <a:srgbClr val="EB7376"/>
                </a:solidFill>
                <a:latin typeface="UD デジタル 教科書体 NK-R" panose="02020400000000000000" pitchFamily="18" charset="-128"/>
                <a:ea typeface="UD デジタル 教科書体 NK-R" panose="02020400000000000000" pitchFamily="18" charset="-128"/>
              </a:rPr>
              <a:t>ショートムービープラットフォーム</a:t>
            </a:r>
            <a:r>
              <a:rPr lang="ja-JP" altLang="en-US" sz="1283" dirty="0">
                <a:latin typeface="UD デジタル 教科書体 NK-R" panose="02020400000000000000" pitchFamily="18" charset="-128"/>
                <a:ea typeface="UD デジタル 教科書体 NK-R" panose="02020400000000000000" pitchFamily="18" charset="-128"/>
              </a:rPr>
              <a:t>です。</a:t>
            </a:r>
          </a:p>
        </p:txBody>
      </p:sp>
      <p:pic>
        <p:nvPicPr>
          <p:cNvPr id="10" name="object 44">
            <a:extLst>
              <a:ext uri="{FF2B5EF4-FFF2-40B4-BE49-F238E27FC236}">
                <a16:creationId xmlns:a16="http://schemas.microsoft.com/office/drawing/2014/main" id="{CE459D05-8763-4D47-930B-98ADBE1F0C27}"/>
              </a:ext>
            </a:extLst>
          </p:cNvPr>
          <p:cNvPicPr/>
          <p:nvPr/>
        </p:nvPicPr>
        <p:blipFill>
          <a:blip r:embed="rId3" cstate="print"/>
          <a:stretch>
            <a:fillRect/>
          </a:stretch>
        </p:blipFill>
        <p:spPr>
          <a:xfrm>
            <a:off x="1252620" y="2242454"/>
            <a:ext cx="1232210" cy="2473562"/>
          </a:xfrm>
          <a:prstGeom prst="rect">
            <a:avLst/>
          </a:prstGeom>
        </p:spPr>
      </p:pic>
      <p:pic>
        <p:nvPicPr>
          <p:cNvPr id="11" name="object 48">
            <a:extLst>
              <a:ext uri="{FF2B5EF4-FFF2-40B4-BE49-F238E27FC236}">
                <a16:creationId xmlns:a16="http://schemas.microsoft.com/office/drawing/2014/main" id="{80797109-6E6A-0041-9A6A-D74AB9B846DE}"/>
              </a:ext>
            </a:extLst>
          </p:cNvPr>
          <p:cNvPicPr/>
          <p:nvPr/>
        </p:nvPicPr>
        <p:blipFill>
          <a:blip r:embed="rId4" cstate="print"/>
          <a:stretch>
            <a:fillRect/>
          </a:stretch>
        </p:blipFill>
        <p:spPr>
          <a:xfrm>
            <a:off x="1983855" y="4013220"/>
            <a:ext cx="116407" cy="120537"/>
          </a:xfrm>
          <a:prstGeom prst="rect">
            <a:avLst/>
          </a:prstGeom>
        </p:spPr>
      </p:pic>
      <p:pic>
        <p:nvPicPr>
          <p:cNvPr id="15" name="図 14" descr="モニター画面に映る女性&#10;&#10;低い精度で自動的に生成された説明">
            <a:extLst>
              <a:ext uri="{FF2B5EF4-FFF2-40B4-BE49-F238E27FC236}">
                <a16:creationId xmlns:a16="http://schemas.microsoft.com/office/drawing/2014/main" id="{1EEAB6FC-E7A3-AA4F-B49B-0DC2640C13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44998" y="2334831"/>
            <a:ext cx="1105279" cy="2268536"/>
          </a:xfrm>
          <a:prstGeom prst="rect">
            <a:avLst/>
          </a:prstGeom>
        </p:spPr>
      </p:pic>
      <p:pic>
        <p:nvPicPr>
          <p:cNvPr id="17" name="図 16" descr="グラフ&#10;&#10;自動的に生成された説明">
            <a:extLst>
              <a:ext uri="{FF2B5EF4-FFF2-40B4-BE49-F238E27FC236}">
                <a16:creationId xmlns:a16="http://schemas.microsoft.com/office/drawing/2014/main" id="{C5E81DBF-30E2-2D41-9B19-B96563980F8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44"/>
          <a:stretch/>
        </p:blipFill>
        <p:spPr>
          <a:xfrm>
            <a:off x="2538328" y="2995369"/>
            <a:ext cx="1656920" cy="1578285"/>
          </a:xfrm>
          <a:prstGeom prst="rect">
            <a:avLst/>
          </a:prstGeom>
        </p:spPr>
      </p:pic>
      <p:pic>
        <p:nvPicPr>
          <p:cNvPr id="19" name="図 18" descr="グラフ, 棒グラフ&#10;&#10;自動的に生成された説明">
            <a:extLst>
              <a:ext uri="{FF2B5EF4-FFF2-40B4-BE49-F238E27FC236}">
                <a16:creationId xmlns:a16="http://schemas.microsoft.com/office/drawing/2014/main" id="{5E201739-D67E-134C-833D-17728A2F530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08717" y="2995368"/>
            <a:ext cx="1596547" cy="1582807"/>
          </a:xfrm>
          <a:prstGeom prst="rect">
            <a:avLst/>
          </a:prstGeom>
        </p:spPr>
      </p:pic>
      <p:sp>
        <p:nvSpPr>
          <p:cNvPr id="20" name="object 15">
            <a:extLst>
              <a:ext uri="{FF2B5EF4-FFF2-40B4-BE49-F238E27FC236}">
                <a16:creationId xmlns:a16="http://schemas.microsoft.com/office/drawing/2014/main" id="{BC1BED6A-2639-3349-A00A-09AB48691106}"/>
              </a:ext>
            </a:extLst>
          </p:cNvPr>
          <p:cNvSpPr/>
          <p:nvPr/>
        </p:nvSpPr>
        <p:spPr>
          <a:xfrm>
            <a:off x="2538329" y="2427209"/>
            <a:ext cx="486646" cy="512454"/>
          </a:xfrm>
          <a:custGeom>
            <a:avLst/>
            <a:gdLst/>
            <a:ahLst/>
            <a:cxnLst/>
            <a:rect l="l" t="t" r="r" b="b"/>
            <a:pathLst>
              <a:path w="764540" h="764539">
                <a:moveTo>
                  <a:pt x="382066" y="0"/>
                </a:moveTo>
                <a:lnTo>
                  <a:pt x="334140" y="2977"/>
                </a:lnTo>
                <a:lnTo>
                  <a:pt x="287991" y="11669"/>
                </a:lnTo>
                <a:lnTo>
                  <a:pt x="243977" y="25719"/>
                </a:lnTo>
                <a:lnTo>
                  <a:pt x="202454" y="44767"/>
                </a:lnTo>
                <a:lnTo>
                  <a:pt x="163783" y="68457"/>
                </a:lnTo>
                <a:lnTo>
                  <a:pt x="128320" y="96430"/>
                </a:lnTo>
                <a:lnTo>
                  <a:pt x="96424" y="128327"/>
                </a:lnTo>
                <a:lnTo>
                  <a:pt x="68453" y="163791"/>
                </a:lnTo>
                <a:lnTo>
                  <a:pt x="44764" y="202464"/>
                </a:lnTo>
                <a:lnTo>
                  <a:pt x="25717" y="243987"/>
                </a:lnTo>
                <a:lnTo>
                  <a:pt x="11668" y="288003"/>
                </a:lnTo>
                <a:lnTo>
                  <a:pt x="2976" y="334153"/>
                </a:lnTo>
                <a:lnTo>
                  <a:pt x="0" y="382079"/>
                </a:lnTo>
                <a:lnTo>
                  <a:pt x="2976" y="430005"/>
                </a:lnTo>
                <a:lnTo>
                  <a:pt x="11668" y="476155"/>
                </a:lnTo>
                <a:lnTo>
                  <a:pt x="25717" y="520171"/>
                </a:lnTo>
                <a:lnTo>
                  <a:pt x="44764" y="561694"/>
                </a:lnTo>
                <a:lnTo>
                  <a:pt x="68453" y="600367"/>
                </a:lnTo>
                <a:lnTo>
                  <a:pt x="96424" y="635831"/>
                </a:lnTo>
                <a:lnTo>
                  <a:pt x="128320" y="667728"/>
                </a:lnTo>
                <a:lnTo>
                  <a:pt x="163783" y="695701"/>
                </a:lnTo>
                <a:lnTo>
                  <a:pt x="202454" y="719391"/>
                </a:lnTo>
                <a:lnTo>
                  <a:pt x="243977" y="738439"/>
                </a:lnTo>
                <a:lnTo>
                  <a:pt x="287991" y="752489"/>
                </a:lnTo>
                <a:lnTo>
                  <a:pt x="334140" y="761181"/>
                </a:lnTo>
                <a:lnTo>
                  <a:pt x="382066" y="764159"/>
                </a:lnTo>
                <a:lnTo>
                  <a:pt x="429995" y="761181"/>
                </a:lnTo>
                <a:lnTo>
                  <a:pt x="476146" y="752489"/>
                </a:lnTo>
                <a:lnTo>
                  <a:pt x="520163" y="738439"/>
                </a:lnTo>
                <a:lnTo>
                  <a:pt x="561687" y="719391"/>
                </a:lnTo>
                <a:lnTo>
                  <a:pt x="600359" y="695701"/>
                </a:lnTo>
                <a:lnTo>
                  <a:pt x="635823" y="667728"/>
                </a:lnTo>
                <a:lnTo>
                  <a:pt x="667720" y="635831"/>
                </a:lnTo>
                <a:lnTo>
                  <a:pt x="695692" y="600367"/>
                </a:lnTo>
                <a:lnTo>
                  <a:pt x="719380" y="561694"/>
                </a:lnTo>
                <a:lnTo>
                  <a:pt x="738428" y="520171"/>
                </a:lnTo>
                <a:lnTo>
                  <a:pt x="752477" y="476155"/>
                </a:lnTo>
                <a:lnTo>
                  <a:pt x="761169" y="430005"/>
                </a:lnTo>
                <a:lnTo>
                  <a:pt x="764146" y="382079"/>
                </a:lnTo>
                <a:lnTo>
                  <a:pt x="761169" y="334153"/>
                </a:lnTo>
                <a:lnTo>
                  <a:pt x="752477" y="288003"/>
                </a:lnTo>
                <a:lnTo>
                  <a:pt x="738428" y="243987"/>
                </a:lnTo>
                <a:lnTo>
                  <a:pt x="719380" y="202464"/>
                </a:lnTo>
                <a:lnTo>
                  <a:pt x="695692" y="163791"/>
                </a:lnTo>
                <a:lnTo>
                  <a:pt x="667720" y="128327"/>
                </a:lnTo>
                <a:lnTo>
                  <a:pt x="635823" y="96430"/>
                </a:lnTo>
                <a:lnTo>
                  <a:pt x="600359" y="68457"/>
                </a:lnTo>
                <a:lnTo>
                  <a:pt x="561687" y="44767"/>
                </a:lnTo>
                <a:lnTo>
                  <a:pt x="520163" y="25719"/>
                </a:lnTo>
                <a:lnTo>
                  <a:pt x="476146" y="11669"/>
                </a:lnTo>
                <a:lnTo>
                  <a:pt x="429995" y="2977"/>
                </a:lnTo>
                <a:lnTo>
                  <a:pt x="382066" y="0"/>
                </a:lnTo>
                <a:close/>
              </a:path>
            </a:pathLst>
          </a:custGeom>
          <a:solidFill>
            <a:srgbClr val="FFC000"/>
          </a:solidFill>
        </p:spPr>
        <p:txBody>
          <a:bodyPr wrap="square" lIns="0" tIns="0" rIns="0" bIns="0" rtlCol="0"/>
          <a:lstStyle/>
          <a:p>
            <a:endParaRPr sz="1155" dirty="0"/>
          </a:p>
        </p:txBody>
      </p:sp>
      <p:pic>
        <p:nvPicPr>
          <p:cNvPr id="21" name="object 14">
            <a:extLst>
              <a:ext uri="{FF2B5EF4-FFF2-40B4-BE49-F238E27FC236}">
                <a16:creationId xmlns:a16="http://schemas.microsoft.com/office/drawing/2014/main" id="{54598CCF-F3B6-3F4F-9C89-D1BCA0BCA50C}"/>
              </a:ext>
            </a:extLst>
          </p:cNvPr>
          <p:cNvPicPr/>
          <p:nvPr/>
        </p:nvPicPr>
        <p:blipFill>
          <a:blip r:embed="rId8" cstate="print"/>
          <a:stretch>
            <a:fillRect/>
          </a:stretch>
        </p:blipFill>
        <p:spPr>
          <a:xfrm>
            <a:off x="2598773" y="2487653"/>
            <a:ext cx="366682" cy="386128"/>
          </a:xfrm>
          <a:prstGeom prst="rect">
            <a:avLst/>
          </a:prstGeom>
        </p:spPr>
      </p:pic>
      <p:sp>
        <p:nvSpPr>
          <p:cNvPr id="22" name="テキスト ボックス 21">
            <a:extLst>
              <a:ext uri="{FF2B5EF4-FFF2-40B4-BE49-F238E27FC236}">
                <a16:creationId xmlns:a16="http://schemas.microsoft.com/office/drawing/2014/main" id="{9B1C2EB8-F39E-9641-BC70-2332FF3C7BA5}"/>
              </a:ext>
            </a:extLst>
          </p:cNvPr>
          <p:cNvSpPr txBox="1"/>
          <p:nvPr/>
        </p:nvSpPr>
        <p:spPr>
          <a:xfrm>
            <a:off x="3056511" y="2615460"/>
            <a:ext cx="1100062" cy="241333"/>
          </a:xfrm>
          <a:prstGeom prst="rect">
            <a:avLst/>
          </a:prstGeom>
          <a:noFill/>
        </p:spPr>
        <p:txBody>
          <a:bodyPr vert="horz" wrap="square" lIns="46183" tIns="23091" rIns="46183" bIns="0" rtlCol="0" anchor="t" anchorCtr="0">
            <a:noAutofit/>
          </a:bodyPr>
          <a:lstStyle/>
          <a:p>
            <a:pPr eaLnBrk="1" hangingPunct="1"/>
            <a:r>
              <a:rPr lang="ja-JP" altLang="en-US" sz="770"/>
              <a:t>トレンドの発信拠点</a:t>
            </a:r>
            <a:endParaRPr lang="ja-JP" altLang="en-US" sz="770" dirty="0"/>
          </a:p>
        </p:txBody>
      </p:sp>
      <p:sp>
        <p:nvSpPr>
          <p:cNvPr id="23" name="テキスト ボックス 22">
            <a:extLst>
              <a:ext uri="{FF2B5EF4-FFF2-40B4-BE49-F238E27FC236}">
                <a16:creationId xmlns:a16="http://schemas.microsoft.com/office/drawing/2014/main" id="{F6B63951-61EF-ED40-AC17-51C2C876A2AD}"/>
              </a:ext>
            </a:extLst>
          </p:cNvPr>
          <p:cNvSpPr txBox="1"/>
          <p:nvPr/>
        </p:nvSpPr>
        <p:spPr>
          <a:xfrm>
            <a:off x="2561604" y="2580028"/>
            <a:ext cx="440452" cy="193067"/>
          </a:xfrm>
          <a:prstGeom prst="rect">
            <a:avLst/>
          </a:prstGeom>
          <a:noFill/>
        </p:spPr>
        <p:txBody>
          <a:bodyPr vert="horz" wrap="square" lIns="46183" tIns="23091" rIns="46183" bIns="0" rtlCol="0" anchor="t" anchorCtr="0">
            <a:noAutofit/>
          </a:bodyPr>
          <a:lstStyle/>
          <a:p>
            <a:pPr eaLnBrk="1" hangingPunct="1"/>
            <a:r>
              <a:rPr lang="en-US" altLang="ja-JP" sz="1155" dirty="0">
                <a:latin typeface="+mj-ea"/>
                <a:ea typeface="+mj-ea"/>
              </a:rPr>
              <a:t>No.1</a:t>
            </a:r>
            <a:endParaRPr lang="ja-JP" altLang="en-US" sz="1155" dirty="0">
              <a:latin typeface="+mj-ea"/>
              <a:ea typeface="+mj-ea"/>
            </a:endParaRPr>
          </a:p>
        </p:txBody>
      </p:sp>
      <p:sp>
        <p:nvSpPr>
          <p:cNvPr id="24" name="object 15">
            <a:extLst>
              <a:ext uri="{FF2B5EF4-FFF2-40B4-BE49-F238E27FC236}">
                <a16:creationId xmlns:a16="http://schemas.microsoft.com/office/drawing/2014/main" id="{45DE1C03-CE8F-7E4C-89DD-7786E54EBF2A}"/>
              </a:ext>
            </a:extLst>
          </p:cNvPr>
          <p:cNvSpPr/>
          <p:nvPr/>
        </p:nvSpPr>
        <p:spPr>
          <a:xfrm>
            <a:off x="4178196" y="2426247"/>
            <a:ext cx="486646" cy="512454"/>
          </a:xfrm>
          <a:custGeom>
            <a:avLst/>
            <a:gdLst/>
            <a:ahLst/>
            <a:cxnLst/>
            <a:rect l="l" t="t" r="r" b="b"/>
            <a:pathLst>
              <a:path w="764540" h="764539">
                <a:moveTo>
                  <a:pt x="382066" y="0"/>
                </a:moveTo>
                <a:lnTo>
                  <a:pt x="334140" y="2977"/>
                </a:lnTo>
                <a:lnTo>
                  <a:pt x="287991" y="11669"/>
                </a:lnTo>
                <a:lnTo>
                  <a:pt x="243977" y="25719"/>
                </a:lnTo>
                <a:lnTo>
                  <a:pt x="202454" y="44767"/>
                </a:lnTo>
                <a:lnTo>
                  <a:pt x="163783" y="68457"/>
                </a:lnTo>
                <a:lnTo>
                  <a:pt x="128320" y="96430"/>
                </a:lnTo>
                <a:lnTo>
                  <a:pt x="96424" y="128327"/>
                </a:lnTo>
                <a:lnTo>
                  <a:pt x="68453" y="163791"/>
                </a:lnTo>
                <a:lnTo>
                  <a:pt x="44764" y="202464"/>
                </a:lnTo>
                <a:lnTo>
                  <a:pt x="25717" y="243987"/>
                </a:lnTo>
                <a:lnTo>
                  <a:pt x="11668" y="288003"/>
                </a:lnTo>
                <a:lnTo>
                  <a:pt x="2976" y="334153"/>
                </a:lnTo>
                <a:lnTo>
                  <a:pt x="0" y="382079"/>
                </a:lnTo>
                <a:lnTo>
                  <a:pt x="2976" y="430005"/>
                </a:lnTo>
                <a:lnTo>
                  <a:pt x="11668" y="476155"/>
                </a:lnTo>
                <a:lnTo>
                  <a:pt x="25717" y="520171"/>
                </a:lnTo>
                <a:lnTo>
                  <a:pt x="44764" y="561694"/>
                </a:lnTo>
                <a:lnTo>
                  <a:pt x="68453" y="600367"/>
                </a:lnTo>
                <a:lnTo>
                  <a:pt x="96424" y="635831"/>
                </a:lnTo>
                <a:lnTo>
                  <a:pt x="128320" y="667728"/>
                </a:lnTo>
                <a:lnTo>
                  <a:pt x="163783" y="695701"/>
                </a:lnTo>
                <a:lnTo>
                  <a:pt x="202454" y="719391"/>
                </a:lnTo>
                <a:lnTo>
                  <a:pt x="243977" y="738439"/>
                </a:lnTo>
                <a:lnTo>
                  <a:pt x="287991" y="752489"/>
                </a:lnTo>
                <a:lnTo>
                  <a:pt x="334140" y="761181"/>
                </a:lnTo>
                <a:lnTo>
                  <a:pt x="382066" y="764159"/>
                </a:lnTo>
                <a:lnTo>
                  <a:pt x="429995" y="761181"/>
                </a:lnTo>
                <a:lnTo>
                  <a:pt x="476146" y="752489"/>
                </a:lnTo>
                <a:lnTo>
                  <a:pt x="520163" y="738439"/>
                </a:lnTo>
                <a:lnTo>
                  <a:pt x="561687" y="719391"/>
                </a:lnTo>
                <a:lnTo>
                  <a:pt x="600359" y="695701"/>
                </a:lnTo>
                <a:lnTo>
                  <a:pt x="635823" y="667728"/>
                </a:lnTo>
                <a:lnTo>
                  <a:pt x="667720" y="635831"/>
                </a:lnTo>
                <a:lnTo>
                  <a:pt x="695692" y="600367"/>
                </a:lnTo>
                <a:lnTo>
                  <a:pt x="719380" y="561694"/>
                </a:lnTo>
                <a:lnTo>
                  <a:pt x="738428" y="520171"/>
                </a:lnTo>
                <a:lnTo>
                  <a:pt x="752477" y="476155"/>
                </a:lnTo>
                <a:lnTo>
                  <a:pt x="761169" y="430005"/>
                </a:lnTo>
                <a:lnTo>
                  <a:pt x="764146" y="382079"/>
                </a:lnTo>
                <a:lnTo>
                  <a:pt x="761169" y="334153"/>
                </a:lnTo>
                <a:lnTo>
                  <a:pt x="752477" y="288003"/>
                </a:lnTo>
                <a:lnTo>
                  <a:pt x="738428" y="243987"/>
                </a:lnTo>
                <a:lnTo>
                  <a:pt x="719380" y="202464"/>
                </a:lnTo>
                <a:lnTo>
                  <a:pt x="695692" y="163791"/>
                </a:lnTo>
                <a:lnTo>
                  <a:pt x="667720" y="128327"/>
                </a:lnTo>
                <a:lnTo>
                  <a:pt x="635823" y="96430"/>
                </a:lnTo>
                <a:lnTo>
                  <a:pt x="600359" y="68457"/>
                </a:lnTo>
                <a:lnTo>
                  <a:pt x="561687" y="44767"/>
                </a:lnTo>
                <a:lnTo>
                  <a:pt x="520163" y="25719"/>
                </a:lnTo>
                <a:lnTo>
                  <a:pt x="476146" y="11669"/>
                </a:lnTo>
                <a:lnTo>
                  <a:pt x="429995" y="2977"/>
                </a:lnTo>
                <a:lnTo>
                  <a:pt x="382066" y="0"/>
                </a:lnTo>
                <a:close/>
              </a:path>
            </a:pathLst>
          </a:custGeom>
          <a:solidFill>
            <a:srgbClr val="FFC000"/>
          </a:solidFill>
        </p:spPr>
        <p:txBody>
          <a:bodyPr wrap="square" lIns="0" tIns="0" rIns="0" bIns="0" rtlCol="0"/>
          <a:lstStyle/>
          <a:p>
            <a:endParaRPr sz="1155" dirty="0"/>
          </a:p>
        </p:txBody>
      </p:sp>
      <p:pic>
        <p:nvPicPr>
          <p:cNvPr id="25" name="object 14">
            <a:extLst>
              <a:ext uri="{FF2B5EF4-FFF2-40B4-BE49-F238E27FC236}">
                <a16:creationId xmlns:a16="http://schemas.microsoft.com/office/drawing/2014/main" id="{E27ECC79-F5F7-E042-B678-65AC755C429B}"/>
              </a:ext>
            </a:extLst>
          </p:cNvPr>
          <p:cNvPicPr/>
          <p:nvPr/>
        </p:nvPicPr>
        <p:blipFill>
          <a:blip r:embed="rId8" cstate="print"/>
          <a:stretch>
            <a:fillRect/>
          </a:stretch>
        </p:blipFill>
        <p:spPr>
          <a:xfrm>
            <a:off x="4238640" y="2486692"/>
            <a:ext cx="366682" cy="386128"/>
          </a:xfrm>
          <a:prstGeom prst="rect">
            <a:avLst/>
          </a:prstGeom>
        </p:spPr>
      </p:pic>
      <p:sp>
        <p:nvSpPr>
          <p:cNvPr id="26" name="テキスト ボックス 25">
            <a:extLst>
              <a:ext uri="{FF2B5EF4-FFF2-40B4-BE49-F238E27FC236}">
                <a16:creationId xmlns:a16="http://schemas.microsoft.com/office/drawing/2014/main" id="{18B9CEBC-37AE-464F-AAFE-4C01507F62E6}"/>
              </a:ext>
            </a:extLst>
          </p:cNvPr>
          <p:cNvSpPr txBox="1"/>
          <p:nvPr/>
        </p:nvSpPr>
        <p:spPr>
          <a:xfrm>
            <a:off x="4696379" y="2614498"/>
            <a:ext cx="1100062" cy="241333"/>
          </a:xfrm>
          <a:prstGeom prst="rect">
            <a:avLst/>
          </a:prstGeom>
          <a:noFill/>
        </p:spPr>
        <p:txBody>
          <a:bodyPr vert="horz" wrap="square" lIns="46183" tIns="23091" rIns="46183" bIns="0" rtlCol="0" anchor="t" anchorCtr="0">
            <a:noAutofit/>
          </a:bodyPr>
          <a:lstStyle/>
          <a:p>
            <a:pPr eaLnBrk="1" hangingPunct="1"/>
            <a:r>
              <a:rPr lang="ja-JP" altLang="en-US" sz="770"/>
              <a:t>アプリの消費時間</a:t>
            </a:r>
            <a:endParaRPr lang="en-US" altLang="ja-JP" sz="770" dirty="0"/>
          </a:p>
        </p:txBody>
      </p:sp>
      <p:sp>
        <p:nvSpPr>
          <p:cNvPr id="27" name="テキスト ボックス 26">
            <a:extLst>
              <a:ext uri="{FF2B5EF4-FFF2-40B4-BE49-F238E27FC236}">
                <a16:creationId xmlns:a16="http://schemas.microsoft.com/office/drawing/2014/main" id="{B5D9A56E-1BD4-ED46-AFE9-45572B2688DD}"/>
              </a:ext>
            </a:extLst>
          </p:cNvPr>
          <p:cNvSpPr txBox="1"/>
          <p:nvPr/>
        </p:nvSpPr>
        <p:spPr>
          <a:xfrm>
            <a:off x="4201471" y="2579067"/>
            <a:ext cx="440452" cy="193067"/>
          </a:xfrm>
          <a:prstGeom prst="rect">
            <a:avLst/>
          </a:prstGeom>
          <a:noFill/>
        </p:spPr>
        <p:txBody>
          <a:bodyPr vert="horz" wrap="square" lIns="46183" tIns="23091" rIns="46183" bIns="0" rtlCol="0" anchor="t" anchorCtr="0">
            <a:noAutofit/>
          </a:bodyPr>
          <a:lstStyle/>
          <a:p>
            <a:pPr eaLnBrk="1" hangingPunct="1"/>
            <a:r>
              <a:rPr lang="en-US" altLang="ja-JP" sz="1155" dirty="0">
                <a:latin typeface="+mj-ea"/>
                <a:ea typeface="+mj-ea"/>
              </a:rPr>
              <a:t>No.1</a:t>
            </a:r>
            <a:endParaRPr lang="ja-JP" altLang="en-US" sz="1155" dirty="0">
              <a:latin typeface="+mj-ea"/>
              <a:ea typeface="+mj-ea"/>
            </a:endParaRPr>
          </a:p>
        </p:txBody>
      </p:sp>
      <p:sp>
        <p:nvSpPr>
          <p:cNvPr id="58" name="タイトル 1">
            <a:extLst>
              <a:ext uri="{FF2B5EF4-FFF2-40B4-BE49-F238E27FC236}">
                <a16:creationId xmlns:a16="http://schemas.microsoft.com/office/drawing/2014/main" id="{0BA30E11-5F5D-2040-A6FC-D901D6D646ED}"/>
              </a:ext>
            </a:extLst>
          </p:cNvPr>
          <p:cNvSpPr>
            <a:spLocks noGrp="1"/>
          </p:cNvSpPr>
          <p:nvPr>
            <p:ph type="ctrTitle"/>
          </p:nvPr>
        </p:nvSpPr>
        <p:spPr>
          <a:xfrm>
            <a:off x="-602065" y="5264851"/>
            <a:ext cx="5143500" cy="315920"/>
          </a:xfrm>
        </p:spPr>
        <p:txBody>
          <a:bodyPr/>
          <a:lstStyle/>
          <a:p>
            <a:r>
              <a:rPr lang="ja-JP" altLang="en-US" sz="2053" dirty="0">
                <a:solidFill>
                  <a:srgbClr val="FF0000"/>
                </a:solidFill>
                <a:latin typeface="UD デジタル 教科書体 NK-R" panose="02020400000000000000" pitchFamily="18" charset="-128"/>
                <a:ea typeface="UD デジタル 教科書体 NK-R" panose="02020400000000000000" pitchFamily="18" charset="-128"/>
              </a:rPr>
              <a:t>リアル</a:t>
            </a:r>
            <a:r>
              <a:rPr lang="ja-JP" altLang="en-US" sz="1800" dirty="0">
                <a:latin typeface="UD デジタル 教科書体 NK-R" panose="02020400000000000000" pitchFamily="18" charset="-128"/>
                <a:ea typeface="UD デジタル 教科書体 NK-R" panose="02020400000000000000" pitchFamily="18" charset="-128"/>
              </a:rPr>
              <a:t>の</a:t>
            </a:r>
            <a:r>
              <a:rPr lang="ja-JP" altLang="en-US" sz="2053" dirty="0">
                <a:solidFill>
                  <a:srgbClr val="FF0000"/>
                </a:solidFill>
                <a:latin typeface="UD デジタル 教科書体 NK-R" panose="02020400000000000000" pitchFamily="18" charset="-128"/>
                <a:ea typeface="UD デジタル 教科書体 NK-R" panose="02020400000000000000" pitchFamily="18" charset="-128"/>
              </a:rPr>
              <a:t>行動</a:t>
            </a:r>
            <a:r>
              <a:rPr lang="ja-JP" altLang="en-US" sz="1800" dirty="0">
                <a:latin typeface="UD デジタル 教科書体 NK-R" panose="02020400000000000000" pitchFamily="18" charset="-128"/>
                <a:ea typeface="UD デジタル 教科書体 NK-R" panose="02020400000000000000" pitchFamily="18" charset="-128"/>
              </a:rPr>
              <a:t>にも</a:t>
            </a:r>
            <a:r>
              <a:rPr lang="ja-JP" altLang="en-US" sz="2053" dirty="0">
                <a:solidFill>
                  <a:srgbClr val="FF0000"/>
                </a:solidFill>
                <a:latin typeface="UD デジタル 教科書体 NK-R" panose="02020400000000000000" pitchFamily="18" charset="-128"/>
                <a:ea typeface="UD デジタル 教科書体 NK-R" panose="02020400000000000000" pitchFamily="18" charset="-128"/>
              </a:rPr>
              <a:t>繋がる</a:t>
            </a:r>
            <a:endParaRPr kumimoji="1" lang="ja-JP" altLang="en-US" dirty="0">
              <a:solidFill>
                <a:srgbClr val="FF0000"/>
              </a:solidFill>
              <a:latin typeface="UD デジタル 教科書体 NK-R" panose="02020400000000000000" pitchFamily="18" charset="-128"/>
              <a:ea typeface="UD デジタル 教科書体 NK-R" panose="02020400000000000000" pitchFamily="18" charset="-128"/>
            </a:endParaRPr>
          </a:p>
        </p:txBody>
      </p:sp>
      <p:sp>
        <p:nvSpPr>
          <p:cNvPr id="59" name="テキスト ボックス 58">
            <a:extLst>
              <a:ext uri="{FF2B5EF4-FFF2-40B4-BE49-F238E27FC236}">
                <a16:creationId xmlns:a16="http://schemas.microsoft.com/office/drawing/2014/main" id="{BCFE7257-008B-8046-8A87-829E52E9DD4C}"/>
              </a:ext>
            </a:extLst>
          </p:cNvPr>
          <p:cNvSpPr txBox="1"/>
          <p:nvPr/>
        </p:nvSpPr>
        <p:spPr>
          <a:xfrm>
            <a:off x="653885" y="5995416"/>
            <a:ext cx="2581156" cy="447815"/>
          </a:xfrm>
          <a:prstGeom prst="rect">
            <a:avLst/>
          </a:prstGeom>
          <a:noFill/>
        </p:spPr>
        <p:txBody>
          <a:bodyPr wrap="none" rtlCol="0">
            <a:spAutoFit/>
          </a:bodyPr>
          <a:lstStyle/>
          <a:p>
            <a:r>
              <a:rPr lang="en-US" altLang="ja-JP" sz="1155" dirty="0" err="1" smtClean="0">
                <a:latin typeface="UD デジタル 教科書体 NK-R" panose="02020400000000000000" pitchFamily="18" charset="-128"/>
                <a:ea typeface="UD デジタル 教科書体 NK-R" panose="02020400000000000000" pitchFamily="18" charset="-128"/>
              </a:rPr>
              <a:t>TikTok</a:t>
            </a:r>
            <a:r>
              <a:rPr lang="ja-JP" altLang="en-US" sz="1155" dirty="0">
                <a:latin typeface="UD デジタル 教科書体 NK-R" panose="02020400000000000000" pitchFamily="18" charset="-128"/>
                <a:ea typeface="UD デジタル 教科書体 NK-R" panose="02020400000000000000" pitchFamily="18" charset="-128"/>
              </a:rPr>
              <a:t>内で紹介された</a:t>
            </a:r>
            <a:endParaRPr lang="en-US" altLang="ja-JP" sz="1155" dirty="0">
              <a:latin typeface="UD デジタル 教科書体 NK-R" panose="02020400000000000000" pitchFamily="18" charset="-128"/>
              <a:ea typeface="UD デジタル 教科書体 NK-R" panose="02020400000000000000" pitchFamily="18" charset="-128"/>
            </a:endParaRPr>
          </a:p>
          <a:p>
            <a:r>
              <a:rPr lang="ja-JP" altLang="en-US" sz="1155" dirty="0">
                <a:latin typeface="UD デジタル 教科書体 NK-R" panose="02020400000000000000" pitchFamily="18" charset="-128"/>
                <a:ea typeface="UD デジタル 教科書体 NK-R" panose="02020400000000000000" pitchFamily="18" charset="-128"/>
              </a:rPr>
              <a:t>「商品・サービス」を購入したことがある</a:t>
            </a:r>
          </a:p>
        </p:txBody>
      </p:sp>
      <p:sp>
        <p:nvSpPr>
          <p:cNvPr id="60" name="正方形/長方形 59">
            <a:extLst>
              <a:ext uri="{FF2B5EF4-FFF2-40B4-BE49-F238E27FC236}">
                <a16:creationId xmlns:a16="http://schemas.microsoft.com/office/drawing/2014/main" id="{F810B4FC-202C-FA49-81FA-9ECF41BD748A}"/>
              </a:ext>
            </a:extLst>
          </p:cNvPr>
          <p:cNvSpPr/>
          <p:nvPr/>
        </p:nvSpPr>
        <p:spPr>
          <a:xfrm>
            <a:off x="751041" y="6513282"/>
            <a:ext cx="691515" cy="260691"/>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100" dirty="0">
                <a:latin typeface="UD デジタル 教科書体 NK-R" panose="02020400000000000000" pitchFamily="18" charset="-128"/>
                <a:ea typeface="UD デジタル 教科書体 NK-R" panose="02020400000000000000" pitchFamily="18" charset="-128"/>
              </a:rPr>
              <a:t>2018</a:t>
            </a:r>
            <a:r>
              <a:rPr lang="ja-JP" altLang="en-US" sz="1100" dirty="0">
                <a:latin typeface="UD デジタル 教科書体 NK-R" panose="02020400000000000000" pitchFamily="18" charset="-128"/>
                <a:ea typeface="UD デジタル 教科書体 NK-R" panose="02020400000000000000" pitchFamily="18" charset="-128"/>
              </a:rPr>
              <a:t>年</a:t>
            </a:r>
          </a:p>
        </p:txBody>
      </p:sp>
      <p:sp>
        <p:nvSpPr>
          <p:cNvPr id="61" name="正方形/長方形 60">
            <a:extLst>
              <a:ext uri="{FF2B5EF4-FFF2-40B4-BE49-F238E27FC236}">
                <a16:creationId xmlns:a16="http://schemas.microsoft.com/office/drawing/2014/main" id="{86F62B6F-912D-E34C-8EAF-E8027A0A15B6}"/>
              </a:ext>
            </a:extLst>
          </p:cNvPr>
          <p:cNvSpPr/>
          <p:nvPr/>
        </p:nvSpPr>
        <p:spPr>
          <a:xfrm>
            <a:off x="751041" y="6878825"/>
            <a:ext cx="1062990" cy="26069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100" dirty="0">
                <a:latin typeface="UD デジタル 教科書体 NK-R" panose="02020400000000000000" pitchFamily="18" charset="-128"/>
                <a:ea typeface="UD デジタル 教科書体 NK-R" panose="02020400000000000000" pitchFamily="18" charset="-128"/>
              </a:rPr>
              <a:t>2021</a:t>
            </a:r>
            <a:r>
              <a:rPr lang="ja-JP" altLang="en-US" sz="1100" dirty="0">
                <a:latin typeface="UD デジタル 教科書体 NK-R" panose="02020400000000000000" pitchFamily="18" charset="-128"/>
                <a:ea typeface="UD デジタル 教科書体 NK-R" panose="02020400000000000000" pitchFamily="18" charset="-128"/>
              </a:rPr>
              <a:t>年</a:t>
            </a:r>
          </a:p>
        </p:txBody>
      </p:sp>
      <p:sp>
        <p:nvSpPr>
          <p:cNvPr id="62" name="テキスト ボックス 61">
            <a:extLst>
              <a:ext uri="{FF2B5EF4-FFF2-40B4-BE49-F238E27FC236}">
                <a16:creationId xmlns:a16="http://schemas.microsoft.com/office/drawing/2014/main" id="{D73FE5D2-76E6-BF46-B1C4-F4FE198E8953}"/>
              </a:ext>
            </a:extLst>
          </p:cNvPr>
          <p:cNvSpPr txBox="1"/>
          <p:nvPr/>
        </p:nvSpPr>
        <p:spPr>
          <a:xfrm>
            <a:off x="716751" y="7580670"/>
            <a:ext cx="2220480" cy="447815"/>
          </a:xfrm>
          <a:prstGeom prst="rect">
            <a:avLst/>
          </a:prstGeom>
          <a:noFill/>
        </p:spPr>
        <p:txBody>
          <a:bodyPr wrap="none" rtlCol="0">
            <a:spAutoFit/>
          </a:bodyPr>
          <a:lstStyle/>
          <a:p>
            <a:r>
              <a:rPr lang="en-US" altLang="ja-JP" sz="1155" dirty="0" err="1" smtClean="0">
                <a:latin typeface="UD デジタル 教科書体 NK-R" panose="02020400000000000000" pitchFamily="18" charset="-128"/>
                <a:ea typeface="UD デジタル 教科書体 NK-R" panose="02020400000000000000" pitchFamily="18" charset="-128"/>
              </a:rPr>
              <a:t>TikTok</a:t>
            </a:r>
            <a:r>
              <a:rPr lang="ja-JP" altLang="en-US" sz="1155" dirty="0">
                <a:latin typeface="UD デジタル 教科書体 NK-R" panose="02020400000000000000" pitchFamily="18" charset="-128"/>
                <a:ea typeface="UD デジタル 教科書体 NK-R" panose="02020400000000000000" pitchFamily="18" charset="-128"/>
              </a:rPr>
              <a:t>内で紹介された</a:t>
            </a:r>
            <a:endParaRPr lang="en-US" altLang="ja-JP" sz="1155" dirty="0">
              <a:latin typeface="UD デジタル 教科書体 NK-R" panose="02020400000000000000" pitchFamily="18" charset="-128"/>
              <a:ea typeface="UD デジタル 教科書体 NK-R" panose="02020400000000000000" pitchFamily="18" charset="-128"/>
            </a:endParaRPr>
          </a:p>
          <a:p>
            <a:r>
              <a:rPr lang="ja-JP" altLang="en-US" sz="1155" dirty="0">
                <a:latin typeface="UD デジタル 教科書体 NK-R" panose="02020400000000000000" pitchFamily="18" charset="-128"/>
                <a:ea typeface="UD デジタル 教科書体 NK-R" panose="02020400000000000000" pitchFamily="18" charset="-128"/>
              </a:rPr>
              <a:t>「ハウツー」を実践することがある</a:t>
            </a:r>
          </a:p>
        </p:txBody>
      </p:sp>
      <p:sp>
        <p:nvSpPr>
          <p:cNvPr id="63" name="正方形/長方形 62">
            <a:extLst>
              <a:ext uri="{FF2B5EF4-FFF2-40B4-BE49-F238E27FC236}">
                <a16:creationId xmlns:a16="http://schemas.microsoft.com/office/drawing/2014/main" id="{9AB7229E-469B-B141-9FC4-FF51CDE27323}"/>
              </a:ext>
            </a:extLst>
          </p:cNvPr>
          <p:cNvSpPr/>
          <p:nvPr/>
        </p:nvSpPr>
        <p:spPr>
          <a:xfrm>
            <a:off x="751041" y="7994348"/>
            <a:ext cx="1062990" cy="260691"/>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100" dirty="0">
                <a:latin typeface="UD デジタル 教科書体 NK-R" panose="02020400000000000000" pitchFamily="18" charset="-128"/>
                <a:ea typeface="UD デジタル 教科書体 NK-R" panose="02020400000000000000" pitchFamily="18" charset="-128"/>
              </a:rPr>
              <a:t>2018</a:t>
            </a:r>
            <a:r>
              <a:rPr lang="ja-JP" altLang="en-US" sz="1100" dirty="0">
                <a:latin typeface="UD デジタル 教科書体 NK-R" panose="02020400000000000000" pitchFamily="18" charset="-128"/>
                <a:ea typeface="UD デジタル 教科書体 NK-R" panose="02020400000000000000" pitchFamily="18" charset="-128"/>
              </a:rPr>
              <a:t>年</a:t>
            </a:r>
          </a:p>
        </p:txBody>
      </p:sp>
      <p:sp>
        <p:nvSpPr>
          <p:cNvPr id="64" name="正方形/長方形 63">
            <a:extLst>
              <a:ext uri="{FF2B5EF4-FFF2-40B4-BE49-F238E27FC236}">
                <a16:creationId xmlns:a16="http://schemas.microsoft.com/office/drawing/2014/main" id="{4CF63F4F-4204-784D-BF3C-A7863358D265}"/>
              </a:ext>
            </a:extLst>
          </p:cNvPr>
          <p:cNvSpPr/>
          <p:nvPr/>
        </p:nvSpPr>
        <p:spPr>
          <a:xfrm>
            <a:off x="751039" y="8361208"/>
            <a:ext cx="1314450" cy="26069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100" dirty="0">
                <a:latin typeface="UD デジタル 教科書体 NK-R" panose="02020400000000000000" pitchFamily="18" charset="-128"/>
                <a:ea typeface="UD デジタル 教科書体 NK-R" panose="02020400000000000000" pitchFamily="18" charset="-128"/>
              </a:rPr>
              <a:t>2021</a:t>
            </a:r>
            <a:r>
              <a:rPr lang="ja-JP" altLang="en-US" sz="1100">
                <a:latin typeface="UD デジタル 教科書体 NK-R" panose="02020400000000000000" pitchFamily="18" charset="-128"/>
                <a:ea typeface="UD デジタル 教科書体 NK-R" panose="02020400000000000000" pitchFamily="18" charset="-128"/>
              </a:rPr>
              <a:t>年</a:t>
            </a:r>
            <a:endParaRPr lang="en-US" altLang="ja-JP" sz="1100" dirty="0">
              <a:latin typeface="UD デジタル 教科書体 NK-R" panose="02020400000000000000" pitchFamily="18" charset="-128"/>
              <a:ea typeface="UD デジタル 教科書体 NK-R" panose="02020400000000000000" pitchFamily="18" charset="-128"/>
            </a:endParaRPr>
          </a:p>
        </p:txBody>
      </p:sp>
      <p:sp>
        <p:nvSpPr>
          <p:cNvPr id="65" name="テキスト ボックス 64">
            <a:extLst>
              <a:ext uri="{FF2B5EF4-FFF2-40B4-BE49-F238E27FC236}">
                <a16:creationId xmlns:a16="http://schemas.microsoft.com/office/drawing/2014/main" id="{AA26D29C-D9A1-A64D-AEA8-6015516106C0}"/>
              </a:ext>
            </a:extLst>
          </p:cNvPr>
          <p:cNvSpPr txBox="1"/>
          <p:nvPr/>
        </p:nvSpPr>
        <p:spPr>
          <a:xfrm>
            <a:off x="1541429" y="6554577"/>
            <a:ext cx="511679" cy="213585"/>
          </a:xfrm>
          <a:prstGeom prst="rect">
            <a:avLst/>
          </a:prstGeom>
          <a:noFill/>
        </p:spPr>
        <p:txBody>
          <a:bodyPr wrap="none" rtlCol="0">
            <a:spAutoFit/>
          </a:bodyPr>
          <a:lstStyle/>
          <a:p>
            <a:r>
              <a:rPr lang="en-US" altLang="ja-JP" sz="788" dirty="0">
                <a:latin typeface="UD デジタル 教科書体 NK-R" panose="02020400000000000000" pitchFamily="18" charset="-128"/>
                <a:ea typeface="UD デジタル 教科書体 NK-R" panose="02020400000000000000" pitchFamily="18" charset="-128"/>
              </a:rPr>
              <a:t>12.7%</a:t>
            </a:r>
            <a:endParaRPr lang="ja-JP" altLang="en-US" sz="788">
              <a:latin typeface="UD デジタル 教科書体 NK-R" panose="02020400000000000000" pitchFamily="18" charset="-128"/>
              <a:ea typeface="UD デジタル 教科書体 NK-R" panose="02020400000000000000" pitchFamily="18" charset="-128"/>
            </a:endParaRPr>
          </a:p>
        </p:txBody>
      </p:sp>
      <p:sp>
        <p:nvSpPr>
          <p:cNvPr id="66" name="テキスト ボックス 65">
            <a:extLst>
              <a:ext uri="{FF2B5EF4-FFF2-40B4-BE49-F238E27FC236}">
                <a16:creationId xmlns:a16="http://schemas.microsoft.com/office/drawing/2014/main" id="{FF8053D2-6DCA-F04E-A27E-08EB5F92C223}"/>
              </a:ext>
            </a:extLst>
          </p:cNvPr>
          <p:cNvSpPr txBox="1"/>
          <p:nvPr/>
        </p:nvSpPr>
        <p:spPr>
          <a:xfrm>
            <a:off x="1898874" y="6922941"/>
            <a:ext cx="662361" cy="270074"/>
          </a:xfrm>
          <a:prstGeom prst="rect">
            <a:avLst/>
          </a:prstGeom>
          <a:noFill/>
        </p:spPr>
        <p:txBody>
          <a:bodyPr wrap="none" rtlCol="0">
            <a:spAutoFit/>
          </a:bodyPr>
          <a:lstStyle/>
          <a:p>
            <a:r>
              <a:rPr lang="en-US" altLang="ja-JP" sz="1155" b="1" dirty="0">
                <a:solidFill>
                  <a:srgbClr val="FF0000"/>
                </a:solidFill>
                <a:latin typeface="UD デジタル 教科書体 NK-R" panose="02020400000000000000" pitchFamily="18" charset="-128"/>
                <a:ea typeface="UD デジタル 教科書体 NK-R" panose="02020400000000000000" pitchFamily="18" charset="-128"/>
              </a:rPr>
              <a:t>18.0%</a:t>
            </a:r>
            <a:endParaRPr lang="ja-JP" altLang="en-US" sz="1155" b="1" dirty="0">
              <a:solidFill>
                <a:srgbClr val="FF0000"/>
              </a:solidFill>
              <a:latin typeface="UD デジタル 教科書体 NK-R" panose="02020400000000000000" pitchFamily="18" charset="-128"/>
              <a:ea typeface="UD デジタル 教科書体 NK-R" panose="02020400000000000000" pitchFamily="18" charset="-128"/>
            </a:endParaRPr>
          </a:p>
        </p:txBody>
      </p:sp>
      <p:sp>
        <p:nvSpPr>
          <p:cNvPr id="67" name="テキスト ボックス 66">
            <a:extLst>
              <a:ext uri="{FF2B5EF4-FFF2-40B4-BE49-F238E27FC236}">
                <a16:creationId xmlns:a16="http://schemas.microsoft.com/office/drawing/2014/main" id="{F12E3F50-5B91-9444-BA67-E10571B41D73}"/>
              </a:ext>
            </a:extLst>
          </p:cNvPr>
          <p:cNvSpPr txBox="1"/>
          <p:nvPr/>
        </p:nvSpPr>
        <p:spPr>
          <a:xfrm>
            <a:off x="2178488" y="8392891"/>
            <a:ext cx="662361" cy="270074"/>
          </a:xfrm>
          <a:prstGeom prst="rect">
            <a:avLst/>
          </a:prstGeom>
          <a:noFill/>
        </p:spPr>
        <p:txBody>
          <a:bodyPr wrap="none" rtlCol="0">
            <a:spAutoFit/>
          </a:bodyPr>
          <a:lstStyle/>
          <a:p>
            <a:r>
              <a:rPr lang="en-US" altLang="ja-JP" sz="1155" b="1" dirty="0">
                <a:solidFill>
                  <a:srgbClr val="FF0000"/>
                </a:solidFill>
                <a:latin typeface="UD デジタル 教科書体 NK-R" panose="02020400000000000000" pitchFamily="18" charset="-128"/>
                <a:ea typeface="UD デジタル 教科書体 NK-R" panose="02020400000000000000" pitchFamily="18" charset="-128"/>
              </a:rPr>
              <a:t>23.8%</a:t>
            </a:r>
            <a:endParaRPr lang="ja-JP" altLang="en-US" sz="1155" b="1">
              <a:solidFill>
                <a:srgbClr val="FF0000"/>
              </a:solidFill>
              <a:latin typeface="UD デジタル 教科書体 NK-R" panose="02020400000000000000" pitchFamily="18" charset="-128"/>
              <a:ea typeface="UD デジタル 教科書体 NK-R" panose="02020400000000000000" pitchFamily="18" charset="-128"/>
            </a:endParaRPr>
          </a:p>
        </p:txBody>
      </p:sp>
      <p:sp>
        <p:nvSpPr>
          <p:cNvPr id="68" name="テキスト ボックス 67">
            <a:extLst>
              <a:ext uri="{FF2B5EF4-FFF2-40B4-BE49-F238E27FC236}">
                <a16:creationId xmlns:a16="http://schemas.microsoft.com/office/drawing/2014/main" id="{E9DEF3D5-5B86-DC40-8ECB-CF75BA57101A}"/>
              </a:ext>
            </a:extLst>
          </p:cNvPr>
          <p:cNvSpPr txBox="1"/>
          <p:nvPr/>
        </p:nvSpPr>
        <p:spPr>
          <a:xfrm>
            <a:off x="1848995" y="8050315"/>
            <a:ext cx="511679" cy="213585"/>
          </a:xfrm>
          <a:prstGeom prst="rect">
            <a:avLst/>
          </a:prstGeom>
          <a:noFill/>
        </p:spPr>
        <p:txBody>
          <a:bodyPr wrap="none" rtlCol="0">
            <a:spAutoFit/>
          </a:bodyPr>
          <a:lstStyle/>
          <a:p>
            <a:r>
              <a:rPr lang="en-US" altLang="ja-JP" sz="788" dirty="0">
                <a:latin typeface="UD デジタル 教科書体 NK-R" panose="02020400000000000000" pitchFamily="18" charset="-128"/>
                <a:ea typeface="UD デジタル 教科書体 NK-R" panose="02020400000000000000" pitchFamily="18" charset="-128"/>
              </a:rPr>
              <a:t>18.5%</a:t>
            </a:r>
            <a:endParaRPr lang="ja-JP" altLang="en-US" sz="788">
              <a:latin typeface="UD デジタル 教科書体 NK-R" panose="02020400000000000000" pitchFamily="18" charset="-128"/>
              <a:ea typeface="UD デジタル 教科書体 NK-R" panose="02020400000000000000" pitchFamily="18" charset="-128"/>
            </a:endParaRPr>
          </a:p>
        </p:txBody>
      </p:sp>
      <p:sp>
        <p:nvSpPr>
          <p:cNvPr id="71" name="角丸四角形 70">
            <a:extLst>
              <a:ext uri="{FF2B5EF4-FFF2-40B4-BE49-F238E27FC236}">
                <a16:creationId xmlns:a16="http://schemas.microsoft.com/office/drawing/2014/main" id="{66564863-4E0B-634B-ADDB-87F8F3671E6D}"/>
              </a:ext>
            </a:extLst>
          </p:cNvPr>
          <p:cNvSpPr/>
          <p:nvPr/>
        </p:nvSpPr>
        <p:spPr>
          <a:xfrm>
            <a:off x="3619972" y="5856070"/>
            <a:ext cx="3045759" cy="2957512"/>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90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72" name="テキスト ボックス 71">
            <a:extLst>
              <a:ext uri="{FF2B5EF4-FFF2-40B4-BE49-F238E27FC236}">
                <a16:creationId xmlns:a16="http://schemas.microsoft.com/office/drawing/2014/main" id="{6C6D89EC-E683-C249-8EE5-B6E783ACEF22}"/>
              </a:ext>
            </a:extLst>
          </p:cNvPr>
          <p:cNvSpPr txBox="1"/>
          <p:nvPr/>
        </p:nvSpPr>
        <p:spPr>
          <a:xfrm>
            <a:off x="4675855" y="5943051"/>
            <a:ext cx="1217000" cy="270074"/>
          </a:xfrm>
          <a:prstGeom prst="rect">
            <a:avLst/>
          </a:prstGeom>
          <a:noFill/>
        </p:spPr>
        <p:txBody>
          <a:bodyPr wrap="none" rtlCol="0">
            <a:spAutoFit/>
          </a:bodyPr>
          <a:lstStyle/>
          <a:p>
            <a:r>
              <a:rPr lang="ja-JP" altLang="en-US" sz="1155">
                <a:latin typeface="UD デジタル 教科書体 NK-R" panose="02020400000000000000" pitchFamily="18" charset="-128"/>
                <a:ea typeface="UD デジタル 教科書体 NK-R" panose="02020400000000000000" pitchFamily="18" charset="-128"/>
              </a:rPr>
              <a:t>ユーザーの流れ</a:t>
            </a:r>
          </a:p>
        </p:txBody>
      </p:sp>
      <p:sp>
        <p:nvSpPr>
          <p:cNvPr id="73" name="テキスト ボックス 72">
            <a:extLst>
              <a:ext uri="{FF2B5EF4-FFF2-40B4-BE49-F238E27FC236}">
                <a16:creationId xmlns:a16="http://schemas.microsoft.com/office/drawing/2014/main" id="{7E39B799-657F-6D43-847A-1A3EA5C90CDA}"/>
              </a:ext>
            </a:extLst>
          </p:cNvPr>
          <p:cNvSpPr txBox="1"/>
          <p:nvPr/>
        </p:nvSpPr>
        <p:spPr>
          <a:xfrm>
            <a:off x="3623117" y="6245100"/>
            <a:ext cx="3118251" cy="981038"/>
          </a:xfrm>
          <a:prstGeom prst="rect">
            <a:avLst/>
          </a:prstGeom>
          <a:noFill/>
        </p:spPr>
        <p:txBody>
          <a:bodyPr wrap="square" rtlCol="0">
            <a:spAutoFit/>
          </a:bodyPr>
          <a:lstStyle/>
          <a:p>
            <a:r>
              <a:rPr lang="ja-JP" altLang="en-US" sz="1155">
                <a:latin typeface="UD デジタル 教科書体 NK-R" panose="02020400000000000000" pitchFamily="18" charset="-128"/>
                <a:ea typeface="UD デジタル 教科書体 NK-R" panose="02020400000000000000" pitchFamily="18" charset="-128"/>
              </a:rPr>
              <a:t>１：エンゲージメント</a:t>
            </a:r>
            <a:r>
              <a:rPr lang="ja-JP" altLang="en-US" sz="788">
                <a:latin typeface="UD デジタル 教科書体 NK-R" panose="02020400000000000000" pitchFamily="18" charset="-128"/>
                <a:ea typeface="UD デジタル 教科書体 NK-R" panose="02020400000000000000" pitchFamily="18" charset="-128"/>
              </a:rPr>
              <a:t>（いいね　コメント　シェア）</a:t>
            </a:r>
            <a:endParaRPr lang="en-US" altLang="ja-JP" sz="788" dirty="0">
              <a:latin typeface="UD デジタル 教科書体 NK-R" panose="02020400000000000000" pitchFamily="18" charset="-128"/>
              <a:ea typeface="UD デジタル 教科書体 NK-R" panose="02020400000000000000" pitchFamily="18" charset="-128"/>
            </a:endParaRPr>
          </a:p>
          <a:p>
            <a:r>
              <a:rPr lang="ja-JP" altLang="en-US" sz="1155">
                <a:latin typeface="UD デジタル 教科書体 NK-R" panose="02020400000000000000" pitchFamily="18" charset="-128"/>
                <a:ea typeface="UD デジタル 教科書体 NK-R" panose="02020400000000000000" pitchFamily="18" charset="-128"/>
              </a:rPr>
              <a:t>２：アカウントフォロー</a:t>
            </a:r>
            <a:endParaRPr lang="en-US" altLang="ja-JP" sz="1155" dirty="0">
              <a:latin typeface="UD デジタル 教科書体 NK-R" panose="02020400000000000000" pitchFamily="18" charset="-128"/>
              <a:ea typeface="UD デジタル 教科書体 NK-R" panose="02020400000000000000" pitchFamily="18" charset="-128"/>
            </a:endParaRPr>
          </a:p>
          <a:p>
            <a:r>
              <a:rPr lang="ja-JP" altLang="en-US" sz="1155">
                <a:latin typeface="UD デジタル 教科書体 NK-R" panose="02020400000000000000" pitchFamily="18" charset="-128"/>
                <a:ea typeface="UD デジタル 教科書体 NK-R" panose="02020400000000000000" pitchFamily="18" charset="-128"/>
              </a:rPr>
              <a:t>３：外部リンクから深掘りへ</a:t>
            </a:r>
            <a:endParaRPr lang="en-US" altLang="ja-JP" sz="1155" dirty="0">
              <a:latin typeface="UD デジタル 教科書体 NK-R" panose="02020400000000000000" pitchFamily="18" charset="-128"/>
              <a:ea typeface="UD デジタル 教科書体 NK-R" panose="02020400000000000000" pitchFamily="18" charset="-128"/>
            </a:endParaRPr>
          </a:p>
          <a:p>
            <a:r>
              <a:rPr lang="ja-JP" altLang="en-US" sz="1155">
                <a:latin typeface="UD デジタル 教科書体 NK-R" panose="02020400000000000000" pitchFamily="18" charset="-128"/>
                <a:ea typeface="UD デジタル 教科書体 NK-R" panose="02020400000000000000" pitchFamily="18" charset="-128"/>
              </a:rPr>
              <a:t>　　</a:t>
            </a:r>
            <a:r>
              <a:rPr lang="ja-JP" altLang="en-US" sz="788">
                <a:latin typeface="UD デジタル 教科書体 NK-R" panose="02020400000000000000" pitchFamily="18" charset="-128"/>
                <a:ea typeface="UD デジタル 教科書体 NK-R" panose="02020400000000000000" pitchFamily="18" charset="-128"/>
              </a:rPr>
              <a:t>（</a:t>
            </a:r>
            <a:r>
              <a:rPr lang="en-US" altLang="ja-JP" sz="788" dirty="0" err="1">
                <a:latin typeface="UD デジタル 教科書体 NK-R" panose="02020400000000000000" pitchFamily="18" charset="-128"/>
                <a:ea typeface="UD デジタル 教科書体 NK-R" panose="02020400000000000000" pitchFamily="18" charset="-128"/>
              </a:rPr>
              <a:t>YouTube,LINE,Instagram</a:t>
            </a:r>
            <a:r>
              <a:rPr lang="ja-JP" altLang="en-US" sz="788">
                <a:latin typeface="UD デジタル 教科書体 NK-R" panose="02020400000000000000" pitchFamily="18" charset="-128"/>
                <a:ea typeface="UD デジタル 教科書体 NK-R" panose="02020400000000000000" pitchFamily="18" charset="-128"/>
              </a:rPr>
              <a:t>などへ）</a:t>
            </a:r>
            <a:endParaRPr lang="ja-JP" altLang="en-US" sz="1155">
              <a:latin typeface="UD デジタル 教科書体 NK-R" panose="02020400000000000000" pitchFamily="18" charset="-128"/>
              <a:ea typeface="UD デジタル 教科書体 NK-R" panose="02020400000000000000" pitchFamily="18" charset="-128"/>
            </a:endParaRPr>
          </a:p>
          <a:p>
            <a:endParaRPr lang="ja-JP" altLang="en-US" sz="1155">
              <a:latin typeface="UD デジタル 教科書体 NK-R" panose="02020400000000000000" pitchFamily="18" charset="-128"/>
              <a:ea typeface="UD デジタル 教科書体 NK-R" panose="02020400000000000000" pitchFamily="18" charset="-128"/>
            </a:endParaRPr>
          </a:p>
        </p:txBody>
      </p:sp>
      <p:sp>
        <p:nvSpPr>
          <p:cNvPr id="74" name="テキスト ボックス 73">
            <a:extLst>
              <a:ext uri="{FF2B5EF4-FFF2-40B4-BE49-F238E27FC236}">
                <a16:creationId xmlns:a16="http://schemas.microsoft.com/office/drawing/2014/main" id="{53C889B0-3993-5B46-8EEA-7647E7D2609E}"/>
              </a:ext>
            </a:extLst>
          </p:cNvPr>
          <p:cNvSpPr txBox="1"/>
          <p:nvPr/>
        </p:nvSpPr>
        <p:spPr>
          <a:xfrm>
            <a:off x="3690378" y="7206253"/>
            <a:ext cx="985476" cy="230832"/>
          </a:xfrm>
          <a:prstGeom prst="rect">
            <a:avLst/>
          </a:prstGeom>
          <a:noFill/>
        </p:spPr>
        <p:txBody>
          <a:bodyPr wrap="square" rtlCol="0">
            <a:spAutoFit/>
          </a:bodyPr>
          <a:lstStyle/>
          <a:p>
            <a:r>
              <a:rPr lang="ja-JP" altLang="en-US" sz="900" b="1">
                <a:solidFill>
                  <a:srgbClr val="FF0000"/>
                </a:solidFill>
                <a:latin typeface="UD デジタル 教科書体 NK-R" panose="02020400000000000000" pitchFamily="18" charset="-128"/>
                <a:ea typeface="UD デジタル 教科書体 NK-R" panose="02020400000000000000" pitchFamily="18" charset="-128"/>
              </a:rPr>
              <a:t>他</a:t>
            </a:r>
            <a:r>
              <a:rPr lang="en-US" altLang="ja-JP" sz="900" b="1" dirty="0">
                <a:solidFill>
                  <a:srgbClr val="FF0000"/>
                </a:solidFill>
                <a:latin typeface="UD デジタル 教科書体 NK-R" panose="02020400000000000000" pitchFamily="18" charset="-128"/>
                <a:ea typeface="UD デジタル 教科書体 NK-R" panose="02020400000000000000" pitchFamily="18" charset="-128"/>
              </a:rPr>
              <a:t>SNS</a:t>
            </a:r>
            <a:r>
              <a:rPr lang="ja-JP" altLang="en-US" sz="900" b="1">
                <a:solidFill>
                  <a:srgbClr val="FF0000"/>
                </a:solidFill>
                <a:latin typeface="UD デジタル 教科書体 NK-R" panose="02020400000000000000" pitchFamily="18" charset="-128"/>
                <a:ea typeface="UD デジタル 教科書体 NK-R" panose="02020400000000000000" pitchFamily="18" charset="-128"/>
              </a:rPr>
              <a:t>でシェア</a:t>
            </a:r>
          </a:p>
        </p:txBody>
      </p:sp>
      <p:sp>
        <p:nvSpPr>
          <p:cNvPr id="75" name="テキスト ボックス 74">
            <a:extLst>
              <a:ext uri="{FF2B5EF4-FFF2-40B4-BE49-F238E27FC236}">
                <a16:creationId xmlns:a16="http://schemas.microsoft.com/office/drawing/2014/main" id="{8C4A3EFB-71D1-3C42-924A-74E8E56BB9E0}"/>
              </a:ext>
            </a:extLst>
          </p:cNvPr>
          <p:cNvSpPr txBox="1"/>
          <p:nvPr/>
        </p:nvSpPr>
        <p:spPr>
          <a:xfrm>
            <a:off x="3690378" y="8295375"/>
            <a:ext cx="1039067" cy="230832"/>
          </a:xfrm>
          <a:prstGeom prst="rect">
            <a:avLst/>
          </a:prstGeom>
          <a:noFill/>
        </p:spPr>
        <p:txBody>
          <a:bodyPr wrap="none" rtlCol="0">
            <a:spAutoFit/>
          </a:bodyPr>
          <a:lstStyle/>
          <a:p>
            <a:r>
              <a:rPr lang="ja-JP" altLang="en-US" sz="900">
                <a:latin typeface="UD デジタル 教科書体 NK-R" panose="02020400000000000000" pitchFamily="18" charset="-128"/>
                <a:ea typeface="UD デジタル 教科書体 NK-R" panose="02020400000000000000" pitchFamily="18" charset="-128"/>
              </a:rPr>
              <a:t>アカウントフォロー</a:t>
            </a:r>
          </a:p>
        </p:txBody>
      </p:sp>
      <p:sp>
        <p:nvSpPr>
          <p:cNvPr id="76" name="テキスト ボックス 75">
            <a:extLst>
              <a:ext uri="{FF2B5EF4-FFF2-40B4-BE49-F238E27FC236}">
                <a16:creationId xmlns:a16="http://schemas.microsoft.com/office/drawing/2014/main" id="{E5A680FB-6F18-9546-B514-2755FB33476D}"/>
              </a:ext>
            </a:extLst>
          </p:cNvPr>
          <p:cNvSpPr txBox="1"/>
          <p:nvPr/>
        </p:nvSpPr>
        <p:spPr>
          <a:xfrm>
            <a:off x="3690379" y="7746706"/>
            <a:ext cx="971741" cy="230832"/>
          </a:xfrm>
          <a:prstGeom prst="rect">
            <a:avLst/>
          </a:prstGeom>
          <a:noFill/>
        </p:spPr>
        <p:txBody>
          <a:bodyPr wrap="none" rtlCol="0">
            <a:spAutoFit/>
          </a:bodyPr>
          <a:lstStyle/>
          <a:p>
            <a:r>
              <a:rPr lang="ja-JP" altLang="en-US" sz="900">
                <a:latin typeface="UD デジタル 教科書体 NK-R" panose="02020400000000000000" pitchFamily="18" charset="-128"/>
                <a:ea typeface="UD デジタル 教科書体 NK-R" panose="02020400000000000000" pitchFamily="18" charset="-128"/>
              </a:rPr>
              <a:t>いいねやコメント</a:t>
            </a:r>
          </a:p>
        </p:txBody>
      </p:sp>
      <p:sp>
        <p:nvSpPr>
          <p:cNvPr id="77" name="正方形/長方形 76">
            <a:extLst>
              <a:ext uri="{FF2B5EF4-FFF2-40B4-BE49-F238E27FC236}">
                <a16:creationId xmlns:a16="http://schemas.microsoft.com/office/drawing/2014/main" id="{FBC0F2AA-2A91-AB4F-8AB4-03611EDCCB74}"/>
              </a:ext>
            </a:extLst>
          </p:cNvPr>
          <p:cNvSpPr/>
          <p:nvPr/>
        </p:nvSpPr>
        <p:spPr>
          <a:xfrm>
            <a:off x="4936031" y="7094893"/>
            <a:ext cx="1071632" cy="19189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55">
              <a:latin typeface="UD デジタル 教科書体 NK-R" panose="02020400000000000000" pitchFamily="18" charset="-128"/>
              <a:ea typeface="UD デジタル 教科書体 NK-R" panose="02020400000000000000" pitchFamily="18" charset="-128"/>
            </a:endParaRPr>
          </a:p>
        </p:txBody>
      </p:sp>
      <p:sp>
        <p:nvSpPr>
          <p:cNvPr id="78" name="正方形/長方形 77">
            <a:extLst>
              <a:ext uri="{FF2B5EF4-FFF2-40B4-BE49-F238E27FC236}">
                <a16:creationId xmlns:a16="http://schemas.microsoft.com/office/drawing/2014/main" id="{B1D95AE8-CAE7-EB45-819E-6307116FF3BF}"/>
              </a:ext>
            </a:extLst>
          </p:cNvPr>
          <p:cNvSpPr/>
          <p:nvPr/>
        </p:nvSpPr>
        <p:spPr>
          <a:xfrm>
            <a:off x="4936032" y="7319690"/>
            <a:ext cx="481643" cy="19189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55">
              <a:latin typeface="UD デジタル 教科書体 NK-R" panose="02020400000000000000" pitchFamily="18" charset="-128"/>
              <a:ea typeface="UD デジタル 教科書体 NK-R" panose="02020400000000000000" pitchFamily="18" charset="-128"/>
            </a:endParaRPr>
          </a:p>
        </p:txBody>
      </p:sp>
      <p:sp>
        <p:nvSpPr>
          <p:cNvPr id="79" name="正方形/長方形 78">
            <a:extLst>
              <a:ext uri="{FF2B5EF4-FFF2-40B4-BE49-F238E27FC236}">
                <a16:creationId xmlns:a16="http://schemas.microsoft.com/office/drawing/2014/main" id="{40068AE1-9BF6-374C-B008-CFA98E38AFDF}"/>
              </a:ext>
            </a:extLst>
          </p:cNvPr>
          <p:cNvSpPr/>
          <p:nvPr/>
        </p:nvSpPr>
        <p:spPr>
          <a:xfrm>
            <a:off x="4936032" y="8421142"/>
            <a:ext cx="481643" cy="19189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55">
              <a:latin typeface="UD デジタル 教科書体 NK-R" panose="02020400000000000000" pitchFamily="18" charset="-128"/>
              <a:ea typeface="UD デジタル 教科書体 NK-R" panose="02020400000000000000" pitchFamily="18" charset="-128"/>
            </a:endParaRPr>
          </a:p>
        </p:txBody>
      </p:sp>
      <p:sp>
        <p:nvSpPr>
          <p:cNvPr id="80" name="正方形/長方形 79">
            <a:extLst>
              <a:ext uri="{FF2B5EF4-FFF2-40B4-BE49-F238E27FC236}">
                <a16:creationId xmlns:a16="http://schemas.microsoft.com/office/drawing/2014/main" id="{35CEAC4C-7EB2-CB49-B19E-ACF6A2FB62FC}"/>
              </a:ext>
            </a:extLst>
          </p:cNvPr>
          <p:cNvSpPr/>
          <p:nvPr/>
        </p:nvSpPr>
        <p:spPr>
          <a:xfrm>
            <a:off x="4932729" y="8149233"/>
            <a:ext cx="618820" cy="19189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55">
              <a:latin typeface="UD デジタル 教科書体 NK-R" panose="02020400000000000000" pitchFamily="18" charset="-128"/>
              <a:ea typeface="UD デジタル 教科書体 NK-R" panose="02020400000000000000" pitchFamily="18" charset="-128"/>
            </a:endParaRPr>
          </a:p>
        </p:txBody>
      </p:sp>
      <p:sp>
        <p:nvSpPr>
          <p:cNvPr id="81" name="正方形/長方形 80">
            <a:extLst>
              <a:ext uri="{FF2B5EF4-FFF2-40B4-BE49-F238E27FC236}">
                <a16:creationId xmlns:a16="http://schemas.microsoft.com/office/drawing/2014/main" id="{36C30B27-9C85-1041-A1C3-9498A88CAC9F}"/>
              </a:ext>
            </a:extLst>
          </p:cNvPr>
          <p:cNvSpPr/>
          <p:nvPr/>
        </p:nvSpPr>
        <p:spPr>
          <a:xfrm>
            <a:off x="4922191" y="7849644"/>
            <a:ext cx="495484" cy="19189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55">
              <a:latin typeface="UD デジタル 教科書体 NK-R" panose="02020400000000000000" pitchFamily="18" charset="-128"/>
              <a:ea typeface="UD デジタル 教科書体 NK-R" panose="02020400000000000000" pitchFamily="18" charset="-128"/>
            </a:endParaRPr>
          </a:p>
        </p:txBody>
      </p:sp>
      <p:sp>
        <p:nvSpPr>
          <p:cNvPr id="82" name="正方形/長方形 81">
            <a:extLst>
              <a:ext uri="{FF2B5EF4-FFF2-40B4-BE49-F238E27FC236}">
                <a16:creationId xmlns:a16="http://schemas.microsoft.com/office/drawing/2014/main" id="{3E001544-4502-7A40-A41C-49EB09A69C96}"/>
              </a:ext>
            </a:extLst>
          </p:cNvPr>
          <p:cNvSpPr/>
          <p:nvPr/>
        </p:nvSpPr>
        <p:spPr>
          <a:xfrm>
            <a:off x="4922191" y="7624846"/>
            <a:ext cx="677647" cy="19189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55">
              <a:latin typeface="UD デジタル 教科書体 NK-R" panose="02020400000000000000" pitchFamily="18" charset="-128"/>
              <a:ea typeface="UD デジタル 教科書体 NK-R" panose="02020400000000000000" pitchFamily="18" charset="-128"/>
            </a:endParaRPr>
          </a:p>
        </p:txBody>
      </p:sp>
      <p:sp>
        <p:nvSpPr>
          <p:cNvPr id="83" name="テキスト ボックス 82">
            <a:extLst>
              <a:ext uri="{FF2B5EF4-FFF2-40B4-BE49-F238E27FC236}">
                <a16:creationId xmlns:a16="http://schemas.microsoft.com/office/drawing/2014/main" id="{184CFD60-EFF4-DE4D-A62A-6C003517A45E}"/>
              </a:ext>
            </a:extLst>
          </p:cNvPr>
          <p:cNvSpPr txBox="1"/>
          <p:nvPr/>
        </p:nvSpPr>
        <p:spPr>
          <a:xfrm>
            <a:off x="6007663" y="7054700"/>
            <a:ext cx="603107" cy="300082"/>
          </a:xfrm>
          <a:prstGeom prst="rect">
            <a:avLst/>
          </a:prstGeom>
          <a:noFill/>
        </p:spPr>
        <p:txBody>
          <a:bodyPr wrap="square" rtlCol="0">
            <a:spAutoFit/>
          </a:bodyPr>
          <a:lstStyle/>
          <a:p>
            <a:r>
              <a:rPr lang="en-US" altLang="ja-JP" sz="1350" b="1" dirty="0">
                <a:solidFill>
                  <a:srgbClr val="FF0000"/>
                </a:solidFill>
                <a:latin typeface="UD デジタル 教科書体 NK-R" panose="02020400000000000000" pitchFamily="18" charset="-128"/>
                <a:ea typeface="UD デジタル 教科書体 NK-R" panose="02020400000000000000" pitchFamily="18" charset="-128"/>
              </a:rPr>
              <a:t>207</a:t>
            </a:r>
            <a:endParaRPr lang="ja-JP" altLang="en-US" sz="1350" b="1" dirty="0">
              <a:solidFill>
                <a:srgbClr val="FF0000"/>
              </a:solidFill>
              <a:latin typeface="UD デジタル 教科書体 NK-R" panose="02020400000000000000" pitchFamily="18" charset="-128"/>
              <a:ea typeface="UD デジタル 教科書体 NK-R" panose="02020400000000000000" pitchFamily="18" charset="-128"/>
            </a:endParaRPr>
          </a:p>
        </p:txBody>
      </p:sp>
      <p:sp>
        <p:nvSpPr>
          <p:cNvPr id="84" name="テキスト ボックス 83">
            <a:extLst>
              <a:ext uri="{FF2B5EF4-FFF2-40B4-BE49-F238E27FC236}">
                <a16:creationId xmlns:a16="http://schemas.microsoft.com/office/drawing/2014/main" id="{469EE41F-F885-3B4C-A3BE-73026AC19DCB}"/>
              </a:ext>
            </a:extLst>
          </p:cNvPr>
          <p:cNvSpPr txBox="1"/>
          <p:nvPr/>
        </p:nvSpPr>
        <p:spPr>
          <a:xfrm>
            <a:off x="5537454" y="7584408"/>
            <a:ext cx="930607" cy="300082"/>
          </a:xfrm>
          <a:prstGeom prst="rect">
            <a:avLst/>
          </a:prstGeom>
          <a:noFill/>
        </p:spPr>
        <p:txBody>
          <a:bodyPr wrap="square" rtlCol="0">
            <a:spAutoFit/>
          </a:bodyPr>
          <a:lstStyle/>
          <a:p>
            <a:r>
              <a:rPr lang="en-US" altLang="ja-JP" sz="1350" b="1" dirty="0">
                <a:solidFill>
                  <a:srgbClr val="FF0000"/>
                </a:solidFill>
                <a:latin typeface="UD デジタル 教科書体 NK-R" panose="02020400000000000000" pitchFamily="18" charset="-128"/>
                <a:ea typeface="UD デジタル 教科書体 NK-R" panose="02020400000000000000" pitchFamily="18" charset="-128"/>
              </a:rPr>
              <a:t>135</a:t>
            </a:r>
            <a:endParaRPr lang="ja-JP" altLang="en-US" sz="1350" b="1">
              <a:solidFill>
                <a:srgbClr val="FF0000"/>
              </a:solidFill>
              <a:latin typeface="UD デジタル 教科書体 NK-R" panose="02020400000000000000" pitchFamily="18" charset="-128"/>
              <a:ea typeface="UD デジタル 教科書体 NK-R" panose="02020400000000000000" pitchFamily="18" charset="-128"/>
            </a:endParaRPr>
          </a:p>
        </p:txBody>
      </p:sp>
      <p:sp>
        <p:nvSpPr>
          <p:cNvPr id="85" name="テキスト ボックス 84">
            <a:extLst>
              <a:ext uri="{FF2B5EF4-FFF2-40B4-BE49-F238E27FC236}">
                <a16:creationId xmlns:a16="http://schemas.microsoft.com/office/drawing/2014/main" id="{FACB65F7-3234-6343-B88F-8DD7557F85FD}"/>
              </a:ext>
            </a:extLst>
          </p:cNvPr>
          <p:cNvSpPr txBox="1"/>
          <p:nvPr/>
        </p:nvSpPr>
        <p:spPr>
          <a:xfrm>
            <a:off x="5480481" y="8099479"/>
            <a:ext cx="1014453" cy="300082"/>
          </a:xfrm>
          <a:prstGeom prst="rect">
            <a:avLst/>
          </a:prstGeom>
          <a:noFill/>
        </p:spPr>
        <p:txBody>
          <a:bodyPr wrap="square" rtlCol="0">
            <a:spAutoFit/>
          </a:bodyPr>
          <a:lstStyle/>
          <a:p>
            <a:r>
              <a:rPr lang="en-US" altLang="ja-JP" sz="1350" b="1" dirty="0">
                <a:solidFill>
                  <a:srgbClr val="FF0000"/>
                </a:solidFill>
                <a:latin typeface="UD デジタル 教科書体 NK-R" panose="02020400000000000000" pitchFamily="18" charset="-128"/>
                <a:ea typeface="UD デジタル 教科書体 NK-R" panose="02020400000000000000" pitchFamily="18" charset="-128"/>
              </a:rPr>
              <a:t>124</a:t>
            </a:r>
            <a:endParaRPr lang="ja-JP" altLang="en-US" sz="1350" b="1">
              <a:solidFill>
                <a:srgbClr val="FF0000"/>
              </a:solidFill>
              <a:latin typeface="UD デジタル 教科書体 NK-R" panose="02020400000000000000" pitchFamily="18" charset="-128"/>
              <a:ea typeface="UD デジタル 教科書体 NK-R" panose="02020400000000000000" pitchFamily="18" charset="-128"/>
            </a:endParaRPr>
          </a:p>
        </p:txBody>
      </p:sp>
      <p:sp>
        <p:nvSpPr>
          <p:cNvPr id="86" name="テキスト ボックス 85">
            <a:extLst>
              <a:ext uri="{FF2B5EF4-FFF2-40B4-BE49-F238E27FC236}">
                <a16:creationId xmlns:a16="http://schemas.microsoft.com/office/drawing/2014/main" id="{33CE38C8-C5D2-E842-899C-AF29978A8C6D}"/>
              </a:ext>
            </a:extLst>
          </p:cNvPr>
          <p:cNvSpPr txBox="1"/>
          <p:nvPr/>
        </p:nvSpPr>
        <p:spPr>
          <a:xfrm>
            <a:off x="5416118" y="7335700"/>
            <a:ext cx="386644" cy="213585"/>
          </a:xfrm>
          <a:prstGeom prst="rect">
            <a:avLst/>
          </a:prstGeom>
          <a:noFill/>
        </p:spPr>
        <p:txBody>
          <a:bodyPr wrap="none" rtlCol="0">
            <a:spAutoFit/>
          </a:bodyPr>
          <a:lstStyle/>
          <a:p>
            <a:r>
              <a:rPr lang="en-US" altLang="ja-JP" sz="788" dirty="0">
                <a:latin typeface="UD デジタル 教科書体 NK-R" panose="02020400000000000000" pitchFamily="18" charset="-128"/>
                <a:ea typeface="UD デジタル 教科書体 NK-R" panose="02020400000000000000" pitchFamily="18" charset="-128"/>
              </a:rPr>
              <a:t>100</a:t>
            </a:r>
            <a:endParaRPr lang="ja-JP" altLang="en-US" sz="788">
              <a:latin typeface="UD デジタル 教科書体 NK-R" panose="02020400000000000000" pitchFamily="18" charset="-128"/>
              <a:ea typeface="UD デジタル 教科書体 NK-R" panose="02020400000000000000" pitchFamily="18" charset="-128"/>
            </a:endParaRPr>
          </a:p>
        </p:txBody>
      </p:sp>
      <p:sp>
        <p:nvSpPr>
          <p:cNvPr id="87" name="テキスト ボックス 86">
            <a:extLst>
              <a:ext uri="{FF2B5EF4-FFF2-40B4-BE49-F238E27FC236}">
                <a16:creationId xmlns:a16="http://schemas.microsoft.com/office/drawing/2014/main" id="{D1B6A767-DECC-EE43-8A71-A648173B081F}"/>
              </a:ext>
            </a:extLst>
          </p:cNvPr>
          <p:cNvSpPr txBox="1"/>
          <p:nvPr/>
        </p:nvSpPr>
        <p:spPr>
          <a:xfrm>
            <a:off x="5416118" y="7874508"/>
            <a:ext cx="386644" cy="213585"/>
          </a:xfrm>
          <a:prstGeom prst="rect">
            <a:avLst/>
          </a:prstGeom>
          <a:noFill/>
        </p:spPr>
        <p:txBody>
          <a:bodyPr wrap="none" rtlCol="0">
            <a:spAutoFit/>
          </a:bodyPr>
          <a:lstStyle/>
          <a:p>
            <a:r>
              <a:rPr lang="en-US" altLang="ja-JP" sz="788" dirty="0">
                <a:latin typeface="UD デジタル 教科書体 NK-R" panose="02020400000000000000" pitchFamily="18" charset="-128"/>
                <a:ea typeface="UD デジタル 教科書体 NK-R" panose="02020400000000000000" pitchFamily="18" charset="-128"/>
              </a:rPr>
              <a:t>100</a:t>
            </a:r>
            <a:endParaRPr lang="ja-JP" altLang="en-US" sz="788">
              <a:latin typeface="UD デジタル 教科書体 NK-R" panose="02020400000000000000" pitchFamily="18" charset="-128"/>
              <a:ea typeface="UD デジタル 教科書体 NK-R" panose="02020400000000000000" pitchFamily="18" charset="-128"/>
            </a:endParaRPr>
          </a:p>
        </p:txBody>
      </p:sp>
      <p:sp>
        <p:nvSpPr>
          <p:cNvPr id="88" name="テキスト ボックス 87">
            <a:extLst>
              <a:ext uri="{FF2B5EF4-FFF2-40B4-BE49-F238E27FC236}">
                <a16:creationId xmlns:a16="http://schemas.microsoft.com/office/drawing/2014/main" id="{F5B0C9C0-392D-8B4B-80FD-990C9C954C0F}"/>
              </a:ext>
            </a:extLst>
          </p:cNvPr>
          <p:cNvSpPr txBox="1"/>
          <p:nvPr/>
        </p:nvSpPr>
        <p:spPr>
          <a:xfrm>
            <a:off x="5453222" y="8437861"/>
            <a:ext cx="386644" cy="213585"/>
          </a:xfrm>
          <a:prstGeom prst="rect">
            <a:avLst/>
          </a:prstGeom>
          <a:noFill/>
        </p:spPr>
        <p:txBody>
          <a:bodyPr wrap="none" rtlCol="0">
            <a:spAutoFit/>
          </a:bodyPr>
          <a:lstStyle/>
          <a:p>
            <a:r>
              <a:rPr lang="en-US" altLang="ja-JP" sz="788" dirty="0">
                <a:latin typeface="UD デジタル 教科書体 NK-R" panose="02020400000000000000" pitchFamily="18" charset="-128"/>
                <a:ea typeface="UD デジタル 教科書体 NK-R" panose="02020400000000000000" pitchFamily="18" charset="-128"/>
              </a:rPr>
              <a:t>100</a:t>
            </a:r>
            <a:endParaRPr lang="ja-JP" altLang="en-US" sz="788">
              <a:latin typeface="UD デジタル 教科書体 NK-R" panose="02020400000000000000" pitchFamily="18" charset="-128"/>
              <a:ea typeface="UD デジタル 教科書体 NK-R" panose="02020400000000000000" pitchFamily="18" charset="-128"/>
            </a:endParaRPr>
          </a:p>
        </p:txBody>
      </p:sp>
      <p:sp>
        <p:nvSpPr>
          <p:cNvPr id="89" name="テキスト ボックス 88">
            <a:extLst>
              <a:ext uri="{FF2B5EF4-FFF2-40B4-BE49-F238E27FC236}">
                <a16:creationId xmlns:a16="http://schemas.microsoft.com/office/drawing/2014/main" id="{0DC14594-E803-A144-BAA0-8F1BA6112040}"/>
              </a:ext>
            </a:extLst>
          </p:cNvPr>
          <p:cNvSpPr txBox="1"/>
          <p:nvPr/>
        </p:nvSpPr>
        <p:spPr>
          <a:xfrm>
            <a:off x="4051748" y="8632857"/>
            <a:ext cx="2130711" cy="187615"/>
          </a:xfrm>
          <a:prstGeom prst="rect">
            <a:avLst/>
          </a:prstGeom>
          <a:noFill/>
        </p:spPr>
        <p:txBody>
          <a:bodyPr wrap="none" rtlCol="0">
            <a:spAutoFit/>
          </a:bodyPr>
          <a:lstStyle/>
          <a:p>
            <a:r>
              <a:rPr lang="en-US" altLang="ja-JP" sz="619" dirty="0">
                <a:solidFill>
                  <a:schemeClr val="bg2">
                    <a:lumMod val="50000"/>
                  </a:schemeClr>
                </a:solidFill>
                <a:latin typeface="UD デジタル 教科書体 NK-R" panose="02020400000000000000" pitchFamily="18" charset="-128"/>
                <a:ea typeface="UD デジタル 教科書体 NK-R" panose="02020400000000000000" pitchFamily="18" charset="-128"/>
              </a:rPr>
              <a:t>※</a:t>
            </a:r>
            <a:r>
              <a:rPr lang="ja-JP" altLang="en-US" sz="619">
                <a:solidFill>
                  <a:schemeClr val="bg2">
                    <a:lumMod val="50000"/>
                  </a:schemeClr>
                </a:solidFill>
                <a:latin typeface="UD デジタル 教科書体 NK-R" panose="02020400000000000000" pitchFamily="18" charset="-128"/>
                <a:ea typeface="UD デジタル 教科書体 NK-R" panose="02020400000000000000" pitchFamily="18" charset="-128"/>
              </a:rPr>
              <a:t>主要プラットフォーム３社平均を</a:t>
            </a:r>
            <a:r>
              <a:rPr lang="en-US" altLang="ja-JP" sz="619" dirty="0">
                <a:solidFill>
                  <a:schemeClr val="bg2">
                    <a:lumMod val="50000"/>
                  </a:schemeClr>
                </a:solidFill>
                <a:latin typeface="UD デジタル 教科書体 NK-R" panose="02020400000000000000" pitchFamily="18" charset="-128"/>
                <a:ea typeface="UD デジタル 教科書体 NK-R" panose="02020400000000000000" pitchFamily="18" charset="-128"/>
              </a:rPr>
              <a:t>100</a:t>
            </a:r>
            <a:r>
              <a:rPr lang="ja-JP" altLang="en-US" sz="619">
                <a:solidFill>
                  <a:schemeClr val="bg2">
                    <a:lumMod val="50000"/>
                  </a:schemeClr>
                </a:solidFill>
                <a:latin typeface="UD デジタル 教科書体 NK-R" panose="02020400000000000000" pitchFamily="18" charset="-128"/>
                <a:ea typeface="UD デジタル 教科書体 NK-R" panose="02020400000000000000" pitchFamily="18" charset="-128"/>
              </a:rPr>
              <a:t>とした際の数値比較</a:t>
            </a:r>
          </a:p>
        </p:txBody>
      </p:sp>
      <p:sp>
        <p:nvSpPr>
          <p:cNvPr id="3" name="右矢印 2"/>
          <p:cNvSpPr/>
          <p:nvPr/>
        </p:nvSpPr>
        <p:spPr bwMode="auto">
          <a:xfrm rot="2933283">
            <a:off x="1360590" y="6696064"/>
            <a:ext cx="389223" cy="282405"/>
          </a:xfrm>
          <a:prstGeom prst="rightArrow">
            <a:avLst>
              <a:gd name="adj1" fmla="val 50000"/>
              <a:gd name="adj2" fmla="val 85834"/>
            </a:avLst>
          </a:prstGeom>
          <a:solidFill>
            <a:schemeClr val="tx1"/>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Century" pitchFamily="18" charset="0"/>
              <a:ea typeface="ＭＳ 明朝" pitchFamily="17" charset="-128"/>
            </a:endParaRPr>
          </a:p>
        </p:txBody>
      </p:sp>
      <p:sp>
        <p:nvSpPr>
          <p:cNvPr id="52" name="右矢印 51"/>
          <p:cNvSpPr/>
          <p:nvPr/>
        </p:nvSpPr>
        <p:spPr bwMode="auto">
          <a:xfrm rot="2933283">
            <a:off x="1571162" y="8172666"/>
            <a:ext cx="389223" cy="282405"/>
          </a:xfrm>
          <a:prstGeom prst="rightArrow">
            <a:avLst>
              <a:gd name="adj1" fmla="val 50000"/>
              <a:gd name="adj2" fmla="val 85834"/>
            </a:avLst>
          </a:prstGeom>
          <a:solidFill>
            <a:schemeClr val="tx1"/>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Century" pitchFamily="18" charset="0"/>
              <a:ea typeface="ＭＳ 明朝" pitchFamily="17" charset="-128"/>
            </a:endParaRPr>
          </a:p>
        </p:txBody>
      </p:sp>
      <p:sp>
        <p:nvSpPr>
          <p:cNvPr id="51" name="タイトル 4"/>
          <p:cNvSpPr txBox="1">
            <a:spLocks/>
          </p:cNvSpPr>
          <p:nvPr/>
        </p:nvSpPr>
        <p:spPr bwMode="auto">
          <a:xfrm>
            <a:off x="260648" y="101479"/>
            <a:ext cx="6336704" cy="519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ctr" rtl="0" eaLnBrk="1" fontAlgn="base" hangingPunct="1">
              <a:spcBef>
                <a:spcPct val="0"/>
              </a:spcBef>
              <a:spcAft>
                <a:spcPct val="0"/>
              </a:spcAft>
              <a:defRPr kumimoji="1" sz="3375" b="1">
                <a:solidFill>
                  <a:schemeClr val="tx2"/>
                </a:solidFill>
                <a:latin typeface="Meiryo UI" pitchFamily="50" charset="-128"/>
                <a:ea typeface="Meiryo UI" pitchFamily="50" charset="-128"/>
                <a:cs typeface="Meiryo UI" pitchFamily="50" charset="-128"/>
              </a:defRPr>
            </a:lvl1pPr>
            <a:lvl2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2pPr>
            <a:lvl3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3pPr>
            <a:lvl4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4pPr>
            <a:lvl5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5pPr>
            <a:lvl6pPr marL="4572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6pPr>
            <a:lvl7pPr marL="9144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7pPr>
            <a:lvl8pPr marL="13716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8pPr>
            <a:lvl9pPr marL="18288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9pPr>
          </a:lstStyle>
          <a:p>
            <a:r>
              <a:rPr lang="ja-JP" altLang="en-US" kern="0"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３　業務内容　　（４）他</a:t>
            </a:r>
            <a:r>
              <a:rPr lang="en-US" altLang="ja-JP" sz="2400" kern="0" dirty="0" smtClean="0">
                <a:solidFill>
                  <a:schemeClr val="tx1"/>
                </a:solidFill>
                <a:latin typeface="UD デジタル 教科書体 NK-R" panose="02020400000000000000" pitchFamily="18" charset="-128"/>
                <a:ea typeface="UD デジタル 教科書体 NK-R" panose="02020400000000000000" pitchFamily="18" charset="-128"/>
              </a:rPr>
              <a:t>SNS</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連携した</a:t>
            </a:r>
            <a:r>
              <a:rPr lang="en-US" altLang="ja-JP" sz="2400" kern="0"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配信</a:t>
            </a:r>
            <a:endParaRPr lang="ja-JP" altLang="en-US" sz="2400" kern="0" dirty="0">
              <a:solidFill>
                <a:schemeClr val="tx1"/>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143592036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846AEB74-FF61-014F-B094-59E80F54E55D}"/>
              </a:ext>
            </a:extLst>
          </p:cNvPr>
          <p:cNvSpPr>
            <a:spLocks noGrp="1"/>
          </p:cNvSpPr>
          <p:nvPr>
            <p:ph type="sldNum" sz="quarter" idx="12"/>
          </p:nvPr>
        </p:nvSpPr>
        <p:spPr/>
        <p:txBody>
          <a:bodyPr/>
          <a:lstStyle/>
          <a:p>
            <a:fld id="{895A01FB-3FD3-46BC-A158-84CF6EF94F9E}" type="slidenum">
              <a:rPr lang="en-US" altLang="ja-JP" smtClean="0">
                <a:latin typeface="UD デジタル 教科書体 NK-R" panose="02020400000000000000" pitchFamily="18" charset="-128"/>
                <a:ea typeface="UD デジタル 教科書体 NK-R" panose="02020400000000000000" pitchFamily="18" charset="-128"/>
              </a:rPr>
              <a:pPr/>
              <a:t>44</a:t>
            </a:fld>
            <a:endParaRPr lang="en-US" altLang="ja-JP" dirty="0">
              <a:latin typeface="UD デジタル 教科書体 NK-R" panose="02020400000000000000" pitchFamily="18" charset="-128"/>
              <a:ea typeface="UD デジタル 教科書体 NK-R" panose="02020400000000000000" pitchFamily="18" charset="-128"/>
            </a:endParaRPr>
          </a:p>
        </p:txBody>
      </p:sp>
      <p:pic>
        <p:nvPicPr>
          <p:cNvPr id="6" name="図 5" descr="グラフィカル ユーザー インターフェイス, アプリケーション&#10;&#10;自動的に生成された説明">
            <a:extLst>
              <a:ext uri="{FF2B5EF4-FFF2-40B4-BE49-F238E27FC236}">
                <a16:creationId xmlns:a16="http://schemas.microsoft.com/office/drawing/2014/main" id="{74F07B17-36AD-0444-9910-B6167276F4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967994"/>
            <a:ext cx="6858000" cy="3492438"/>
          </a:xfrm>
          <a:prstGeom prst="rect">
            <a:avLst/>
          </a:prstGeom>
        </p:spPr>
      </p:pic>
      <p:pic>
        <p:nvPicPr>
          <p:cNvPr id="7" name="図 6" descr="グラフィカル ユーザー インターフェイス, アプリケーション&#10;&#10;自動的に生成された説明">
            <a:extLst>
              <a:ext uri="{FF2B5EF4-FFF2-40B4-BE49-F238E27FC236}">
                <a16:creationId xmlns:a16="http://schemas.microsoft.com/office/drawing/2014/main" id="{18010A7E-CD54-5E44-81A9-CB87B1C170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06" y="971600"/>
            <a:ext cx="6858000" cy="3551046"/>
          </a:xfrm>
          <a:prstGeom prst="rect">
            <a:avLst/>
          </a:prstGeom>
        </p:spPr>
      </p:pic>
      <p:sp>
        <p:nvSpPr>
          <p:cNvPr id="8" name="タイトル 4"/>
          <p:cNvSpPr txBox="1">
            <a:spLocks/>
          </p:cNvSpPr>
          <p:nvPr/>
        </p:nvSpPr>
        <p:spPr bwMode="auto">
          <a:xfrm>
            <a:off x="260648" y="101479"/>
            <a:ext cx="6336704" cy="519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ctr" rtl="0" eaLnBrk="1" fontAlgn="base" hangingPunct="1">
              <a:spcBef>
                <a:spcPct val="0"/>
              </a:spcBef>
              <a:spcAft>
                <a:spcPct val="0"/>
              </a:spcAft>
              <a:defRPr kumimoji="1" sz="3375" b="1">
                <a:solidFill>
                  <a:schemeClr val="tx2"/>
                </a:solidFill>
                <a:latin typeface="Meiryo UI" pitchFamily="50" charset="-128"/>
                <a:ea typeface="Meiryo UI" pitchFamily="50" charset="-128"/>
                <a:cs typeface="Meiryo UI" pitchFamily="50" charset="-128"/>
              </a:defRPr>
            </a:lvl1pPr>
            <a:lvl2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2pPr>
            <a:lvl3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3pPr>
            <a:lvl4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4pPr>
            <a:lvl5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5pPr>
            <a:lvl6pPr marL="4572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6pPr>
            <a:lvl7pPr marL="9144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7pPr>
            <a:lvl8pPr marL="13716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8pPr>
            <a:lvl9pPr marL="18288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9pPr>
          </a:lstStyle>
          <a:p>
            <a:r>
              <a:rPr lang="ja-JP" altLang="en-US" kern="0"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３　業務内容　　（４）他</a:t>
            </a:r>
            <a:r>
              <a:rPr lang="en-US" altLang="ja-JP" sz="2400" kern="0" dirty="0" smtClean="0">
                <a:solidFill>
                  <a:schemeClr val="tx1"/>
                </a:solidFill>
                <a:latin typeface="UD デジタル 教科書体 NK-R" panose="02020400000000000000" pitchFamily="18" charset="-128"/>
                <a:ea typeface="UD デジタル 教科書体 NK-R" panose="02020400000000000000" pitchFamily="18" charset="-128"/>
              </a:rPr>
              <a:t>SNS</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連携した</a:t>
            </a:r>
            <a:r>
              <a:rPr lang="en-US" altLang="ja-JP" sz="2400" kern="0"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配信</a:t>
            </a:r>
            <a:endParaRPr lang="ja-JP" altLang="en-US" sz="2400" kern="0" dirty="0">
              <a:solidFill>
                <a:schemeClr val="tx1"/>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256513296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右矢印 4"/>
          <p:cNvSpPr txBox="1"/>
          <p:nvPr/>
        </p:nvSpPr>
        <p:spPr>
          <a:xfrm rot="5400000">
            <a:off x="-5024835" y="6892168"/>
            <a:ext cx="137678" cy="20674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1" lang="ja-JP" altLang="en-US" sz="1400" b="0" i="0" u="none" strike="noStrike" kern="1200" cap="none" spc="0" normalizeH="0" baseline="0" noProof="0">
              <a:ln>
                <a:noFill/>
              </a:ln>
              <a:solidFill>
                <a:srgbClr val="FFFFFF"/>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2" name="角丸四角形 1"/>
          <p:cNvSpPr/>
          <p:nvPr/>
        </p:nvSpPr>
        <p:spPr bwMode="auto">
          <a:xfrm>
            <a:off x="195994" y="827584"/>
            <a:ext cx="6460625" cy="3973187"/>
          </a:xfrm>
          <a:prstGeom prst="roundRect">
            <a:avLst/>
          </a:prstGeom>
          <a:ln>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Century" pitchFamily="18" charset="0"/>
              <a:ea typeface="ＭＳ 明朝" pitchFamily="17" charset="-128"/>
            </a:endParaRPr>
          </a:p>
        </p:txBody>
      </p:sp>
      <p:sp>
        <p:nvSpPr>
          <p:cNvPr id="40" name="テキスト ボックス 39"/>
          <p:cNvSpPr txBox="1"/>
          <p:nvPr/>
        </p:nvSpPr>
        <p:spPr>
          <a:xfrm>
            <a:off x="319915" y="981473"/>
            <a:ext cx="6336704" cy="307777"/>
          </a:xfrm>
          <a:prstGeom prst="rect">
            <a:avLst/>
          </a:prstGeom>
          <a:noFill/>
        </p:spPr>
        <p:txBody>
          <a:bodyPr wrap="square" rtlCol="0">
            <a:spAutoFit/>
          </a:bodyPr>
          <a:lstStyle/>
          <a:p>
            <a:r>
              <a:rPr lang="ja-JP" altLang="en-US" sz="1400" dirty="0">
                <a:latin typeface="UD デジタル 教科書体 NK-R" panose="02020400000000000000" pitchFamily="18" charset="-128"/>
                <a:ea typeface="UD デジタル 教科書体 NK-R" panose="02020400000000000000" pitchFamily="18" charset="-128"/>
              </a:rPr>
              <a:t>　</a:t>
            </a:r>
            <a:r>
              <a:rPr lang="ja-JP" altLang="en-US" sz="1400" dirty="0" smtClean="0">
                <a:latin typeface="UD デジタル 教科書体 NK-R" panose="02020400000000000000" pitchFamily="18" charset="-128"/>
                <a:ea typeface="UD デジタル 教科書体 NK-R" panose="02020400000000000000" pitchFamily="18" charset="-128"/>
              </a:rPr>
              <a:t>　　　　　　　　　　　　　　　　　　　</a:t>
            </a:r>
            <a:r>
              <a:rPr kumimoji="1" lang="ja-JP" altLang="en-US" sz="1400" dirty="0" smtClean="0">
                <a:latin typeface="UD デジタル 教科書体 NK-R" panose="02020400000000000000" pitchFamily="18" charset="-128"/>
                <a:ea typeface="UD デジタル 教科書体 NK-R" panose="02020400000000000000" pitchFamily="18" charset="-128"/>
              </a:rPr>
              <a:t>とは・・・</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p:txBody>
      </p:sp>
      <p:pic>
        <p:nvPicPr>
          <p:cNvPr id="36" name="図 35"/>
          <p:cNvPicPr>
            <a:picLocks noChangeAspect="1"/>
          </p:cNvPicPr>
          <p:nvPr/>
        </p:nvPicPr>
        <p:blipFill>
          <a:blip r:embed="rId3"/>
          <a:stretch>
            <a:fillRect/>
          </a:stretch>
        </p:blipFill>
        <p:spPr>
          <a:xfrm>
            <a:off x="693485" y="894439"/>
            <a:ext cx="1439371" cy="405201"/>
          </a:xfrm>
          <a:prstGeom prst="rect">
            <a:avLst/>
          </a:prstGeom>
        </p:spPr>
      </p:pic>
      <p:sp>
        <p:nvSpPr>
          <p:cNvPr id="42" name="テキスト ボックス 41"/>
          <p:cNvSpPr txBox="1"/>
          <p:nvPr/>
        </p:nvSpPr>
        <p:spPr>
          <a:xfrm>
            <a:off x="260648" y="1299640"/>
            <a:ext cx="6366420" cy="738664"/>
          </a:xfrm>
          <a:prstGeom prst="rect">
            <a:avLst/>
          </a:prstGeom>
          <a:noFill/>
        </p:spPr>
        <p:txBody>
          <a:bodyPr wrap="square" rtlCol="0">
            <a:spAutoFit/>
          </a:bodyPr>
          <a:lstStyle/>
          <a:p>
            <a:r>
              <a:rPr lang="ja-JP" altLang="en-US" sz="1400" dirty="0" smtClean="0">
                <a:latin typeface="UD デジタル 教科書体 NK-R" panose="02020400000000000000" pitchFamily="18" charset="-128"/>
                <a:ea typeface="UD デジタル 教科書体 NK-R" panose="02020400000000000000" pitchFamily="18" charset="-128"/>
              </a:rPr>
              <a:t>日本</a:t>
            </a:r>
            <a:r>
              <a:rPr lang="ja-JP" altLang="en-US" sz="1400" dirty="0">
                <a:latin typeface="UD デジタル 教科書体 NK-R" panose="02020400000000000000" pitchFamily="18" charset="-128"/>
                <a:ea typeface="UD デジタル 教科書体 NK-R" panose="02020400000000000000" pitchFamily="18" charset="-128"/>
              </a:rPr>
              <a:t>に旅を広めるために</a:t>
            </a:r>
            <a:r>
              <a:rPr lang="ja-JP" altLang="en-US" sz="1400" dirty="0" smtClean="0">
                <a:latin typeface="UD デジタル 教科書体 NK-R" panose="02020400000000000000" pitchFamily="18" charset="-128"/>
                <a:ea typeface="UD デジタル 教科書体 NK-R" panose="02020400000000000000" pitchFamily="18" charset="-128"/>
              </a:rPr>
              <a:t>作った会社です。「</a:t>
            </a:r>
            <a:r>
              <a:rPr lang="ja-JP" altLang="en-US" sz="1400" dirty="0">
                <a:latin typeface="UD デジタル 教科書体 NK-R" panose="02020400000000000000" pitchFamily="18" charset="-128"/>
                <a:ea typeface="UD デジタル 教科書体 NK-R" panose="02020400000000000000" pitchFamily="18" charset="-128"/>
              </a:rPr>
              <a:t>旅」を広める</a:t>
            </a:r>
            <a:r>
              <a:rPr lang="ja-JP" altLang="en-US" sz="1400" dirty="0" smtClean="0">
                <a:latin typeface="UD デジタル 教科書体 NK-R" panose="02020400000000000000" pitchFamily="18" charset="-128"/>
                <a:ea typeface="UD デジタル 教科書体 NK-R" panose="02020400000000000000" pitchFamily="18" charset="-128"/>
              </a:rPr>
              <a:t>ことを軸に事業</a:t>
            </a:r>
            <a:r>
              <a:rPr lang="ja-JP" altLang="en-US" sz="1400" dirty="0">
                <a:latin typeface="UD デジタル 教科書体 NK-R" panose="02020400000000000000" pitchFamily="18" charset="-128"/>
                <a:ea typeface="UD デジタル 教科書体 NK-R" panose="02020400000000000000" pitchFamily="18" charset="-128"/>
              </a:rPr>
              <a:t>を</a:t>
            </a:r>
            <a:r>
              <a:rPr lang="ja-JP" altLang="en-US" sz="1400" dirty="0" smtClean="0">
                <a:latin typeface="UD デジタル 教科書体 NK-R" panose="02020400000000000000" pitchFamily="18" charset="-128"/>
                <a:ea typeface="UD デジタル 教科書体 NK-R" panose="02020400000000000000" pitchFamily="18" charset="-128"/>
              </a:rPr>
              <a:t>多角化</a:t>
            </a:r>
            <a:endParaRPr lang="en-US" altLang="ja-JP" sz="1400" dirty="0" smtClean="0">
              <a:latin typeface="UD デジタル 教科書体 NK-R" panose="02020400000000000000" pitchFamily="18" charset="-128"/>
              <a:ea typeface="UD デジタル 教科書体 NK-R" panose="02020400000000000000" pitchFamily="18" charset="-128"/>
            </a:endParaRPr>
          </a:p>
          <a:p>
            <a:r>
              <a:rPr lang="ja-JP" altLang="en-US" sz="1400" dirty="0" smtClean="0">
                <a:latin typeface="UD デジタル 教科書体 NK-R" panose="02020400000000000000" pitchFamily="18" charset="-128"/>
                <a:ea typeface="UD デジタル 教科書体 NK-R" panose="02020400000000000000" pitchFamily="18" charset="-128"/>
              </a:rPr>
              <a:t>展開しており日本で</a:t>
            </a:r>
            <a:r>
              <a:rPr lang="ja-JP" altLang="en-US" sz="1400" u="sng" dirty="0" smtClean="0">
                <a:solidFill>
                  <a:schemeClr val="accent6">
                    <a:lumMod val="50000"/>
                  </a:schemeClr>
                </a:solidFill>
                <a:latin typeface="UD デジタル 教科書体 NK-R" panose="02020400000000000000" pitchFamily="18" charset="-128"/>
                <a:ea typeface="UD デジタル 教科書体 NK-R" panose="02020400000000000000" pitchFamily="18" charset="-128"/>
              </a:rPr>
              <a:t>影響力のある</a:t>
            </a:r>
            <a:r>
              <a:rPr lang="en-US" altLang="ja-JP" sz="1400" u="sng" dirty="0" smtClean="0">
                <a:solidFill>
                  <a:schemeClr val="accent6">
                    <a:lumMod val="50000"/>
                  </a:schemeClr>
                </a:solidFill>
                <a:latin typeface="UD デジタル 教科書体 NK-R" panose="02020400000000000000" pitchFamily="18" charset="-128"/>
                <a:ea typeface="UD デジタル 教科書体 NK-R" panose="02020400000000000000" pitchFamily="18" charset="-128"/>
              </a:rPr>
              <a:t>『</a:t>
            </a:r>
            <a:r>
              <a:rPr lang="ja-JP" altLang="en-US" sz="1400" u="sng" dirty="0" smtClean="0">
                <a:solidFill>
                  <a:schemeClr val="accent6">
                    <a:lumMod val="50000"/>
                  </a:schemeClr>
                </a:solidFill>
                <a:latin typeface="UD デジタル 教科書体 NK-R" panose="02020400000000000000" pitchFamily="18" charset="-128"/>
                <a:ea typeface="UD デジタル 教科書体 NK-R" panose="02020400000000000000" pitchFamily="18" charset="-128"/>
              </a:rPr>
              <a:t>旅コミュニティ</a:t>
            </a:r>
            <a:r>
              <a:rPr lang="en-US" altLang="ja-JP" sz="1400" u="sng" dirty="0" smtClean="0">
                <a:solidFill>
                  <a:schemeClr val="accent6">
                    <a:lumMod val="50000"/>
                  </a:schemeClr>
                </a:solidFill>
                <a:latin typeface="UD デジタル 教科書体 NK-R" panose="02020400000000000000" pitchFamily="18" charset="-128"/>
                <a:ea typeface="UD デジタル 教科書体 NK-R" panose="02020400000000000000" pitchFamily="18" charset="-128"/>
              </a:rPr>
              <a:t>』</a:t>
            </a:r>
            <a:r>
              <a:rPr lang="ja-JP" altLang="en-US" sz="1400" dirty="0" smtClean="0">
                <a:latin typeface="UD デジタル 教科書体 NK-R" panose="02020400000000000000" pitchFamily="18" charset="-128"/>
                <a:ea typeface="UD デジタル 教科書体 NK-R" panose="02020400000000000000" pitchFamily="18" charset="-128"/>
              </a:rPr>
              <a:t>を作り上げています。</a:t>
            </a:r>
            <a:r>
              <a:rPr lang="ja-JP" altLang="en-US" sz="1400" dirty="0">
                <a:latin typeface="UD デジタル 教科書体 NK-R" panose="02020400000000000000" pitchFamily="18" charset="-128"/>
                <a:ea typeface="UD デジタル 教科書体 NK-R" panose="02020400000000000000" pitchFamily="18" charset="-128"/>
              </a:rPr>
              <a:t>メンバーの過半数が世界一周を経験している旅人であり、旅行業界のトレンド</a:t>
            </a:r>
            <a:r>
              <a:rPr lang="ja-JP" altLang="en-US" sz="1400" dirty="0" smtClean="0">
                <a:latin typeface="UD デジタル 教科書体 NK-R" panose="02020400000000000000" pitchFamily="18" charset="-128"/>
                <a:ea typeface="UD デジタル 教科書体 NK-R" panose="02020400000000000000" pitchFamily="18" charset="-128"/>
              </a:rPr>
              <a:t>に精通</a:t>
            </a:r>
            <a:r>
              <a:rPr lang="ja-JP" altLang="en-US" sz="1400" dirty="0">
                <a:latin typeface="UD デジタル 教科書体 NK-R" panose="02020400000000000000" pitchFamily="18" charset="-128"/>
                <a:ea typeface="UD デジタル 教科書体 NK-R" panose="02020400000000000000" pitchFamily="18" charset="-128"/>
              </a:rPr>
              <a:t>しています。</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p:txBody>
      </p:sp>
      <p:pic>
        <p:nvPicPr>
          <p:cNvPr id="43" name="図 42"/>
          <p:cNvPicPr>
            <a:picLocks noChangeAspect="1"/>
          </p:cNvPicPr>
          <p:nvPr/>
        </p:nvPicPr>
        <p:blipFill>
          <a:blip r:embed="rId4"/>
          <a:stretch>
            <a:fillRect/>
          </a:stretch>
        </p:blipFill>
        <p:spPr>
          <a:xfrm>
            <a:off x="1196752" y="2038304"/>
            <a:ext cx="4415965" cy="2762467"/>
          </a:xfrm>
          <a:prstGeom prst="rect">
            <a:avLst/>
          </a:prstGeom>
        </p:spPr>
      </p:pic>
      <p:pic>
        <p:nvPicPr>
          <p:cNvPr id="16" name="図 15">
            <a:extLst>
              <a:ext uri="{FF2B5EF4-FFF2-40B4-BE49-F238E27FC236}">
                <a16:creationId xmlns:a16="http://schemas.microsoft.com/office/drawing/2014/main" id="{4B5A802A-7C2A-430B-90BD-2AE037DC2B3E}"/>
              </a:ext>
            </a:extLst>
          </p:cNvPr>
          <p:cNvPicPr>
            <a:picLocks noChangeAspect="1"/>
          </p:cNvPicPr>
          <p:nvPr/>
        </p:nvPicPr>
        <p:blipFill rotWithShape="1">
          <a:blip r:embed="rId5"/>
          <a:srcRect t="15657"/>
          <a:stretch/>
        </p:blipFill>
        <p:spPr>
          <a:xfrm>
            <a:off x="609683" y="4867626"/>
            <a:ext cx="5668349" cy="3319208"/>
          </a:xfrm>
          <a:prstGeom prst="rect">
            <a:avLst/>
          </a:prstGeom>
        </p:spPr>
      </p:pic>
      <p:sp>
        <p:nvSpPr>
          <p:cNvPr id="17" name="正方形/長方形 16"/>
          <p:cNvSpPr/>
          <p:nvPr/>
        </p:nvSpPr>
        <p:spPr>
          <a:xfrm>
            <a:off x="449073" y="8186834"/>
            <a:ext cx="6078388" cy="646331"/>
          </a:xfrm>
          <a:prstGeom prst="rect">
            <a:avLst/>
          </a:prstGeom>
          <a:solidFill>
            <a:srgbClr val="FFFF00"/>
          </a:solidFill>
        </p:spPr>
        <p:txBody>
          <a:bodyPr wrap="square">
            <a:spAutoFit/>
          </a:bodyPr>
          <a:lstStyle/>
          <a:p>
            <a:r>
              <a:rPr lang="ja-JP" altLang="en-US" dirty="0" smtClean="0">
                <a:latin typeface="UD デジタル 教科書体 N-R" panose="02020400000000000000" pitchFamily="17" charset="-128"/>
                <a:ea typeface="UD デジタル 教科書体 N-R" panose="02020400000000000000" pitchFamily="17" charset="-128"/>
              </a:rPr>
              <a:t>勘ではなく、徹底したデータマーケティングにより、ニーズのある観光記事を決定。そこを取材</a:t>
            </a:r>
            <a:r>
              <a:rPr lang="ja-JP" altLang="en-US" dirty="0">
                <a:latin typeface="UD デジタル 教科書体 N-R" panose="02020400000000000000" pitchFamily="17" charset="-128"/>
                <a:ea typeface="UD デジタル 教科書体 N-R" panose="02020400000000000000" pitchFamily="17" charset="-128"/>
              </a:rPr>
              <a:t>して</a:t>
            </a:r>
            <a:r>
              <a:rPr lang="ja-JP" altLang="en-US" dirty="0" smtClean="0">
                <a:latin typeface="UD デジタル 教科書体 N-R" panose="02020400000000000000" pitchFamily="17" charset="-128"/>
                <a:ea typeface="UD デジタル 教科書体 N-R" panose="02020400000000000000" pitchFamily="17" charset="-128"/>
              </a:rPr>
              <a:t>配信。</a:t>
            </a:r>
            <a:endParaRPr lang="ja-JP" altLang="en-US" dirty="0">
              <a:latin typeface="UD デジタル 教科書体 N-R" panose="02020400000000000000" pitchFamily="17" charset="-128"/>
              <a:ea typeface="UD デジタル 教科書体 N-R" panose="02020400000000000000" pitchFamily="17" charset="-128"/>
            </a:endParaRPr>
          </a:p>
        </p:txBody>
      </p:sp>
      <p:sp>
        <p:nvSpPr>
          <p:cNvPr id="11" name="タイトル 4"/>
          <p:cNvSpPr txBox="1">
            <a:spLocks/>
          </p:cNvSpPr>
          <p:nvPr/>
        </p:nvSpPr>
        <p:spPr bwMode="auto">
          <a:xfrm>
            <a:off x="260648" y="101479"/>
            <a:ext cx="6336704" cy="519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ctr" rtl="0" eaLnBrk="1" fontAlgn="base" hangingPunct="1">
              <a:spcBef>
                <a:spcPct val="0"/>
              </a:spcBef>
              <a:spcAft>
                <a:spcPct val="0"/>
              </a:spcAft>
              <a:defRPr kumimoji="1" sz="3375" b="1">
                <a:solidFill>
                  <a:schemeClr val="tx2"/>
                </a:solidFill>
                <a:latin typeface="Meiryo UI" pitchFamily="50" charset="-128"/>
                <a:ea typeface="Meiryo UI" pitchFamily="50" charset="-128"/>
                <a:cs typeface="Meiryo UI" pitchFamily="50" charset="-128"/>
              </a:defRPr>
            </a:lvl1pPr>
            <a:lvl2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2pPr>
            <a:lvl3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3pPr>
            <a:lvl4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4pPr>
            <a:lvl5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5pPr>
            <a:lvl6pPr marL="4572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6pPr>
            <a:lvl7pPr marL="9144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7pPr>
            <a:lvl8pPr marL="13716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8pPr>
            <a:lvl9pPr marL="18288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9pPr>
          </a:lstStyle>
          <a:p>
            <a:r>
              <a:rPr lang="ja-JP" altLang="en-US" kern="0"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３　業務内容　　（４）他</a:t>
            </a:r>
            <a:r>
              <a:rPr lang="en-US" altLang="ja-JP" sz="2400" kern="0" dirty="0" smtClean="0">
                <a:solidFill>
                  <a:schemeClr val="tx1"/>
                </a:solidFill>
                <a:latin typeface="UD デジタル 教科書体 NK-R" panose="02020400000000000000" pitchFamily="18" charset="-128"/>
                <a:ea typeface="UD デジタル 教科書体 NK-R" panose="02020400000000000000" pitchFamily="18" charset="-128"/>
              </a:rPr>
              <a:t>SNS</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連携した</a:t>
            </a:r>
            <a:r>
              <a:rPr lang="en-US" altLang="ja-JP" sz="2400" kern="0"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配信</a:t>
            </a:r>
            <a:endParaRPr lang="ja-JP" altLang="en-US" sz="2400" kern="0" dirty="0">
              <a:solidFill>
                <a:schemeClr val="tx1"/>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233995253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fld id="{730BBA1A-3C89-4178-A396-91F51362B106}" type="slidenum">
              <a:rPr kumimoji="1" lang="ja-JP" altLang="en-US" smtClean="0"/>
              <a:t>46</a:t>
            </a:fld>
            <a:endParaRPr kumimoji="1" lang="ja-JP" altLang="en-US"/>
          </a:p>
        </p:txBody>
      </p:sp>
      <p:sp>
        <p:nvSpPr>
          <p:cNvPr id="4"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３　業務内容</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（５）</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キュン</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ちゃん</a:t>
            </a:r>
            <a:r>
              <a:rPr lang="en-US" altLang="ja-JP"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スタンプ</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688" y="828420"/>
            <a:ext cx="5616624" cy="7995482"/>
          </a:xfrm>
          <a:prstGeom prst="rect">
            <a:avLst/>
          </a:prstGeom>
        </p:spPr>
      </p:pic>
    </p:spTree>
    <p:extLst>
      <p:ext uri="{BB962C8B-B14F-4D97-AF65-F5344CB8AC3E}">
        <p14:creationId xmlns:p14="http://schemas.microsoft.com/office/powerpoint/2010/main" val="15563916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fld id="{730BBA1A-3C89-4178-A396-91F51362B106}" type="slidenum">
              <a:rPr kumimoji="1" lang="ja-JP" altLang="en-US" smtClean="0"/>
              <a:t>47</a:t>
            </a:fld>
            <a:endParaRPr kumimoji="1" lang="ja-JP" altLang="en-US"/>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0688" y="855058"/>
            <a:ext cx="5616624" cy="7942206"/>
          </a:xfrm>
          <a:prstGeom prst="rect">
            <a:avLst/>
          </a:prstGeom>
        </p:spPr>
      </p:pic>
      <p:sp>
        <p:nvSpPr>
          <p:cNvPr id="6"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３　業務内容</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（５）</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キュン</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ちゃん</a:t>
            </a:r>
            <a:r>
              <a:rPr lang="en-US" altLang="ja-JP"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スタンプ</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9197830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fld id="{730BBA1A-3C89-4178-A396-91F51362B106}" type="slidenum">
              <a:rPr kumimoji="1" lang="ja-JP" altLang="en-US" smtClean="0"/>
              <a:t>48</a:t>
            </a:fld>
            <a:endParaRPr kumimoji="1" lang="ja-JP" altLang="en-US"/>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0688" y="855058"/>
            <a:ext cx="5616623" cy="7942206"/>
          </a:xfrm>
          <a:prstGeom prst="rect">
            <a:avLst/>
          </a:prstGeom>
        </p:spPr>
      </p:pic>
      <p:sp>
        <p:nvSpPr>
          <p:cNvPr id="6"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３　業務内容</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（５）</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キュン</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ちゃん</a:t>
            </a:r>
            <a:r>
              <a:rPr lang="en-US" altLang="ja-JP"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スタンプ</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11208143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スライド番号プレースホルダー 2"/>
          <p:cNvSpPr>
            <a:spLocks noGrp="1"/>
          </p:cNvSpPr>
          <p:nvPr>
            <p:ph type="sldNum" sz="quarter" idx="10"/>
          </p:nvPr>
        </p:nvSpPr>
        <p:spPr>
          <a:xfrm>
            <a:off x="6178348" y="8976144"/>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en-US" altLang="ja-JP" sz="1000" b="0" i="0" u="none" strike="noStrike" kern="1200" cap="none" spc="0" normalizeH="0" baseline="0" noProof="0" dirty="0">
              <a:ln>
                <a:noFill/>
              </a:ln>
              <a:solidFill>
                <a:srgbClr val="000000"/>
              </a:solidFill>
              <a:effectLst/>
              <a:uLnTx/>
              <a:uFillTx/>
              <a:latin typeface="Meiryo UI"/>
              <a:ea typeface="Meiryo UI"/>
              <a:cs typeface="+mn-cs"/>
            </a:endParaRPr>
          </a:p>
        </p:txBody>
      </p:sp>
      <p:sp>
        <p:nvSpPr>
          <p:cNvPr id="195"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２</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ご提案</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のポイント　　　　</a:t>
            </a:r>
            <a:endParaRPr kumimoji="1" lang="ja-JP" altLang="en-US" sz="2800" dirty="0">
              <a:solidFill>
                <a:srgbClr val="FF0000"/>
              </a:solidFill>
              <a:latin typeface="UD デジタル 教科書体 NK-R" panose="02020400000000000000" pitchFamily="18" charset="-128"/>
              <a:ea typeface="UD デジタル 教科書体 NK-R" panose="02020400000000000000" pitchFamily="18" charset="-128"/>
            </a:endParaRPr>
          </a:p>
        </p:txBody>
      </p:sp>
      <p:pic>
        <p:nvPicPr>
          <p:cNvPr id="3" name="図 2"/>
          <p:cNvPicPr>
            <a:picLocks noChangeAspect="1"/>
          </p:cNvPicPr>
          <p:nvPr/>
        </p:nvPicPr>
        <p:blipFill>
          <a:blip r:embed="rId2"/>
          <a:stretch>
            <a:fillRect/>
          </a:stretch>
        </p:blipFill>
        <p:spPr>
          <a:xfrm>
            <a:off x="1294584" y="5141221"/>
            <a:ext cx="4366664" cy="2455115"/>
          </a:xfrm>
          <a:prstGeom prst="rect">
            <a:avLst/>
          </a:prstGeom>
        </p:spPr>
      </p:pic>
      <p:sp>
        <p:nvSpPr>
          <p:cNvPr id="5" name="正方形/長方形 4"/>
          <p:cNvSpPr/>
          <p:nvPr/>
        </p:nvSpPr>
        <p:spPr>
          <a:xfrm>
            <a:off x="1674353" y="1017721"/>
            <a:ext cx="3509294" cy="461665"/>
          </a:xfrm>
          <a:prstGeom prst="rect">
            <a:avLst/>
          </a:prstGeom>
        </p:spPr>
        <p:txBody>
          <a:bodyPr wrap="none">
            <a:spAutoFit/>
          </a:bodyPr>
          <a:lstStyle/>
          <a:p>
            <a:r>
              <a:rPr lang="ja-JP" altLang="en-US" sz="2400" dirty="0" smtClean="0">
                <a:latin typeface="UD デジタル 教科書体 NK-R" panose="02020400000000000000" pitchFamily="18" charset="-128"/>
                <a:ea typeface="UD デジタル 教科書体 NK-R" panose="02020400000000000000" pitchFamily="18" charset="-128"/>
              </a:rPr>
              <a:t>東武トップツアーズの強み</a:t>
            </a:r>
            <a:endParaRPr lang="en-US" altLang="ja-JP" sz="2400" dirty="0" smtClean="0">
              <a:latin typeface="UD デジタル 教科書体 NK-R" panose="02020400000000000000" pitchFamily="18" charset="-128"/>
              <a:ea typeface="UD デジタル 教科書体 NK-R" panose="02020400000000000000" pitchFamily="18" charset="-128"/>
            </a:endParaRPr>
          </a:p>
        </p:txBody>
      </p:sp>
      <p:sp>
        <p:nvSpPr>
          <p:cNvPr id="6" name="正方形/長方形 5"/>
          <p:cNvSpPr/>
          <p:nvPr/>
        </p:nvSpPr>
        <p:spPr>
          <a:xfrm>
            <a:off x="466142" y="2205195"/>
            <a:ext cx="5712206" cy="2308324"/>
          </a:xfrm>
          <a:prstGeom prst="rect">
            <a:avLst/>
          </a:prstGeom>
        </p:spPr>
        <p:txBody>
          <a:bodyPr wrap="square">
            <a:spAutoFit/>
          </a:bodyPr>
          <a:lstStyle/>
          <a:p>
            <a:r>
              <a:rPr lang="ja-JP" altLang="en-US" sz="1200" dirty="0">
                <a:latin typeface="UD デジタル 教科書体 NK-R" panose="02020400000000000000" pitchFamily="18" charset="-128"/>
                <a:ea typeface="UD デジタル 教科書体 NK-R" panose="02020400000000000000" pitchFamily="18" charset="-128"/>
              </a:rPr>
              <a:t>東武トップツアーズは、北海道を含む全国観光地における</a:t>
            </a:r>
            <a:endParaRPr lang="en-US" altLang="ja-JP" sz="1200" dirty="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①毎日の訪問者人数、②訪問者の属性（性別、年代別）、③訪問</a:t>
            </a:r>
            <a:r>
              <a:rPr lang="ja-JP" altLang="en-US" sz="1200" dirty="0" smtClean="0">
                <a:latin typeface="UD デジタル 教科書体 NK-R" panose="02020400000000000000" pitchFamily="18" charset="-128"/>
                <a:ea typeface="UD デジタル 教科書体 NK-R" panose="02020400000000000000" pitchFamily="18" charset="-128"/>
              </a:rPr>
              <a:t>時間帯</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smtClean="0">
                <a:latin typeface="UD デジタル 教科書体 NK-R" panose="02020400000000000000" pitchFamily="18" charset="-128"/>
                <a:ea typeface="UD デジタル 教科書体 NK-R" panose="02020400000000000000" pitchFamily="18" charset="-128"/>
              </a:rPr>
              <a:t>④</a:t>
            </a:r>
            <a:r>
              <a:rPr lang="ja-JP" altLang="en-US" sz="1200" dirty="0">
                <a:latin typeface="UD デジタル 教科書体 NK-R" panose="02020400000000000000" pitchFamily="18" charset="-128"/>
                <a:ea typeface="UD デジタル 教科書体 NK-R" panose="02020400000000000000" pitchFamily="18" charset="-128"/>
              </a:rPr>
              <a:t>居住者、勤務者、来街者分析、⑤観光客の居住地</a:t>
            </a:r>
            <a:endParaRPr lang="en-US" altLang="ja-JP" sz="1200" dirty="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を分析しています。　　</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smtClean="0">
                <a:latin typeface="UD デジタル 教科書体 NK-R" panose="02020400000000000000" pitchFamily="18" charset="-128"/>
                <a:ea typeface="UD デジタル 教科書体 NK-R" panose="02020400000000000000" pitchFamily="18" charset="-128"/>
              </a:rPr>
              <a:t>そのため、それぞれの</a:t>
            </a:r>
            <a:r>
              <a:rPr lang="en-US" altLang="ja-JP" sz="1200" dirty="0" smtClean="0">
                <a:latin typeface="UD デジタル 教科書体 NK-R" panose="02020400000000000000" pitchFamily="18" charset="-128"/>
                <a:ea typeface="UD デジタル 教科書体 NK-R" panose="02020400000000000000" pitchFamily="18" charset="-128"/>
              </a:rPr>
              <a:t>SNS</a:t>
            </a:r>
            <a:r>
              <a:rPr lang="ja-JP" altLang="en-US" sz="1200" dirty="0" smtClean="0">
                <a:latin typeface="UD デジタル 教科書体 NK-R" panose="02020400000000000000" pitchFamily="18" charset="-128"/>
                <a:ea typeface="UD デジタル 教科書体 NK-R" panose="02020400000000000000" pitchFamily="18" charset="-128"/>
              </a:rPr>
              <a:t>施策の効果を数字で報告でき、さらに改善策を取っています。</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また</a:t>
            </a:r>
            <a:r>
              <a:rPr lang="ja-JP" altLang="en-US" sz="1200" dirty="0" smtClean="0">
                <a:latin typeface="UD デジタル 教科書体 NK-R" panose="02020400000000000000" pitchFamily="18" charset="-128"/>
                <a:ea typeface="UD デジタル 教科書体 NK-R" panose="02020400000000000000" pitchFamily="18" charset="-128"/>
              </a:rPr>
              <a:t>、</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smtClean="0">
                <a:latin typeface="UD デジタル 教科書体 NK-R" panose="02020400000000000000" pitchFamily="18" charset="-128"/>
                <a:ea typeface="UD デジタル 教科書体 NK-R" panose="02020400000000000000" pitchFamily="18" charset="-128"/>
              </a:rPr>
              <a:t>①観光関連の検索キーワードの量と増減</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smtClean="0">
                <a:latin typeface="UD デジタル 教科書体 NK-R" panose="02020400000000000000" pitchFamily="18" charset="-128"/>
                <a:ea typeface="UD デジタル 教科書体 NK-R" panose="02020400000000000000" pitchFamily="18" charset="-128"/>
              </a:rPr>
              <a:t>②各観光サイトのアクセス数、アクセス属性の比較</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smtClean="0">
                <a:latin typeface="UD デジタル 教科書体 NK-R" panose="02020400000000000000" pitchFamily="18" charset="-128"/>
                <a:ea typeface="UD デジタル 教科書体 NK-R" panose="02020400000000000000" pitchFamily="18" charset="-128"/>
              </a:rPr>
              <a:t>③上記のサイトの</a:t>
            </a:r>
            <a:r>
              <a:rPr lang="en-US" altLang="ja-JP" sz="1200" dirty="0" smtClean="0">
                <a:latin typeface="UD デジタル 教科書体 NK-R" panose="02020400000000000000" pitchFamily="18" charset="-128"/>
                <a:ea typeface="UD デジタル 教科書体 NK-R" panose="02020400000000000000" pitchFamily="18" charset="-128"/>
              </a:rPr>
              <a:t>html</a:t>
            </a:r>
            <a:r>
              <a:rPr lang="ja-JP" altLang="en-US" sz="1200" dirty="0" smtClean="0">
                <a:latin typeface="UD デジタル 教科書体 NK-R" panose="02020400000000000000" pitchFamily="18" charset="-128"/>
                <a:ea typeface="UD デジタル 教科書体 NK-R" panose="02020400000000000000" pitchFamily="18" charset="-128"/>
              </a:rPr>
              <a:t>コードの分析</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smtClean="0">
                <a:latin typeface="UD デジタル 教科書体 NK-R" panose="02020400000000000000" pitchFamily="18" charset="-128"/>
                <a:ea typeface="UD デジタル 教科書体 NK-R" panose="02020400000000000000" pitchFamily="18" charset="-128"/>
              </a:rPr>
              <a:t>③</a:t>
            </a:r>
            <a:r>
              <a:rPr lang="en-US" altLang="ja-JP" sz="1200" dirty="0" smtClean="0">
                <a:latin typeface="UD デジタル 教科書体 NK-R" panose="02020400000000000000" pitchFamily="18" charset="-128"/>
                <a:ea typeface="UD デジタル 教科書体 NK-R" panose="02020400000000000000" pitchFamily="18" charset="-128"/>
              </a:rPr>
              <a:t>SNS</a:t>
            </a:r>
            <a:r>
              <a:rPr lang="ja-JP" altLang="en-US" sz="1200" dirty="0" smtClean="0">
                <a:latin typeface="UD デジタル 教科書体 NK-R" panose="02020400000000000000" pitchFamily="18" charset="-128"/>
                <a:ea typeface="UD デジタル 教科書体 NK-R" panose="02020400000000000000" pitchFamily="18" charset="-128"/>
              </a:rPr>
              <a:t>上の観光キーワードの増減</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なので</a:t>
            </a:r>
            <a:r>
              <a:rPr lang="ja-JP" altLang="en-US" sz="1200" dirty="0" smtClean="0">
                <a:latin typeface="UD デジタル 教科書体 NK-R" panose="02020400000000000000" pitchFamily="18" charset="-128"/>
                <a:ea typeface="UD デジタル 教科書体 NK-R" panose="02020400000000000000" pitchFamily="18" charset="-128"/>
              </a:rPr>
              <a:t>、効果の高い</a:t>
            </a:r>
            <a:r>
              <a:rPr lang="en-US" altLang="ja-JP" sz="1200" dirty="0" smtClean="0">
                <a:latin typeface="UD デジタル 教科書体 NK-R" panose="02020400000000000000" pitchFamily="18" charset="-128"/>
                <a:ea typeface="UD デジタル 教科書体 NK-R" panose="02020400000000000000" pitchFamily="18" charset="-128"/>
              </a:rPr>
              <a:t>SNS</a:t>
            </a:r>
            <a:r>
              <a:rPr lang="ja-JP" altLang="en-US" sz="1200" dirty="0" smtClean="0">
                <a:latin typeface="UD デジタル 教科書体 NK-R" panose="02020400000000000000" pitchFamily="18" charset="-128"/>
                <a:ea typeface="UD デジタル 教科書体 NK-R" panose="02020400000000000000" pitchFamily="18" charset="-128"/>
              </a:rPr>
              <a:t>運用を得意としています。</a:t>
            </a:r>
            <a:endParaRPr lang="en-US" altLang="ja-JP" sz="1200" dirty="0" smtClean="0">
              <a:latin typeface="UD デジタル 教科書体 NK-R" panose="02020400000000000000" pitchFamily="18" charset="-128"/>
              <a:ea typeface="UD デジタル 教科書体 NK-R" panose="02020400000000000000" pitchFamily="18" charset="-128"/>
            </a:endParaRPr>
          </a:p>
          <a:p>
            <a:endParaRPr lang="en-US" altLang="ja-JP" sz="1200" dirty="0">
              <a:latin typeface="UD デジタル 教科書体 NK-R" panose="02020400000000000000" pitchFamily="18" charset="-128"/>
              <a:ea typeface="UD デジタル 教科書体 NK-R" panose="02020400000000000000" pitchFamily="18" charset="-128"/>
            </a:endParaRPr>
          </a:p>
        </p:txBody>
      </p:sp>
      <p:sp>
        <p:nvSpPr>
          <p:cNvPr id="7" name="正方形/長方形 6"/>
          <p:cNvSpPr/>
          <p:nvPr/>
        </p:nvSpPr>
        <p:spPr>
          <a:xfrm>
            <a:off x="475171" y="4651624"/>
            <a:ext cx="4923143" cy="400110"/>
          </a:xfrm>
          <a:prstGeom prst="rect">
            <a:avLst/>
          </a:prstGeom>
        </p:spPr>
        <p:txBody>
          <a:bodyPr wrap="none">
            <a:spAutoFit/>
          </a:bodyPr>
          <a:lstStyle/>
          <a:p>
            <a:r>
              <a:rPr lang="ja-JP" altLang="en-US" sz="2000" dirty="0">
                <a:solidFill>
                  <a:srgbClr val="FF0000"/>
                </a:solidFill>
                <a:latin typeface="UD デジタル 教科書体 NK-R" panose="02020400000000000000" pitchFamily="18" charset="-128"/>
                <a:ea typeface="UD デジタル 教科書体 NK-R" panose="02020400000000000000" pitchFamily="18" charset="-128"/>
              </a:rPr>
              <a:t>② </a:t>
            </a:r>
            <a:r>
              <a:rPr lang="ja-JP" altLang="en-US" sz="2000" dirty="0" smtClean="0">
                <a:solidFill>
                  <a:srgbClr val="FF0000"/>
                </a:solidFill>
                <a:latin typeface="UD デジタル 教科書体 NK-R" panose="02020400000000000000" pitchFamily="18" charset="-128"/>
                <a:ea typeface="UD デジタル 教科書体 NK-R" panose="02020400000000000000" pitchFamily="18" charset="-128"/>
              </a:rPr>
              <a:t>業務遂行能力（</a:t>
            </a:r>
            <a:r>
              <a:rPr lang="en-US" altLang="ja-JP" sz="2000" dirty="0" smtClean="0">
                <a:solidFill>
                  <a:srgbClr val="FF0000"/>
                </a:solidFill>
                <a:latin typeface="UD デジタル 教科書体 NK-R" panose="02020400000000000000" pitchFamily="18" charset="-128"/>
                <a:ea typeface="UD デジタル 教科書体 NK-R" panose="02020400000000000000" pitchFamily="18" charset="-128"/>
              </a:rPr>
              <a:t>LINE</a:t>
            </a:r>
            <a:r>
              <a:rPr lang="ja-JP" altLang="en-US" sz="2000" dirty="0">
                <a:solidFill>
                  <a:srgbClr val="FF0000"/>
                </a:solidFill>
                <a:latin typeface="UD デジタル 教科書体 NK-R" panose="02020400000000000000" pitchFamily="18" charset="-128"/>
                <a:ea typeface="UD デジタル 教科書体 NK-R" panose="02020400000000000000" pitchFamily="18" charset="-128"/>
              </a:rPr>
              <a:t>の</a:t>
            </a:r>
            <a:r>
              <a:rPr lang="en-US" altLang="ja-JP" sz="2000" dirty="0">
                <a:solidFill>
                  <a:srgbClr val="FF0000"/>
                </a:solidFill>
                <a:latin typeface="UD デジタル 教科書体 NK-R" panose="02020400000000000000" pitchFamily="18" charset="-128"/>
                <a:ea typeface="UD デジタル 教科書体 NK-R" panose="02020400000000000000" pitchFamily="18" charset="-128"/>
              </a:rPr>
              <a:t>API</a:t>
            </a:r>
            <a:r>
              <a:rPr lang="ja-JP" altLang="en-US" sz="2000" dirty="0" smtClean="0">
                <a:solidFill>
                  <a:srgbClr val="FF0000"/>
                </a:solidFill>
                <a:latin typeface="UD デジタル 教科書体 NK-R" panose="02020400000000000000" pitchFamily="18" charset="-128"/>
                <a:ea typeface="UD デジタル 教科書体 NK-R" panose="02020400000000000000" pitchFamily="18" charset="-128"/>
              </a:rPr>
              <a:t>開発力など）</a:t>
            </a:r>
            <a:endParaRPr lang="ja-JP" altLang="en-US" sz="2000" dirty="0">
              <a:solidFill>
                <a:srgbClr val="FF0000"/>
              </a:solidFill>
            </a:endParaRPr>
          </a:p>
        </p:txBody>
      </p:sp>
      <p:sp>
        <p:nvSpPr>
          <p:cNvPr id="10" name="正方形/長方形 9"/>
          <p:cNvSpPr/>
          <p:nvPr/>
        </p:nvSpPr>
        <p:spPr>
          <a:xfrm>
            <a:off x="466142" y="1703139"/>
            <a:ext cx="5359159" cy="400110"/>
          </a:xfrm>
          <a:prstGeom prst="rect">
            <a:avLst/>
          </a:prstGeom>
        </p:spPr>
        <p:txBody>
          <a:bodyPr wrap="none">
            <a:spAutoFit/>
          </a:bodyPr>
          <a:lstStyle/>
          <a:p>
            <a:r>
              <a:rPr lang="ja-JP" altLang="en-US" sz="2000" dirty="0">
                <a:solidFill>
                  <a:srgbClr val="FF0000"/>
                </a:solidFill>
                <a:latin typeface="UD デジタル 教科書体 NK-R" panose="02020400000000000000" pitchFamily="18" charset="-128"/>
                <a:ea typeface="UD デジタル 教科書体 NK-R" panose="02020400000000000000" pitchFamily="18" charset="-128"/>
              </a:rPr>
              <a:t>① 観光</a:t>
            </a:r>
            <a:r>
              <a:rPr lang="ja-JP" altLang="en-US" sz="2000" dirty="0" smtClean="0">
                <a:solidFill>
                  <a:srgbClr val="FF0000"/>
                </a:solidFill>
                <a:latin typeface="UD デジタル 教科書体 NK-R" panose="02020400000000000000" pitchFamily="18" charset="-128"/>
                <a:ea typeface="UD デジタル 教科書体 NK-R" panose="02020400000000000000" pitchFamily="18" charset="-128"/>
              </a:rPr>
              <a:t>データ（訪問人数、属性、検索等）の活用</a:t>
            </a:r>
            <a:endParaRPr lang="en-US" altLang="ja-JP" sz="2000" dirty="0">
              <a:solidFill>
                <a:srgbClr val="FF0000"/>
              </a:solidFill>
              <a:latin typeface="UD デジタル 教科書体 NK-R" panose="02020400000000000000" pitchFamily="18" charset="-128"/>
              <a:ea typeface="UD デジタル 教科書体 NK-R" panose="02020400000000000000" pitchFamily="18" charset="-128"/>
            </a:endParaRPr>
          </a:p>
        </p:txBody>
      </p:sp>
      <p:sp>
        <p:nvSpPr>
          <p:cNvPr id="16" name="正方形/長方形 15"/>
          <p:cNvSpPr/>
          <p:nvPr/>
        </p:nvSpPr>
        <p:spPr>
          <a:xfrm>
            <a:off x="564299" y="7740352"/>
            <a:ext cx="6177069" cy="646331"/>
          </a:xfrm>
          <a:prstGeom prst="rect">
            <a:avLst/>
          </a:prstGeom>
        </p:spPr>
        <p:txBody>
          <a:bodyPr wrap="square">
            <a:spAutoFit/>
          </a:bodyPr>
          <a:lstStyle/>
          <a:p>
            <a:r>
              <a:rPr lang="ja-JP" altLang="en-US" sz="1200" dirty="0">
                <a:latin typeface="UD デジタル 教科書体 NK-R" panose="02020400000000000000" pitchFamily="18" charset="-128"/>
                <a:ea typeface="UD デジタル 教科書体 NK-R" panose="02020400000000000000" pitchFamily="18" charset="-128"/>
              </a:rPr>
              <a:t>東武トップツアーズは</a:t>
            </a:r>
            <a:r>
              <a:rPr lang="ja-JP" altLang="en-US" sz="1200" dirty="0" smtClean="0">
                <a:latin typeface="UD デジタル 教科書体 NK-R" panose="02020400000000000000" pitchFamily="18" charset="-128"/>
                <a:ea typeface="UD デジタル 教科書体 NK-R" panose="02020400000000000000" pitchFamily="18" charset="-128"/>
              </a:rPr>
              <a:t>、全国８７自治体の</a:t>
            </a:r>
            <a:r>
              <a:rPr lang="en-US" altLang="ja-JP" sz="1200" dirty="0" smtClean="0">
                <a:latin typeface="UD デジタル 教科書体 NK-R" panose="02020400000000000000" pitchFamily="18" charset="-128"/>
                <a:ea typeface="UD デジタル 教科書体 NK-R" panose="02020400000000000000" pitchFamily="18" charset="-128"/>
              </a:rPr>
              <a:t>LINE</a:t>
            </a:r>
            <a:r>
              <a:rPr lang="ja-JP" altLang="en-US" sz="1200" dirty="0" smtClean="0">
                <a:latin typeface="UD デジタル 教科書体 NK-R" panose="02020400000000000000" pitchFamily="18" charset="-128"/>
                <a:ea typeface="UD デジタル 教科書体 NK-R" panose="02020400000000000000" pitchFamily="18" charset="-128"/>
              </a:rPr>
              <a:t>の運用実績があります。</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また</a:t>
            </a:r>
            <a:r>
              <a:rPr lang="ja-JP" altLang="en-US" sz="1200" dirty="0" smtClean="0">
                <a:latin typeface="UD デジタル 教科書体 NK-R" panose="02020400000000000000" pitchFamily="18" charset="-128"/>
                <a:ea typeface="UD デジタル 教科書体 NK-R" panose="02020400000000000000" pitchFamily="18" charset="-128"/>
              </a:rPr>
              <a:t>、</a:t>
            </a:r>
            <a:r>
              <a:rPr lang="en-US" altLang="ja-JP" sz="1200" dirty="0" smtClean="0">
                <a:latin typeface="UD デジタル 教科書体 NK-R" panose="02020400000000000000" pitchFamily="18" charset="-128"/>
                <a:ea typeface="UD デジタル 教科書体 NK-R" panose="02020400000000000000" pitchFamily="18" charset="-128"/>
              </a:rPr>
              <a:t>LINE</a:t>
            </a:r>
            <a:r>
              <a:rPr lang="ja-JP" altLang="en-US" sz="1200" dirty="0" smtClean="0">
                <a:latin typeface="UD デジタル 教科書体 NK-R" panose="02020400000000000000" pitchFamily="18" charset="-128"/>
                <a:ea typeface="UD デジタル 教科書体 NK-R" panose="02020400000000000000" pitchFamily="18" charset="-128"/>
              </a:rPr>
              <a:t>株式会社の自治体担当責任者の</a:t>
            </a:r>
            <a:r>
              <a:rPr lang="en-US" altLang="ja-JP" sz="1200" dirty="0" smtClean="0">
                <a:latin typeface="UD デジタル 教科書体 NK-R" panose="02020400000000000000" pitchFamily="18" charset="-128"/>
                <a:ea typeface="UD デジタル 教科書体 NK-R" panose="02020400000000000000" pitchFamily="18" charset="-128"/>
              </a:rPr>
              <a:t>IT</a:t>
            </a:r>
            <a:r>
              <a:rPr lang="ja-JP" altLang="en-US" sz="1200" dirty="0" smtClean="0">
                <a:latin typeface="UD デジタル 教科書体 NK-R" panose="02020400000000000000" pitchFamily="18" charset="-128"/>
                <a:ea typeface="UD デジタル 教科書体 NK-R" panose="02020400000000000000" pitchFamily="18" charset="-128"/>
              </a:rPr>
              <a:t>エンジニアが当社に転職してきました。</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smtClean="0">
                <a:latin typeface="UD デジタル 教科書体 NK-R" panose="02020400000000000000" pitchFamily="18" charset="-128"/>
                <a:ea typeface="UD デジタル 教科書体 NK-R" panose="02020400000000000000" pitchFamily="18" charset="-128"/>
              </a:rPr>
              <a:t>さらに、当社</a:t>
            </a:r>
            <a:r>
              <a:rPr lang="ja-JP" altLang="en-US" sz="1200" dirty="0">
                <a:latin typeface="UD デジタル 教科書体 NK-R" panose="02020400000000000000" pitchFamily="18" charset="-128"/>
                <a:ea typeface="UD デジタル 教科書体 NK-R" panose="02020400000000000000" pitchFamily="18" charset="-128"/>
              </a:rPr>
              <a:t>の</a:t>
            </a:r>
            <a:r>
              <a:rPr lang="en-US" altLang="ja-JP" sz="1200" dirty="0" smtClean="0">
                <a:latin typeface="UD デジタル 教科書体 NK-R" panose="02020400000000000000" pitchFamily="18" charset="-128"/>
                <a:ea typeface="UD デジタル 教科書体 NK-R" panose="02020400000000000000" pitchFamily="18" charset="-128"/>
              </a:rPr>
              <a:t>DX</a:t>
            </a:r>
            <a:r>
              <a:rPr lang="ja-JP" altLang="en-US" sz="1200" dirty="0" smtClean="0">
                <a:latin typeface="UD デジタル 教科書体 NK-R" panose="02020400000000000000" pitchFamily="18" charset="-128"/>
                <a:ea typeface="UD デジタル 教科書体 NK-R" panose="02020400000000000000" pitchFamily="18" charset="-128"/>
              </a:rPr>
              <a:t>推進室には、</a:t>
            </a:r>
            <a:r>
              <a:rPr lang="en-US" altLang="ja-JP" sz="1200" dirty="0" smtClean="0">
                <a:latin typeface="UD デジタル 教科書体 NK-R" panose="02020400000000000000" pitchFamily="18" charset="-128"/>
                <a:ea typeface="UD デジタル 教科書体 NK-R" panose="02020400000000000000" pitchFamily="18" charset="-128"/>
              </a:rPr>
              <a:t>LINE</a:t>
            </a:r>
            <a:r>
              <a:rPr lang="ja-JP" altLang="en-US" sz="1200" dirty="0" smtClean="0">
                <a:latin typeface="UD デジタル 教科書体 NK-R" panose="02020400000000000000" pitchFamily="18" charset="-128"/>
                <a:ea typeface="UD デジタル 教科書体 NK-R" panose="02020400000000000000" pitchFamily="18" charset="-128"/>
              </a:rPr>
              <a:t>株式会社の出身者が多く、高度な開発が実行できます。</a:t>
            </a:r>
            <a:endParaRPr lang="en-US" altLang="ja-JP" sz="1200"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167741728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fld id="{730BBA1A-3C89-4178-A396-91F51362B106}" type="slidenum">
              <a:rPr kumimoji="1" lang="ja-JP" altLang="en-US" smtClean="0"/>
              <a:t>49</a:t>
            </a:fld>
            <a:endParaRPr kumimoji="1" lang="ja-JP" altLang="en-US"/>
          </a:p>
        </p:txBody>
      </p:sp>
      <p:pic>
        <p:nvPicPr>
          <p:cNvPr id="5" name="図 4"/>
          <p:cNvPicPr>
            <a:picLocks noChangeAspect="1"/>
          </p:cNvPicPr>
          <p:nvPr/>
        </p:nvPicPr>
        <p:blipFill rotWithShape="1">
          <a:blip r:embed="rId2">
            <a:extLst>
              <a:ext uri="{28A0092B-C50C-407E-A947-70E740481C1C}">
                <a14:useLocalDpi xmlns:a14="http://schemas.microsoft.com/office/drawing/2010/main" val="0"/>
              </a:ext>
            </a:extLst>
          </a:blip>
          <a:srcRect l="-2564" t="25038" r="-2640" b="22372"/>
          <a:stretch/>
        </p:blipFill>
        <p:spPr>
          <a:xfrm>
            <a:off x="400428" y="899592"/>
            <a:ext cx="5908892" cy="4176464"/>
          </a:xfrm>
          <a:prstGeom prst="rect">
            <a:avLst/>
          </a:prstGeom>
        </p:spPr>
      </p:pic>
      <p:sp>
        <p:nvSpPr>
          <p:cNvPr id="6" name="テキスト ボックス 5"/>
          <p:cNvSpPr txBox="1"/>
          <p:nvPr/>
        </p:nvSpPr>
        <p:spPr>
          <a:xfrm>
            <a:off x="187709" y="5748784"/>
            <a:ext cx="6336704" cy="380480"/>
          </a:xfrm>
          <a:prstGeom prst="rect">
            <a:avLst/>
          </a:prstGeom>
          <a:gradFill flip="none" rotWithShape="1">
            <a:gsLst>
              <a:gs pos="50000">
                <a:schemeClr val="bg1"/>
              </a:gs>
              <a:gs pos="80000">
                <a:schemeClr val="accent2">
                  <a:lumMod val="20000"/>
                  <a:lumOff val="80000"/>
                </a:schemeClr>
              </a:gs>
              <a:gs pos="100000">
                <a:schemeClr val="accent2">
                  <a:lumMod val="60000"/>
                  <a:lumOff val="40000"/>
                </a:schemeClr>
              </a:gs>
            </a:gsLst>
            <a:lin ang="5400000" scaled="1"/>
            <a:tileRect/>
          </a:gradFill>
          <a:ln w="9525">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rtlCol="0">
            <a:spAutoFit/>
          </a:bodyPr>
          <a:lstStyle/>
          <a:p>
            <a:r>
              <a:rPr lang="en-US" altLang="ja-JP" sz="2000" kern="0" dirty="0" smtClean="0">
                <a:solidFill>
                  <a:schemeClr val="tx1"/>
                </a:solidFill>
                <a:latin typeface="UD デジタル 教科書体 NK-R" panose="02020400000000000000" pitchFamily="18" charset="-128"/>
                <a:ea typeface="UD デジタル 教科書体 NK-R" panose="02020400000000000000" pitchFamily="18" charset="-128"/>
              </a:rPr>
              <a:t>CPD</a:t>
            </a:r>
            <a:r>
              <a:rPr lang="ja-JP" altLang="en-US" sz="2000" kern="0" dirty="0" smtClean="0">
                <a:solidFill>
                  <a:schemeClr val="tx1"/>
                </a:solidFill>
                <a:latin typeface="UD デジタル 教科書体 NK-R" panose="02020400000000000000" pitchFamily="18" charset="-128"/>
                <a:ea typeface="UD デジタル 教科書体 NK-R" panose="02020400000000000000" pitchFamily="18" charset="-128"/>
              </a:rPr>
              <a:t>型</a:t>
            </a:r>
            <a:r>
              <a:rPr lang="en-US" altLang="ja-JP" sz="2000" kern="0"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sz="2000" kern="0" dirty="0" smtClean="0">
                <a:solidFill>
                  <a:schemeClr val="tx1"/>
                </a:solidFill>
                <a:latin typeface="UD デジタル 教科書体 NK-R" panose="02020400000000000000" pitchFamily="18" charset="-128"/>
                <a:ea typeface="UD デジタル 教科書体 NK-R" panose="02020400000000000000" pitchFamily="18" charset="-128"/>
              </a:rPr>
              <a:t>スタンプで友だちを集客</a:t>
            </a:r>
            <a:r>
              <a:rPr lang="ja-JP" altLang="en-US" sz="2000" kern="0" dirty="0">
                <a:solidFill>
                  <a:schemeClr val="tx1"/>
                </a:solidFill>
                <a:latin typeface="UD デジタル 教科書体 NK-R" panose="02020400000000000000" pitchFamily="18" charset="-128"/>
                <a:ea typeface="UD デジタル 教科書体 NK-R" panose="02020400000000000000" pitchFamily="18" charset="-128"/>
              </a:rPr>
              <a:t>　</a:t>
            </a:r>
          </a:p>
        </p:txBody>
      </p:sp>
      <p:sp>
        <p:nvSpPr>
          <p:cNvPr id="7" name="正方形/長方形 6"/>
          <p:cNvSpPr/>
          <p:nvPr/>
        </p:nvSpPr>
        <p:spPr>
          <a:xfrm>
            <a:off x="388845" y="6474761"/>
            <a:ext cx="5540299" cy="1754326"/>
          </a:xfrm>
          <a:prstGeom prst="rect">
            <a:avLst/>
          </a:prstGeom>
        </p:spPr>
        <p:txBody>
          <a:bodyPr wrap="none">
            <a:spAutoFit/>
          </a:bodyPr>
          <a:lstStyle/>
          <a:p>
            <a:r>
              <a:rPr lang="ja-JP" altLang="en-US" dirty="0" smtClean="0">
                <a:latin typeface="UD デジタル 教科書体 NK-R" panose="02020400000000000000" pitchFamily="18" charset="-128"/>
                <a:ea typeface="UD デジタル 教科書体 NK-R" panose="02020400000000000000" pitchFamily="18" charset="-128"/>
              </a:rPr>
              <a:t>新規</a:t>
            </a:r>
            <a:r>
              <a:rPr lang="en-US" altLang="ja-JP" dirty="0" smtClean="0">
                <a:latin typeface="UD デジタル 教科書体 NK-R" panose="02020400000000000000" pitchFamily="18" charset="-128"/>
                <a:ea typeface="UD デジタル 教科書体 NK-R" panose="02020400000000000000" pitchFamily="18" charset="-128"/>
              </a:rPr>
              <a:t>5</a:t>
            </a:r>
            <a:r>
              <a:rPr lang="ja-JP" altLang="en-US" dirty="0">
                <a:latin typeface="UD デジタル 教科書体 NK-R" panose="02020400000000000000" pitchFamily="18" charset="-128"/>
                <a:ea typeface="UD デジタル 教科書体 NK-R" panose="02020400000000000000" pitchFamily="18" charset="-128"/>
              </a:rPr>
              <a:t>万人分</a:t>
            </a:r>
            <a:r>
              <a:rPr lang="ja-JP" altLang="en-US" dirty="0" smtClean="0">
                <a:latin typeface="UD デジタル 教科書体 NK-R" panose="02020400000000000000" pitchFamily="18" charset="-128"/>
                <a:ea typeface="UD デジタル 教科書体 NK-R" panose="02020400000000000000" pitchFamily="18" charset="-128"/>
              </a:rPr>
              <a:t>の</a:t>
            </a:r>
            <a:r>
              <a:rPr lang="en-US" altLang="ja-JP" dirty="0" smtClean="0">
                <a:latin typeface="UD デジタル 教科書体 NK-R" panose="02020400000000000000" pitchFamily="18" charset="-128"/>
                <a:ea typeface="UD デジタル 教科書体 NK-R" panose="02020400000000000000" pitchFamily="18" charset="-128"/>
              </a:rPr>
              <a:t>LINE</a:t>
            </a:r>
            <a:r>
              <a:rPr lang="ja-JP" altLang="en-US" dirty="0" smtClean="0">
                <a:latin typeface="UD デジタル 教科書体 NK-R" panose="02020400000000000000" pitchFamily="18" charset="-128"/>
                <a:ea typeface="UD デジタル 教科書体 NK-R" panose="02020400000000000000" pitchFamily="18" charset="-128"/>
              </a:rPr>
              <a:t>友だちを</a:t>
            </a:r>
            <a:r>
              <a:rPr lang="en-US" altLang="ja-JP" dirty="0" smtClean="0">
                <a:latin typeface="UD デジタル 教科書体 NK-R" panose="02020400000000000000" pitchFamily="18" charset="-128"/>
                <a:ea typeface="UD デジタル 教科書体 NK-R" panose="02020400000000000000" pitchFamily="18" charset="-128"/>
              </a:rPr>
              <a:t>CPD</a:t>
            </a:r>
            <a:r>
              <a:rPr lang="ja-JP" altLang="en-US" dirty="0" smtClean="0">
                <a:latin typeface="UD デジタル 教科書体 NK-R" panose="02020400000000000000" pitchFamily="18" charset="-128"/>
                <a:ea typeface="UD デジタル 教科書体 NK-R" panose="02020400000000000000" pitchFamily="18" charset="-128"/>
              </a:rPr>
              <a:t>型スタンプで集客。</a:t>
            </a:r>
            <a:endParaRPr lang="en-US" altLang="ja-JP" dirty="0" smtClean="0">
              <a:latin typeface="UD デジタル 教科書体 NK-R" panose="02020400000000000000" pitchFamily="18" charset="-128"/>
              <a:ea typeface="UD デジタル 教科書体 NK-R" panose="02020400000000000000" pitchFamily="18" charset="-128"/>
            </a:endParaRPr>
          </a:p>
          <a:p>
            <a:r>
              <a:rPr lang="ja-JP" altLang="en-US" dirty="0" smtClean="0">
                <a:latin typeface="UD デジタル 教科書体 NK-R" panose="02020400000000000000" pitchFamily="18" charset="-128"/>
                <a:ea typeface="UD デジタル 教科書体 NK-R" panose="02020400000000000000" pitchFamily="18" charset="-128"/>
              </a:rPr>
              <a:t>移行者とスタンプ流入の新規者を分けます。</a:t>
            </a:r>
            <a:endParaRPr lang="en-US" altLang="ja-JP" dirty="0" smtClean="0">
              <a:latin typeface="UD デジタル 教科書体 NK-R" panose="02020400000000000000" pitchFamily="18" charset="-128"/>
              <a:ea typeface="UD デジタル 教科書体 NK-R" panose="02020400000000000000" pitchFamily="18" charset="-128"/>
            </a:endParaRPr>
          </a:p>
          <a:p>
            <a:endParaRPr lang="en-US" altLang="ja-JP" dirty="0" smtClean="0">
              <a:latin typeface="UD デジタル 教科書体 NK-R" panose="02020400000000000000" pitchFamily="18" charset="-128"/>
              <a:ea typeface="UD デジタル 教科書体 NK-R" panose="02020400000000000000" pitchFamily="18" charset="-128"/>
            </a:endParaRPr>
          </a:p>
          <a:p>
            <a:r>
              <a:rPr lang="ja-JP" altLang="en-US" dirty="0" smtClean="0">
                <a:latin typeface="UD デジタル 教科書体 NK-R" panose="02020400000000000000" pitchFamily="18" charset="-128"/>
                <a:ea typeface="UD デジタル 教科書体 NK-R" panose="02020400000000000000" pitchFamily="18" charset="-128"/>
              </a:rPr>
              <a:t>流入経路タグを使い、重なりが少ないように工夫します。</a:t>
            </a:r>
            <a:endParaRPr lang="en-US" altLang="ja-JP" dirty="0" smtClean="0">
              <a:latin typeface="UD デジタル 教科書体 NK-R" panose="02020400000000000000" pitchFamily="18" charset="-128"/>
              <a:ea typeface="UD デジタル 教科書体 NK-R" panose="02020400000000000000" pitchFamily="18" charset="-128"/>
            </a:endParaRPr>
          </a:p>
          <a:p>
            <a:endParaRPr lang="en-US" altLang="ja-JP" dirty="0" smtClean="0">
              <a:latin typeface="UD デジタル 教科書体 NK-R" panose="02020400000000000000" pitchFamily="18" charset="-128"/>
              <a:ea typeface="UD デジタル 教科書体 NK-R" panose="02020400000000000000" pitchFamily="18" charset="-128"/>
            </a:endParaRPr>
          </a:p>
          <a:p>
            <a:endParaRPr lang="ja-JP" altLang="en-US" dirty="0"/>
          </a:p>
        </p:txBody>
      </p:sp>
      <p:sp>
        <p:nvSpPr>
          <p:cNvPr id="8"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３　業務内容</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（５）</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キュン</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ちゃん</a:t>
            </a:r>
            <a:r>
              <a:rPr lang="en-US" altLang="ja-JP"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スタンプ</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25138140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6195906" y="8954616"/>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1" lang="en-US" altLang="ja-JP" sz="1000" b="0" i="0" u="none" strike="noStrike" kern="1200" cap="none" spc="0" normalizeH="0" baseline="0" noProof="0">
              <a:ln>
                <a:noFill/>
              </a:ln>
              <a:solidFill>
                <a:srgbClr val="000000"/>
              </a:solidFill>
              <a:effectLst/>
              <a:uLnTx/>
              <a:uFillTx/>
              <a:latin typeface="Meiryo UI"/>
              <a:ea typeface="Meiryo UI"/>
              <a:cs typeface="+mn-cs"/>
            </a:endParaRPr>
          </a:p>
        </p:txBody>
      </p:sp>
      <p:sp>
        <p:nvSpPr>
          <p:cNvPr id="19" name="テキスト ボックス 18"/>
          <p:cNvSpPr txBox="1"/>
          <p:nvPr/>
        </p:nvSpPr>
        <p:spPr>
          <a:xfrm>
            <a:off x="260648" y="971600"/>
            <a:ext cx="6336704" cy="380480"/>
          </a:xfrm>
          <a:prstGeom prst="rect">
            <a:avLst/>
          </a:prstGeom>
          <a:gradFill flip="none" rotWithShape="1">
            <a:gsLst>
              <a:gs pos="50000">
                <a:schemeClr val="bg1"/>
              </a:gs>
              <a:gs pos="80000">
                <a:schemeClr val="accent2">
                  <a:lumMod val="20000"/>
                  <a:lumOff val="80000"/>
                </a:schemeClr>
              </a:gs>
              <a:gs pos="100000">
                <a:schemeClr val="accent2">
                  <a:lumMod val="60000"/>
                  <a:lumOff val="40000"/>
                </a:schemeClr>
              </a:gs>
            </a:gsLst>
            <a:lin ang="5400000" scaled="1"/>
            <a:tileRect/>
          </a:gradFill>
          <a:ln w="9525">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rtlCol="0">
            <a:spAutoFit/>
          </a:bodyPr>
          <a:lstStyle/>
          <a:p>
            <a:r>
              <a:rPr lang="en-US" altLang="ja-JP" sz="2000" kern="0"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sz="2000" kern="0" dirty="0" smtClean="0">
                <a:solidFill>
                  <a:schemeClr val="tx1"/>
                </a:solidFill>
                <a:latin typeface="UD デジタル 教科書体 NK-R" panose="02020400000000000000" pitchFamily="18" charset="-128"/>
                <a:ea typeface="UD デジタル 教科書体 NK-R" panose="02020400000000000000" pitchFamily="18" charset="-128"/>
              </a:rPr>
              <a:t>公式アカウント以外の機構</a:t>
            </a:r>
            <a:r>
              <a:rPr lang="en-US" altLang="ja-JP" sz="2000" kern="0" dirty="0" smtClean="0">
                <a:solidFill>
                  <a:schemeClr val="tx1"/>
                </a:solidFill>
                <a:latin typeface="UD デジタル 教科書体 NK-R" panose="02020400000000000000" pitchFamily="18" charset="-128"/>
                <a:ea typeface="UD デジタル 教科書体 NK-R" panose="02020400000000000000" pitchFamily="18" charset="-128"/>
              </a:rPr>
              <a:t>SNS</a:t>
            </a:r>
            <a:r>
              <a:rPr lang="ja-JP" altLang="en-US" sz="2000" kern="0" dirty="0" smtClean="0">
                <a:solidFill>
                  <a:schemeClr val="tx1"/>
                </a:solidFill>
                <a:latin typeface="UD デジタル 教科書体 NK-R" panose="02020400000000000000" pitchFamily="18" charset="-128"/>
                <a:ea typeface="UD デジタル 教科書体 NK-R" panose="02020400000000000000" pitchFamily="18" charset="-128"/>
              </a:rPr>
              <a:t>との連動性</a:t>
            </a:r>
            <a:endParaRPr lang="ja-JP" altLang="en-US" sz="2000" kern="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26" name="右矢印 25"/>
          <p:cNvSpPr/>
          <p:nvPr/>
        </p:nvSpPr>
        <p:spPr bwMode="auto">
          <a:xfrm>
            <a:off x="2421474" y="6763503"/>
            <a:ext cx="1008112" cy="432048"/>
          </a:xfrm>
          <a:prstGeom prst="rightArrow">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Century" pitchFamily="18" charset="0"/>
              <a:ea typeface="ＭＳ 明朝" pitchFamily="17" charset="-128"/>
            </a:endParaRPr>
          </a:p>
        </p:txBody>
      </p:sp>
      <p:pic>
        <p:nvPicPr>
          <p:cNvPr id="3074" name="Picture 2" descr="Instagramのアイコンとアプリ表示について新デザインを発表。 | Metaについて"/>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7517" y="6569779"/>
            <a:ext cx="1531566" cy="1043828"/>
          </a:xfrm>
          <a:prstGeom prst="rect">
            <a:avLst/>
          </a:prstGeom>
          <a:noFill/>
          <a:extLst>
            <a:ext uri="{909E8E84-426E-40DD-AFC4-6F175D3DCCD1}">
              <a14:hiddenFill xmlns:a14="http://schemas.microsoft.com/office/drawing/2010/main">
                <a:solidFill>
                  <a:srgbClr val="FFFFFF"/>
                </a:solidFill>
              </a14:hiddenFill>
            </a:ext>
          </a:extLst>
        </p:spPr>
      </p:pic>
      <p:pic>
        <p:nvPicPr>
          <p:cNvPr id="28" name="図 27"/>
          <p:cNvPicPr>
            <a:picLocks noChangeAspect="1"/>
          </p:cNvPicPr>
          <p:nvPr/>
        </p:nvPicPr>
        <p:blipFill>
          <a:blip r:embed="rId4"/>
          <a:stretch>
            <a:fillRect/>
          </a:stretch>
        </p:blipFill>
        <p:spPr>
          <a:xfrm>
            <a:off x="3890348" y="6569778"/>
            <a:ext cx="1043828" cy="1043828"/>
          </a:xfrm>
          <a:prstGeom prst="rect">
            <a:avLst/>
          </a:prstGeom>
        </p:spPr>
      </p:pic>
      <p:sp>
        <p:nvSpPr>
          <p:cNvPr id="29" name="角丸四角形 28"/>
          <p:cNvSpPr/>
          <p:nvPr/>
        </p:nvSpPr>
        <p:spPr bwMode="auto">
          <a:xfrm>
            <a:off x="3523853" y="6008652"/>
            <a:ext cx="3113945" cy="516550"/>
          </a:xfrm>
          <a:prstGeom prst="round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SNS</a:t>
            </a:r>
            <a:r>
              <a:rPr kumimoji="1" lang="ja-JP" altLang="en-US" sz="24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アカウントへリンク</a:t>
            </a:r>
          </a:p>
        </p:txBody>
      </p:sp>
      <p:sp>
        <p:nvSpPr>
          <p:cNvPr id="27"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３　業務内容</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（６）機構の</a:t>
            </a:r>
            <a:r>
              <a:rPr lang="en-US" altLang="ja-JP" dirty="0" smtClean="0">
                <a:solidFill>
                  <a:schemeClr val="tx1"/>
                </a:solidFill>
                <a:latin typeface="UD デジタル 教科書体 NK-R" panose="02020400000000000000" pitchFamily="18" charset="-128"/>
                <a:ea typeface="UD デジタル 教科書体 NK-R" panose="02020400000000000000" pitchFamily="18" charset="-128"/>
              </a:rPr>
              <a:t>SNS</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との連携</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30" name="角丸四角形 29"/>
          <p:cNvSpPr/>
          <p:nvPr/>
        </p:nvSpPr>
        <p:spPr bwMode="auto">
          <a:xfrm>
            <a:off x="3523853" y="1960449"/>
            <a:ext cx="3002632" cy="516550"/>
          </a:xfrm>
          <a:prstGeom prst="round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2400" dirty="0" smtClean="0">
                <a:latin typeface="UD デジタル 教科書体 NK-R" panose="02020400000000000000" pitchFamily="18" charset="-128"/>
                <a:ea typeface="UD デジタル 教科書体 NK-R" panose="02020400000000000000" pitchFamily="18" charset="-128"/>
              </a:rPr>
              <a:t>機構の</a:t>
            </a:r>
            <a:r>
              <a:rPr lang="en-US" altLang="ja-JP" sz="2400" dirty="0" err="1" smtClean="0">
                <a:latin typeface="UD デジタル 教科書体 NK-R" panose="02020400000000000000" pitchFamily="18" charset="-128"/>
                <a:ea typeface="UD デジタル 教科書体 NK-R" panose="02020400000000000000" pitchFamily="18" charset="-128"/>
              </a:rPr>
              <a:t>youtube</a:t>
            </a:r>
            <a:endParaRPr lang="en-US" altLang="ja-JP" sz="2400" dirty="0" smtClean="0">
              <a:latin typeface="UD デジタル 教科書体 NK-R" panose="02020400000000000000" pitchFamily="18" charset="-128"/>
              <a:ea typeface="UD デジタル 教科書体 NK-R" panose="02020400000000000000" pitchFamily="18" charset="-128"/>
            </a:endParaRPr>
          </a:p>
        </p:txBody>
      </p:sp>
      <p:pic>
        <p:nvPicPr>
          <p:cNvPr id="31" name="그림 62"/>
          <p:cNvPicPr>
            <a:picLocks noChangeAspect="1"/>
          </p:cNvPicPr>
          <p:nvPr/>
        </p:nvPicPr>
        <p:blipFill rotWithShape="1">
          <a:blip r:embed="rId5" cstate="print">
            <a:extLst>
              <a:ext uri="{28A0092B-C50C-407E-A947-70E740481C1C}">
                <a14:useLocalDpi xmlns:a14="http://schemas.microsoft.com/office/drawing/2010/main" val="0"/>
              </a:ext>
            </a:extLst>
          </a:blip>
          <a:srcRect t="-1" b="15652"/>
          <a:stretch/>
        </p:blipFill>
        <p:spPr>
          <a:xfrm>
            <a:off x="720660" y="1691680"/>
            <a:ext cx="1628220" cy="3562400"/>
          </a:xfrm>
          <a:prstGeom prst="rect">
            <a:avLst/>
          </a:prstGeom>
        </p:spPr>
      </p:pic>
      <p:pic>
        <p:nvPicPr>
          <p:cNvPr id="32" name="図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0694" y="2276459"/>
            <a:ext cx="1368152" cy="2962757"/>
          </a:xfrm>
          <a:prstGeom prst="rect">
            <a:avLst/>
          </a:prstGeom>
        </p:spPr>
      </p:pic>
      <p:sp>
        <p:nvSpPr>
          <p:cNvPr id="33" name="楕円 32"/>
          <p:cNvSpPr/>
          <p:nvPr/>
        </p:nvSpPr>
        <p:spPr bwMode="auto">
          <a:xfrm>
            <a:off x="620688" y="3923928"/>
            <a:ext cx="792088" cy="864096"/>
          </a:xfrm>
          <a:prstGeom prst="ellipse">
            <a:avLst/>
          </a:prstGeom>
          <a:noFill/>
          <a:ln w="57150" cap="flat"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Century" pitchFamily="18" charset="0"/>
              <a:ea typeface="ＭＳ 明朝" pitchFamily="17" charset="-128"/>
            </a:endParaRPr>
          </a:p>
        </p:txBody>
      </p:sp>
      <p:pic>
        <p:nvPicPr>
          <p:cNvPr id="6" name="図 5"/>
          <p:cNvPicPr>
            <a:picLocks noChangeAspect="1"/>
          </p:cNvPicPr>
          <p:nvPr/>
        </p:nvPicPr>
        <p:blipFill>
          <a:blip r:embed="rId7"/>
          <a:stretch>
            <a:fillRect/>
          </a:stretch>
        </p:blipFill>
        <p:spPr>
          <a:xfrm>
            <a:off x="620688" y="5447602"/>
            <a:ext cx="1728192" cy="3305602"/>
          </a:xfrm>
          <a:prstGeom prst="rect">
            <a:avLst/>
          </a:prstGeom>
        </p:spPr>
      </p:pic>
      <p:sp>
        <p:nvSpPr>
          <p:cNvPr id="8" name="楕円 7"/>
          <p:cNvSpPr/>
          <p:nvPr/>
        </p:nvSpPr>
        <p:spPr bwMode="auto">
          <a:xfrm>
            <a:off x="1016732" y="8011491"/>
            <a:ext cx="792088" cy="738205"/>
          </a:xfrm>
          <a:prstGeom prst="ellipse">
            <a:avLst/>
          </a:prstGeom>
          <a:noFill/>
          <a:ln w="57150" cap="flat"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Century" pitchFamily="18" charset="0"/>
              <a:ea typeface="ＭＳ 明朝" pitchFamily="17" charset="-128"/>
            </a:endParaRPr>
          </a:p>
        </p:txBody>
      </p:sp>
      <p:sp>
        <p:nvSpPr>
          <p:cNvPr id="39" name="右矢印 38"/>
          <p:cNvSpPr/>
          <p:nvPr/>
        </p:nvSpPr>
        <p:spPr bwMode="auto">
          <a:xfrm>
            <a:off x="2627893" y="2892490"/>
            <a:ext cx="1008112" cy="432048"/>
          </a:xfrm>
          <a:prstGeom prst="rightArrow">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Century" pitchFamily="18" charset="0"/>
              <a:ea typeface="ＭＳ 明朝" pitchFamily="17" charset="-128"/>
            </a:endParaRPr>
          </a:p>
        </p:txBody>
      </p:sp>
      <p:sp>
        <p:nvSpPr>
          <p:cNvPr id="9" name="正方形/長方形 8"/>
          <p:cNvSpPr/>
          <p:nvPr/>
        </p:nvSpPr>
        <p:spPr>
          <a:xfrm>
            <a:off x="3894032" y="2832334"/>
            <a:ext cx="2486578" cy="1477328"/>
          </a:xfrm>
          <a:prstGeom prst="rect">
            <a:avLst/>
          </a:prstGeom>
        </p:spPr>
        <p:txBody>
          <a:bodyPr wrap="none">
            <a:spAutoFit/>
          </a:bodyPr>
          <a:lstStyle/>
          <a:p>
            <a:r>
              <a:rPr lang="ja-JP" altLang="en-US" kern="0" dirty="0" smtClean="0">
                <a:latin typeface="UD デジタル 教科書体 NK-R" panose="02020400000000000000" pitchFamily="18" charset="-128"/>
                <a:ea typeface="UD デジタル 教科書体 NK-R" panose="02020400000000000000" pitchFamily="18" charset="-128"/>
              </a:rPr>
              <a:t>改良版には</a:t>
            </a:r>
            <a:r>
              <a:rPr lang="en-US" altLang="ja-JP" kern="0" dirty="0" smtClean="0">
                <a:latin typeface="UD デジタル 教科書体 NK-R" panose="02020400000000000000" pitchFamily="18" charset="-128"/>
                <a:ea typeface="UD デジタル 教科書体 NK-R" panose="02020400000000000000" pitchFamily="18" charset="-128"/>
              </a:rPr>
              <a:t>LINE</a:t>
            </a:r>
            <a:r>
              <a:rPr lang="ja-JP" altLang="en-US" kern="0" dirty="0" smtClean="0">
                <a:latin typeface="UD デジタル 教科書体 NK-R" panose="02020400000000000000" pitchFamily="18" charset="-128"/>
                <a:ea typeface="UD デジタル 教科書体 NK-R" panose="02020400000000000000" pitchFamily="18" charset="-128"/>
              </a:rPr>
              <a:t>からの</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smtClean="0">
                <a:latin typeface="UD デジタル 教科書体 NK-R" panose="02020400000000000000" pitchFamily="18" charset="-128"/>
                <a:ea typeface="UD デジタル 教科書体 NK-R" panose="02020400000000000000" pitchFamily="18" charset="-128"/>
              </a:rPr>
              <a:t>機構</a:t>
            </a:r>
            <a:r>
              <a:rPr lang="en-US" altLang="ja-JP" kern="0" dirty="0" err="1" smtClean="0">
                <a:latin typeface="UD デジタル 教科書体 NK-R" panose="02020400000000000000" pitchFamily="18" charset="-128"/>
                <a:ea typeface="UD デジタル 教科書体 NK-R" panose="02020400000000000000" pitchFamily="18" charset="-128"/>
              </a:rPr>
              <a:t>youtube</a:t>
            </a:r>
            <a:r>
              <a:rPr lang="ja-JP" altLang="en-US" kern="0" dirty="0" smtClean="0">
                <a:latin typeface="UD デジタル 教科書体 NK-R" panose="02020400000000000000" pitchFamily="18" charset="-128"/>
                <a:ea typeface="UD デジタル 教科書体 NK-R" panose="02020400000000000000" pitchFamily="18" charset="-128"/>
              </a:rPr>
              <a:t>への</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smtClean="0">
                <a:latin typeface="UD デジタル 教科書体 NK-R" panose="02020400000000000000" pitchFamily="18" charset="-128"/>
                <a:ea typeface="UD デジタル 教科書体 NK-R" panose="02020400000000000000" pitchFamily="18" charset="-128"/>
              </a:rPr>
              <a:t>再生回数を</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a:latin typeface="UD デジタル 教科書体 NK-R" panose="02020400000000000000" pitchFamily="18" charset="-128"/>
                <a:ea typeface="UD デジタル 教科書体 NK-R" panose="02020400000000000000" pitchFamily="18" charset="-128"/>
              </a:rPr>
              <a:t>確認</a:t>
            </a:r>
            <a:r>
              <a:rPr lang="ja-JP" altLang="en-US" kern="0" dirty="0" smtClean="0">
                <a:latin typeface="UD デジタル 教科書体 NK-R" panose="02020400000000000000" pitchFamily="18" charset="-128"/>
                <a:ea typeface="UD デジタル 教科書体 NK-R" panose="02020400000000000000" pitchFamily="18" charset="-128"/>
              </a:rPr>
              <a:t>するシステムを</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a:latin typeface="UD デジタル 教科書体 NK-R" panose="02020400000000000000" pitchFamily="18" charset="-128"/>
                <a:ea typeface="UD デジタル 教科書体 NK-R" panose="02020400000000000000" pitchFamily="18" charset="-128"/>
              </a:rPr>
              <a:t>つけました</a:t>
            </a:r>
            <a:endParaRPr lang="ja-JP" altLang="en-US" dirty="0"/>
          </a:p>
        </p:txBody>
      </p:sp>
      <p:sp>
        <p:nvSpPr>
          <p:cNvPr id="40" name="正方形/長方形 39"/>
          <p:cNvSpPr/>
          <p:nvPr/>
        </p:nvSpPr>
        <p:spPr>
          <a:xfrm>
            <a:off x="3636092" y="7664027"/>
            <a:ext cx="2951415" cy="1200329"/>
          </a:xfrm>
          <a:prstGeom prst="rect">
            <a:avLst/>
          </a:prstGeom>
        </p:spPr>
        <p:txBody>
          <a:bodyPr wrap="square">
            <a:spAutoFit/>
          </a:bodyPr>
          <a:lstStyle/>
          <a:p>
            <a:r>
              <a:rPr lang="ja-JP" altLang="en-US" kern="0" dirty="0" smtClean="0">
                <a:latin typeface="UD デジタル 教科書体 NK-R" panose="02020400000000000000" pitchFamily="18" charset="-128"/>
                <a:ea typeface="UD デジタル 教科書体 NK-R" panose="02020400000000000000" pitchFamily="18" charset="-128"/>
              </a:rPr>
              <a:t>改良版には</a:t>
            </a:r>
            <a:r>
              <a:rPr lang="en-US" altLang="ja-JP" kern="0" dirty="0" smtClean="0">
                <a:latin typeface="UD デジタル 教科書体 NK-R" panose="02020400000000000000" pitchFamily="18" charset="-128"/>
                <a:ea typeface="UD デジタル 教科書体 NK-R" panose="02020400000000000000" pitchFamily="18" charset="-128"/>
              </a:rPr>
              <a:t>LINE</a:t>
            </a:r>
            <a:r>
              <a:rPr lang="ja-JP" altLang="en-US" kern="0" dirty="0" smtClean="0">
                <a:latin typeface="UD デジタル 教科書体 NK-R" panose="02020400000000000000" pitchFamily="18" charset="-128"/>
                <a:ea typeface="UD デジタル 教科書体 NK-R" panose="02020400000000000000" pitchFamily="18" charset="-128"/>
              </a:rPr>
              <a:t>からの</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smtClean="0">
                <a:latin typeface="UD デジタル 教科書体 NK-R" panose="02020400000000000000" pitchFamily="18" charset="-128"/>
                <a:ea typeface="UD デジタル 教科書体 NK-R" panose="02020400000000000000" pitchFamily="18" charset="-128"/>
              </a:rPr>
              <a:t>機構の他の</a:t>
            </a:r>
            <a:r>
              <a:rPr lang="en-US" altLang="ja-JP" kern="0" dirty="0" smtClean="0">
                <a:latin typeface="UD デジタル 教科書体 NK-R" panose="02020400000000000000" pitchFamily="18" charset="-128"/>
                <a:ea typeface="UD デジタル 教科書体 NK-R" panose="02020400000000000000" pitchFamily="18" charset="-128"/>
              </a:rPr>
              <a:t>SNS</a:t>
            </a:r>
            <a:r>
              <a:rPr lang="ja-JP" altLang="en-US" kern="0" dirty="0" smtClean="0">
                <a:latin typeface="UD デジタル 教科書体 NK-R" panose="02020400000000000000" pitchFamily="18" charset="-128"/>
                <a:ea typeface="UD デジタル 教科書体 NK-R" panose="02020400000000000000" pitchFamily="18" charset="-128"/>
              </a:rPr>
              <a:t>への</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smtClean="0">
                <a:latin typeface="UD デジタル 教科書体 NK-R" panose="02020400000000000000" pitchFamily="18" charset="-128"/>
                <a:ea typeface="UD デジタル 教科書体 NK-R" panose="02020400000000000000" pitchFamily="18" charset="-128"/>
              </a:rPr>
              <a:t>登録数を確認するシステムをつけました</a:t>
            </a:r>
            <a:endParaRPr lang="ja-JP" altLang="en-US" dirty="0"/>
          </a:p>
        </p:txBody>
      </p:sp>
      <p:sp>
        <p:nvSpPr>
          <p:cNvPr id="11" name="正方形/長方形 10"/>
          <p:cNvSpPr/>
          <p:nvPr/>
        </p:nvSpPr>
        <p:spPr>
          <a:xfrm>
            <a:off x="3182562" y="4699448"/>
            <a:ext cx="3429000" cy="923330"/>
          </a:xfrm>
          <a:prstGeom prst="rect">
            <a:avLst/>
          </a:prstGeom>
          <a:solidFill>
            <a:srgbClr val="FFFF00"/>
          </a:solidFill>
        </p:spPr>
        <p:txBody>
          <a:bodyPr>
            <a:spAutoFit/>
          </a:bodyPr>
          <a:lstStyle/>
          <a:p>
            <a:pPr lvl="0"/>
            <a:r>
              <a:rPr lang="ja-JP" altLang="en-US" kern="0" dirty="0" smtClean="0">
                <a:solidFill>
                  <a:srgbClr val="000000"/>
                </a:solidFill>
                <a:latin typeface="UD デジタル 教科書体 NK-R" panose="02020400000000000000" pitchFamily="18" charset="-128"/>
                <a:ea typeface="UD デジタル 教科書体 NK-R" panose="02020400000000000000" pitchFamily="18" charset="-128"/>
              </a:rPr>
              <a:t>機構の</a:t>
            </a:r>
            <a:r>
              <a:rPr lang="en-US" altLang="ja-JP" kern="0" dirty="0" smtClean="0">
                <a:latin typeface="UD デジタル 教科書体 NK-R" panose="02020400000000000000" pitchFamily="18" charset="-128"/>
                <a:ea typeface="UD デジタル 教科書体 NK-R" panose="02020400000000000000" pitchFamily="18" charset="-128"/>
              </a:rPr>
              <a:t>Twitter</a:t>
            </a:r>
            <a:r>
              <a:rPr lang="ja-JP" altLang="en-US" kern="0" dirty="0" err="1" smtClean="0">
                <a:latin typeface="UD デジタル 教科書体 NK-R" panose="02020400000000000000" pitchFamily="18" charset="-128"/>
                <a:ea typeface="UD デジタル 教科書体 NK-R" panose="02020400000000000000" pitchFamily="18" charset="-128"/>
              </a:rPr>
              <a:t>、</a:t>
            </a:r>
            <a:r>
              <a:rPr lang="en-US" altLang="ja-JP" kern="0" dirty="0" err="1" smtClean="0">
                <a:latin typeface="UD デジタル 教科書体 NK-R" panose="02020400000000000000" pitchFamily="18" charset="-128"/>
                <a:ea typeface="UD デジタル 教科書体 NK-R" panose="02020400000000000000" pitchFamily="18" charset="-128"/>
              </a:rPr>
              <a:t>Instgram</a:t>
            </a:r>
            <a:r>
              <a:rPr lang="ja-JP" altLang="en-US" kern="0" dirty="0" smtClean="0">
                <a:latin typeface="UD デジタル 教科書体 NK-R" panose="02020400000000000000" pitchFamily="18" charset="-128"/>
                <a:ea typeface="UD デジタル 教科書体 NK-R" panose="02020400000000000000" pitchFamily="18" charset="-128"/>
              </a:rPr>
              <a:t>を触らせてもらえたら、</a:t>
            </a:r>
            <a:r>
              <a:rPr lang="ja-JP" altLang="en-US" kern="0" dirty="0">
                <a:latin typeface="UD デジタル 教科書体 NK-R" panose="02020400000000000000" pitchFamily="18" charset="-128"/>
                <a:ea typeface="UD デジタル 教科書体 NK-R" panose="02020400000000000000" pitchFamily="18" charset="-128"/>
              </a:rPr>
              <a:t>裏技</a:t>
            </a:r>
            <a:r>
              <a:rPr lang="en-US" altLang="ja-JP" kern="0" dirty="0">
                <a:latin typeface="UD デジタル 教科書体 NK-R" panose="02020400000000000000" pitchFamily="18" charset="-128"/>
                <a:ea typeface="UD デジタル 教科書体 NK-R" panose="02020400000000000000" pitchFamily="18" charset="-128"/>
              </a:rPr>
              <a:t>LINE</a:t>
            </a:r>
            <a:r>
              <a:rPr lang="ja-JP" altLang="en-US" kern="0" dirty="0" smtClean="0">
                <a:latin typeface="UD デジタル 教科書体 NK-R" panose="02020400000000000000" pitchFamily="18" charset="-128"/>
                <a:ea typeface="UD デジタル 教科書体 NK-R" panose="02020400000000000000" pitchFamily="18" charset="-128"/>
              </a:rPr>
              <a:t>タグで</a:t>
            </a:r>
            <a:r>
              <a:rPr lang="en-US" altLang="ja-JP" kern="0" dirty="0" smtClean="0">
                <a:latin typeface="UD デジタル 教科書体 NK-R" panose="02020400000000000000" pitchFamily="18" charset="-128"/>
                <a:ea typeface="UD デジタル 教科書体 NK-R" panose="02020400000000000000" pitchFamily="18" charset="-128"/>
              </a:rPr>
              <a:t>SNS</a:t>
            </a:r>
            <a:r>
              <a:rPr lang="ja-JP" altLang="en-US" kern="0" dirty="0" smtClean="0">
                <a:latin typeface="UD デジタル 教科書体 NK-R" panose="02020400000000000000" pitchFamily="18" charset="-128"/>
                <a:ea typeface="UD デジタル 教科書体 NK-R" panose="02020400000000000000" pitchFamily="18" charset="-128"/>
              </a:rPr>
              <a:t>データ連携も活用可能</a:t>
            </a:r>
            <a:endParaRPr lang="ja-JP" altLang="en-US" dirty="0"/>
          </a:p>
        </p:txBody>
      </p:sp>
    </p:spTree>
    <p:extLst>
      <p:ext uri="{BB962C8B-B14F-4D97-AF65-F5344CB8AC3E}">
        <p14:creationId xmlns:p14="http://schemas.microsoft.com/office/powerpoint/2010/main" val="216484879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6195906" y="8954616"/>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1" lang="en-US" altLang="ja-JP" sz="1000" b="0" i="0" u="none" strike="noStrike" kern="1200" cap="none" spc="0" normalizeH="0" baseline="0" noProof="0">
              <a:ln>
                <a:noFill/>
              </a:ln>
              <a:solidFill>
                <a:srgbClr val="000000"/>
              </a:solidFill>
              <a:effectLst/>
              <a:uLnTx/>
              <a:uFillTx/>
              <a:latin typeface="Meiryo UI"/>
              <a:ea typeface="Meiryo UI"/>
              <a:cs typeface="+mn-cs"/>
            </a:endParaRPr>
          </a:p>
        </p:txBody>
      </p:sp>
      <p:sp>
        <p:nvSpPr>
          <p:cNvPr id="7" name="テキスト ボックス 6"/>
          <p:cNvSpPr txBox="1"/>
          <p:nvPr/>
        </p:nvSpPr>
        <p:spPr>
          <a:xfrm>
            <a:off x="238945" y="1152468"/>
            <a:ext cx="6336704" cy="380480"/>
          </a:xfrm>
          <a:prstGeom prst="rect">
            <a:avLst/>
          </a:prstGeom>
          <a:gradFill flip="none" rotWithShape="1">
            <a:gsLst>
              <a:gs pos="50000">
                <a:schemeClr val="bg1"/>
              </a:gs>
              <a:gs pos="80000">
                <a:schemeClr val="accent2">
                  <a:lumMod val="20000"/>
                  <a:lumOff val="80000"/>
                </a:schemeClr>
              </a:gs>
              <a:gs pos="100000">
                <a:schemeClr val="accent2">
                  <a:lumMod val="60000"/>
                  <a:lumOff val="40000"/>
                </a:schemeClr>
              </a:gs>
            </a:gsLst>
            <a:lin ang="5400000" scaled="1"/>
            <a:tileRect/>
          </a:gradFill>
          <a:ln w="9525">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rtlCol="0">
            <a:spAutoFit/>
          </a:bodyPr>
          <a:lstStyle/>
          <a:p>
            <a:r>
              <a:rPr lang="ja-JP" altLang="en-US" sz="2000" kern="0" dirty="0" smtClean="0">
                <a:solidFill>
                  <a:schemeClr val="tx1"/>
                </a:solidFill>
                <a:latin typeface="UD デジタル 教科書体 NK-R" panose="02020400000000000000" pitchFamily="18" charset="-128"/>
                <a:ea typeface="UD デジタル 教科書体 NK-R" panose="02020400000000000000" pitchFamily="18" charset="-128"/>
              </a:rPr>
              <a:t>ユーザーとの情報交換体制の整備</a:t>
            </a:r>
            <a:r>
              <a:rPr lang="ja-JP" altLang="en-US" sz="2000" kern="0" dirty="0">
                <a:solidFill>
                  <a:schemeClr val="tx1"/>
                </a:solidFill>
                <a:latin typeface="UD デジタル 教科書体 NK-R" panose="02020400000000000000" pitchFamily="18" charset="-128"/>
                <a:ea typeface="UD デジタル 教科書体 NK-R" panose="02020400000000000000" pitchFamily="18" charset="-128"/>
              </a:rPr>
              <a:t>　</a:t>
            </a:r>
          </a:p>
        </p:txBody>
      </p:sp>
      <p:sp>
        <p:nvSpPr>
          <p:cNvPr id="2" name="正方形/長方形 1"/>
          <p:cNvSpPr/>
          <p:nvPr/>
        </p:nvSpPr>
        <p:spPr bwMode="auto">
          <a:xfrm>
            <a:off x="238945" y="1907704"/>
            <a:ext cx="6336704" cy="5121041"/>
          </a:xfrm>
          <a:prstGeom prst="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kumimoji="1" lang="ja-JP" altLang="en-US" sz="1400" b="0" i="0" u="none" strike="noStrike" cap="none" normalizeH="0" baseline="0" dirty="0" smtClean="0">
              <a:ln>
                <a:noFill/>
              </a:ln>
              <a:solidFill>
                <a:srgbClr val="FF0000"/>
              </a:solidFill>
              <a:effectLst/>
              <a:latin typeface="UD デジタル 教科書体 NK-R" panose="02020400000000000000" pitchFamily="18" charset="-128"/>
              <a:ea typeface="UD デジタル 教科書体 NK-R" panose="02020400000000000000" pitchFamily="18" charset="-128"/>
            </a:endParaRPr>
          </a:p>
        </p:txBody>
      </p:sp>
      <p:sp>
        <p:nvSpPr>
          <p:cNvPr id="10" name="Google Shape;317;p32"/>
          <p:cNvSpPr txBox="1"/>
          <p:nvPr/>
        </p:nvSpPr>
        <p:spPr>
          <a:xfrm>
            <a:off x="393589" y="2439320"/>
            <a:ext cx="6182060" cy="117567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ja" sz="1400" dirty="0">
                <a:solidFill>
                  <a:schemeClr val="dk1"/>
                </a:solidFill>
                <a:latin typeface="UD デジタル 教科書体 NK-R" panose="02020400000000000000" pitchFamily="18" charset="-128"/>
                <a:ea typeface="UD デジタル 教科書体 NK-R" panose="02020400000000000000" pitchFamily="18" charset="-128"/>
                <a:cs typeface="M PLUS 1p"/>
                <a:sym typeface="M PLUS 1p"/>
              </a:rPr>
              <a:t>✓ 参加者がワーケーションウィーク後も繋がることができるコミュニティグループを</a:t>
            </a:r>
            <a:r>
              <a:rPr lang="ja" sz="1400" dirty="0" smtClean="0">
                <a:solidFill>
                  <a:schemeClr val="dk1"/>
                </a:solidFill>
                <a:latin typeface="UD デジタル 教科書体 NK-R" panose="02020400000000000000" pitchFamily="18" charset="-128"/>
                <a:ea typeface="UD デジタル 教科書体 NK-R" panose="02020400000000000000" pitchFamily="18" charset="-128"/>
                <a:cs typeface="M PLUS 1p"/>
                <a:sym typeface="M PLUS 1p"/>
              </a:rPr>
              <a:t>開設</a:t>
            </a:r>
            <a:endParaRPr sz="1400" dirty="0">
              <a:solidFill>
                <a:schemeClr val="dk1"/>
              </a:solidFill>
              <a:latin typeface="UD デジタル 教科書体 NK-R" panose="02020400000000000000" pitchFamily="18" charset="-128"/>
              <a:ea typeface="UD デジタル 教科書体 NK-R" panose="02020400000000000000" pitchFamily="18" charset="-128"/>
              <a:cs typeface="M PLUS 1p"/>
              <a:sym typeface="M PLUS 1p"/>
            </a:endParaRPr>
          </a:p>
          <a:p>
            <a:pPr marL="0" lvl="0" indent="0" algn="l" rtl="0">
              <a:lnSpc>
                <a:spcPct val="115000"/>
              </a:lnSpc>
              <a:spcBef>
                <a:spcPts val="0"/>
              </a:spcBef>
              <a:spcAft>
                <a:spcPts val="0"/>
              </a:spcAft>
              <a:buNone/>
            </a:pPr>
            <a:r>
              <a:rPr lang="ja" sz="1400" dirty="0">
                <a:solidFill>
                  <a:schemeClr val="dk1"/>
                </a:solidFill>
                <a:latin typeface="UD デジタル 教科書体 NK-R" panose="02020400000000000000" pitchFamily="18" charset="-128"/>
                <a:ea typeface="UD デジタル 教科書体 NK-R" panose="02020400000000000000" pitchFamily="18" charset="-128"/>
                <a:cs typeface="M PLUS 1p"/>
                <a:sym typeface="M PLUS 1p"/>
              </a:rPr>
              <a:t>✓ LINEオープンチャットなどを活用し、観光庁様、TABIPPO、現地在住者、各種コミュニティメンバーなど幅広い人が交流できるように工夫</a:t>
            </a:r>
            <a:endParaRPr sz="1400" dirty="0">
              <a:latin typeface="UD デジタル 教科書体 NK-R" panose="02020400000000000000" pitchFamily="18" charset="-128"/>
              <a:ea typeface="UD デジタル 教科書体 NK-R" panose="02020400000000000000" pitchFamily="18" charset="-128"/>
            </a:endParaRPr>
          </a:p>
        </p:txBody>
      </p:sp>
      <p:pic>
        <p:nvPicPr>
          <p:cNvPr id="12" name="Google Shape;313;p32"/>
          <p:cNvPicPr preferRelativeResize="0"/>
          <p:nvPr/>
        </p:nvPicPr>
        <p:blipFill rotWithShape="1">
          <a:blip r:embed="rId3">
            <a:alphaModFix/>
          </a:blip>
          <a:srcRect b="22952"/>
          <a:stretch/>
        </p:blipFill>
        <p:spPr>
          <a:xfrm>
            <a:off x="4778793" y="4086601"/>
            <a:ext cx="1634675" cy="2574150"/>
          </a:xfrm>
          <a:prstGeom prst="rect">
            <a:avLst/>
          </a:prstGeom>
          <a:noFill/>
          <a:ln>
            <a:noFill/>
          </a:ln>
          <a:effectLst>
            <a:outerShdw blurRad="57150" dist="19050" dir="5400000" algn="bl" rotWithShape="0">
              <a:srgbClr val="000000">
                <a:alpha val="50000"/>
              </a:srgbClr>
            </a:outerShdw>
          </a:effectLst>
        </p:spPr>
      </p:pic>
      <p:pic>
        <p:nvPicPr>
          <p:cNvPr id="13" name="Google Shape;314;p32"/>
          <p:cNvPicPr preferRelativeResize="0"/>
          <p:nvPr/>
        </p:nvPicPr>
        <p:blipFill rotWithShape="1">
          <a:blip r:embed="rId4">
            <a:alphaModFix/>
          </a:blip>
          <a:srcRect b="22958"/>
          <a:stretch/>
        </p:blipFill>
        <p:spPr>
          <a:xfrm>
            <a:off x="548680" y="4098352"/>
            <a:ext cx="1634675" cy="2574150"/>
          </a:xfrm>
          <a:prstGeom prst="rect">
            <a:avLst/>
          </a:prstGeom>
          <a:noFill/>
          <a:ln>
            <a:noFill/>
          </a:ln>
          <a:effectLst>
            <a:outerShdw blurRad="57150" dist="19050" dir="5400000" algn="bl" rotWithShape="0">
              <a:srgbClr val="000000">
                <a:alpha val="50000"/>
              </a:srgbClr>
            </a:outerShdw>
          </a:effectLst>
        </p:spPr>
      </p:pic>
      <p:pic>
        <p:nvPicPr>
          <p:cNvPr id="14" name="Google Shape;315;p32"/>
          <p:cNvPicPr preferRelativeResize="0"/>
          <p:nvPr/>
        </p:nvPicPr>
        <p:blipFill rotWithShape="1">
          <a:blip r:embed="rId5">
            <a:alphaModFix/>
          </a:blip>
          <a:srcRect b="20255"/>
          <a:stretch/>
        </p:blipFill>
        <p:spPr>
          <a:xfrm>
            <a:off x="2691443" y="4098352"/>
            <a:ext cx="1579275" cy="2574150"/>
          </a:xfrm>
          <a:prstGeom prst="rect">
            <a:avLst/>
          </a:prstGeom>
          <a:noFill/>
          <a:ln>
            <a:noFill/>
          </a:ln>
          <a:effectLst>
            <a:outerShdw blurRad="57150" dist="19050" dir="5400000" algn="bl" rotWithShape="0">
              <a:srgbClr val="000000">
                <a:alpha val="50000"/>
              </a:srgbClr>
            </a:outerShdw>
          </a:effectLst>
        </p:spPr>
      </p:pic>
      <p:sp>
        <p:nvSpPr>
          <p:cNvPr id="15" name="Google Shape;318;p32"/>
          <p:cNvSpPr/>
          <p:nvPr/>
        </p:nvSpPr>
        <p:spPr>
          <a:xfrm>
            <a:off x="548690" y="3899117"/>
            <a:ext cx="1634700" cy="5067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UD デジタル 教科書体 NK-R" panose="02020400000000000000" pitchFamily="18" charset="-128"/>
              <a:ea typeface="UD デジタル 教科書体 NK-R" panose="02020400000000000000" pitchFamily="18" charset="-128"/>
            </a:endParaRPr>
          </a:p>
        </p:txBody>
      </p:sp>
      <p:sp>
        <p:nvSpPr>
          <p:cNvPr id="16" name="Google Shape;319;p32"/>
          <p:cNvSpPr txBox="1"/>
          <p:nvPr/>
        </p:nvSpPr>
        <p:spPr>
          <a:xfrm>
            <a:off x="608853" y="3951800"/>
            <a:ext cx="1514400" cy="4014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ja" sz="1000">
                <a:solidFill>
                  <a:srgbClr val="000000"/>
                </a:solidFill>
                <a:latin typeface="UD デジタル 教科書体 NK-R" panose="02020400000000000000" pitchFamily="18" charset="-128"/>
                <a:ea typeface="UD デジタル 教科書体 NK-R" panose="02020400000000000000" pitchFamily="18" charset="-128"/>
                <a:cs typeface="M PLUS 1p"/>
                <a:sym typeface="M PLUS 1p"/>
              </a:rPr>
              <a:t>参加者が滞在中に</a:t>
            </a:r>
            <a:endParaRPr sz="1000">
              <a:solidFill>
                <a:srgbClr val="000000"/>
              </a:solidFill>
              <a:latin typeface="UD デジタル 教科書体 NK-R" panose="02020400000000000000" pitchFamily="18" charset="-128"/>
              <a:ea typeface="UD デジタル 教科書体 NK-R" panose="02020400000000000000" pitchFamily="18" charset="-128"/>
              <a:cs typeface="M PLUS 1p"/>
              <a:sym typeface="M PLUS 1p"/>
            </a:endParaRPr>
          </a:p>
          <a:p>
            <a:pPr marL="0" lvl="0" indent="0" algn="ctr" rtl="0">
              <a:lnSpc>
                <a:spcPct val="115000"/>
              </a:lnSpc>
              <a:spcBef>
                <a:spcPts val="0"/>
              </a:spcBef>
              <a:spcAft>
                <a:spcPts val="0"/>
              </a:spcAft>
              <a:buNone/>
            </a:pPr>
            <a:r>
              <a:rPr lang="ja" sz="1000">
                <a:solidFill>
                  <a:srgbClr val="000000"/>
                </a:solidFill>
                <a:latin typeface="UD デジタル 教科書体 NK-R" panose="02020400000000000000" pitchFamily="18" charset="-128"/>
                <a:ea typeface="UD デジタル 教科書体 NK-R" panose="02020400000000000000" pitchFamily="18" charset="-128"/>
                <a:cs typeface="M PLUS 1p"/>
                <a:sym typeface="M PLUS 1p"/>
              </a:rPr>
              <a:t>写真や感想をアップ</a:t>
            </a:r>
            <a:endParaRPr sz="1000">
              <a:solidFill>
                <a:srgbClr val="000000"/>
              </a:solidFill>
              <a:latin typeface="UD デジタル 教科書体 NK-R" panose="02020400000000000000" pitchFamily="18" charset="-128"/>
              <a:ea typeface="UD デジタル 教科書体 NK-R" panose="02020400000000000000" pitchFamily="18" charset="-128"/>
              <a:cs typeface="M PLUS 1p"/>
              <a:sym typeface="M PLUS 1p"/>
            </a:endParaRPr>
          </a:p>
        </p:txBody>
      </p:sp>
      <p:sp>
        <p:nvSpPr>
          <p:cNvPr id="17" name="Google Shape;320;p32"/>
          <p:cNvSpPr/>
          <p:nvPr/>
        </p:nvSpPr>
        <p:spPr>
          <a:xfrm>
            <a:off x="2691430" y="3899117"/>
            <a:ext cx="1634700" cy="5067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UD デジタル 教科書体 NK-R" panose="02020400000000000000" pitchFamily="18" charset="-128"/>
              <a:ea typeface="UD デジタル 教科書体 NK-R" panose="02020400000000000000" pitchFamily="18" charset="-128"/>
            </a:endParaRPr>
          </a:p>
        </p:txBody>
      </p:sp>
      <p:sp>
        <p:nvSpPr>
          <p:cNvPr id="18" name="Google Shape;321;p32"/>
          <p:cNvSpPr txBox="1"/>
          <p:nvPr/>
        </p:nvSpPr>
        <p:spPr>
          <a:xfrm>
            <a:off x="2751593" y="3951800"/>
            <a:ext cx="1514400" cy="4014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ja" sz="1000">
                <a:solidFill>
                  <a:srgbClr val="000000"/>
                </a:solidFill>
                <a:latin typeface="UD デジタル 教科書体 NK-R" panose="02020400000000000000" pitchFamily="18" charset="-128"/>
                <a:ea typeface="UD デジタル 教科書体 NK-R" panose="02020400000000000000" pitchFamily="18" charset="-128"/>
                <a:cs typeface="M PLUS 1p"/>
                <a:sym typeface="M PLUS 1p"/>
              </a:rPr>
              <a:t>参加者が</a:t>
            </a:r>
            <a:endParaRPr sz="1000">
              <a:solidFill>
                <a:srgbClr val="000000"/>
              </a:solidFill>
              <a:latin typeface="UD デジタル 教科書体 NK-R" panose="02020400000000000000" pitchFamily="18" charset="-128"/>
              <a:ea typeface="UD デジタル 教科書体 NK-R" panose="02020400000000000000" pitchFamily="18" charset="-128"/>
              <a:cs typeface="M PLUS 1p"/>
              <a:sym typeface="M PLUS 1p"/>
            </a:endParaRPr>
          </a:p>
          <a:p>
            <a:pPr marL="0" lvl="0" indent="0" algn="ctr" rtl="0">
              <a:lnSpc>
                <a:spcPct val="115000"/>
              </a:lnSpc>
              <a:spcBef>
                <a:spcPts val="0"/>
              </a:spcBef>
              <a:spcAft>
                <a:spcPts val="0"/>
              </a:spcAft>
              <a:buNone/>
            </a:pPr>
            <a:r>
              <a:rPr lang="ja" sz="1000">
                <a:solidFill>
                  <a:srgbClr val="000000"/>
                </a:solidFill>
                <a:latin typeface="UD デジタル 教科書体 NK-R" panose="02020400000000000000" pitchFamily="18" charset="-128"/>
                <a:ea typeface="UD デジタル 教科書体 NK-R" panose="02020400000000000000" pitchFamily="18" charset="-128"/>
                <a:cs typeface="M PLUS 1p"/>
                <a:sym typeface="M PLUS 1p"/>
              </a:rPr>
              <a:t>再訪した際のやり取り</a:t>
            </a:r>
            <a:endParaRPr sz="1000">
              <a:solidFill>
                <a:srgbClr val="000000"/>
              </a:solidFill>
              <a:latin typeface="UD デジタル 教科書体 NK-R" panose="02020400000000000000" pitchFamily="18" charset="-128"/>
              <a:ea typeface="UD デジタル 教科書体 NK-R" panose="02020400000000000000" pitchFamily="18" charset="-128"/>
              <a:cs typeface="M PLUS 1p"/>
              <a:sym typeface="M PLUS 1p"/>
            </a:endParaRPr>
          </a:p>
        </p:txBody>
      </p:sp>
      <p:sp>
        <p:nvSpPr>
          <p:cNvPr id="20" name="Google Shape;322;p32"/>
          <p:cNvSpPr/>
          <p:nvPr/>
        </p:nvSpPr>
        <p:spPr>
          <a:xfrm>
            <a:off x="4778799" y="3899117"/>
            <a:ext cx="1634700" cy="5067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UD デジタル 教科書体 NK-R" panose="02020400000000000000" pitchFamily="18" charset="-128"/>
              <a:ea typeface="UD デジタル 教科書体 NK-R" panose="02020400000000000000" pitchFamily="18" charset="-128"/>
            </a:endParaRPr>
          </a:p>
        </p:txBody>
      </p:sp>
      <p:sp>
        <p:nvSpPr>
          <p:cNvPr id="21" name="Google Shape;323;p32"/>
          <p:cNvSpPr txBox="1"/>
          <p:nvPr/>
        </p:nvSpPr>
        <p:spPr>
          <a:xfrm>
            <a:off x="4838961" y="3951800"/>
            <a:ext cx="1514400" cy="4014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ja" sz="1000">
                <a:latin typeface="UD デジタル 教科書体 NK-R" panose="02020400000000000000" pitchFamily="18" charset="-128"/>
                <a:ea typeface="UD デジタル 教科書体 NK-R" panose="02020400000000000000" pitchFamily="18" charset="-128"/>
                <a:cs typeface="M PLUS 1p"/>
                <a:sym typeface="M PLUS 1p"/>
              </a:rPr>
              <a:t>現地の</a:t>
            </a:r>
            <a:r>
              <a:rPr lang="ja" sz="1000">
                <a:solidFill>
                  <a:srgbClr val="000000"/>
                </a:solidFill>
                <a:latin typeface="UD デジタル 教科書体 NK-R" panose="02020400000000000000" pitchFamily="18" charset="-128"/>
                <a:ea typeface="UD デジタル 教科書体 NK-R" panose="02020400000000000000" pitchFamily="18" charset="-128"/>
                <a:cs typeface="M PLUS 1p"/>
                <a:sym typeface="M PLUS 1p"/>
              </a:rPr>
              <a:t>イベント</a:t>
            </a:r>
            <a:endParaRPr sz="1000">
              <a:solidFill>
                <a:srgbClr val="000000"/>
              </a:solidFill>
              <a:latin typeface="UD デジタル 教科書体 NK-R" panose="02020400000000000000" pitchFamily="18" charset="-128"/>
              <a:ea typeface="UD デジタル 教科書体 NK-R" panose="02020400000000000000" pitchFamily="18" charset="-128"/>
              <a:cs typeface="M PLUS 1p"/>
              <a:sym typeface="M PLUS 1p"/>
            </a:endParaRPr>
          </a:p>
          <a:p>
            <a:pPr marL="0" lvl="0" indent="0" algn="ctr" rtl="0">
              <a:lnSpc>
                <a:spcPct val="115000"/>
              </a:lnSpc>
              <a:spcBef>
                <a:spcPts val="0"/>
              </a:spcBef>
              <a:spcAft>
                <a:spcPts val="0"/>
              </a:spcAft>
              <a:buNone/>
            </a:pPr>
            <a:r>
              <a:rPr lang="ja" sz="1000">
                <a:solidFill>
                  <a:srgbClr val="000000"/>
                </a:solidFill>
                <a:latin typeface="UD デジタル 教科書体 NK-R" panose="02020400000000000000" pitchFamily="18" charset="-128"/>
                <a:ea typeface="UD デジタル 教科書体 NK-R" panose="02020400000000000000" pitchFamily="18" charset="-128"/>
                <a:cs typeface="M PLUS 1p"/>
                <a:sym typeface="M PLUS 1p"/>
              </a:rPr>
              <a:t>情報などを発信</a:t>
            </a:r>
            <a:endParaRPr sz="1000">
              <a:solidFill>
                <a:srgbClr val="000000"/>
              </a:solidFill>
              <a:latin typeface="UD デジタル 教科書体 NK-R" panose="02020400000000000000" pitchFamily="18" charset="-128"/>
              <a:ea typeface="UD デジタル 教科書体 NK-R" panose="02020400000000000000" pitchFamily="18" charset="-128"/>
              <a:cs typeface="M PLUS 1p"/>
              <a:sym typeface="M PLUS 1p"/>
            </a:endParaRPr>
          </a:p>
        </p:txBody>
      </p:sp>
      <p:sp>
        <p:nvSpPr>
          <p:cNvPr id="4" name="正方形/長方形 3"/>
          <p:cNvSpPr/>
          <p:nvPr/>
        </p:nvSpPr>
        <p:spPr bwMode="auto">
          <a:xfrm>
            <a:off x="393589" y="2009485"/>
            <a:ext cx="6019879" cy="343159"/>
          </a:xfrm>
          <a:prstGeom prst="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ja-JP" altLang="en-US" sz="1200" dirty="0">
                <a:latin typeface="UD デジタル 教科書体 NK-R" panose="02020400000000000000" pitchFamily="18" charset="-128"/>
                <a:ea typeface="UD デジタル 教科書体 NK-R" panose="02020400000000000000" pitchFamily="18" charset="-128"/>
              </a:rPr>
              <a:t>継続的</a:t>
            </a:r>
            <a:r>
              <a:rPr lang="ja-JP" altLang="en-US" sz="1200" dirty="0" smtClean="0">
                <a:latin typeface="UD デジタル 教科書体 NK-R" panose="02020400000000000000" pitchFamily="18" charset="-128"/>
                <a:ea typeface="UD デジタル 教科書体 NK-R" panose="02020400000000000000" pitchFamily="18" charset="-128"/>
              </a:rPr>
              <a:t>なコミュニティの仕組みを</a:t>
            </a:r>
            <a:r>
              <a:rPr lang="ja-JP" altLang="en-US" sz="1200" dirty="0">
                <a:latin typeface="UD デジタル 教科書体 NK-R" panose="02020400000000000000" pitchFamily="18" charset="-128"/>
                <a:ea typeface="UD デジタル 教科書体 NK-R" panose="02020400000000000000" pitchFamily="18" charset="-128"/>
              </a:rPr>
              <a:t>構築</a:t>
            </a:r>
            <a:r>
              <a:rPr lang="ja-JP" altLang="en-US" sz="1200" dirty="0" smtClean="0">
                <a:latin typeface="UD デジタル 教科書体 NK-R" panose="02020400000000000000" pitchFamily="18" charset="-128"/>
                <a:ea typeface="UD デジタル 教科書体 NK-R" panose="02020400000000000000" pitchFamily="18" charset="-128"/>
              </a:rPr>
              <a:t>します</a:t>
            </a:r>
            <a:endParaRPr kumimoji="1" lang="ja-JP" altLang="en-US" sz="12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endParaRPr>
          </a:p>
        </p:txBody>
      </p:sp>
      <p:sp>
        <p:nvSpPr>
          <p:cNvPr id="27"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３　業務内容</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（７）ユーザーとの情報交換の整備</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204170036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スライド番号プレースホルダー 2"/>
          <p:cNvSpPr>
            <a:spLocks noGrp="1"/>
          </p:cNvSpPr>
          <p:nvPr>
            <p:ph type="sldNum" sz="quarter" idx="10"/>
          </p:nvPr>
        </p:nvSpPr>
        <p:spPr>
          <a:xfrm>
            <a:off x="6178348" y="8976144"/>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1" lang="en-US" altLang="ja-JP" sz="1000" b="0" i="0" u="none" strike="noStrike" kern="1200" cap="none" spc="0" normalizeH="0" baseline="0" noProof="0" dirty="0">
              <a:ln>
                <a:noFill/>
              </a:ln>
              <a:solidFill>
                <a:srgbClr val="000000"/>
              </a:solidFill>
              <a:effectLst/>
              <a:uLnTx/>
              <a:uFillTx/>
              <a:latin typeface="Meiryo UI"/>
              <a:ea typeface="Meiryo UI"/>
              <a:cs typeface="+mn-cs"/>
            </a:endParaRPr>
          </a:p>
        </p:txBody>
      </p:sp>
      <p:sp>
        <p:nvSpPr>
          <p:cNvPr id="8" name="テキスト ボックス 7"/>
          <p:cNvSpPr txBox="1"/>
          <p:nvPr/>
        </p:nvSpPr>
        <p:spPr>
          <a:xfrm>
            <a:off x="243496" y="827584"/>
            <a:ext cx="6353856" cy="461665"/>
          </a:xfrm>
          <a:prstGeom prst="rect">
            <a:avLst/>
          </a:prstGeom>
          <a:noFill/>
        </p:spPr>
        <p:txBody>
          <a:bodyPr wrap="square" rtlCol="0">
            <a:spAutoFit/>
          </a:bodyPr>
          <a:lstStyle/>
          <a:p>
            <a:r>
              <a:rPr lang="en-US" altLang="ja-JP" sz="1200" dirty="0" smtClean="0">
                <a:latin typeface="UD デジタル 教科書体 NK-R" panose="02020400000000000000" pitchFamily="18" charset="-128"/>
                <a:ea typeface="UD デジタル 教科書体 NK-R" panose="02020400000000000000" pitchFamily="18" charset="-128"/>
              </a:rPr>
              <a:t>LINE</a:t>
            </a:r>
            <a:r>
              <a:rPr lang="ja-JP" altLang="en-US" sz="1200" dirty="0">
                <a:latin typeface="UD デジタル 教科書体 NK-R" panose="02020400000000000000" pitchFamily="18" charset="-128"/>
                <a:ea typeface="UD デジタル 教科書体 NK-R" panose="02020400000000000000" pitchFamily="18" charset="-128"/>
              </a:rPr>
              <a:t>ならでは</a:t>
            </a:r>
            <a:r>
              <a:rPr lang="ja-JP" altLang="en-US" sz="1200" dirty="0" err="1">
                <a:latin typeface="UD デジタル 教科書体 NK-R" panose="02020400000000000000" pitchFamily="18" charset="-128"/>
                <a:ea typeface="UD デジタル 教科書体 NK-R" panose="02020400000000000000" pitchFamily="18" charset="-128"/>
              </a:rPr>
              <a:t>の</a:t>
            </a:r>
            <a:r>
              <a:rPr lang="ja-JP" altLang="en-US" sz="1200" dirty="0" smtClean="0">
                <a:latin typeface="UD デジタル 教科書体 NK-R" panose="02020400000000000000" pitchFamily="18" charset="-128"/>
                <a:ea typeface="UD デジタル 教科書体 NK-R" panose="02020400000000000000" pitchFamily="18" charset="-128"/>
              </a:rPr>
              <a:t>コミュニケーション機能を効果的に活用するため、ユーザーとの情報交換を行える仕組みをご提案します。</a:t>
            </a:r>
            <a:endParaRPr lang="en-US" altLang="ja-JP" sz="1200" dirty="0" smtClean="0">
              <a:latin typeface="UD デジタル 教科書体 NK-R" panose="02020400000000000000" pitchFamily="18" charset="-128"/>
              <a:ea typeface="UD デジタル 教科書体 NK-R" panose="02020400000000000000" pitchFamily="18" charset="-128"/>
            </a:endParaRPr>
          </a:p>
        </p:txBody>
      </p:sp>
      <p:sp>
        <p:nvSpPr>
          <p:cNvPr id="9" name="テキスト ボックス 8"/>
          <p:cNvSpPr txBox="1"/>
          <p:nvPr/>
        </p:nvSpPr>
        <p:spPr>
          <a:xfrm>
            <a:off x="260648" y="1345422"/>
            <a:ext cx="6336704" cy="380480"/>
          </a:xfrm>
          <a:prstGeom prst="rect">
            <a:avLst/>
          </a:prstGeom>
          <a:gradFill flip="none" rotWithShape="1">
            <a:gsLst>
              <a:gs pos="50000">
                <a:schemeClr val="bg1"/>
              </a:gs>
              <a:gs pos="80000">
                <a:schemeClr val="accent2">
                  <a:lumMod val="20000"/>
                  <a:lumOff val="80000"/>
                </a:schemeClr>
              </a:gs>
              <a:gs pos="100000">
                <a:schemeClr val="accent2">
                  <a:lumMod val="60000"/>
                  <a:lumOff val="40000"/>
                </a:schemeClr>
              </a:gs>
            </a:gsLst>
            <a:lin ang="5400000" scaled="1"/>
            <a:tileRect/>
          </a:gradFill>
          <a:ln w="9525">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rtlCol="0">
            <a:spAutoFit/>
          </a:bodyPr>
          <a:lstStyle/>
          <a:p>
            <a:r>
              <a:rPr lang="ja-JP" altLang="en-US" sz="1400" kern="0" dirty="0" smtClean="0">
                <a:solidFill>
                  <a:schemeClr val="tx1"/>
                </a:solidFill>
                <a:latin typeface="UD デジタル 教科書体 NK-R" panose="02020400000000000000" pitchFamily="18" charset="-128"/>
                <a:ea typeface="UD デジタル 教科書体 NK-R" panose="02020400000000000000" pitchFamily="18" charset="-128"/>
              </a:rPr>
              <a:t>①</a:t>
            </a:r>
            <a:r>
              <a:rPr lang="en-US" altLang="ja-JP" sz="1400" kern="0" dirty="0" smtClean="0">
                <a:solidFill>
                  <a:schemeClr val="tx1"/>
                </a:solidFill>
                <a:latin typeface="UD デジタル 教科書体 NK-R" panose="02020400000000000000" pitchFamily="18" charset="-128"/>
                <a:ea typeface="UD デジタル 教科書体 NK-R" panose="02020400000000000000" pitchFamily="18" charset="-128"/>
              </a:rPr>
              <a:t>LINE </a:t>
            </a:r>
            <a:r>
              <a:rPr lang="ja-JP" altLang="en-US" sz="1400" kern="0" dirty="0" smtClean="0">
                <a:solidFill>
                  <a:schemeClr val="tx1"/>
                </a:solidFill>
                <a:latin typeface="UD デジタル 教科書体 NK-R" panose="02020400000000000000" pitchFamily="18" charset="-128"/>
                <a:ea typeface="UD デジタル 教科書体 NK-R" panose="02020400000000000000" pitchFamily="18" charset="-128"/>
              </a:rPr>
              <a:t>オープンチャット機能</a:t>
            </a:r>
            <a:r>
              <a:rPr lang="ja-JP" altLang="en-US" sz="2000" kern="0" dirty="0">
                <a:solidFill>
                  <a:schemeClr val="tx1"/>
                </a:solidFill>
                <a:latin typeface="UD デジタル 教科書体 NK-R" panose="02020400000000000000" pitchFamily="18" charset="-128"/>
                <a:ea typeface="UD デジタル 教科書体 NK-R" panose="02020400000000000000" pitchFamily="18" charset="-128"/>
              </a:rPr>
              <a:t>　</a:t>
            </a:r>
          </a:p>
        </p:txBody>
      </p:sp>
      <p:sp>
        <p:nvSpPr>
          <p:cNvPr id="13" name="テキスト ボックス 12"/>
          <p:cNvSpPr txBox="1"/>
          <p:nvPr/>
        </p:nvSpPr>
        <p:spPr>
          <a:xfrm>
            <a:off x="3331284" y="2276288"/>
            <a:ext cx="3168352" cy="1800493"/>
          </a:xfrm>
          <a:prstGeom prst="rect">
            <a:avLst/>
          </a:prstGeom>
          <a:noFill/>
        </p:spPr>
        <p:txBody>
          <a:bodyPr wrap="square" rtlCol="0">
            <a:spAutoFit/>
          </a:bodyPr>
          <a:lstStyle/>
          <a:p>
            <a:pPr>
              <a:lnSpc>
                <a:spcPct val="150000"/>
              </a:lnSpc>
            </a:pPr>
            <a:r>
              <a:rPr lang="ja-JP" altLang="en-US" sz="1200" b="1" u="sng" dirty="0" smtClean="0">
                <a:latin typeface="UD デジタル 教科書体 NK-R" panose="02020400000000000000" pitchFamily="18" charset="-128"/>
                <a:ea typeface="UD デジタル 教科書体 NK-R" panose="02020400000000000000" pitchFamily="18" charset="-128"/>
              </a:rPr>
              <a:t>オープンチャットとは</a:t>
            </a:r>
            <a:r>
              <a:rPr lang="en-US" altLang="ja-JP" sz="1200" b="1" u="sng" dirty="0" smtClean="0">
                <a:latin typeface="UD デジタル 教科書体 NK-R" panose="02020400000000000000" pitchFamily="18" charset="-128"/>
                <a:ea typeface="UD デジタル 教科書体 NK-R" panose="02020400000000000000" pitchFamily="18" charset="-128"/>
              </a:rPr>
              <a:t>…</a:t>
            </a:r>
          </a:p>
          <a:p>
            <a:pPr>
              <a:lnSpc>
                <a:spcPct val="150000"/>
              </a:lnSpc>
            </a:pPr>
            <a:r>
              <a:rPr lang="ja-JP" altLang="en-US" sz="1200" dirty="0" smtClean="0">
                <a:latin typeface="UD デジタル 教科書体 NK-R" panose="02020400000000000000" pitchFamily="18" charset="-128"/>
                <a:ea typeface="UD デジタル 教科書体 NK-R" panose="02020400000000000000" pitchFamily="18" charset="-128"/>
              </a:rPr>
              <a:t>最大</a:t>
            </a:r>
            <a:r>
              <a:rPr lang="en-US" altLang="ja-JP" sz="1200" dirty="0" smtClean="0">
                <a:latin typeface="UD デジタル 教科書体 NK-R" panose="02020400000000000000" pitchFamily="18" charset="-128"/>
                <a:ea typeface="UD デジタル 教科書体 NK-R" panose="02020400000000000000" pitchFamily="18" charset="-128"/>
              </a:rPr>
              <a:t>5000</a:t>
            </a:r>
            <a:r>
              <a:rPr lang="ja-JP" altLang="en-US" sz="1200" dirty="0" smtClean="0">
                <a:latin typeface="UD デジタル 教科書体 NK-R" panose="02020400000000000000" pitchFamily="18" charset="-128"/>
                <a:ea typeface="UD デジタル 教科書体 NK-R" panose="02020400000000000000" pitchFamily="18" charset="-128"/>
              </a:rPr>
              <a:t>名までのユーザーが、</a:t>
            </a:r>
            <a:r>
              <a:rPr lang="ja-JP" altLang="en-US" sz="1200" dirty="0" smtClean="0">
                <a:solidFill>
                  <a:schemeClr val="accent6">
                    <a:lumMod val="75000"/>
                  </a:schemeClr>
                </a:solidFill>
                <a:latin typeface="UD デジタル 教科書体 NK-R" panose="02020400000000000000" pitchFamily="18" charset="-128"/>
                <a:ea typeface="UD デジタル 教科書体 NK-R" panose="02020400000000000000" pitchFamily="18" charset="-128"/>
              </a:rPr>
              <a:t>匿名</a:t>
            </a:r>
            <a:r>
              <a:rPr lang="ja-JP" altLang="en-US" sz="1200" dirty="0" smtClean="0">
                <a:latin typeface="UD デジタル 教科書体 NK-R" panose="02020400000000000000" pitchFamily="18" charset="-128"/>
                <a:ea typeface="UD デジタル 教科書体 NK-R" panose="02020400000000000000" pitchFamily="18" charset="-128"/>
              </a:rPr>
              <a:t>でトークを楽しめる機能で、テーマに合わせてトークルームを作成することが出来ます。</a:t>
            </a:r>
            <a:endParaRPr lang="en-US" altLang="ja-JP" sz="1200" dirty="0" smtClean="0">
              <a:latin typeface="UD デジタル 教科書体 NK-R" panose="02020400000000000000" pitchFamily="18" charset="-128"/>
              <a:ea typeface="UD デジタル 教科書体 NK-R" panose="02020400000000000000" pitchFamily="18" charset="-128"/>
            </a:endParaRPr>
          </a:p>
          <a:p>
            <a:pPr>
              <a:lnSpc>
                <a:spcPct val="150000"/>
              </a:lnSpc>
            </a:pPr>
            <a:r>
              <a:rPr lang="ja-JP" altLang="en-US" sz="1200" dirty="0" smtClean="0">
                <a:solidFill>
                  <a:schemeClr val="accent6">
                    <a:lumMod val="75000"/>
                  </a:schemeClr>
                </a:solidFill>
                <a:latin typeface="UD デジタル 教科書体 NK-R" panose="02020400000000000000" pitchFamily="18" charset="-128"/>
                <a:ea typeface="UD デジタル 教科書体 NK-R" panose="02020400000000000000" pitchFamily="18" charset="-128"/>
              </a:rPr>
              <a:t>北海道観光について、ユーザー同士が気軽に、自由に語る場として活用頂くことが可能です。</a:t>
            </a:r>
            <a:endParaRPr lang="en-US" altLang="ja-JP" sz="1200" dirty="0" smtClean="0">
              <a:solidFill>
                <a:schemeClr val="accent6">
                  <a:lumMod val="75000"/>
                </a:schemeClr>
              </a:solidFill>
              <a:latin typeface="UD デジタル 教科書体 NK-R" panose="02020400000000000000" pitchFamily="18" charset="-128"/>
              <a:ea typeface="UD デジタル 教科書体 NK-R" panose="02020400000000000000" pitchFamily="18" charset="-128"/>
            </a:endParaRPr>
          </a:p>
        </p:txBody>
      </p:sp>
      <p:sp>
        <p:nvSpPr>
          <p:cNvPr id="14" name="テキスト ボックス 13"/>
          <p:cNvSpPr txBox="1"/>
          <p:nvPr/>
        </p:nvSpPr>
        <p:spPr>
          <a:xfrm>
            <a:off x="260648" y="4759533"/>
            <a:ext cx="6336704" cy="380480"/>
          </a:xfrm>
          <a:prstGeom prst="rect">
            <a:avLst/>
          </a:prstGeom>
          <a:gradFill flip="none" rotWithShape="1">
            <a:gsLst>
              <a:gs pos="50000">
                <a:schemeClr val="bg1"/>
              </a:gs>
              <a:gs pos="80000">
                <a:schemeClr val="accent2">
                  <a:lumMod val="20000"/>
                  <a:lumOff val="80000"/>
                </a:schemeClr>
              </a:gs>
              <a:gs pos="100000">
                <a:schemeClr val="accent2">
                  <a:lumMod val="60000"/>
                  <a:lumOff val="40000"/>
                </a:schemeClr>
              </a:gs>
            </a:gsLst>
            <a:lin ang="5400000" scaled="1"/>
            <a:tileRect/>
          </a:gradFill>
          <a:ln w="9525">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rtlCol="0">
            <a:spAutoFit/>
          </a:bodyPr>
          <a:lstStyle/>
          <a:p>
            <a:r>
              <a:rPr lang="ja-JP" altLang="en-US" sz="1400" kern="0" dirty="0">
                <a:solidFill>
                  <a:schemeClr val="tx1"/>
                </a:solidFill>
                <a:latin typeface="UD デジタル 教科書体 NK-R" panose="02020400000000000000" pitchFamily="18" charset="-128"/>
                <a:ea typeface="UD デジタル 教科書体 NK-R" panose="02020400000000000000" pitchFamily="18" charset="-128"/>
              </a:rPr>
              <a:t>②</a:t>
            </a:r>
            <a:r>
              <a:rPr lang="en-US" altLang="ja-JP" sz="1400" kern="0" dirty="0" smtClean="0">
                <a:solidFill>
                  <a:schemeClr val="tx1"/>
                </a:solidFill>
                <a:latin typeface="UD デジタル 教科書体 NK-R" panose="02020400000000000000" pitchFamily="18" charset="-128"/>
                <a:ea typeface="UD デジタル 教科書体 NK-R" panose="02020400000000000000" pitchFamily="18" charset="-128"/>
              </a:rPr>
              <a:t>LINE </a:t>
            </a:r>
            <a:r>
              <a:rPr lang="ja-JP" altLang="en-US" sz="1400" kern="0" dirty="0">
                <a:solidFill>
                  <a:schemeClr val="tx1"/>
                </a:solidFill>
                <a:latin typeface="UD デジタル 教科書体 NK-R" panose="02020400000000000000" pitchFamily="18" charset="-128"/>
                <a:ea typeface="UD デジタル 教科書体 NK-R" panose="02020400000000000000" pitchFamily="18" charset="-128"/>
              </a:rPr>
              <a:t>投稿</a:t>
            </a:r>
            <a:r>
              <a:rPr lang="ja-JP" altLang="en-US" sz="1400" kern="0" dirty="0" smtClean="0">
                <a:solidFill>
                  <a:schemeClr val="tx1"/>
                </a:solidFill>
                <a:latin typeface="UD デジタル 教科書体 NK-R" panose="02020400000000000000" pitchFamily="18" charset="-128"/>
                <a:ea typeface="UD デジタル 教科書体 NK-R" panose="02020400000000000000" pitchFamily="18" charset="-128"/>
              </a:rPr>
              <a:t>機能</a:t>
            </a:r>
            <a:r>
              <a:rPr lang="ja-JP" altLang="en-US" sz="2000" kern="0" dirty="0">
                <a:solidFill>
                  <a:schemeClr val="tx1"/>
                </a:solidFill>
                <a:latin typeface="UD デジタル 教科書体 NK-R" panose="02020400000000000000" pitchFamily="18" charset="-128"/>
                <a:ea typeface="UD デジタル 教科書体 NK-R" panose="02020400000000000000" pitchFamily="18" charset="-128"/>
              </a:rPr>
              <a:t>　</a:t>
            </a:r>
          </a:p>
        </p:txBody>
      </p:sp>
      <p:sp>
        <p:nvSpPr>
          <p:cNvPr id="15" name="テキスト ボックス 14"/>
          <p:cNvSpPr txBox="1"/>
          <p:nvPr/>
        </p:nvSpPr>
        <p:spPr>
          <a:xfrm>
            <a:off x="2462094" y="5555670"/>
            <a:ext cx="4083825" cy="923330"/>
          </a:xfrm>
          <a:prstGeom prst="rect">
            <a:avLst/>
          </a:prstGeom>
          <a:noFill/>
        </p:spPr>
        <p:txBody>
          <a:bodyPr wrap="square" rtlCol="0">
            <a:spAutoFit/>
          </a:bodyPr>
          <a:lstStyle/>
          <a:p>
            <a:pPr>
              <a:lnSpc>
                <a:spcPct val="150000"/>
              </a:lnSpc>
            </a:pPr>
            <a:r>
              <a:rPr lang="ja-JP" altLang="en-US" sz="1200" b="1" u="sng" dirty="0" smtClean="0">
                <a:latin typeface="UD デジタル 教科書体 NK-R" panose="02020400000000000000" pitchFamily="18" charset="-128"/>
                <a:ea typeface="UD デジタル 教科書体 NK-R" panose="02020400000000000000" pitchFamily="18" charset="-128"/>
              </a:rPr>
              <a:t>投稿機能とは</a:t>
            </a:r>
            <a:r>
              <a:rPr lang="en-US" altLang="ja-JP" sz="1200" b="1" u="sng" dirty="0" smtClean="0">
                <a:latin typeface="UD デジタル 教科書体 NK-R" panose="02020400000000000000" pitchFamily="18" charset="-128"/>
                <a:ea typeface="UD デジタル 教科書体 NK-R" panose="02020400000000000000" pitchFamily="18" charset="-128"/>
              </a:rPr>
              <a:t>…</a:t>
            </a:r>
          </a:p>
          <a:p>
            <a:pPr>
              <a:lnSpc>
                <a:spcPct val="150000"/>
              </a:lnSpc>
            </a:pPr>
            <a:r>
              <a:rPr lang="ja-JP" altLang="en-US" sz="1200" dirty="0" smtClean="0">
                <a:latin typeface="UD デジタル 教科書体 NK-R" panose="02020400000000000000" pitchFamily="18" charset="-128"/>
                <a:ea typeface="UD デジタル 教科書体 NK-R" panose="02020400000000000000" pitchFamily="18" charset="-128"/>
              </a:rPr>
              <a:t>旅行中に撮影した写真を位置情報と共に投稿が出来る機能で、ユーザーが管理者側に写真を共有することが出来ます。</a:t>
            </a:r>
            <a:endParaRPr lang="en-US" altLang="ja-JP" sz="1200" dirty="0">
              <a:latin typeface="UD デジタル 教科書体 NK-R" panose="02020400000000000000" pitchFamily="18" charset="-128"/>
              <a:ea typeface="UD デジタル 教科書体 NK-R" panose="02020400000000000000" pitchFamily="18" charset="-128"/>
            </a:endParaRPr>
          </a:p>
        </p:txBody>
      </p:sp>
      <p:pic>
        <p:nvPicPr>
          <p:cNvPr id="1026" name="Picture 2" descr="https://line.me/static/7e273da272151d55b273e972f22f423c/8309f/dc56bf02acdebb5e2e07590916463d1a.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8758" y="2048709"/>
            <a:ext cx="2592288" cy="1944217"/>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ボックス 15"/>
          <p:cNvSpPr txBox="1"/>
          <p:nvPr/>
        </p:nvSpPr>
        <p:spPr>
          <a:xfrm>
            <a:off x="214587" y="4116298"/>
            <a:ext cx="6353856" cy="461665"/>
          </a:xfrm>
          <a:prstGeom prst="rect">
            <a:avLst/>
          </a:prstGeom>
          <a:noFill/>
        </p:spPr>
        <p:txBody>
          <a:bodyPr wrap="square" rtlCol="0">
            <a:spAutoFit/>
          </a:bodyPr>
          <a:lstStyle/>
          <a:p>
            <a:pPr>
              <a:lnSpc>
                <a:spcPct val="150000"/>
              </a:lnSpc>
            </a:pPr>
            <a:r>
              <a:rPr lang="ja-JP" altLang="en-US" sz="800" dirty="0">
                <a:latin typeface="UD デジタル 教科書体 NK-R" panose="02020400000000000000" pitchFamily="18" charset="-128"/>
                <a:ea typeface="UD デジタル 教科書体 NK-R" panose="02020400000000000000" pitchFamily="18" charset="-128"/>
              </a:rPr>
              <a:t>自由</a:t>
            </a:r>
            <a:r>
              <a:rPr lang="ja-JP" altLang="en-US" sz="800" dirty="0" smtClean="0">
                <a:latin typeface="UD デジタル 教科書体 NK-R" panose="02020400000000000000" pitchFamily="18" charset="-128"/>
                <a:ea typeface="UD デジタル 教科書体 NK-R" panose="02020400000000000000" pitchFamily="18" charset="-128"/>
              </a:rPr>
              <a:t>に発言が可能なため、利用の際はネガティブな発言を避けるための一定のルールを設ける必要があります。運用の際は改めてご相談させていただきます。</a:t>
            </a:r>
            <a:endParaRPr lang="en-US" altLang="ja-JP" sz="800" dirty="0" smtClean="0">
              <a:latin typeface="UD デジタル 教科書体 NK-R" panose="02020400000000000000" pitchFamily="18" charset="-128"/>
              <a:ea typeface="UD デジタル 教科書体 NK-R" panose="02020400000000000000" pitchFamily="18" charset="-128"/>
            </a:endParaRPr>
          </a:p>
        </p:txBody>
      </p:sp>
      <p:pic>
        <p:nvPicPr>
          <p:cNvPr id="1028" name="Picture 4" descr="https://livedoor.blogimg.jp/openchat/imgs/1/6/16e6c009.png"/>
          <p:cNvPicPr>
            <a:picLocks noChangeAspect="1" noChangeArrowheads="1"/>
          </p:cNvPicPr>
          <p:nvPr/>
        </p:nvPicPr>
        <p:blipFill rotWithShape="1">
          <a:blip r:embed="rId3">
            <a:extLst>
              <a:ext uri="{28A0092B-C50C-407E-A947-70E740481C1C}">
                <a14:useLocalDpi xmlns:a14="http://schemas.microsoft.com/office/drawing/2010/main" val="0"/>
              </a:ext>
            </a:extLst>
          </a:blip>
          <a:srcRect l="69551" b="31851"/>
          <a:stretch/>
        </p:blipFill>
        <p:spPr bwMode="auto">
          <a:xfrm>
            <a:off x="1772816" y="2188033"/>
            <a:ext cx="1365557" cy="1827648"/>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oogle Shape;1412;p37"/>
          <p:cNvGrpSpPr/>
          <p:nvPr/>
        </p:nvGrpSpPr>
        <p:grpSpPr>
          <a:xfrm>
            <a:off x="270217" y="5678742"/>
            <a:ext cx="2011364" cy="2971900"/>
            <a:chOff x="1001389" y="2216261"/>
            <a:chExt cx="2331520" cy="3910639"/>
          </a:xfrm>
        </p:grpSpPr>
        <p:pic>
          <p:nvPicPr>
            <p:cNvPr id="19" name="Google Shape;1413;p37"/>
            <p:cNvPicPr preferRelativeResize="0"/>
            <p:nvPr/>
          </p:nvPicPr>
          <p:blipFill rotWithShape="1">
            <a:blip r:embed="rId4">
              <a:alphaModFix/>
            </a:blip>
            <a:srcRect t="-1" b="15649"/>
            <a:stretch/>
          </p:blipFill>
          <p:spPr>
            <a:xfrm>
              <a:off x="1001389" y="2216261"/>
              <a:ext cx="2331520" cy="3910639"/>
            </a:xfrm>
            <a:prstGeom prst="rect">
              <a:avLst/>
            </a:prstGeom>
            <a:noFill/>
            <a:ln>
              <a:noFill/>
            </a:ln>
          </p:spPr>
        </p:pic>
        <p:pic>
          <p:nvPicPr>
            <p:cNvPr id="20" name="Google Shape;1414;p37" descr="スクリーンショットの画面&#10;&#10;自動的に生成された説明"/>
            <p:cNvPicPr preferRelativeResize="0"/>
            <p:nvPr/>
          </p:nvPicPr>
          <p:blipFill rotWithShape="1">
            <a:blip r:embed="rId5">
              <a:alphaModFix/>
            </a:blip>
            <a:srcRect t="9099"/>
            <a:stretch/>
          </p:blipFill>
          <p:spPr>
            <a:xfrm>
              <a:off x="1151041" y="2841171"/>
              <a:ext cx="2032216" cy="3285729"/>
            </a:xfrm>
            <a:prstGeom prst="rect">
              <a:avLst/>
            </a:prstGeom>
            <a:noFill/>
            <a:ln>
              <a:noFill/>
            </a:ln>
          </p:spPr>
        </p:pic>
      </p:grpSp>
      <p:sp>
        <p:nvSpPr>
          <p:cNvPr id="17" name="正方形/長方形 16"/>
          <p:cNvSpPr/>
          <p:nvPr/>
        </p:nvSpPr>
        <p:spPr bwMode="auto">
          <a:xfrm>
            <a:off x="399320" y="6154730"/>
            <a:ext cx="1754112" cy="2486614"/>
          </a:xfrm>
          <a:prstGeom prst="rect">
            <a:avLst/>
          </a:prstGeom>
          <a:solidFill>
            <a:schemeClr val="accent6">
              <a:lumMod val="20000"/>
              <a:lumOff val="80000"/>
            </a:schemeClr>
          </a:solidFill>
          <a:ln w="9525" cap="flat" cmpd="sng" algn="ctr">
            <a:solidFill>
              <a:schemeClr val="accent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Century" pitchFamily="18" charset="0"/>
              <a:ea typeface="ＭＳ 明朝" pitchFamily="17" charset="-128"/>
            </a:endParaRPr>
          </a:p>
        </p:txBody>
      </p:sp>
      <p:pic>
        <p:nvPicPr>
          <p:cNvPr id="10" name="図 9"/>
          <p:cNvPicPr>
            <a:picLocks noChangeAspect="1"/>
          </p:cNvPicPr>
          <p:nvPr/>
        </p:nvPicPr>
        <p:blipFill>
          <a:blip r:embed="rId6"/>
          <a:stretch>
            <a:fillRect/>
          </a:stretch>
        </p:blipFill>
        <p:spPr>
          <a:xfrm>
            <a:off x="580825" y="6245575"/>
            <a:ext cx="1448371" cy="651516"/>
          </a:xfrm>
          <a:prstGeom prst="rect">
            <a:avLst/>
          </a:prstGeom>
        </p:spPr>
      </p:pic>
      <p:pic>
        <p:nvPicPr>
          <p:cNvPr id="7" name="図 6"/>
          <p:cNvPicPr>
            <a:picLocks noChangeAspect="1"/>
          </p:cNvPicPr>
          <p:nvPr/>
        </p:nvPicPr>
        <p:blipFill>
          <a:blip r:embed="rId7"/>
          <a:stretch>
            <a:fillRect/>
          </a:stretch>
        </p:blipFill>
        <p:spPr>
          <a:xfrm>
            <a:off x="421281" y="6245580"/>
            <a:ext cx="138034" cy="153241"/>
          </a:xfrm>
          <a:prstGeom prst="rect">
            <a:avLst/>
          </a:prstGeom>
        </p:spPr>
      </p:pic>
      <p:pic>
        <p:nvPicPr>
          <p:cNvPr id="1030" name="Picture 6" descr="https://www.visit-hokkaido.jp/lsc/upfile/spot/0001/0008/10008_1_l.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06997" y="6990995"/>
            <a:ext cx="1204422" cy="796988"/>
          </a:xfrm>
          <a:prstGeom prst="rect">
            <a:avLst/>
          </a:prstGeom>
          <a:noFill/>
          <a:extLst>
            <a:ext uri="{909E8E84-426E-40DD-AFC4-6F175D3DCCD1}">
              <a14:hiddenFill xmlns:a14="http://schemas.microsoft.com/office/drawing/2010/main">
                <a:solidFill>
                  <a:srgbClr val="FFFFFF"/>
                </a:solidFill>
              </a14:hiddenFill>
            </a:ext>
          </a:extLst>
        </p:spPr>
      </p:pic>
      <p:pic>
        <p:nvPicPr>
          <p:cNvPr id="23" name="図 22"/>
          <p:cNvPicPr>
            <a:picLocks noChangeAspect="1"/>
          </p:cNvPicPr>
          <p:nvPr/>
        </p:nvPicPr>
        <p:blipFill>
          <a:blip r:embed="rId9"/>
          <a:stretch>
            <a:fillRect/>
          </a:stretch>
        </p:blipFill>
        <p:spPr>
          <a:xfrm>
            <a:off x="906998" y="7853942"/>
            <a:ext cx="1204422" cy="796699"/>
          </a:xfrm>
          <a:prstGeom prst="rect">
            <a:avLst/>
          </a:prstGeom>
        </p:spPr>
      </p:pic>
      <p:pic>
        <p:nvPicPr>
          <p:cNvPr id="26" name="図 25"/>
          <p:cNvPicPr>
            <a:picLocks noChangeAspect="1"/>
          </p:cNvPicPr>
          <p:nvPr/>
        </p:nvPicPr>
        <p:blipFill rotWithShape="1">
          <a:blip r:embed="rId10" cstate="print">
            <a:extLst>
              <a:ext uri="{28A0092B-C50C-407E-A947-70E740481C1C}">
                <a14:useLocalDpi xmlns:a14="http://schemas.microsoft.com/office/drawing/2010/main" val="0"/>
              </a:ext>
            </a:extLst>
          </a:blip>
          <a:srcRect t="4326" b="5901"/>
          <a:stretch/>
        </p:blipFill>
        <p:spPr>
          <a:xfrm>
            <a:off x="2533044" y="6643668"/>
            <a:ext cx="1215164" cy="2000880"/>
          </a:xfrm>
          <a:prstGeom prst="rect">
            <a:avLst/>
          </a:prstGeom>
          <a:ln>
            <a:solidFill>
              <a:schemeClr val="tx1"/>
            </a:solidFill>
          </a:ln>
        </p:spPr>
      </p:pic>
      <p:pic>
        <p:nvPicPr>
          <p:cNvPr id="27" name="図 26"/>
          <p:cNvPicPr>
            <a:picLocks noChangeAspect="1"/>
          </p:cNvPicPr>
          <p:nvPr/>
        </p:nvPicPr>
        <p:blipFill>
          <a:blip r:embed="rId11"/>
          <a:stretch>
            <a:fillRect/>
          </a:stretch>
        </p:blipFill>
        <p:spPr>
          <a:xfrm>
            <a:off x="2789793" y="6688110"/>
            <a:ext cx="701666" cy="505200"/>
          </a:xfrm>
          <a:prstGeom prst="rect">
            <a:avLst/>
          </a:prstGeom>
        </p:spPr>
      </p:pic>
      <p:pic>
        <p:nvPicPr>
          <p:cNvPr id="28" name="図 27"/>
          <p:cNvPicPr>
            <a:picLocks noChangeAspect="1"/>
          </p:cNvPicPr>
          <p:nvPr/>
        </p:nvPicPr>
        <p:blipFill>
          <a:blip r:embed="rId12"/>
          <a:stretch>
            <a:fillRect/>
          </a:stretch>
        </p:blipFill>
        <p:spPr>
          <a:xfrm>
            <a:off x="2554784" y="7165725"/>
            <a:ext cx="296842" cy="201087"/>
          </a:xfrm>
          <a:prstGeom prst="rect">
            <a:avLst/>
          </a:prstGeom>
        </p:spPr>
      </p:pic>
      <p:pic>
        <p:nvPicPr>
          <p:cNvPr id="30" name="図 29"/>
          <p:cNvPicPr>
            <a:picLocks noChangeAspect="1"/>
          </p:cNvPicPr>
          <p:nvPr/>
        </p:nvPicPr>
        <p:blipFill>
          <a:blip r:embed="rId13"/>
          <a:stretch>
            <a:fillRect/>
          </a:stretch>
        </p:blipFill>
        <p:spPr>
          <a:xfrm>
            <a:off x="2828029" y="7210301"/>
            <a:ext cx="736908" cy="111936"/>
          </a:xfrm>
          <a:prstGeom prst="rect">
            <a:avLst/>
          </a:prstGeom>
        </p:spPr>
      </p:pic>
      <p:sp>
        <p:nvSpPr>
          <p:cNvPr id="32" name="正方形/長方形 31"/>
          <p:cNvSpPr/>
          <p:nvPr/>
        </p:nvSpPr>
        <p:spPr bwMode="auto">
          <a:xfrm>
            <a:off x="2533045" y="8194620"/>
            <a:ext cx="1215164" cy="233904"/>
          </a:xfrm>
          <a:prstGeom prst="rect">
            <a:avLst/>
          </a:prstGeom>
          <a:solidFill>
            <a:schemeClr val="bg1"/>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Century" pitchFamily="18" charset="0"/>
              <a:ea typeface="ＭＳ 明朝" pitchFamily="17" charset="-128"/>
            </a:endParaRPr>
          </a:p>
        </p:txBody>
      </p:sp>
      <p:pic>
        <p:nvPicPr>
          <p:cNvPr id="37" name="Picture 6" descr="https://www.visit-hokkaido.jp/lsc/upfile/spot/0001/0008/10008_1_l.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533043" y="7322237"/>
            <a:ext cx="1215165" cy="881539"/>
          </a:xfrm>
          <a:prstGeom prst="rect">
            <a:avLst/>
          </a:prstGeom>
          <a:noFill/>
          <a:extLst>
            <a:ext uri="{909E8E84-426E-40DD-AFC4-6F175D3DCCD1}">
              <a14:hiddenFill xmlns:a14="http://schemas.microsoft.com/office/drawing/2010/main">
                <a:solidFill>
                  <a:srgbClr val="FFFFFF"/>
                </a:solidFill>
              </a14:hiddenFill>
            </a:ext>
          </a:extLst>
        </p:spPr>
      </p:pic>
      <p:sp>
        <p:nvSpPr>
          <p:cNvPr id="33" name="テキスト ボックス 32"/>
          <p:cNvSpPr txBox="1"/>
          <p:nvPr/>
        </p:nvSpPr>
        <p:spPr>
          <a:xfrm>
            <a:off x="2479689" y="8194620"/>
            <a:ext cx="1215164" cy="215444"/>
          </a:xfrm>
          <a:prstGeom prst="rect">
            <a:avLst/>
          </a:prstGeom>
          <a:noFill/>
        </p:spPr>
        <p:txBody>
          <a:bodyPr wrap="square" rtlCol="0">
            <a:spAutoFit/>
          </a:bodyPr>
          <a:lstStyle/>
          <a:p>
            <a:r>
              <a:rPr kumimoji="1" lang="ja-JP" altLang="en-US" sz="400" dirty="0" smtClean="0">
                <a:latin typeface="UD デジタル 教科書体 NK-R" panose="02020400000000000000" pitchFamily="18" charset="-128"/>
                <a:ea typeface="UD デジタル 教科書体 NK-R" panose="02020400000000000000" pitchFamily="18" charset="-128"/>
              </a:rPr>
              <a:t>今週の</a:t>
            </a:r>
            <a:r>
              <a:rPr kumimoji="1" lang="en-US" altLang="ja-JP" sz="400" dirty="0" smtClean="0">
                <a:latin typeface="UD デジタル 教科書体 NK-R" panose="02020400000000000000" pitchFamily="18" charset="-128"/>
                <a:ea typeface="UD デジタル 教科書体 NK-R" panose="02020400000000000000" pitchFamily="18" charset="-128"/>
              </a:rPr>
              <a:t>1</a:t>
            </a:r>
            <a:r>
              <a:rPr kumimoji="1" lang="ja-JP" altLang="en-US" sz="400" dirty="0" smtClean="0">
                <a:latin typeface="UD デジタル 教科書体 NK-R" panose="02020400000000000000" pitchFamily="18" charset="-128"/>
                <a:ea typeface="UD デジタル 教科書体 NK-R" panose="02020400000000000000" pitchFamily="18" charset="-128"/>
              </a:rPr>
              <a:t>枚はここ、藻岩山展望台からの夜景！</a:t>
            </a:r>
            <a:endParaRPr kumimoji="1" lang="en-US" altLang="ja-JP" sz="400" dirty="0" smtClean="0">
              <a:latin typeface="UD デジタル 教科書体 NK-R" panose="02020400000000000000" pitchFamily="18" charset="-128"/>
              <a:ea typeface="UD デジタル 教科書体 NK-R" panose="02020400000000000000" pitchFamily="18" charset="-128"/>
            </a:endParaRPr>
          </a:p>
          <a:p>
            <a:r>
              <a:rPr lang="ja-JP" altLang="en-US" sz="400" dirty="0">
                <a:latin typeface="UD デジタル 教科書体 NK-R" panose="02020400000000000000" pitchFamily="18" charset="-128"/>
                <a:ea typeface="UD デジタル 教科書体 NK-R" panose="02020400000000000000" pitchFamily="18" charset="-128"/>
              </a:rPr>
              <a:t>ここ</a:t>
            </a:r>
            <a:r>
              <a:rPr lang="ja-JP" altLang="en-US" sz="400" dirty="0" smtClean="0">
                <a:latin typeface="UD デジタル 教科書体 NK-R" panose="02020400000000000000" pitchFamily="18" charset="-128"/>
                <a:ea typeface="UD デジタル 教科書体 NK-R" panose="02020400000000000000" pitchFamily="18" charset="-128"/>
              </a:rPr>
              <a:t>は日本三大夜景の一つでもある場所で・・・</a:t>
            </a:r>
            <a:endParaRPr kumimoji="1" lang="ja-JP" altLang="en-US" sz="400" dirty="0">
              <a:latin typeface="UD デジタル 教科書体 NK-R" panose="02020400000000000000" pitchFamily="18" charset="-128"/>
              <a:ea typeface="UD デジタル 教科書体 NK-R" panose="02020400000000000000" pitchFamily="18" charset="-128"/>
            </a:endParaRPr>
          </a:p>
        </p:txBody>
      </p:sp>
      <p:sp>
        <p:nvSpPr>
          <p:cNvPr id="42" name="テキスト ボックス 41"/>
          <p:cNvSpPr txBox="1"/>
          <p:nvPr/>
        </p:nvSpPr>
        <p:spPr>
          <a:xfrm>
            <a:off x="3838182" y="6593120"/>
            <a:ext cx="2682687" cy="1754326"/>
          </a:xfrm>
          <a:prstGeom prst="rect">
            <a:avLst/>
          </a:prstGeom>
          <a:noFill/>
        </p:spPr>
        <p:txBody>
          <a:bodyPr wrap="square" rtlCol="0">
            <a:spAutoFit/>
          </a:bodyPr>
          <a:lstStyle/>
          <a:p>
            <a:pPr>
              <a:lnSpc>
                <a:spcPct val="150000"/>
              </a:lnSpc>
            </a:pPr>
            <a:r>
              <a:rPr lang="ja-JP" altLang="en-US" sz="1200" dirty="0" smtClean="0">
                <a:latin typeface="UD デジタル 教科書体 NK-R" panose="02020400000000000000" pitchFamily="18" charset="-128"/>
                <a:ea typeface="UD デジタル 教科書体 NK-R" panose="02020400000000000000" pitchFamily="18" charset="-128"/>
              </a:rPr>
              <a:t>また、共有された写真をピックアップし、</a:t>
            </a:r>
            <a:r>
              <a:rPr lang="en-US" altLang="ja-JP" sz="1200" dirty="0" smtClean="0">
                <a:latin typeface="UD デジタル 教科書体 NK-R" panose="02020400000000000000" pitchFamily="18" charset="-128"/>
                <a:ea typeface="UD デジタル 教科書体 NK-R" panose="02020400000000000000" pitchFamily="18" charset="-128"/>
              </a:rPr>
              <a:t>LINE</a:t>
            </a:r>
            <a:r>
              <a:rPr lang="ja-JP" altLang="en-US" sz="1200" dirty="0" smtClean="0">
                <a:latin typeface="UD デジタル 教科書体 NK-R" panose="02020400000000000000" pitchFamily="18" charset="-128"/>
                <a:ea typeface="UD デジタル 教科書体 NK-R" panose="02020400000000000000" pitchFamily="18" charset="-128"/>
              </a:rPr>
              <a:t>公式アカウントの投稿ページで他ユーザーに紹介することで、観光地の</a:t>
            </a:r>
            <a:r>
              <a:rPr lang="en-US" altLang="ja-JP" sz="1200" dirty="0" smtClean="0">
                <a:latin typeface="UD デジタル 教科書体 NK-R" panose="02020400000000000000" pitchFamily="18" charset="-128"/>
                <a:ea typeface="UD デジタル 教科書体 NK-R" panose="02020400000000000000" pitchFamily="18" charset="-128"/>
              </a:rPr>
              <a:t>PR</a:t>
            </a:r>
            <a:r>
              <a:rPr lang="ja-JP" altLang="en-US" sz="1200" dirty="0" smtClean="0">
                <a:latin typeface="UD デジタル 教科書体 NK-R" panose="02020400000000000000" pitchFamily="18" charset="-128"/>
                <a:ea typeface="UD デジタル 教科書体 NK-R" panose="02020400000000000000" pitchFamily="18" charset="-128"/>
              </a:rPr>
              <a:t>はもちろん、イベント感覚でユーザーと管理者がコミュニケーションを図ることが出来ます。</a:t>
            </a:r>
            <a:endParaRPr lang="en-US" altLang="ja-JP" sz="1200" dirty="0" smtClean="0">
              <a:solidFill>
                <a:schemeClr val="accent6">
                  <a:lumMod val="75000"/>
                </a:schemeClr>
              </a:solidFill>
              <a:latin typeface="UD デジタル 教科書体 NK-R" panose="02020400000000000000" pitchFamily="18" charset="-128"/>
              <a:ea typeface="UD デジタル 教科書体 NK-R" panose="02020400000000000000" pitchFamily="18" charset="-128"/>
            </a:endParaRPr>
          </a:p>
        </p:txBody>
      </p:sp>
      <p:sp>
        <p:nvSpPr>
          <p:cNvPr id="34" name="テキスト ボックス 33"/>
          <p:cNvSpPr txBox="1"/>
          <p:nvPr/>
        </p:nvSpPr>
        <p:spPr>
          <a:xfrm>
            <a:off x="579871" y="6246425"/>
            <a:ext cx="949430" cy="184666"/>
          </a:xfrm>
          <a:prstGeom prst="rect">
            <a:avLst/>
          </a:prstGeom>
          <a:solidFill>
            <a:schemeClr val="bg1"/>
          </a:solidFill>
        </p:spPr>
        <p:txBody>
          <a:bodyPr wrap="square" rtlCol="0">
            <a:spAutoFit/>
          </a:bodyPr>
          <a:lstStyle/>
          <a:p>
            <a:r>
              <a:rPr kumimoji="1" lang="ja-JP" altLang="en-US" sz="600" b="1" dirty="0" smtClean="0">
                <a:latin typeface="UD デジタル 教科書体 NK-R" panose="02020400000000000000" pitchFamily="18" charset="-128"/>
                <a:ea typeface="UD デジタル 教科書体 NK-R" panose="02020400000000000000" pitchFamily="18" charset="-128"/>
              </a:rPr>
              <a:t>観光写真</a:t>
            </a:r>
            <a:endParaRPr kumimoji="1" lang="ja-JP" altLang="en-US" sz="600" b="1" dirty="0">
              <a:latin typeface="UD デジタル 教科書体 NK-R" panose="02020400000000000000" pitchFamily="18" charset="-128"/>
              <a:ea typeface="UD デジタル 教科書体 NK-R" panose="02020400000000000000" pitchFamily="18" charset="-128"/>
            </a:endParaRPr>
          </a:p>
        </p:txBody>
      </p:sp>
      <p:sp>
        <p:nvSpPr>
          <p:cNvPr id="35" name="テキスト ボックス 34"/>
          <p:cNvSpPr txBox="1"/>
          <p:nvPr/>
        </p:nvSpPr>
        <p:spPr>
          <a:xfrm>
            <a:off x="270217" y="5272335"/>
            <a:ext cx="6219558" cy="307777"/>
          </a:xfrm>
          <a:prstGeom prst="rect">
            <a:avLst/>
          </a:prstGeom>
          <a:noFill/>
        </p:spPr>
        <p:txBody>
          <a:bodyPr wrap="square" rtlCol="0">
            <a:spAutoFit/>
          </a:bodyPr>
          <a:lstStyle/>
          <a:p>
            <a:r>
              <a:rPr lang="ja-JP" altLang="en-US" sz="1400" dirty="0">
                <a:latin typeface="UD デジタル 教科書体 NK-R" panose="02020400000000000000" pitchFamily="18" charset="-128"/>
                <a:ea typeface="UD デジタル 教科書体 NK-R" panose="02020400000000000000" pitchFamily="18" charset="-128"/>
              </a:rPr>
              <a:t>ユーザー</a:t>
            </a:r>
            <a:r>
              <a:rPr lang="ja-JP" altLang="en-US" sz="1400" dirty="0" smtClean="0">
                <a:latin typeface="UD デジタル 教科書体 NK-R" panose="02020400000000000000" pitchFamily="18" charset="-128"/>
                <a:ea typeface="UD デジタル 教科書体 NK-R" panose="02020400000000000000" pitchFamily="18" charset="-128"/>
              </a:rPr>
              <a:t>の観光写真を活用した管理者との相互コミュニケーションの実現</a:t>
            </a:r>
            <a:endParaRPr kumimoji="1" lang="ja-JP" altLang="en-US" sz="1400" dirty="0">
              <a:latin typeface="UD デジタル 教科書体 NK-R" panose="02020400000000000000" pitchFamily="18" charset="-128"/>
              <a:ea typeface="UD デジタル 教科書体 NK-R" panose="02020400000000000000" pitchFamily="18" charset="-128"/>
            </a:endParaRPr>
          </a:p>
        </p:txBody>
      </p:sp>
      <p:sp>
        <p:nvSpPr>
          <p:cNvPr id="45" name="テキスト ボックス 44"/>
          <p:cNvSpPr txBox="1"/>
          <p:nvPr/>
        </p:nvSpPr>
        <p:spPr>
          <a:xfrm>
            <a:off x="243496" y="1763688"/>
            <a:ext cx="6219558" cy="307777"/>
          </a:xfrm>
          <a:prstGeom prst="rect">
            <a:avLst/>
          </a:prstGeom>
          <a:noFill/>
        </p:spPr>
        <p:txBody>
          <a:bodyPr wrap="square" rtlCol="0">
            <a:spAutoFit/>
          </a:bodyPr>
          <a:lstStyle/>
          <a:p>
            <a:r>
              <a:rPr lang="ja-JP" altLang="en-US" sz="1400" dirty="0" smtClean="0">
                <a:latin typeface="UD デジタル 教科書体 NK-R" panose="02020400000000000000" pitchFamily="18" charset="-128"/>
                <a:ea typeface="UD デジタル 教科書体 NK-R" panose="02020400000000000000" pitchFamily="18" charset="-128"/>
              </a:rPr>
              <a:t>ユーザー同士での活発なコミュニケーションの実現</a:t>
            </a:r>
            <a:endParaRPr kumimoji="1" lang="ja-JP" altLang="en-US" sz="1400" dirty="0">
              <a:latin typeface="UD デジタル 教科書体 NK-R" panose="02020400000000000000" pitchFamily="18" charset="-128"/>
              <a:ea typeface="UD デジタル 教科書体 NK-R" panose="02020400000000000000" pitchFamily="18" charset="-128"/>
            </a:endParaRPr>
          </a:p>
        </p:txBody>
      </p:sp>
      <p:sp>
        <p:nvSpPr>
          <p:cNvPr id="31"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３　業務内容</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（７）ユーザーとの情報交換の整備</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39616106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スライド番号プレースホルダー 2"/>
          <p:cNvSpPr>
            <a:spLocks noGrp="1"/>
          </p:cNvSpPr>
          <p:nvPr>
            <p:ph type="sldNum" sz="quarter" idx="10"/>
          </p:nvPr>
        </p:nvSpPr>
        <p:spPr>
          <a:xfrm>
            <a:off x="6178348" y="8976144"/>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1" lang="en-US" altLang="ja-JP" sz="1000" b="0" i="0" u="none" strike="noStrike" kern="1200" cap="none" spc="0" normalizeH="0" baseline="0" noProof="0" dirty="0">
              <a:ln>
                <a:noFill/>
              </a:ln>
              <a:solidFill>
                <a:srgbClr val="000000"/>
              </a:solidFill>
              <a:effectLst/>
              <a:uLnTx/>
              <a:uFillTx/>
              <a:latin typeface="Meiryo UI"/>
              <a:ea typeface="Meiryo UI"/>
              <a:cs typeface="+mn-cs"/>
            </a:endParaRPr>
          </a:p>
        </p:txBody>
      </p:sp>
      <p:sp>
        <p:nvSpPr>
          <p:cNvPr id="9" name="テキスト ボックス 8"/>
          <p:cNvSpPr txBox="1"/>
          <p:nvPr/>
        </p:nvSpPr>
        <p:spPr>
          <a:xfrm>
            <a:off x="260648" y="844812"/>
            <a:ext cx="6336704" cy="380480"/>
          </a:xfrm>
          <a:prstGeom prst="rect">
            <a:avLst/>
          </a:prstGeom>
          <a:gradFill flip="none" rotWithShape="1">
            <a:gsLst>
              <a:gs pos="50000">
                <a:schemeClr val="bg1"/>
              </a:gs>
              <a:gs pos="80000">
                <a:schemeClr val="accent2">
                  <a:lumMod val="20000"/>
                  <a:lumOff val="80000"/>
                </a:schemeClr>
              </a:gs>
              <a:gs pos="100000">
                <a:schemeClr val="accent2">
                  <a:lumMod val="60000"/>
                  <a:lumOff val="40000"/>
                </a:schemeClr>
              </a:gs>
            </a:gsLst>
            <a:lin ang="5400000" scaled="1"/>
            <a:tileRect/>
          </a:gradFill>
          <a:ln w="9525">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rtlCol="0">
            <a:spAutoFit/>
          </a:bodyPr>
          <a:lstStyle/>
          <a:p>
            <a:r>
              <a:rPr lang="ja-JP" altLang="en-US" sz="1400" kern="0" dirty="0" smtClean="0">
                <a:solidFill>
                  <a:schemeClr val="tx1"/>
                </a:solidFill>
                <a:latin typeface="UD デジタル 教科書体 NK-R" panose="02020400000000000000" pitchFamily="18" charset="-128"/>
                <a:ea typeface="UD デジタル 教科書体 NK-R" panose="02020400000000000000" pitchFamily="18" charset="-128"/>
              </a:rPr>
              <a:t>③スタンプラリー機能</a:t>
            </a:r>
            <a:r>
              <a:rPr lang="ja-JP" altLang="en-US" sz="2000" kern="0" dirty="0">
                <a:solidFill>
                  <a:schemeClr val="tx1"/>
                </a:solidFill>
                <a:latin typeface="UD デジタル 教科書体 NK-R" panose="02020400000000000000" pitchFamily="18" charset="-128"/>
                <a:ea typeface="UD デジタル 教科書体 NK-R" panose="02020400000000000000" pitchFamily="18" charset="-128"/>
              </a:rPr>
              <a:t>　</a:t>
            </a:r>
          </a:p>
        </p:txBody>
      </p:sp>
      <p:sp>
        <p:nvSpPr>
          <p:cNvPr id="13" name="テキスト ボックス 12"/>
          <p:cNvSpPr txBox="1"/>
          <p:nvPr/>
        </p:nvSpPr>
        <p:spPr>
          <a:xfrm>
            <a:off x="3931136" y="2409232"/>
            <a:ext cx="2666216" cy="1477328"/>
          </a:xfrm>
          <a:prstGeom prst="rect">
            <a:avLst/>
          </a:prstGeom>
          <a:noFill/>
        </p:spPr>
        <p:txBody>
          <a:bodyPr wrap="square" rtlCol="0">
            <a:spAutoFit/>
          </a:bodyPr>
          <a:lstStyle/>
          <a:p>
            <a:pPr>
              <a:lnSpc>
                <a:spcPct val="150000"/>
              </a:lnSpc>
            </a:pPr>
            <a:r>
              <a:rPr lang="ja-JP" altLang="en-US" sz="1200" dirty="0" smtClean="0">
                <a:latin typeface="UD デジタル 教科書体 NK-R" panose="02020400000000000000" pitchFamily="18" charset="-128"/>
                <a:ea typeface="UD デジタル 教科書体 NK-R" panose="02020400000000000000" pitchFamily="18" charset="-128"/>
              </a:rPr>
              <a:t>スタンプラリーは、キャンペーン</a:t>
            </a:r>
            <a:r>
              <a:rPr lang="ja-JP" altLang="en-US" sz="1200" dirty="0">
                <a:latin typeface="UD デジタル 教科書体 NK-R" panose="02020400000000000000" pitchFamily="18" charset="-128"/>
                <a:ea typeface="UD デジタル 教科書体 NK-R" panose="02020400000000000000" pitchFamily="18" charset="-128"/>
              </a:rPr>
              <a:t>自体を楽しんでもらうことはもちろん、</a:t>
            </a:r>
            <a:r>
              <a:rPr lang="ja-JP" altLang="en-US" sz="1200" dirty="0">
                <a:solidFill>
                  <a:schemeClr val="accent6"/>
                </a:solidFill>
                <a:latin typeface="UD デジタル 教科書体 NK-R" panose="02020400000000000000" pitchFamily="18" charset="-128"/>
                <a:ea typeface="UD デジタル 教科書体 NK-R" panose="02020400000000000000" pitchFamily="18" charset="-128"/>
              </a:rPr>
              <a:t>新規友だち獲得施策</a:t>
            </a:r>
            <a:r>
              <a:rPr lang="ja-JP" altLang="en-US" sz="1200" dirty="0">
                <a:latin typeface="UD デジタル 教科書体 NK-R" panose="02020400000000000000" pitchFamily="18" charset="-128"/>
                <a:ea typeface="UD デジタル 教科書体 NK-R" panose="02020400000000000000" pitchFamily="18" charset="-128"/>
              </a:rPr>
              <a:t>や</a:t>
            </a:r>
            <a:r>
              <a:rPr lang="ja-JP" altLang="en-US" sz="1200" dirty="0">
                <a:solidFill>
                  <a:schemeClr val="accent6"/>
                </a:solidFill>
                <a:latin typeface="UD デジタル 教科書体 NK-R" panose="02020400000000000000" pitchFamily="18" charset="-128"/>
                <a:ea typeface="UD デジタル 教科書体 NK-R" panose="02020400000000000000" pitchFamily="18" charset="-128"/>
              </a:rPr>
              <a:t>複数スポットの回遊施策</a:t>
            </a:r>
            <a:r>
              <a:rPr lang="ja-JP" altLang="en-US" sz="1200" dirty="0">
                <a:latin typeface="UD デジタル 教科書体 NK-R" panose="02020400000000000000" pitchFamily="18" charset="-128"/>
                <a:ea typeface="UD デジタル 教科書体 NK-R" panose="02020400000000000000" pitchFamily="18" charset="-128"/>
              </a:rPr>
              <a:t>、</a:t>
            </a:r>
            <a:r>
              <a:rPr lang="ja-JP" altLang="en-US" sz="1200" dirty="0">
                <a:solidFill>
                  <a:schemeClr val="accent6"/>
                </a:solidFill>
                <a:latin typeface="UD デジタル 教科書体 NK-R" panose="02020400000000000000" pitchFamily="18" charset="-128"/>
                <a:ea typeface="UD デジタル 教科書体 NK-R" panose="02020400000000000000" pitchFamily="18" charset="-128"/>
              </a:rPr>
              <a:t>滞在時間を延ばす施策</a:t>
            </a:r>
            <a:r>
              <a:rPr lang="ja-JP" altLang="en-US" sz="1200" dirty="0">
                <a:latin typeface="UD デジタル 教科書体 NK-R" panose="02020400000000000000" pitchFamily="18" charset="-128"/>
                <a:ea typeface="UD デジタル 教科書体 NK-R" panose="02020400000000000000" pitchFamily="18" charset="-128"/>
              </a:rPr>
              <a:t>など、様々な目的で</a:t>
            </a:r>
            <a:r>
              <a:rPr lang="ja-JP" altLang="en-US" sz="1200" dirty="0" smtClean="0">
                <a:latin typeface="UD デジタル 教科書体 NK-R" panose="02020400000000000000" pitchFamily="18" charset="-128"/>
                <a:ea typeface="UD デジタル 教科書体 NK-R" panose="02020400000000000000" pitchFamily="18" charset="-128"/>
              </a:rPr>
              <a:t>活用</a:t>
            </a:r>
            <a:r>
              <a:rPr lang="ja-JP" altLang="en-US" sz="1200" dirty="0">
                <a:latin typeface="UD デジタル 教科書体 NK-R" panose="02020400000000000000" pitchFamily="18" charset="-128"/>
                <a:ea typeface="UD デジタル 教科書体 NK-R" panose="02020400000000000000" pitchFamily="18" charset="-128"/>
              </a:rPr>
              <a:t>すること</a:t>
            </a:r>
            <a:r>
              <a:rPr lang="ja-JP" altLang="en-US" sz="1200" dirty="0" smtClean="0">
                <a:latin typeface="UD デジタル 教科書体 NK-R" panose="02020400000000000000" pitchFamily="18" charset="-128"/>
                <a:ea typeface="UD デジタル 教科書体 NK-R" panose="02020400000000000000" pitchFamily="18" charset="-128"/>
              </a:rPr>
              <a:t>が可能です。</a:t>
            </a:r>
            <a:endParaRPr lang="en-US" altLang="ja-JP" sz="1200" dirty="0" smtClean="0">
              <a:latin typeface="UD デジタル 教科書体 NK-R" panose="02020400000000000000" pitchFamily="18" charset="-128"/>
              <a:ea typeface="UD デジタル 教科書体 NK-R" panose="02020400000000000000" pitchFamily="18" charset="-128"/>
            </a:endParaRPr>
          </a:p>
        </p:txBody>
      </p:sp>
      <p:sp>
        <p:nvSpPr>
          <p:cNvPr id="45" name="テキスト ボックス 44"/>
          <p:cNvSpPr txBox="1"/>
          <p:nvPr/>
        </p:nvSpPr>
        <p:spPr>
          <a:xfrm>
            <a:off x="266217" y="1368314"/>
            <a:ext cx="6174845" cy="461665"/>
          </a:xfrm>
          <a:prstGeom prst="rect">
            <a:avLst/>
          </a:prstGeom>
          <a:noFill/>
        </p:spPr>
        <p:txBody>
          <a:bodyPr wrap="square" rtlCol="0">
            <a:spAutoFit/>
          </a:bodyPr>
          <a:lstStyle/>
          <a:p>
            <a:r>
              <a:rPr lang="ja-JP" altLang="en-US" sz="1200" dirty="0" smtClean="0">
                <a:latin typeface="UD デジタル 教科書体 NK-R" panose="02020400000000000000" pitchFamily="18" charset="-128"/>
                <a:ea typeface="UD デジタル 教科書体 NK-R" panose="02020400000000000000" pitchFamily="18" charset="-128"/>
              </a:rPr>
              <a:t>各観光地に</a:t>
            </a:r>
            <a:r>
              <a:rPr lang="en-US" altLang="ja-JP" sz="1200" dirty="0" smtClean="0">
                <a:latin typeface="UD デジタル 教科書体 NK-R" panose="02020400000000000000" pitchFamily="18" charset="-128"/>
                <a:ea typeface="UD デジタル 教科書体 NK-R" panose="02020400000000000000" pitchFamily="18" charset="-128"/>
              </a:rPr>
              <a:t>QR</a:t>
            </a:r>
            <a:r>
              <a:rPr lang="ja-JP" altLang="en-US" sz="1200" dirty="0" smtClean="0">
                <a:latin typeface="UD デジタル 教科書体 NK-R" panose="02020400000000000000" pitchFamily="18" charset="-128"/>
                <a:ea typeface="UD デジタル 教科書体 NK-R" panose="02020400000000000000" pitchFamily="18" charset="-128"/>
              </a:rPr>
              <a:t>コードを設置し、ユーザーが</a:t>
            </a:r>
            <a:r>
              <a:rPr lang="en-US" altLang="ja-JP" sz="1200" dirty="0" smtClean="0">
                <a:latin typeface="UD デジタル 教科書体 NK-R" panose="02020400000000000000" pitchFamily="18" charset="-128"/>
                <a:ea typeface="UD デジタル 教科書体 NK-R" panose="02020400000000000000" pitchFamily="18" charset="-128"/>
              </a:rPr>
              <a:t>QR</a:t>
            </a:r>
            <a:r>
              <a:rPr lang="ja-JP" altLang="en-US" sz="1200" dirty="0" smtClean="0">
                <a:latin typeface="UD デジタル 教科書体 NK-R" panose="02020400000000000000" pitchFamily="18" charset="-128"/>
                <a:ea typeface="UD デジタル 教科書体 NK-R" panose="02020400000000000000" pitchFamily="18" charset="-128"/>
              </a:rPr>
              <a:t>コードを読み取るだけで</a:t>
            </a:r>
            <a:r>
              <a:rPr lang="en-US" altLang="ja-JP" sz="1200" dirty="0" smtClean="0">
                <a:latin typeface="UD デジタル 教科書体 NK-R" panose="02020400000000000000" pitchFamily="18" charset="-128"/>
                <a:ea typeface="UD デジタル 教科書体 NK-R" panose="02020400000000000000" pitchFamily="18" charset="-128"/>
              </a:rPr>
              <a:t>LINE</a:t>
            </a:r>
            <a:r>
              <a:rPr lang="ja-JP" altLang="en-US" sz="1200" dirty="0" smtClean="0">
                <a:latin typeface="UD デジタル 教科書体 NK-R" panose="02020400000000000000" pitchFamily="18" charset="-128"/>
                <a:ea typeface="UD デジタル 教科書体 NK-R" panose="02020400000000000000" pitchFamily="18" charset="-128"/>
              </a:rPr>
              <a:t>内のスタンプカードにスタンプを</a:t>
            </a:r>
            <a:r>
              <a:rPr lang="ja-JP" altLang="en-US" sz="1200" dirty="0">
                <a:latin typeface="UD デジタル 教科書体 NK-R" panose="02020400000000000000" pitchFamily="18" charset="-128"/>
                <a:ea typeface="UD デジタル 教科書体 NK-R" panose="02020400000000000000" pitchFamily="18" charset="-128"/>
              </a:rPr>
              <a:t>貯めること</a:t>
            </a:r>
            <a:r>
              <a:rPr lang="ja-JP" altLang="en-US" sz="1200" dirty="0" smtClean="0">
                <a:latin typeface="UD デジタル 教科書体 NK-R" panose="02020400000000000000" pitchFamily="18" charset="-128"/>
                <a:ea typeface="UD デジタル 教科書体 NK-R" panose="02020400000000000000" pitchFamily="18" charset="-128"/>
              </a:rPr>
              <a:t>が出来ます。</a:t>
            </a:r>
            <a:endParaRPr kumimoji="1" lang="ja-JP" altLang="en-US" sz="1200" dirty="0">
              <a:latin typeface="UD デジタル 教科書体 NK-R" panose="02020400000000000000" pitchFamily="18" charset="-128"/>
              <a:ea typeface="UD デジタル 教科書体 NK-R" panose="02020400000000000000" pitchFamily="18" charset="-128"/>
            </a:endParaRPr>
          </a:p>
        </p:txBody>
      </p:sp>
      <p:pic>
        <p:nvPicPr>
          <p:cNvPr id="3" name="図 2"/>
          <p:cNvPicPr>
            <a:picLocks noChangeAspect="1"/>
          </p:cNvPicPr>
          <p:nvPr/>
        </p:nvPicPr>
        <p:blipFill rotWithShape="1">
          <a:blip r:embed="rId2">
            <a:extLst>
              <a:ext uri="{28A0092B-C50C-407E-A947-70E740481C1C}">
                <a14:useLocalDpi xmlns:a14="http://schemas.microsoft.com/office/drawing/2010/main" val="0"/>
              </a:ext>
            </a:extLst>
          </a:blip>
          <a:srcRect t="57487" b="11801"/>
          <a:stretch/>
        </p:blipFill>
        <p:spPr>
          <a:xfrm>
            <a:off x="260647" y="1951628"/>
            <a:ext cx="3399551" cy="2262157"/>
          </a:xfrm>
          <a:prstGeom prst="rect">
            <a:avLst/>
          </a:prstGeom>
        </p:spPr>
      </p:pic>
      <p:pic>
        <p:nvPicPr>
          <p:cNvPr id="5" name="図 4"/>
          <p:cNvPicPr>
            <a:picLocks noChangeAspect="1"/>
          </p:cNvPicPr>
          <p:nvPr/>
        </p:nvPicPr>
        <p:blipFill>
          <a:blip r:embed="rId3"/>
          <a:stretch>
            <a:fillRect/>
          </a:stretch>
        </p:blipFill>
        <p:spPr>
          <a:xfrm>
            <a:off x="2566825" y="4465813"/>
            <a:ext cx="2160240" cy="4006159"/>
          </a:xfrm>
          <a:prstGeom prst="rect">
            <a:avLst/>
          </a:prstGeom>
        </p:spPr>
      </p:pic>
      <p:pic>
        <p:nvPicPr>
          <p:cNvPr id="36" name="図 35"/>
          <p:cNvPicPr>
            <a:picLocks noChangeAspect="1"/>
          </p:cNvPicPr>
          <p:nvPr/>
        </p:nvPicPr>
        <p:blipFill>
          <a:blip r:embed="rId3"/>
          <a:stretch>
            <a:fillRect/>
          </a:stretch>
        </p:blipFill>
        <p:spPr>
          <a:xfrm>
            <a:off x="267880" y="4465813"/>
            <a:ext cx="2157060" cy="4000262"/>
          </a:xfrm>
          <a:prstGeom prst="rect">
            <a:avLst/>
          </a:prstGeom>
        </p:spPr>
      </p:pic>
      <p:pic>
        <p:nvPicPr>
          <p:cNvPr id="6" name="図 5"/>
          <p:cNvPicPr>
            <a:picLocks noChangeAspect="1"/>
          </p:cNvPicPr>
          <p:nvPr/>
        </p:nvPicPr>
        <p:blipFill>
          <a:blip r:embed="rId4"/>
          <a:stretch>
            <a:fillRect/>
          </a:stretch>
        </p:blipFill>
        <p:spPr>
          <a:xfrm>
            <a:off x="480724" y="6817040"/>
            <a:ext cx="1676848" cy="1120036"/>
          </a:xfrm>
          <a:prstGeom prst="rect">
            <a:avLst/>
          </a:prstGeom>
        </p:spPr>
      </p:pic>
      <p:sp>
        <p:nvSpPr>
          <p:cNvPr id="21" name="テキスト ボックス 20"/>
          <p:cNvSpPr txBox="1"/>
          <p:nvPr/>
        </p:nvSpPr>
        <p:spPr>
          <a:xfrm>
            <a:off x="696748" y="5232864"/>
            <a:ext cx="1295425" cy="360040"/>
          </a:xfrm>
          <a:prstGeom prst="rect">
            <a:avLst/>
          </a:prstGeom>
          <a:solidFill>
            <a:schemeClr val="bg1"/>
          </a:solidFill>
          <a:ln>
            <a:solidFill>
              <a:schemeClr val="bg1"/>
            </a:solidFill>
          </a:ln>
        </p:spPr>
        <p:txBody>
          <a:bodyPr wrap="square" rtlCol="0">
            <a:spAutoFit/>
          </a:bodyPr>
          <a:lstStyle/>
          <a:p>
            <a:endParaRPr kumimoji="1" lang="ja-JP" altLang="en-US" dirty="0"/>
          </a:p>
        </p:txBody>
      </p:sp>
      <p:sp>
        <p:nvSpPr>
          <p:cNvPr id="39" name="テキスト ボックス 38"/>
          <p:cNvSpPr txBox="1"/>
          <p:nvPr/>
        </p:nvSpPr>
        <p:spPr>
          <a:xfrm>
            <a:off x="688625" y="5844932"/>
            <a:ext cx="1295425" cy="360040"/>
          </a:xfrm>
          <a:prstGeom prst="rect">
            <a:avLst/>
          </a:prstGeom>
          <a:solidFill>
            <a:schemeClr val="bg1"/>
          </a:solidFill>
          <a:ln>
            <a:solidFill>
              <a:schemeClr val="bg1"/>
            </a:solidFill>
          </a:ln>
        </p:spPr>
        <p:txBody>
          <a:bodyPr wrap="square" rtlCol="0">
            <a:spAutoFit/>
          </a:bodyPr>
          <a:lstStyle/>
          <a:p>
            <a:endParaRPr kumimoji="1" lang="ja-JP" altLang="en-US" dirty="0"/>
          </a:p>
        </p:txBody>
      </p:sp>
      <p:sp>
        <p:nvSpPr>
          <p:cNvPr id="22" name="テキスト ボックス 21"/>
          <p:cNvSpPr txBox="1"/>
          <p:nvPr/>
        </p:nvSpPr>
        <p:spPr>
          <a:xfrm>
            <a:off x="4868863" y="4643438"/>
            <a:ext cx="1728489" cy="3970318"/>
          </a:xfrm>
          <a:prstGeom prst="rect">
            <a:avLst/>
          </a:prstGeom>
          <a:noFill/>
        </p:spPr>
        <p:txBody>
          <a:bodyPr wrap="square" rtlCol="0">
            <a:spAutoFit/>
          </a:bodyPr>
          <a:lstStyle/>
          <a:p>
            <a:pPr>
              <a:lnSpc>
                <a:spcPct val="150000"/>
              </a:lnSpc>
            </a:pPr>
            <a:r>
              <a:rPr lang="ja-JP" altLang="en-US" sz="1200" dirty="0">
                <a:latin typeface="UD デジタル 教科書体 NK-R" panose="02020400000000000000" pitchFamily="18" charset="-128"/>
                <a:ea typeface="UD デジタル 教科書体 NK-R" panose="02020400000000000000" pitchFamily="18" charset="-128"/>
              </a:rPr>
              <a:t>また</a:t>
            </a:r>
            <a:r>
              <a:rPr lang="ja-JP" altLang="en-US" sz="1200" dirty="0" smtClean="0">
                <a:latin typeface="UD デジタル 教科書体 NK-R" panose="02020400000000000000" pitchFamily="18" charset="-128"/>
                <a:ea typeface="UD デジタル 教科書体 NK-R" panose="02020400000000000000" pitchFamily="18" charset="-128"/>
              </a:rPr>
              <a:t>、ユーザーが</a:t>
            </a:r>
            <a:r>
              <a:rPr lang="ja-JP" altLang="en-US" sz="1200" dirty="0">
                <a:latin typeface="UD デジタル 教科書体 NK-R" panose="02020400000000000000" pitchFamily="18" charset="-128"/>
                <a:ea typeface="UD デジタル 教科書体 NK-R" panose="02020400000000000000" pitchFamily="18" charset="-128"/>
              </a:rPr>
              <a:t>カードを紛失する心配がないことや</a:t>
            </a:r>
            <a:r>
              <a:rPr lang="ja-JP" altLang="en-US" sz="1200" dirty="0" smtClean="0">
                <a:latin typeface="UD デジタル 教科書体 NK-R" panose="02020400000000000000" pitchFamily="18" charset="-128"/>
                <a:ea typeface="UD デジタル 教科書体 NK-R" panose="02020400000000000000" pitchFamily="18" charset="-128"/>
              </a:rPr>
              <a:t>、貯めたスタンプで行う応募や抽選も手軽に行うことが出来ます。</a:t>
            </a:r>
            <a:endParaRPr lang="en-US" altLang="ja-JP" sz="1200" dirty="0" smtClean="0">
              <a:latin typeface="UD デジタル 教科書体 NK-R" panose="02020400000000000000" pitchFamily="18" charset="-128"/>
              <a:ea typeface="UD デジタル 教科書体 NK-R" panose="02020400000000000000" pitchFamily="18" charset="-128"/>
            </a:endParaRPr>
          </a:p>
          <a:p>
            <a:pPr>
              <a:lnSpc>
                <a:spcPct val="150000"/>
              </a:lnSpc>
            </a:pPr>
            <a:endParaRPr lang="en-US" altLang="ja-JP" sz="1200" dirty="0" smtClean="0">
              <a:latin typeface="UD デジタル 教科書体 NK-R" panose="02020400000000000000" pitchFamily="18" charset="-128"/>
              <a:ea typeface="UD デジタル 教科書体 NK-R" panose="02020400000000000000" pitchFamily="18" charset="-128"/>
            </a:endParaRPr>
          </a:p>
          <a:p>
            <a:pPr>
              <a:lnSpc>
                <a:spcPct val="150000"/>
              </a:lnSpc>
            </a:pPr>
            <a:r>
              <a:rPr lang="ja-JP" altLang="en-US" sz="1200" dirty="0" smtClean="0">
                <a:latin typeface="UD デジタル 教科書体 NK-R" panose="02020400000000000000" pitchFamily="18" charset="-128"/>
                <a:ea typeface="UD デジタル 教科書体 NK-R" panose="02020400000000000000" pitchFamily="18" charset="-128"/>
              </a:rPr>
              <a:t>管理者側は、スタンプラリー</a:t>
            </a:r>
            <a:r>
              <a:rPr lang="ja-JP" altLang="en-US" sz="1200" dirty="0">
                <a:latin typeface="UD デジタル 教科書体 NK-R" panose="02020400000000000000" pitchFamily="18" charset="-128"/>
                <a:ea typeface="UD デジタル 教科書体 NK-R" panose="02020400000000000000" pitchFamily="18" charset="-128"/>
              </a:rPr>
              <a:t>の参加</a:t>
            </a:r>
            <a:r>
              <a:rPr lang="ja-JP" altLang="en-US" sz="1200" dirty="0" smtClean="0">
                <a:latin typeface="UD デジタル 教科書体 NK-R" panose="02020400000000000000" pitchFamily="18" charset="-128"/>
                <a:ea typeface="UD デジタル 教科書体 NK-R" panose="02020400000000000000" pitchFamily="18" charset="-128"/>
              </a:rPr>
              <a:t>状況が</a:t>
            </a:r>
            <a:r>
              <a:rPr lang="ja-JP" altLang="en-US" sz="1200" dirty="0">
                <a:latin typeface="UD デジタル 教科書体 NK-R" panose="02020400000000000000" pitchFamily="18" charset="-128"/>
                <a:ea typeface="UD デジタル 教科書体 NK-R" panose="02020400000000000000" pitchFamily="18" charset="-128"/>
              </a:rPr>
              <a:t>データで簡単に把握</a:t>
            </a:r>
            <a:r>
              <a:rPr lang="ja-JP" altLang="en-US" sz="1200" dirty="0" smtClean="0">
                <a:latin typeface="UD デジタル 教科書体 NK-R" panose="02020400000000000000" pitchFamily="18" charset="-128"/>
                <a:ea typeface="UD デジタル 教科書体 NK-R" panose="02020400000000000000" pitchFamily="18" charset="-128"/>
              </a:rPr>
              <a:t>出来ることや、当選</a:t>
            </a:r>
            <a:r>
              <a:rPr lang="ja-JP" altLang="en-US" sz="1200" dirty="0">
                <a:latin typeface="UD デジタル 教科書体 NK-R" panose="02020400000000000000" pitchFamily="18" charset="-128"/>
                <a:ea typeface="UD デジタル 教科書体 NK-R" panose="02020400000000000000" pitchFamily="18" charset="-128"/>
              </a:rPr>
              <a:t>通知の</a:t>
            </a:r>
            <a:r>
              <a:rPr lang="ja-JP" altLang="en-US" sz="1200" dirty="0" smtClean="0">
                <a:latin typeface="UD デジタル 教科書体 NK-R" panose="02020400000000000000" pitchFamily="18" charset="-128"/>
                <a:ea typeface="UD デジタル 教科書体 NK-R" panose="02020400000000000000" pitchFamily="18" charset="-128"/>
              </a:rPr>
              <a:t>連絡や</a:t>
            </a:r>
            <a:r>
              <a:rPr lang="ja-JP" altLang="en-US" sz="1200" dirty="0">
                <a:latin typeface="UD デジタル 教科書体 NK-R" panose="02020400000000000000" pitchFamily="18" charset="-128"/>
                <a:ea typeface="UD デジタル 教科書体 NK-R" panose="02020400000000000000" pitchFamily="18" charset="-128"/>
              </a:rPr>
              <a:t>個人情報の回収が</a:t>
            </a:r>
            <a:r>
              <a:rPr lang="ja-JP" altLang="en-US" sz="1200" dirty="0" smtClean="0">
                <a:latin typeface="UD デジタル 教科書体 NK-R" panose="02020400000000000000" pitchFamily="18" charset="-128"/>
                <a:ea typeface="UD デジタル 教科書体 NK-R" panose="02020400000000000000" pitchFamily="18" charset="-128"/>
              </a:rPr>
              <a:t>スムーズに出来るため、顧客の管理分析が確実に行うことが可能です。</a:t>
            </a:r>
            <a:endParaRPr lang="en-US" altLang="ja-JP" sz="500" dirty="0">
              <a:solidFill>
                <a:schemeClr val="accent6">
                  <a:lumMod val="75000"/>
                </a:schemeClr>
              </a:solidFill>
              <a:latin typeface="UD デジタル 教科書体 NK-R" panose="02020400000000000000" pitchFamily="18" charset="-128"/>
              <a:ea typeface="UD デジタル 教科書体 NK-R" panose="02020400000000000000" pitchFamily="18" charset="-128"/>
            </a:endParaRPr>
          </a:p>
        </p:txBody>
      </p:sp>
      <p:sp>
        <p:nvSpPr>
          <p:cNvPr id="24" name="正方形/長方形 23"/>
          <p:cNvSpPr/>
          <p:nvPr/>
        </p:nvSpPr>
        <p:spPr bwMode="auto">
          <a:xfrm>
            <a:off x="1844825" y="2339752"/>
            <a:ext cx="1944215" cy="1080120"/>
          </a:xfrm>
          <a:prstGeom prst="rect">
            <a:avLst/>
          </a:prstGeom>
          <a:noFill/>
          <a:ln w="57150" cap="flat" cmpd="sng" algn="ctr">
            <a:solidFill>
              <a:srgbClr val="C0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Century" pitchFamily="18" charset="0"/>
              <a:ea typeface="ＭＳ 明朝" pitchFamily="17" charset="-128"/>
            </a:endParaRPr>
          </a:p>
        </p:txBody>
      </p:sp>
      <p:sp>
        <p:nvSpPr>
          <p:cNvPr id="17"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３　業務内容</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（７）ユーザーとの情報交換の整備</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352742402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6195906" y="8954616"/>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1" lang="en-US" altLang="ja-JP" sz="1000" b="0" i="0" u="none" strike="noStrike" kern="1200" cap="none" spc="0" normalizeH="0" baseline="0" noProof="0">
              <a:ln>
                <a:noFill/>
              </a:ln>
              <a:solidFill>
                <a:srgbClr val="000000"/>
              </a:solidFill>
              <a:effectLst/>
              <a:uLnTx/>
              <a:uFillTx/>
              <a:latin typeface="Meiryo UI"/>
              <a:ea typeface="Meiryo UI"/>
              <a:cs typeface="+mn-cs"/>
            </a:endParaRPr>
          </a:p>
        </p:txBody>
      </p:sp>
      <p:sp>
        <p:nvSpPr>
          <p:cNvPr id="19" name="テキスト ボックス 18"/>
          <p:cNvSpPr txBox="1"/>
          <p:nvPr/>
        </p:nvSpPr>
        <p:spPr>
          <a:xfrm>
            <a:off x="260648" y="1115616"/>
            <a:ext cx="6336704" cy="380480"/>
          </a:xfrm>
          <a:prstGeom prst="rect">
            <a:avLst/>
          </a:prstGeom>
          <a:gradFill flip="none" rotWithShape="1">
            <a:gsLst>
              <a:gs pos="50000">
                <a:schemeClr val="bg1"/>
              </a:gs>
              <a:gs pos="80000">
                <a:schemeClr val="accent2">
                  <a:lumMod val="20000"/>
                  <a:lumOff val="80000"/>
                </a:schemeClr>
              </a:gs>
              <a:gs pos="100000">
                <a:schemeClr val="accent2">
                  <a:lumMod val="60000"/>
                  <a:lumOff val="40000"/>
                </a:schemeClr>
              </a:gs>
            </a:gsLst>
            <a:lin ang="5400000" scaled="1"/>
            <a:tileRect/>
          </a:gradFill>
          <a:ln w="9525">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rtlCol="0">
            <a:spAutoFit/>
          </a:bodyPr>
          <a:lstStyle/>
          <a:p>
            <a:r>
              <a:rPr lang="ja-JP" altLang="en-US" sz="2000" kern="0" dirty="0" smtClean="0">
                <a:solidFill>
                  <a:schemeClr val="tx1"/>
                </a:solidFill>
                <a:latin typeface="UD デジタル 教科書体 NK-R" panose="02020400000000000000" pitchFamily="18" charset="-128"/>
                <a:ea typeface="UD デジタル 教科書体 NK-R" panose="02020400000000000000" pitchFamily="18" charset="-128"/>
              </a:rPr>
              <a:t>プラットフォーム</a:t>
            </a:r>
            <a:r>
              <a:rPr lang="ja-JP" altLang="en-US" sz="2000" kern="0" dirty="0" smtClean="0">
                <a:solidFill>
                  <a:schemeClr val="tx1"/>
                </a:solidFill>
                <a:latin typeface="UD デジタル 教科書体 NK-R" panose="02020400000000000000" pitchFamily="18" charset="-128"/>
                <a:ea typeface="UD デジタル 教科書体 NK-R" panose="02020400000000000000" pitchFamily="18" charset="-128"/>
              </a:rPr>
              <a:t>「</a:t>
            </a:r>
            <a:r>
              <a:rPr lang="en-US" altLang="ja-JP" sz="2000" kern="0" dirty="0" smtClean="0">
                <a:solidFill>
                  <a:schemeClr val="tx1"/>
                </a:solidFill>
                <a:latin typeface="UD デジタル 教科書体 NK-R" panose="02020400000000000000" pitchFamily="18" charset="-128"/>
                <a:ea typeface="UD デジタル 教科書体 NK-R" panose="02020400000000000000" pitchFamily="18" charset="-128"/>
              </a:rPr>
              <a:t>Tableau</a:t>
            </a:r>
            <a:r>
              <a:rPr lang="ja-JP" altLang="en-US" sz="2000" kern="0" dirty="0" smtClean="0">
                <a:solidFill>
                  <a:schemeClr val="tx1"/>
                </a:solidFill>
                <a:latin typeface="UD デジタル 教科書体 NK-R" panose="02020400000000000000" pitchFamily="18" charset="-128"/>
                <a:ea typeface="UD デジタル 教科書体 NK-R" panose="02020400000000000000" pitchFamily="18" charset="-128"/>
              </a:rPr>
              <a:t>」との連動</a:t>
            </a:r>
            <a:endParaRPr lang="ja-JP" altLang="en-US" sz="2000" kern="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9"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３　業務内容</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（８）データの連携</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ほか</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8" name="正方形/長方形 7"/>
          <p:cNvSpPr/>
          <p:nvPr/>
        </p:nvSpPr>
        <p:spPr>
          <a:xfrm>
            <a:off x="260648" y="1866751"/>
            <a:ext cx="6080819" cy="2031325"/>
          </a:xfrm>
          <a:prstGeom prst="rect">
            <a:avLst/>
          </a:prstGeom>
        </p:spPr>
        <p:txBody>
          <a:bodyPr wrap="square">
            <a:spAutoFit/>
          </a:bodyPr>
          <a:lstStyle/>
          <a:p>
            <a:r>
              <a:rPr lang="ja-JP" altLang="en-US" dirty="0" smtClean="0">
                <a:latin typeface="UD デジタル 教科書体 NK-R" panose="02020400000000000000" pitchFamily="18" charset="-128"/>
                <a:ea typeface="UD デジタル 教科書体 NK-R" panose="02020400000000000000" pitchFamily="18" charset="-128"/>
              </a:rPr>
              <a:t>東武トップツアーズ</a:t>
            </a:r>
            <a:r>
              <a:rPr lang="ja-JP" altLang="en-US" dirty="0">
                <a:latin typeface="UD デジタル 教科書体 NK-R" panose="02020400000000000000" pitchFamily="18" charset="-128"/>
                <a:ea typeface="UD デジタル 教科書体 NK-R" panose="02020400000000000000" pitchFamily="18" charset="-128"/>
              </a:rPr>
              <a:t>と</a:t>
            </a:r>
            <a:r>
              <a:rPr lang="ja-JP" altLang="en-US" dirty="0" smtClean="0">
                <a:latin typeface="UD デジタル 教科書体 NK-R" panose="02020400000000000000" pitchFamily="18" charset="-128"/>
                <a:ea typeface="UD デジタル 教科書体 NK-R" panose="02020400000000000000" pitchFamily="18" charset="-128"/>
              </a:rPr>
              <a:t>しては、</a:t>
            </a:r>
            <a:r>
              <a:rPr lang="en-US" altLang="ja-JP" dirty="0" smtClean="0">
                <a:latin typeface="UD デジタル 教科書体 NK-R" panose="02020400000000000000" pitchFamily="18" charset="-128"/>
                <a:ea typeface="UD デジタル 教科書体 NK-R" panose="02020400000000000000" pitchFamily="18" charset="-128"/>
              </a:rPr>
              <a:t>Tableau</a:t>
            </a:r>
            <a:r>
              <a:rPr lang="ja-JP" altLang="en-US" dirty="0" smtClean="0">
                <a:latin typeface="UD デジタル 教科書体 NK-R" panose="02020400000000000000" pitchFamily="18" charset="-128"/>
                <a:ea typeface="UD デジタル 教科書体 NK-R" panose="02020400000000000000" pitchFamily="18" charset="-128"/>
              </a:rPr>
              <a:t>よりもはるかに詳細な観光データを、北海道観光振興機構様に提供します。</a:t>
            </a:r>
            <a:endParaRPr lang="en-US" altLang="ja-JP" dirty="0" smtClean="0">
              <a:latin typeface="UD デジタル 教科書体 NK-R" panose="02020400000000000000" pitchFamily="18" charset="-128"/>
              <a:ea typeface="UD デジタル 教科書体 NK-R" panose="02020400000000000000" pitchFamily="18" charset="-128"/>
            </a:endParaRPr>
          </a:p>
          <a:p>
            <a:r>
              <a:rPr lang="ja-JP" altLang="en-US" dirty="0" smtClean="0">
                <a:latin typeface="UD デジタル 教科書体 NK-R" panose="02020400000000000000" pitchFamily="18" charset="-128"/>
                <a:ea typeface="UD デジタル 教科書体 NK-R" panose="02020400000000000000" pitchFamily="18" charset="-128"/>
              </a:rPr>
              <a:t>「観光専用」のため、より詳しく視認化された観光データ</a:t>
            </a:r>
            <a:r>
              <a:rPr lang="en-US" altLang="ja-JP" dirty="0" smtClean="0">
                <a:latin typeface="UD デジタル 教科書体 NK-R" panose="02020400000000000000" pitchFamily="18" charset="-128"/>
                <a:ea typeface="UD デジタル 教科書体 NK-R" panose="02020400000000000000" pitchFamily="18" charset="-128"/>
              </a:rPr>
              <a:t>MAP</a:t>
            </a:r>
            <a:r>
              <a:rPr lang="ja-JP" altLang="en-US" dirty="0" err="1" smtClean="0">
                <a:latin typeface="UD デジタル 教科書体 NK-R" panose="02020400000000000000" pitchFamily="18" charset="-128"/>
                <a:ea typeface="UD デジタル 教科書体 NK-R" panose="02020400000000000000" pitchFamily="18" charset="-128"/>
              </a:rPr>
              <a:t>、</a:t>
            </a:r>
            <a:r>
              <a:rPr lang="ja-JP" altLang="en-US" dirty="0" smtClean="0">
                <a:latin typeface="UD デジタル 教科書体 NK-R" panose="02020400000000000000" pitchFamily="18" charset="-128"/>
                <a:ea typeface="UD デジタル 教科書体 NK-R" panose="02020400000000000000" pitchFamily="18" charset="-128"/>
              </a:rPr>
              <a:t>観光客の増減データ、グラフ、観光関連の検索キーワード、</a:t>
            </a:r>
            <a:r>
              <a:rPr lang="en-US" altLang="ja-JP" dirty="0" smtClean="0">
                <a:latin typeface="UD デジタル 教科書体 NK-R" panose="02020400000000000000" pitchFamily="18" charset="-128"/>
                <a:ea typeface="UD デジタル 教科書体 NK-R" panose="02020400000000000000" pitchFamily="18" charset="-128"/>
              </a:rPr>
              <a:t>SNS</a:t>
            </a:r>
            <a:r>
              <a:rPr lang="ja-JP" altLang="en-US" dirty="0" smtClean="0">
                <a:latin typeface="UD デジタル 教科書体 NK-R" panose="02020400000000000000" pitchFamily="18" charset="-128"/>
                <a:ea typeface="UD デジタル 教科書体 NK-R" panose="02020400000000000000" pitchFamily="18" charset="-128"/>
              </a:rPr>
              <a:t>上のつぶやき数の増減データと生数字を提供します。</a:t>
            </a:r>
            <a:endParaRPr lang="en-US" altLang="ja-JP" dirty="0" smtClean="0">
              <a:latin typeface="UD デジタル 教科書体 NK-R" panose="02020400000000000000" pitchFamily="18" charset="-128"/>
              <a:ea typeface="UD デジタル 教科書体 NK-R" panose="02020400000000000000" pitchFamily="18" charset="-128"/>
            </a:endParaRPr>
          </a:p>
          <a:p>
            <a:r>
              <a:rPr lang="ja-JP" altLang="en-US" dirty="0" smtClean="0">
                <a:latin typeface="UD デジタル 教科書体 NK-R" panose="02020400000000000000" pitchFamily="18" charset="-128"/>
                <a:ea typeface="UD デジタル 教科書体 NK-R" panose="02020400000000000000" pitchFamily="18" charset="-128"/>
              </a:rPr>
              <a:t>その</a:t>
            </a:r>
            <a:r>
              <a:rPr lang="ja-JP" altLang="en-US" dirty="0">
                <a:latin typeface="UD デジタル 教科書体 NK-R" panose="02020400000000000000" pitchFamily="18" charset="-128"/>
                <a:ea typeface="UD デジタル 教科書体 NK-R" panose="02020400000000000000" pitchFamily="18" charset="-128"/>
              </a:rPr>
              <a:t>上</a:t>
            </a:r>
            <a:r>
              <a:rPr lang="ja-JP" altLang="en-US" dirty="0" smtClean="0">
                <a:latin typeface="UD デジタル 教科書体 NK-R" panose="02020400000000000000" pitchFamily="18" charset="-128"/>
                <a:ea typeface="UD デジタル 教科書体 NK-R" panose="02020400000000000000" pitchFamily="18" charset="-128"/>
              </a:rPr>
              <a:t>で</a:t>
            </a:r>
            <a:r>
              <a:rPr lang="ja-JP" altLang="en-US" dirty="0" smtClean="0">
                <a:latin typeface="UD デジタル 教科書体 NK-R" panose="02020400000000000000" pitchFamily="18" charset="-128"/>
                <a:ea typeface="UD デジタル 教科書体 NK-R" panose="02020400000000000000" pitchFamily="18" charset="-128"/>
              </a:rPr>
              <a:t>、これらを</a:t>
            </a:r>
            <a:r>
              <a:rPr lang="en-US" altLang="ja-JP" dirty="0" smtClean="0">
                <a:latin typeface="UD デジタル 教科書体 NK-R" panose="02020400000000000000" pitchFamily="18" charset="-128"/>
                <a:ea typeface="UD デジタル 教科書体 NK-R" panose="02020400000000000000" pitchFamily="18" charset="-128"/>
              </a:rPr>
              <a:t>Tableau</a:t>
            </a:r>
            <a:r>
              <a:rPr lang="ja-JP" altLang="en-US" dirty="0" smtClean="0">
                <a:latin typeface="UD デジタル 教科書体 NK-R" panose="02020400000000000000" pitchFamily="18" charset="-128"/>
                <a:ea typeface="UD デジタル 教科書体 NK-R" panose="02020400000000000000" pitchFamily="18" charset="-128"/>
              </a:rPr>
              <a:t>と連動させることで、</a:t>
            </a:r>
            <a:r>
              <a:rPr lang="en-US" altLang="ja-JP" dirty="0" smtClean="0">
                <a:latin typeface="UD デジタル 教科書体 NK-R" panose="02020400000000000000" pitchFamily="18" charset="-128"/>
                <a:ea typeface="UD デジタル 教科書体 NK-R" panose="02020400000000000000" pitchFamily="18" charset="-128"/>
              </a:rPr>
              <a:t>Tableau</a:t>
            </a:r>
            <a:r>
              <a:rPr lang="ja-JP" altLang="en-US" dirty="0" smtClean="0">
                <a:latin typeface="UD デジタル 教科書体 NK-R" panose="02020400000000000000" pitchFamily="18" charset="-128"/>
                <a:ea typeface="UD デジタル 教科書体 NK-R" panose="02020400000000000000" pitchFamily="18" charset="-128"/>
              </a:rPr>
              <a:t>の効果をさらに向上させることも可能です。</a:t>
            </a:r>
            <a:endParaRPr lang="en-US" altLang="ja-JP" dirty="0" smtClean="0">
              <a:latin typeface="UD デジタル 教科書体 NK-R" panose="02020400000000000000" pitchFamily="18" charset="-128"/>
              <a:ea typeface="UD デジタル 教科書体 NK-R" panose="02020400000000000000" pitchFamily="18" charset="-128"/>
            </a:endParaRPr>
          </a:p>
        </p:txBody>
      </p:sp>
      <p:sp>
        <p:nvSpPr>
          <p:cNvPr id="10" name="テキスト ボックス 9"/>
          <p:cNvSpPr txBox="1"/>
          <p:nvPr/>
        </p:nvSpPr>
        <p:spPr>
          <a:xfrm>
            <a:off x="206190" y="4383291"/>
            <a:ext cx="6336704" cy="380480"/>
          </a:xfrm>
          <a:prstGeom prst="rect">
            <a:avLst/>
          </a:prstGeom>
          <a:gradFill flip="none" rotWithShape="1">
            <a:gsLst>
              <a:gs pos="50000">
                <a:schemeClr val="bg1"/>
              </a:gs>
              <a:gs pos="80000">
                <a:schemeClr val="accent2">
                  <a:lumMod val="20000"/>
                  <a:lumOff val="80000"/>
                </a:schemeClr>
              </a:gs>
              <a:gs pos="100000">
                <a:schemeClr val="accent2">
                  <a:lumMod val="60000"/>
                  <a:lumOff val="40000"/>
                </a:schemeClr>
              </a:gs>
            </a:gsLst>
            <a:lin ang="5400000" scaled="1"/>
            <a:tileRect/>
          </a:gradFill>
          <a:ln w="9525">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rtlCol="0">
            <a:spAutoFit/>
          </a:bodyPr>
          <a:lstStyle/>
          <a:p>
            <a:r>
              <a:rPr lang="ja-JP" altLang="en-US" sz="2000" kern="0" dirty="0">
                <a:solidFill>
                  <a:schemeClr val="tx1"/>
                </a:solidFill>
                <a:latin typeface="UD デジタル 教科書体 NK-R" panose="02020400000000000000" pitchFamily="18" charset="-128"/>
                <a:ea typeface="UD デジタル 教科書体 NK-R" panose="02020400000000000000" pitchFamily="18" charset="-128"/>
              </a:rPr>
              <a:t>他</a:t>
            </a:r>
            <a:r>
              <a:rPr lang="ja-JP" altLang="en-US" sz="2000" kern="0" dirty="0" smtClean="0">
                <a:solidFill>
                  <a:schemeClr val="tx1"/>
                </a:solidFill>
                <a:latin typeface="UD デジタル 教科書体 NK-R" panose="02020400000000000000" pitchFamily="18" charset="-128"/>
                <a:ea typeface="UD デジタル 教科書体 NK-R" panose="02020400000000000000" pitchFamily="18" charset="-128"/>
              </a:rPr>
              <a:t>の機構の</a:t>
            </a:r>
            <a:r>
              <a:rPr lang="en-US" altLang="ja-JP" sz="2000" kern="0" dirty="0" smtClean="0">
                <a:solidFill>
                  <a:schemeClr val="tx1"/>
                </a:solidFill>
                <a:latin typeface="UD デジタル 教科書体 NK-R" panose="02020400000000000000" pitchFamily="18" charset="-128"/>
                <a:ea typeface="UD デジタル 教科書体 NK-R" panose="02020400000000000000" pitchFamily="18" charset="-128"/>
              </a:rPr>
              <a:t>SNS</a:t>
            </a:r>
            <a:r>
              <a:rPr lang="ja-JP" altLang="en-US" sz="2000" kern="0" dirty="0" smtClean="0">
                <a:solidFill>
                  <a:schemeClr val="tx1"/>
                </a:solidFill>
                <a:latin typeface="UD デジタル 教科書体 NK-R" panose="02020400000000000000" pitchFamily="18" charset="-128"/>
                <a:ea typeface="UD デジタル 教科書体 NK-R" panose="02020400000000000000" pitchFamily="18" charset="-128"/>
              </a:rPr>
              <a:t>との</a:t>
            </a:r>
            <a:r>
              <a:rPr lang="en-US" altLang="ja-JP" sz="2000" kern="0"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sz="2000" kern="0" dirty="0" smtClean="0">
                <a:solidFill>
                  <a:schemeClr val="tx1"/>
                </a:solidFill>
                <a:latin typeface="UD デジタル 教科書体 NK-R" panose="02020400000000000000" pitchFamily="18" charset="-128"/>
                <a:ea typeface="UD デジタル 教科書体 NK-R" panose="02020400000000000000" pitchFamily="18" charset="-128"/>
              </a:rPr>
              <a:t>のデータ連動</a:t>
            </a:r>
            <a:endParaRPr lang="ja-JP" altLang="en-US" sz="2000" kern="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1" name="正方形/長方形 10"/>
          <p:cNvSpPr/>
          <p:nvPr/>
        </p:nvSpPr>
        <p:spPr>
          <a:xfrm>
            <a:off x="260648" y="5259957"/>
            <a:ext cx="6080819" cy="2031325"/>
          </a:xfrm>
          <a:prstGeom prst="rect">
            <a:avLst/>
          </a:prstGeom>
        </p:spPr>
        <p:txBody>
          <a:bodyPr wrap="square">
            <a:spAutoFit/>
          </a:bodyPr>
          <a:lstStyle/>
          <a:p>
            <a:r>
              <a:rPr lang="ja-JP" altLang="en-US" dirty="0" smtClean="0">
                <a:latin typeface="UD デジタル 教科書体 NK-R" panose="02020400000000000000" pitchFamily="18" charset="-128"/>
                <a:ea typeface="UD デジタル 教科書体 NK-R" panose="02020400000000000000" pitchFamily="18" charset="-128"/>
              </a:rPr>
              <a:t>東武</a:t>
            </a:r>
            <a:r>
              <a:rPr lang="ja-JP" altLang="en-US" dirty="0" smtClean="0">
                <a:latin typeface="UD デジタル 教科書体 NK-R" panose="02020400000000000000" pitchFamily="18" charset="-128"/>
                <a:ea typeface="UD デジタル 教科書体 NK-R" panose="02020400000000000000" pitchFamily="18" charset="-128"/>
              </a:rPr>
              <a:t>トップツアーズ</a:t>
            </a:r>
            <a:r>
              <a:rPr lang="ja-JP" altLang="en-US" dirty="0">
                <a:latin typeface="UD デジタル 教科書体 NK-R" panose="02020400000000000000" pitchFamily="18" charset="-128"/>
                <a:ea typeface="UD デジタル 教科書体 NK-R" panose="02020400000000000000" pitchFamily="18" charset="-128"/>
              </a:rPr>
              <a:t>には</a:t>
            </a:r>
            <a:r>
              <a:rPr lang="ja-JP" altLang="en-US" dirty="0" smtClean="0">
                <a:latin typeface="UD デジタル 教科書体 NK-R" panose="02020400000000000000" pitchFamily="18" charset="-128"/>
                <a:ea typeface="UD デジタル 教科書体 NK-R" panose="02020400000000000000" pitchFamily="18" charset="-128"/>
              </a:rPr>
              <a:t>、</a:t>
            </a:r>
            <a:r>
              <a:rPr lang="en-US" altLang="ja-JP" dirty="0" smtClean="0">
                <a:latin typeface="UD デジタル 教科書体 NK-R" panose="02020400000000000000" pitchFamily="18" charset="-128"/>
                <a:ea typeface="UD デジタル 教科書体 NK-R" panose="02020400000000000000" pitchFamily="18" charset="-128"/>
              </a:rPr>
              <a:t>4</a:t>
            </a:r>
            <a:r>
              <a:rPr lang="ja-JP" altLang="en-US" dirty="0" smtClean="0">
                <a:latin typeface="UD デジタル 教科書体 NK-R" panose="02020400000000000000" pitchFamily="18" charset="-128"/>
                <a:ea typeface="UD デジタル 教科書体 NK-R" panose="02020400000000000000" pitchFamily="18" charset="-128"/>
              </a:rPr>
              <a:t>か月前まで</a:t>
            </a:r>
            <a:r>
              <a:rPr lang="en-US" altLang="ja-JP" dirty="0" smtClean="0">
                <a:latin typeface="UD デジタル 教科書体 NK-R" panose="02020400000000000000" pitchFamily="18" charset="-128"/>
                <a:ea typeface="UD デジタル 教科書体 NK-R" panose="02020400000000000000" pitchFamily="18" charset="-128"/>
              </a:rPr>
              <a:t>LINE</a:t>
            </a:r>
            <a:r>
              <a:rPr lang="ja-JP" altLang="en-US" dirty="0" smtClean="0">
                <a:latin typeface="UD デジタル 教科書体 NK-R" panose="02020400000000000000" pitchFamily="18" charset="-128"/>
                <a:ea typeface="UD デジタル 教科書体 NK-R" panose="02020400000000000000" pitchFamily="18" charset="-128"/>
              </a:rPr>
              <a:t>株式会社の自治体向け開発責任者だったものを含めて</a:t>
            </a:r>
            <a:r>
              <a:rPr lang="en-US" altLang="ja-JP" dirty="0" smtClean="0">
                <a:latin typeface="UD デジタル 教科書体 NK-R" panose="02020400000000000000" pitchFamily="18" charset="-128"/>
                <a:ea typeface="UD デジタル 教科書体 NK-R" panose="02020400000000000000" pitchFamily="18" charset="-128"/>
              </a:rPr>
              <a:t>4</a:t>
            </a:r>
            <a:r>
              <a:rPr lang="ja-JP" altLang="en-US" dirty="0" smtClean="0">
                <a:latin typeface="UD デジタル 教科書体 NK-R" panose="02020400000000000000" pitchFamily="18" charset="-128"/>
                <a:ea typeface="UD デジタル 教科書体 NK-R" panose="02020400000000000000" pitchFamily="18" charset="-128"/>
              </a:rPr>
              <a:t>名の</a:t>
            </a:r>
            <a:r>
              <a:rPr lang="en-US" altLang="ja-JP" dirty="0" smtClean="0">
                <a:latin typeface="UD デジタル 教科書体 NK-R" panose="02020400000000000000" pitchFamily="18" charset="-128"/>
                <a:ea typeface="UD デジタル 教科書体 NK-R" panose="02020400000000000000" pitchFamily="18" charset="-128"/>
              </a:rPr>
              <a:t>LINE</a:t>
            </a:r>
            <a:r>
              <a:rPr lang="ja-JP" altLang="en-US" dirty="0" smtClean="0">
                <a:latin typeface="UD デジタル 教科書体 NK-R" panose="02020400000000000000" pitchFamily="18" charset="-128"/>
                <a:ea typeface="UD デジタル 教科書体 NK-R" panose="02020400000000000000" pitchFamily="18" charset="-128"/>
              </a:rPr>
              <a:t>社出身の</a:t>
            </a:r>
            <a:r>
              <a:rPr lang="en-US" altLang="ja-JP" dirty="0" smtClean="0">
                <a:latin typeface="UD デジタル 教科書体 NK-R" panose="02020400000000000000" pitchFamily="18" charset="-128"/>
                <a:ea typeface="UD デジタル 教科書体 NK-R" panose="02020400000000000000" pitchFamily="18" charset="-128"/>
              </a:rPr>
              <a:t>IT</a:t>
            </a:r>
            <a:r>
              <a:rPr lang="ja-JP" altLang="en-US" dirty="0" smtClean="0">
                <a:latin typeface="UD デジタル 教科書体 NK-R" panose="02020400000000000000" pitchFamily="18" charset="-128"/>
                <a:ea typeface="UD デジタル 教科書体 NK-R" panose="02020400000000000000" pitchFamily="18" charset="-128"/>
              </a:rPr>
              <a:t>エンジニアが在籍しています。</a:t>
            </a:r>
            <a:endParaRPr lang="en-US" altLang="ja-JP" dirty="0" smtClean="0">
              <a:latin typeface="UD デジタル 教科書体 NK-R" panose="02020400000000000000" pitchFamily="18" charset="-128"/>
              <a:ea typeface="UD デジタル 教科書体 NK-R" panose="02020400000000000000" pitchFamily="18" charset="-128"/>
            </a:endParaRPr>
          </a:p>
          <a:p>
            <a:endParaRPr lang="en-US" altLang="ja-JP" dirty="0" smtClean="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その</a:t>
            </a:r>
            <a:r>
              <a:rPr lang="ja-JP" altLang="en-US" dirty="0" smtClean="0">
                <a:latin typeface="UD デジタル 教科書体 NK-R" panose="02020400000000000000" pitchFamily="18" charset="-128"/>
                <a:ea typeface="UD デジタル 教科書体 NK-R" panose="02020400000000000000" pitchFamily="18" charset="-128"/>
              </a:rPr>
              <a:t>ため、</a:t>
            </a:r>
            <a:r>
              <a:rPr lang="en-US" altLang="ja-JP" dirty="0" smtClean="0">
                <a:latin typeface="UD デジタル 教科書体 NK-R" panose="02020400000000000000" pitchFamily="18" charset="-128"/>
                <a:ea typeface="UD デジタル 教科書体 NK-R" panose="02020400000000000000" pitchFamily="18" charset="-128"/>
              </a:rPr>
              <a:t>LINE</a:t>
            </a:r>
            <a:r>
              <a:rPr lang="ja-JP" altLang="en-US" dirty="0" smtClean="0">
                <a:latin typeface="UD デジタル 教科書体 NK-R" panose="02020400000000000000" pitchFamily="18" charset="-128"/>
                <a:ea typeface="UD デジタル 教科書体 NK-R" panose="02020400000000000000" pitchFamily="18" charset="-128"/>
              </a:rPr>
              <a:t>株式会社の社員でも一部しか知らない</a:t>
            </a:r>
            <a:r>
              <a:rPr lang="ja-JP" altLang="en-US" dirty="0" smtClean="0">
                <a:solidFill>
                  <a:srgbClr val="FF0000"/>
                </a:solidFill>
                <a:latin typeface="UD デジタル 教科書体 NK-R" panose="02020400000000000000" pitchFamily="18" charset="-128"/>
                <a:ea typeface="UD デジタル 教科書体 NK-R" panose="02020400000000000000" pitchFamily="18" charset="-128"/>
              </a:rPr>
              <a:t>未公開の裏技タグ</a:t>
            </a:r>
            <a:r>
              <a:rPr lang="ja-JP" altLang="en-US" dirty="0" smtClean="0">
                <a:latin typeface="UD デジタル 教科書体 NK-R" panose="02020400000000000000" pitchFamily="18" charset="-128"/>
                <a:ea typeface="UD デジタル 教科書体 NK-R" panose="02020400000000000000" pitchFamily="18" charset="-128"/>
              </a:rPr>
              <a:t>を使えるため、機構の他の</a:t>
            </a:r>
            <a:r>
              <a:rPr lang="en-US" altLang="ja-JP" dirty="0" smtClean="0">
                <a:latin typeface="UD デジタル 教科書体 NK-R" panose="02020400000000000000" pitchFamily="18" charset="-128"/>
                <a:ea typeface="UD デジタル 教科書体 NK-R" panose="02020400000000000000" pitchFamily="18" charset="-128"/>
              </a:rPr>
              <a:t>SNS</a:t>
            </a:r>
            <a:r>
              <a:rPr lang="ja-JP" altLang="en-US" dirty="0" smtClean="0">
                <a:latin typeface="UD デジタル 教科書体 NK-R" panose="02020400000000000000" pitchFamily="18" charset="-128"/>
                <a:ea typeface="UD デジタル 教科書体 NK-R" panose="02020400000000000000" pitchFamily="18" charset="-128"/>
              </a:rPr>
              <a:t>とのデータ連動が可能です。</a:t>
            </a:r>
            <a:endParaRPr lang="en-US" altLang="ja-JP" dirty="0" smtClean="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90279841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6195906" y="8954616"/>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1" lang="en-US" altLang="ja-JP" sz="1000" b="0" i="0" u="none" strike="noStrike" kern="1200" cap="none" spc="0" normalizeH="0" baseline="0" noProof="0">
              <a:ln>
                <a:noFill/>
              </a:ln>
              <a:solidFill>
                <a:srgbClr val="000000"/>
              </a:solidFill>
              <a:effectLst/>
              <a:uLnTx/>
              <a:uFillTx/>
              <a:latin typeface="Meiryo UI"/>
              <a:ea typeface="Meiryo UI"/>
              <a:cs typeface="+mn-cs"/>
            </a:endParaRPr>
          </a:p>
        </p:txBody>
      </p:sp>
      <p:sp>
        <p:nvSpPr>
          <p:cNvPr id="19" name="テキスト ボックス 18"/>
          <p:cNvSpPr txBox="1"/>
          <p:nvPr/>
        </p:nvSpPr>
        <p:spPr>
          <a:xfrm>
            <a:off x="260648" y="1115616"/>
            <a:ext cx="6336704" cy="380480"/>
          </a:xfrm>
          <a:prstGeom prst="rect">
            <a:avLst/>
          </a:prstGeom>
          <a:gradFill flip="none" rotWithShape="1">
            <a:gsLst>
              <a:gs pos="50000">
                <a:schemeClr val="bg1"/>
              </a:gs>
              <a:gs pos="80000">
                <a:schemeClr val="accent2">
                  <a:lumMod val="20000"/>
                  <a:lumOff val="80000"/>
                </a:schemeClr>
              </a:gs>
              <a:gs pos="100000">
                <a:schemeClr val="accent2">
                  <a:lumMod val="60000"/>
                  <a:lumOff val="40000"/>
                </a:schemeClr>
              </a:gs>
            </a:gsLst>
            <a:lin ang="5400000" scaled="1"/>
            <a:tileRect/>
          </a:gradFill>
          <a:ln w="9525">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rtlCol="0">
            <a:spAutoFit/>
          </a:bodyPr>
          <a:lstStyle/>
          <a:p>
            <a:r>
              <a:rPr lang="ja-JP" altLang="en-US" sz="2000" kern="0" dirty="0">
                <a:solidFill>
                  <a:schemeClr val="tx1"/>
                </a:solidFill>
                <a:latin typeface="UD デジタル 教科書体 NK-R" panose="02020400000000000000" pitchFamily="18" charset="-128"/>
                <a:ea typeface="UD デジタル 教科書体 NK-R" panose="02020400000000000000" pitchFamily="18" charset="-128"/>
              </a:rPr>
              <a:t>アーカイブ化の方法</a:t>
            </a:r>
            <a:endParaRPr lang="ja-JP" altLang="en-US" sz="2000" kern="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9"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３　業務内容</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（８）データの連携</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ほか</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2" name="正方形/長方形 1"/>
          <p:cNvSpPr/>
          <p:nvPr/>
        </p:nvSpPr>
        <p:spPr>
          <a:xfrm>
            <a:off x="325222" y="1813906"/>
            <a:ext cx="6264696" cy="2308324"/>
          </a:xfrm>
          <a:prstGeom prst="rect">
            <a:avLst/>
          </a:prstGeom>
        </p:spPr>
        <p:txBody>
          <a:bodyPr wrap="square">
            <a:spAutoFit/>
          </a:bodyPr>
          <a:lstStyle/>
          <a:p>
            <a:r>
              <a:rPr lang="ja-JP" altLang="en-US" dirty="0" smtClean="0">
                <a:latin typeface="UD デジタル 教科書体 NK-R" panose="02020400000000000000" pitchFamily="18" charset="-128"/>
                <a:ea typeface="UD デジタル 教科書体 NK-R" panose="02020400000000000000" pitchFamily="18" charset="-128"/>
              </a:rPr>
              <a:t>①</a:t>
            </a:r>
            <a:r>
              <a:rPr lang="en-US" altLang="ja-JP" dirty="0" err="1" smtClean="0">
                <a:latin typeface="UD デジタル 教科書体 NK-R" panose="02020400000000000000" pitchFamily="18" charset="-128"/>
                <a:ea typeface="UD デジタル 教科書体 NK-R" panose="02020400000000000000" pitchFamily="18" charset="-128"/>
              </a:rPr>
              <a:t>TikTok</a:t>
            </a:r>
            <a:r>
              <a:rPr lang="ja-JP" altLang="en-US" dirty="0" err="1" smtClean="0">
                <a:latin typeface="UD デジタル 教科書体 NK-R" panose="02020400000000000000" pitchFamily="18" charset="-128"/>
                <a:ea typeface="UD デジタル 教科書体 NK-R" panose="02020400000000000000" pitchFamily="18" charset="-128"/>
              </a:rPr>
              <a:t>、</a:t>
            </a:r>
            <a:r>
              <a:rPr lang="en-US" altLang="ja-JP" dirty="0" err="1" smtClean="0">
                <a:latin typeface="UD デジタル 教科書体 NK-R" panose="02020400000000000000" pitchFamily="18" charset="-128"/>
                <a:ea typeface="UD デジタル 教科書体 NK-R" panose="02020400000000000000" pitchFamily="18" charset="-128"/>
              </a:rPr>
              <a:t>youtuber</a:t>
            </a:r>
            <a:r>
              <a:rPr lang="ja-JP" altLang="en-US" dirty="0" err="1" smtClean="0">
                <a:latin typeface="UD デジタル 教科書体 NK-R" panose="02020400000000000000" pitchFamily="18" charset="-128"/>
                <a:ea typeface="UD デジタル 教科書体 NK-R" panose="02020400000000000000" pitchFamily="18" charset="-128"/>
              </a:rPr>
              <a:t>、</a:t>
            </a:r>
            <a:r>
              <a:rPr lang="en-US" altLang="ja-JP" dirty="0" smtClean="0">
                <a:latin typeface="UD デジタル 教科書体 NK-R" panose="02020400000000000000" pitchFamily="18" charset="-128"/>
                <a:ea typeface="UD デジタル 教科書体 NK-R" panose="02020400000000000000" pitchFamily="18" charset="-128"/>
              </a:rPr>
              <a:t>Instagram</a:t>
            </a:r>
            <a:r>
              <a:rPr lang="ja-JP" altLang="en-US" dirty="0" smtClean="0">
                <a:latin typeface="UD デジタル 教科書体 NK-R" panose="02020400000000000000" pitchFamily="18" charset="-128"/>
                <a:ea typeface="UD デジタル 教科書体 NK-R" panose="02020400000000000000" pitchFamily="18" charset="-128"/>
              </a:rPr>
              <a:t>のリールなどは自動的</a:t>
            </a:r>
            <a:r>
              <a:rPr lang="ja-JP" altLang="en-US" dirty="0">
                <a:latin typeface="UD デジタル 教科書体 NK-R" panose="02020400000000000000" pitchFamily="18" charset="-128"/>
                <a:ea typeface="UD デジタル 教科書体 NK-R" panose="02020400000000000000" pitchFamily="18" charset="-128"/>
              </a:rPr>
              <a:t>にそれぞれのアカウントに</a:t>
            </a:r>
            <a:r>
              <a:rPr lang="ja-JP" altLang="en-US" dirty="0" smtClean="0">
                <a:latin typeface="UD デジタル 教科書体 NK-R" panose="02020400000000000000" pitchFamily="18" charset="-128"/>
                <a:ea typeface="UD デジタル 教科書体 NK-R" panose="02020400000000000000" pitchFamily="18" charset="-128"/>
              </a:rPr>
              <a:t>残り、アーカイブとして活用可能。</a:t>
            </a:r>
            <a:endParaRPr lang="en-US" altLang="ja-JP" dirty="0" smtClean="0">
              <a:latin typeface="UD デジタル 教科書体 NK-R" panose="02020400000000000000" pitchFamily="18" charset="-128"/>
              <a:ea typeface="UD デジタル 教科書体 NK-R" panose="02020400000000000000" pitchFamily="18" charset="-128"/>
            </a:endParaRPr>
          </a:p>
          <a:p>
            <a:endParaRPr lang="ja-JP" altLang="en-US" dirty="0">
              <a:latin typeface="UD デジタル 教科書体 NK-R" panose="02020400000000000000" pitchFamily="18" charset="-128"/>
              <a:ea typeface="UD デジタル 教科書体 NK-R" panose="02020400000000000000" pitchFamily="18" charset="-128"/>
            </a:endParaRPr>
          </a:p>
          <a:p>
            <a:r>
              <a:rPr lang="ja-JP" altLang="en-US" dirty="0" smtClean="0">
                <a:latin typeface="UD デジタル 教科書体 NK-R" panose="02020400000000000000" pitchFamily="18" charset="-128"/>
                <a:ea typeface="UD デジタル 教科書体 NK-R" panose="02020400000000000000" pitchFamily="18" charset="-128"/>
              </a:rPr>
              <a:t>②</a:t>
            </a:r>
            <a:r>
              <a:rPr lang="en-US" altLang="ja-JP" dirty="0" smtClean="0">
                <a:latin typeface="UD デジタル 教科書体 NK-R" panose="02020400000000000000" pitchFamily="18" charset="-128"/>
                <a:ea typeface="UD デジタル 教科書体 NK-R" panose="02020400000000000000" pitchFamily="18" charset="-128"/>
              </a:rPr>
              <a:t>Note</a:t>
            </a:r>
            <a:r>
              <a:rPr lang="ja-JP" altLang="en-US" dirty="0" smtClean="0">
                <a:latin typeface="UD デジタル 教科書体 NK-R" panose="02020400000000000000" pitchFamily="18" charset="-128"/>
                <a:ea typeface="UD デジタル 教科書体 NK-R" panose="02020400000000000000" pitchFamily="18" charset="-128"/>
              </a:rPr>
              <a:t>と</a:t>
            </a:r>
            <a:r>
              <a:rPr lang="en-US" altLang="ja-JP" dirty="0" smtClean="0">
                <a:latin typeface="UD デジタル 教科書体 NK-R" panose="02020400000000000000" pitchFamily="18" charset="-128"/>
                <a:ea typeface="UD デジタル 教科書体 NK-R" panose="02020400000000000000" pitchFamily="18" charset="-128"/>
              </a:rPr>
              <a:t>LINEBOOM</a:t>
            </a:r>
            <a:r>
              <a:rPr lang="ja-JP" altLang="en-US" dirty="0" smtClean="0">
                <a:latin typeface="UD デジタル 教科書体 NK-R" panose="02020400000000000000" pitchFamily="18" charset="-128"/>
                <a:ea typeface="UD デジタル 教科書体 NK-R" panose="02020400000000000000" pitchFamily="18" charset="-128"/>
              </a:rPr>
              <a:t>で</a:t>
            </a:r>
            <a:r>
              <a:rPr lang="ja-JP" altLang="en-US" dirty="0">
                <a:latin typeface="UD デジタル 教科書体 NK-R" panose="02020400000000000000" pitchFamily="18" charset="-128"/>
                <a:ea typeface="UD デジタル 教科書体 NK-R" panose="02020400000000000000" pitchFamily="18" charset="-128"/>
              </a:rPr>
              <a:t>アーカイブをまとめておく</a:t>
            </a:r>
          </a:p>
          <a:p>
            <a:endParaRPr lang="en-US" altLang="ja-JP" dirty="0" smtClean="0">
              <a:latin typeface="UD デジタル 教科書体 NK-R" panose="02020400000000000000" pitchFamily="18" charset="-128"/>
              <a:ea typeface="UD デジタル 教科書体 NK-R" panose="02020400000000000000" pitchFamily="18" charset="-128"/>
            </a:endParaRPr>
          </a:p>
          <a:p>
            <a:r>
              <a:rPr lang="ja-JP" altLang="en-US" dirty="0" smtClean="0">
                <a:latin typeface="UD デジタル 教科書体 NK-R" panose="02020400000000000000" pitchFamily="18" charset="-128"/>
                <a:ea typeface="UD デジタル 教科書体 NK-R" panose="02020400000000000000" pitchFamily="18" charset="-128"/>
              </a:rPr>
              <a:t>③</a:t>
            </a:r>
            <a:r>
              <a:rPr lang="ja-JP" altLang="en-US" dirty="0">
                <a:latin typeface="UD デジタル 教科書体 NK-R" panose="02020400000000000000" pitchFamily="18" charset="-128"/>
                <a:ea typeface="UD デジタル 教科書体 NK-R" panose="02020400000000000000" pitchFamily="18" charset="-128"/>
              </a:rPr>
              <a:t>それぞれ</a:t>
            </a:r>
            <a:r>
              <a:rPr lang="ja-JP" altLang="en-US" dirty="0" smtClean="0">
                <a:latin typeface="UD デジタル 教科書体 NK-R" panose="02020400000000000000" pitchFamily="18" charset="-128"/>
                <a:ea typeface="UD デジタル 教科書体 NK-R" panose="02020400000000000000" pitchFamily="18" charset="-128"/>
              </a:rPr>
              <a:t>、</a:t>
            </a:r>
            <a:r>
              <a:rPr lang="en-US" altLang="ja-JP" dirty="0" smtClean="0">
                <a:latin typeface="UD デジタル 教科書体 NK-R" panose="02020400000000000000" pitchFamily="18" charset="-128"/>
                <a:ea typeface="UD デジタル 教科書体 NK-R" panose="02020400000000000000" pitchFamily="18" charset="-128"/>
              </a:rPr>
              <a:t>Hokkaido Love</a:t>
            </a:r>
            <a:r>
              <a:rPr lang="ja-JP" altLang="en-US" dirty="0" smtClean="0">
                <a:latin typeface="UD デジタル 教科書体 NK-R" panose="02020400000000000000" pitchFamily="18" charset="-128"/>
                <a:ea typeface="UD デジタル 教科書体 NK-R" panose="02020400000000000000" pitchFamily="18" charset="-128"/>
              </a:rPr>
              <a:t>の</a:t>
            </a:r>
            <a:r>
              <a:rPr lang="ja-JP" altLang="en-US" dirty="0">
                <a:latin typeface="UD デジタル 教科書体 NK-R" panose="02020400000000000000" pitchFamily="18" charset="-128"/>
                <a:ea typeface="UD デジタル 教科書体 NK-R" panose="02020400000000000000" pitchFamily="18" charset="-128"/>
              </a:rPr>
              <a:t>機構のＨＰでも掲載を可能にする</a:t>
            </a:r>
            <a:r>
              <a:rPr lang="ja-JP" altLang="en-US" dirty="0" smtClean="0">
                <a:latin typeface="UD デジタル 教科書体 NK-R" panose="02020400000000000000" pitchFamily="18" charset="-128"/>
                <a:ea typeface="UD デジタル 教科書体 NK-R" panose="02020400000000000000" pitchFamily="18" charset="-128"/>
              </a:rPr>
              <a:t>許可をとります。</a:t>
            </a:r>
            <a:endParaRPr lang="en-US" altLang="ja-JP" dirty="0" smtClean="0">
              <a:latin typeface="UD デジタル 教科書体 NK-R" panose="02020400000000000000" pitchFamily="18" charset="-128"/>
              <a:ea typeface="UD デジタル 教科書体 NK-R" panose="02020400000000000000" pitchFamily="18" charset="-128"/>
            </a:endParaRPr>
          </a:p>
          <a:p>
            <a:endParaRPr lang="ja-JP" altLang="en-US" dirty="0">
              <a:latin typeface="UD デジタル 教科書体 NK-R" panose="02020400000000000000" pitchFamily="18" charset="-128"/>
              <a:ea typeface="UD デジタル 教科書体 NK-R" panose="02020400000000000000" pitchFamily="18" charset="-128"/>
            </a:endParaRPr>
          </a:p>
        </p:txBody>
      </p:sp>
      <p:sp>
        <p:nvSpPr>
          <p:cNvPr id="12" name="テキスト ボックス 11"/>
          <p:cNvSpPr txBox="1"/>
          <p:nvPr/>
        </p:nvSpPr>
        <p:spPr>
          <a:xfrm>
            <a:off x="253214" y="4297774"/>
            <a:ext cx="6336704" cy="380480"/>
          </a:xfrm>
          <a:prstGeom prst="rect">
            <a:avLst/>
          </a:prstGeom>
          <a:gradFill flip="none" rotWithShape="1">
            <a:gsLst>
              <a:gs pos="50000">
                <a:schemeClr val="bg1"/>
              </a:gs>
              <a:gs pos="80000">
                <a:schemeClr val="accent2">
                  <a:lumMod val="20000"/>
                  <a:lumOff val="80000"/>
                </a:schemeClr>
              </a:gs>
              <a:gs pos="100000">
                <a:schemeClr val="accent2">
                  <a:lumMod val="60000"/>
                  <a:lumOff val="40000"/>
                </a:schemeClr>
              </a:gs>
            </a:gsLst>
            <a:lin ang="5400000" scaled="1"/>
            <a:tileRect/>
          </a:gradFill>
          <a:ln w="9525">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rtlCol="0">
            <a:spAutoFit/>
          </a:bodyPr>
          <a:lstStyle/>
          <a:p>
            <a:r>
              <a:rPr lang="ja-JP" altLang="en-US" sz="2000" kern="0" dirty="0">
                <a:solidFill>
                  <a:schemeClr val="tx1"/>
                </a:solidFill>
                <a:latin typeface="UD デジタル 教科書体 NK-R" panose="02020400000000000000" pitchFamily="18" charset="-128"/>
                <a:ea typeface="UD デジタル 教科書体 NK-R" panose="02020400000000000000" pitchFamily="18" charset="-128"/>
              </a:rPr>
              <a:t>中長期的</a:t>
            </a:r>
            <a:r>
              <a:rPr lang="ja-JP" altLang="en-US" sz="2000" kern="0" dirty="0" smtClean="0">
                <a:solidFill>
                  <a:schemeClr val="tx1"/>
                </a:solidFill>
                <a:latin typeface="UD デジタル 教科書体 NK-R" panose="02020400000000000000" pitchFamily="18" charset="-128"/>
                <a:ea typeface="UD デジタル 教科書体 NK-R" panose="02020400000000000000" pitchFamily="18" charset="-128"/>
              </a:rPr>
              <a:t>な運用について</a:t>
            </a:r>
            <a:endParaRPr lang="ja-JP" altLang="en-US" sz="2000" kern="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3" name="正方形/長方形 12"/>
          <p:cNvSpPr/>
          <p:nvPr/>
        </p:nvSpPr>
        <p:spPr>
          <a:xfrm>
            <a:off x="317788" y="5173018"/>
            <a:ext cx="6264696" cy="2585323"/>
          </a:xfrm>
          <a:prstGeom prst="rect">
            <a:avLst/>
          </a:prstGeom>
        </p:spPr>
        <p:txBody>
          <a:bodyPr wrap="square">
            <a:spAutoFit/>
          </a:bodyPr>
          <a:lstStyle/>
          <a:p>
            <a:r>
              <a:rPr lang="ja-JP" altLang="en-US" dirty="0">
                <a:latin typeface="UD デジタル 教科書体 NK-R" panose="02020400000000000000" pitchFamily="18" charset="-128"/>
                <a:ea typeface="UD デジタル 教科書体 NK-R" panose="02020400000000000000" pitchFamily="18" charset="-128"/>
              </a:rPr>
              <a:t>業者が変わっても継続しやすいように、昨年までと同様のＬＩＮＹ</a:t>
            </a:r>
            <a:r>
              <a:rPr lang="ja-JP" altLang="en-US" dirty="0" smtClean="0">
                <a:latin typeface="UD デジタル 教科書体 NK-R" panose="02020400000000000000" pitchFamily="18" charset="-128"/>
                <a:ea typeface="UD デジタル 教科書体 NK-R" panose="02020400000000000000" pitchFamily="18" charset="-128"/>
              </a:rPr>
              <a:t>で、改良アカウントを構築しました。</a:t>
            </a:r>
            <a:endParaRPr lang="en-US" altLang="ja-JP" dirty="0" smtClean="0">
              <a:latin typeface="UD デジタル 教科書体 NK-R" panose="02020400000000000000" pitchFamily="18" charset="-128"/>
              <a:ea typeface="UD デジタル 教科書体 NK-R" panose="02020400000000000000" pitchFamily="18" charset="-128"/>
            </a:endParaRPr>
          </a:p>
          <a:p>
            <a:endParaRPr lang="ja-JP" altLang="en-US" dirty="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１７アカウントを統合することで、来年度、事業者が変更されても、効率的な運用ができるように</a:t>
            </a:r>
            <a:r>
              <a:rPr lang="ja-JP" altLang="en-US" dirty="0" smtClean="0">
                <a:latin typeface="UD デジタル 教科書体 NK-R" panose="02020400000000000000" pitchFamily="18" charset="-128"/>
                <a:ea typeface="UD デジタル 教科書体 NK-R" panose="02020400000000000000" pitchFamily="18" charset="-128"/>
              </a:rPr>
              <a:t>改善しました。</a:t>
            </a:r>
            <a:endParaRPr lang="en-US" altLang="ja-JP" dirty="0" smtClean="0">
              <a:latin typeface="UD デジタル 教科書体 NK-R" panose="02020400000000000000" pitchFamily="18" charset="-128"/>
              <a:ea typeface="UD デジタル 教科書体 NK-R" panose="02020400000000000000" pitchFamily="18" charset="-128"/>
            </a:endParaRPr>
          </a:p>
          <a:p>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en-US" dirty="0" smtClean="0">
                <a:latin typeface="UD デジタル 教科書体 NK-R" panose="02020400000000000000" pitchFamily="18" charset="-128"/>
                <a:ea typeface="UD デジタル 教科書体 NK-R" panose="02020400000000000000" pitchFamily="18" charset="-128"/>
              </a:rPr>
              <a:t>観光インフルエンサーについては、東武トップツアーズからの排他的な契約をしないようにして、翌年度に事業者が変更されても契約継続可能にしておきます。</a:t>
            </a:r>
            <a:endParaRPr lang="ja-JP" altLang="en-US"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158633449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6195906" y="8954616"/>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1" lang="en-US" altLang="ja-JP" sz="1000" b="0" i="0" u="none" strike="noStrike" kern="1200" cap="none" spc="0" normalizeH="0" baseline="0" noProof="0">
              <a:ln>
                <a:noFill/>
              </a:ln>
              <a:solidFill>
                <a:srgbClr val="000000"/>
              </a:solidFill>
              <a:effectLst/>
              <a:uLnTx/>
              <a:uFillTx/>
              <a:latin typeface="Meiryo UI"/>
              <a:ea typeface="Meiryo UI"/>
              <a:cs typeface="+mn-cs"/>
            </a:endParaRPr>
          </a:p>
        </p:txBody>
      </p:sp>
      <p:sp>
        <p:nvSpPr>
          <p:cNvPr id="8"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３</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業務内容</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（９）</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広告効果・経済効果　</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47" name="正方形/長方形 46">
            <a:extLst>
              <a:ext uri="{FF2B5EF4-FFF2-40B4-BE49-F238E27FC236}">
                <a16:creationId xmlns:a16="http://schemas.microsoft.com/office/drawing/2014/main" id="{6B43220B-DA83-476C-B0BC-06A8F29B2FE0}"/>
              </a:ext>
            </a:extLst>
          </p:cNvPr>
          <p:cNvSpPr/>
          <p:nvPr/>
        </p:nvSpPr>
        <p:spPr>
          <a:xfrm>
            <a:off x="260648" y="971600"/>
            <a:ext cx="6085007" cy="5400600"/>
          </a:xfrm>
          <a:prstGeom prst="rect">
            <a:avLst/>
          </a:prstGeom>
        </p:spPr>
        <p:txBody>
          <a:bodyPr wrap="square" lIns="0" tIns="0" rIns="0" bIns="0">
            <a:noAutofit/>
          </a:bodyPr>
          <a:lstStyle/>
          <a:p>
            <a:pPr marL="0" marR="0" lvl="0" indent="0" algn="l" defTabSz="844083" rtl="0" eaLnBrk="1" fontAlgn="base" latinLnBrk="0" hangingPunct="1">
              <a:lnSpc>
                <a:spcPct val="100000"/>
              </a:lnSpc>
              <a:spcBef>
                <a:spcPct val="0"/>
              </a:spcBef>
              <a:spcAft>
                <a:spcPct val="0"/>
              </a:spcAft>
              <a:buClrTx/>
              <a:buSzTx/>
              <a:buFontTx/>
              <a:buNone/>
              <a:tabLst/>
              <a:defRPr/>
            </a:pP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lvl="0" indent="0" algn="l" defTabSz="844083" rtl="0" eaLnBrk="1" fontAlgn="base" latinLnBrk="0" hangingPunct="1">
              <a:lnSpc>
                <a:spcPct val="100000"/>
              </a:lnSpc>
              <a:spcBef>
                <a:spcPct val="0"/>
              </a:spcBef>
              <a:spcAft>
                <a:spcPct val="0"/>
              </a:spcAft>
              <a:buClrTx/>
              <a:buSzTx/>
              <a:buFontTx/>
              <a:buNone/>
              <a:tabLst/>
              <a:defRPr/>
            </a:pPr>
            <a:endParaRPr lang="en-US" altLang="ja-JP" sz="1400" dirty="0">
              <a:latin typeface="UD デジタル 教科書体 NK-R" panose="02020400000000000000" pitchFamily="18" charset="-128"/>
              <a:ea typeface="UD デジタル 教科書体 NK-R" panose="02020400000000000000" pitchFamily="18" charset="-128"/>
            </a:endParaRPr>
          </a:p>
          <a:p>
            <a:pPr marL="0" marR="0" lvl="0" indent="0" algn="l" defTabSz="844083" rtl="0" eaLnBrk="1" fontAlgn="base" latinLnBrk="0" hangingPunct="1">
              <a:lnSpc>
                <a:spcPct val="100000"/>
              </a:lnSpc>
              <a:spcBef>
                <a:spcPct val="0"/>
              </a:spcBef>
              <a:spcAft>
                <a:spcPct val="0"/>
              </a:spcAft>
              <a:buClrTx/>
              <a:buSzTx/>
              <a:buFontTx/>
              <a:buNone/>
              <a:tabLst/>
              <a:defRPr/>
            </a:pPr>
            <a:endParaRPr lang="en-US" altLang="ja-JP" sz="1400" dirty="0">
              <a:latin typeface="UD デジタル 教科書体 NK-R" panose="02020400000000000000" pitchFamily="18" charset="-128"/>
              <a:ea typeface="UD デジタル 教科書体 NK-R" panose="02020400000000000000" pitchFamily="18" charset="-128"/>
            </a:endParaRPr>
          </a:p>
          <a:p>
            <a:pPr marL="0" marR="0" lvl="0" indent="0" algn="l" defTabSz="844083" rtl="0" eaLnBrk="1" fontAlgn="base" latinLnBrk="0" hangingPunct="1">
              <a:lnSpc>
                <a:spcPct val="100000"/>
              </a:lnSpc>
              <a:spcBef>
                <a:spcPct val="0"/>
              </a:spcBef>
              <a:spcAft>
                <a:spcPct val="0"/>
              </a:spcAft>
              <a:buClrTx/>
              <a:buSzTx/>
              <a:buFontTx/>
              <a:buNone/>
              <a:tabLst/>
              <a:defRPr/>
            </a:pP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lvl="0" indent="0" algn="l" defTabSz="844083" rtl="0" eaLnBrk="1" fontAlgn="base" latinLnBrk="0" hangingPunct="1">
              <a:lnSpc>
                <a:spcPct val="100000"/>
              </a:lnSpc>
              <a:spcBef>
                <a:spcPct val="0"/>
              </a:spcBef>
              <a:spcAft>
                <a:spcPct val="0"/>
              </a:spcAft>
              <a:buClrTx/>
              <a:buSzTx/>
              <a:buFontTx/>
              <a:buNone/>
              <a:tabLst/>
              <a:defRPr/>
            </a:pPr>
            <a:endParaRPr lang="en-US" altLang="ja-JP" sz="1400" dirty="0">
              <a:latin typeface="UD デジタル 教科書体 NK-R" panose="02020400000000000000" pitchFamily="18" charset="-128"/>
              <a:ea typeface="UD デジタル 教科書体 NK-R" panose="02020400000000000000" pitchFamily="18" charset="-128"/>
            </a:endParaRPr>
          </a:p>
          <a:p>
            <a:pPr marL="0" marR="0" lvl="0" indent="0" algn="l" defTabSz="844083" rtl="0" eaLnBrk="1" fontAlgn="base" latinLnBrk="0" hangingPunct="1">
              <a:lnSpc>
                <a:spcPct val="100000"/>
              </a:lnSpc>
              <a:spcBef>
                <a:spcPct val="0"/>
              </a:spcBef>
              <a:spcAft>
                <a:spcPct val="0"/>
              </a:spcAft>
              <a:buClrTx/>
              <a:buSzTx/>
              <a:buFontTx/>
              <a:buNone/>
              <a:tabLst/>
              <a:defRPr/>
            </a:pPr>
            <a:endParaRPr lang="en-US" altLang="ja-JP" sz="1400" dirty="0" smtClean="0">
              <a:latin typeface="UD デジタル 教科書体 NK-R" panose="02020400000000000000" pitchFamily="18" charset="-128"/>
              <a:ea typeface="UD デジタル 教科書体 NK-R" panose="02020400000000000000" pitchFamily="18" charset="-128"/>
            </a:endParaRPr>
          </a:p>
        </p:txBody>
      </p:sp>
      <p:sp>
        <p:nvSpPr>
          <p:cNvPr id="2" name="正方形/長方形 1"/>
          <p:cNvSpPr/>
          <p:nvPr/>
        </p:nvSpPr>
        <p:spPr>
          <a:xfrm>
            <a:off x="188640" y="942553"/>
            <a:ext cx="6480720" cy="8309967"/>
          </a:xfrm>
          <a:prstGeom prst="rect">
            <a:avLst/>
          </a:prstGeom>
        </p:spPr>
        <p:txBody>
          <a:bodyPr wrap="square">
            <a:spAutoFit/>
          </a:bodyPr>
          <a:lstStyle/>
          <a:p>
            <a:r>
              <a:rPr lang="ja-JP" altLang="en-US" sz="2000" dirty="0" smtClean="0">
                <a:latin typeface="UD デジタル 教科書体 NK-R" panose="02020400000000000000" pitchFamily="18" charset="-128"/>
                <a:ea typeface="UD デジタル 教科書体 NK-R" panose="02020400000000000000" pitchFamily="18" charset="-128"/>
              </a:rPr>
              <a:t>広告換算</a:t>
            </a:r>
            <a:endParaRPr lang="en-US" altLang="ja-JP" sz="2000" dirty="0" smtClean="0">
              <a:latin typeface="UD デジタル 教科書体 NK-R" panose="02020400000000000000" pitchFamily="18" charset="-128"/>
              <a:ea typeface="UD デジタル 教科書体 NK-R" panose="02020400000000000000" pitchFamily="18" charset="-128"/>
            </a:endParaRPr>
          </a:p>
          <a:p>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en-US" dirty="0" smtClean="0">
                <a:latin typeface="UD デジタル 教科書体 NK-R" panose="02020400000000000000" pitchFamily="18" charset="-128"/>
                <a:ea typeface="UD デジタル 教科書体 NK-R" panose="02020400000000000000" pitchFamily="18" charset="-128"/>
              </a:rPr>
              <a:t>①</a:t>
            </a:r>
            <a:r>
              <a:rPr lang="en-US" altLang="ja-JP" dirty="0">
                <a:latin typeface="UD デジタル 教科書体 NK-R" panose="02020400000000000000" pitchFamily="18" charset="-128"/>
                <a:ea typeface="UD デジタル 教科書体 NK-R" panose="02020400000000000000" pitchFamily="18" charset="-128"/>
              </a:rPr>
              <a:t>LINE</a:t>
            </a:r>
            <a:r>
              <a:rPr lang="ja-JP" altLang="en-US" dirty="0">
                <a:latin typeface="UD デジタル 教科書体 NK-R" panose="02020400000000000000" pitchFamily="18" charset="-128"/>
                <a:ea typeface="UD デジタル 教科書体 NK-R" panose="02020400000000000000" pitchFamily="18" charset="-128"/>
              </a:rPr>
              <a:t>からの配信</a:t>
            </a:r>
          </a:p>
          <a:p>
            <a:r>
              <a:rPr lang="ja-JP" altLang="en-US" dirty="0">
                <a:latin typeface="UD デジタル 教科書体 NK-R" panose="02020400000000000000" pitchFamily="18" charset="-128"/>
                <a:ea typeface="UD デジタル 教科書体 NK-R" panose="02020400000000000000" pitchFamily="18" charset="-128"/>
              </a:rPr>
              <a:t>登録者</a:t>
            </a:r>
            <a:r>
              <a:rPr lang="en-US" altLang="ja-JP" dirty="0">
                <a:latin typeface="UD デジタル 教科書体 NK-R" panose="02020400000000000000" pitchFamily="18" charset="-128"/>
                <a:ea typeface="UD デジタル 教科書体 NK-R" panose="02020400000000000000" pitchFamily="18" charset="-128"/>
              </a:rPr>
              <a:t>10</a:t>
            </a:r>
            <a:r>
              <a:rPr lang="ja-JP" altLang="en-US" dirty="0">
                <a:latin typeface="UD デジタル 教科書体 NK-R" panose="02020400000000000000" pitchFamily="18" charset="-128"/>
                <a:ea typeface="UD デジタル 教科書体 NK-R" panose="02020400000000000000" pitchFamily="18" charset="-128"/>
              </a:rPr>
              <a:t>万人で配信回数は年</a:t>
            </a:r>
            <a:r>
              <a:rPr lang="en-US" altLang="ja-JP" dirty="0">
                <a:latin typeface="UD デジタル 教科書体 NK-R" panose="02020400000000000000" pitchFamily="18" charset="-128"/>
                <a:ea typeface="UD デジタル 教科書体 NK-R" panose="02020400000000000000" pitchFamily="18" charset="-128"/>
              </a:rPr>
              <a:t>50</a:t>
            </a:r>
            <a:r>
              <a:rPr lang="ja-JP" altLang="en-US" dirty="0">
                <a:latin typeface="UD デジタル 教科書体 NK-R" panose="02020400000000000000" pitchFamily="18" charset="-128"/>
                <a:ea typeface="UD デジタル 教科書体 NK-R" panose="02020400000000000000" pitchFamily="18" charset="-128"/>
              </a:rPr>
              <a:t>回</a:t>
            </a:r>
            <a:r>
              <a:rPr lang="ja-JP" altLang="en-US" dirty="0" smtClean="0">
                <a:latin typeface="UD デジタル 教科書体 NK-R" panose="02020400000000000000" pitchFamily="18" charset="-128"/>
                <a:ea typeface="UD デジタル 教科書体 NK-R" panose="02020400000000000000" pitchFamily="18" charset="-128"/>
              </a:rPr>
              <a:t>。</a:t>
            </a:r>
            <a:r>
              <a:rPr lang="en-US" altLang="ja-JP" dirty="0" smtClean="0">
                <a:latin typeface="UD デジタル 教科書体 NK-R" panose="02020400000000000000" pitchFamily="18" charset="-128"/>
                <a:ea typeface="UD デジタル 教科書体 NK-R" panose="02020400000000000000" pitchFamily="18" charset="-128"/>
              </a:rPr>
              <a:t>CPC</a:t>
            </a:r>
            <a:r>
              <a:rPr lang="ja-JP" altLang="en-US" dirty="0" err="1">
                <a:latin typeface="UD デジタル 教科書体 NK-R" panose="02020400000000000000" pitchFamily="18" charset="-128"/>
                <a:ea typeface="UD デジタル 教科書体 NK-R" panose="02020400000000000000" pitchFamily="18" charset="-128"/>
              </a:rPr>
              <a:t>を向</a:t>
            </a:r>
            <a:r>
              <a:rPr lang="ja-JP" altLang="en-US" dirty="0" smtClean="0">
                <a:latin typeface="UD デジタル 教科書体 NK-R" panose="02020400000000000000" pitchFamily="18" charset="-128"/>
                <a:ea typeface="UD デジタル 教科書体 NK-R" panose="02020400000000000000" pitchFamily="18" charset="-128"/>
              </a:rPr>
              <a:t>上させる事と、ブロックを減らすためセグメント配信を使い平均</a:t>
            </a:r>
            <a:r>
              <a:rPr lang="en-US" altLang="ja-JP" dirty="0">
                <a:latin typeface="UD デジタル 教科書体 NK-R" panose="02020400000000000000" pitchFamily="18" charset="-128"/>
                <a:ea typeface="UD デジタル 教科書体 NK-R" panose="02020400000000000000" pitchFamily="18" charset="-128"/>
              </a:rPr>
              <a:t>20</a:t>
            </a:r>
            <a:r>
              <a:rPr lang="ja-JP" altLang="en-US" dirty="0" smtClean="0">
                <a:latin typeface="UD デジタル 教科書体 NK-R" panose="02020400000000000000" pitchFamily="18" charset="-128"/>
                <a:ea typeface="UD デジタル 教科書体 NK-R" panose="02020400000000000000" pitchFamily="18" charset="-128"/>
              </a:rPr>
              <a:t>回の配信。</a:t>
            </a:r>
            <a:endParaRPr lang="ja-JP" altLang="en-US" dirty="0">
              <a:latin typeface="UD デジタル 教科書体 NK-R" panose="02020400000000000000" pitchFamily="18" charset="-128"/>
              <a:ea typeface="UD デジタル 教科書体 NK-R" panose="02020400000000000000" pitchFamily="18" charset="-128"/>
            </a:endParaRPr>
          </a:p>
          <a:p>
            <a:r>
              <a:rPr lang="en-US" altLang="ja-JP" dirty="0">
                <a:latin typeface="UD デジタル 教科書体 NK-R" panose="02020400000000000000" pitchFamily="18" charset="-128"/>
                <a:ea typeface="UD デジタル 教科書体 NK-R" panose="02020400000000000000" pitchFamily="18" charset="-128"/>
              </a:rPr>
              <a:t>LINE</a:t>
            </a:r>
            <a:r>
              <a:rPr lang="ja-JP" altLang="en-US" dirty="0">
                <a:latin typeface="UD デジタル 教科書体 NK-R" panose="02020400000000000000" pitchFamily="18" charset="-128"/>
                <a:ea typeface="UD デジタル 教科書体 NK-R" panose="02020400000000000000" pitchFamily="18" charset="-128"/>
              </a:rPr>
              <a:t>の平均</a:t>
            </a:r>
            <a:r>
              <a:rPr lang="en-US" altLang="ja-JP" dirty="0">
                <a:latin typeface="UD デジタル 教科書体 NK-R" panose="02020400000000000000" pitchFamily="18" charset="-128"/>
                <a:ea typeface="UD デジタル 教科書体 NK-R" panose="02020400000000000000" pitchFamily="18" charset="-128"/>
              </a:rPr>
              <a:t>CPC</a:t>
            </a:r>
            <a:r>
              <a:rPr lang="ja-JP" altLang="en-US" dirty="0">
                <a:latin typeface="UD デジタル 教科書体 NK-R" panose="02020400000000000000" pitchFamily="18" charset="-128"/>
                <a:ea typeface="UD デジタル 教科書体 NK-R" panose="02020400000000000000" pitchFamily="18" charset="-128"/>
              </a:rPr>
              <a:t>を</a:t>
            </a:r>
            <a:r>
              <a:rPr lang="en-US" altLang="ja-JP" dirty="0">
                <a:latin typeface="UD デジタル 教科書体 NK-R" panose="02020400000000000000" pitchFamily="18" charset="-128"/>
                <a:ea typeface="UD デジタル 教科書体 NK-R" panose="02020400000000000000" pitchFamily="18" charset="-128"/>
              </a:rPr>
              <a:t>76</a:t>
            </a:r>
            <a:r>
              <a:rPr lang="ja-JP" altLang="en-US" dirty="0" smtClean="0">
                <a:latin typeface="UD デジタル 教科書体 NK-R" panose="02020400000000000000" pitchFamily="18" charset="-128"/>
                <a:ea typeface="UD デジタル 教科書体 NK-R" panose="02020400000000000000" pitchFamily="18" charset="-128"/>
              </a:rPr>
              <a:t>円。配信につき</a:t>
            </a:r>
            <a:r>
              <a:rPr lang="en-US" altLang="ja-JP" dirty="0" smtClean="0">
                <a:latin typeface="UD デジタル 教科書体 NK-R" panose="02020400000000000000" pitchFamily="18" charset="-128"/>
                <a:ea typeface="UD デジタル 教科書体 NK-R" panose="02020400000000000000" pitchFamily="18" charset="-128"/>
              </a:rPr>
              <a:t>13</a:t>
            </a:r>
            <a:r>
              <a:rPr lang="ja-JP" altLang="en-US" dirty="0">
                <a:latin typeface="UD デジタル 教科書体 NK-R" panose="02020400000000000000" pitchFamily="18" charset="-128"/>
                <a:ea typeface="UD デジタル 教科書体 NK-R" panose="02020400000000000000" pitchFamily="18" charset="-128"/>
              </a:rPr>
              <a:t>％のクリック率を</a:t>
            </a:r>
            <a:r>
              <a:rPr lang="ja-JP" altLang="en-US" dirty="0" smtClean="0">
                <a:latin typeface="UD デジタル 教科書体 NK-R" panose="02020400000000000000" pitchFamily="18" charset="-128"/>
                <a:ea typeface="UD デジタル 教科書体 NK-R" panose="02020400000000000000" pitchFamily="18" charset="-128"/>
              </a:rPr>
              <a:t>目指す。</a:t>
            </a:r>
            <a:endParaRPr lang="ja-JP" altLang="en-US" dirty="0">
              <a:latin typeface="UD デジタル 教科書体 NK-R" panose="02020400000000000000" pitchFamily="18" charset="-128"/>
              <a:ea typeface="UD デジタル 教科書体 NK-R" panose="02020400000000000000" pitchFamily="18" charset="-128"/>
            </a:endParaRPr>
          </a:p>
          <a:p>
            <a:r>
              <a:rPr lang="en-US" altLang="ja-JP" dirty="0" smtClean="0">
                <a:latin typeface="UD デジタル 教科書体 NK-R" panose="02020400000000000000" pitchFamily="18" charset="-128"/>
                <a:ea typeface="UD デジタル 教科書体 NK-R" panose="02020400000000000000" pitchFamily="18" charset="-128"/>
              </a:rPr>
              <a:t/>
            </a:r>
            <a:br>
              <a:rPr lang="en-US" altLang="ja-JP" dirty="0" smtClean="0">
                <a:latin typeface="UD デジタル 教科書体 NK-R" panose="02020400000000000000" pitchFamily="18" charset="-128"/>
                <a:ea typeface="UD デジタル 教科書体 NK-R" panose="02020400000000000000" pitchFamily="18" charset="-128"/>
              </a:rPr>
            </a:br>
            <a:r>
              <a:rPr lang="ja-JP" altLang="en-US" dirty="0">
                <a:latin typeface="UD デジタル 教科書体 NK-R" panose="02020400000000000000" pitchFamily="18" charset="-128"/>
                <a:ea typeface="UD デジタル 教科書体 NK-R" panose="02020400000000000000" pitchFamily="18" charset="-128"/>
              </a:rPr>
              <a:t>　</a:t>
            </a:r>
            <a:r>
              <a:rPr lang="en-US" altLang="ja-JP" dirty="0">
                <a:latin typeface="UD デジタル 教科書体 NK-R" panose="02020400000000000000" pitchFamily="18" charset="-128"/>
                <a:ea typeface="UD デジタル 教科書体 NK-R" panose="02020400000000000000" pitchFamily="18" charset="-128"/>
              </a:rPr>
              <a:t>10</a:t>
            </a:r>
            <a:r>
              <a:rPr lang="ja-JP" altLang="en-US" dirty="0">
                <a:latin typeface="UD デジタル 教科書体 NK-R" panose="02020400000000000000" pitchFamily="18" charset="-128"/>
                <a:ea typeface="UD デジタル 教科書体 NK-R" panose="02020400000000000000" pitchFamily="18" charset="-128"/>
              </a:rPr>
              <a:t>万円</a:t>
            </a:r>
            <a:r>
              <a:rPr lang="en-US" altLang="ja-JP" dirty="0">
                <a:latin typeface="UD デジタル 教科書体 NK-R" panose="02020400000000000000" pitchFamily="18" charset="-128"/>
                <a:ea typeface="UD デジタル 教科書体 NK-R" panose="02020400000000000000" pitchFamily="18" charset="-128"/>
              </a:rPr>
              <a:t>×20</a:t>
            </a:r>
            <a:r>
              <a:rPr lang="ja-JP" altLang="en-US" dirty="0">
                <a:latin typeface="UD デジタル 教科書体 NK-R" panose="02020400000000000000" pitchFamily="18" charset="-128"/>
                <a:ea typeface="UD デジタル 教科書体 NK-R" panose="02020400000000000000" pitchFamily="18" charset="-128"/>
              </a:rPr>
              <a:t>回</a:t>
            </a:r>
            <a:r>
              <a:rPr lang="en-US" altLang="ja-JP" dirty="0">
                <a:latin typeface="UD デジタル 教科書体 NK-R" panose="02020400000000000000" pitchFamily="18" charset="-128"/>
                <a:ea typeface="UD デジタル 教科書体 NK-R" panose="02020400000000000000" pitchFamily="18" charset="-128"/>
              </a:rPr>
              <a:t>×0.13×76</a:t>
            </a:r>
            <a:r>
              <a:rPr lang="ja-JP" altLang="en-US" dirty="0">
                <a:latin typeface="UD デジタル 教科書体 NK-R" panose="02020400000000000000" pitchFamily="18" charset="-128"/>
                <a:ea typeface="UD デジタル 教科書体 NK-R" panose="02020400000000000000" pitchFamily="18" charset="-128"/>
              </a:rPr>
              <a:t>円＝</a:t>
            </a:r>
            <a:r>
              <a:rPr lang="en-US" altLang="ja-JP" dirty="0">
                <a:latin typeface="UD デジタル 教科書体 NK-R" panose="02020400000000000000" pitchFamily="18" charset="-128"/>
                <a:ea typeface="UD デジタル 教科書体 NK-R" panose="02020400000000000000" pitchFamily="18" charset="-128"/>
              </a:rPr>
              <a:t>1976</a:t>
            </a:r>
            <a:r>
              <a:rPr lang="ja-JP" altLang="en-US" dirty="0">
                <a:latin typeface="UD デジタル 教科書体 NK-R" panose="02020400000000000000" pitchFamily="18" charset="-128"/>
                <a:ea typeface="UD デジタル 教科書体 NK-R" panose="02020400000000000000" pitchFamily="18" charset="-128"/>
              </a:rPr>
              <a:t>万円</a:t>
            </a:r>
          </a:p>
          <a:p>
            <a:endParaRPr lang="ja-JP" altLang="en-US" dirty="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②観光</a:t>
            </a:r>
            <a:r>
              <a:rPr lang="en-US" altLang="ja-JP" dirty="0" err="1">
                <a:latin typeface="UD デジタル 教科書体 NK-R" panose="02020400000000000000" pitchFamily="18" charset="-128"/>
                <a:ea typeface="UD デジタル 教科書体 NK-R" panose="02020400000000000000" pitchFamily="18" charset="-128"/>
              </a:rPr>
              <a:t>Tiktoker</a:t>
            </a: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高原ひとみ</a:t>
            </a:r>
            <a:r>
              <a:rPr lang="en-US" altLang="ja-JP" dirty="0">
                <a:latin typeface="UD デジタル 教科書体 NK-R" panose="02020400000000000000" pitchFamily="18" charset="-128"/>
                <a:ea typeface="UD デジタル 教科書体 NK-R" panose="02020400000000000000" pitchFamily="18" charset="-128"/>
              </a:rPr>
              <a:t>(</a:t>
            </a:r>
            <a:r>
              <a:rPr lang="ja-JP" altLang="en-US" dirty="0">
                <a:latin typeface="UD デジタル 教科書体 NK-R" panose="02020400000000000000" pitchFamily="18" charset="-128"/>
                <a:ea typeface="UD デジタル 教科書体 NK-R" panose="02020400000000000000" pitchFamily="18" charset="-128"/>
              </a:rPr>
              <a:t>ぴと</a:t>
            </a:r>
            <a:r>
              <a:rPr lang="en-US" altLang="ja-JP" dirty="0">
                <a:latin typeface="UD デジタル 教科書体 NK-R" panose="02020400000000000000" pitchFamily="18" charset="-128"/>
                <a:ea typeface="UD デジタル 教科書体 NK-R" panose="02020400000000000000" pitchFamily="18" charset="-128"/>
              </a:rPr>
              <a:t>)</a:t>
            </a:r>
            <a:r>
              <a:rPr lang="ja-JP" altLang="en-US" dirty="0">
                <a:latin typeface="UD デジタル 教科書体 NK-R" panose="02020400000000000000" pitchFamily="18" charset="-128"/>
                <a:ea typeface="UD デジタル 教科書体 NK-R" panose="02020400000000000000" pitchFamily="18" charset="-128"/>
              </a:rPr>
              <a:t>さん</a:t>
            </a:r>
          </a:p>
          <a:p>
            <a:r>
              <a:rPr lang="ja-JP" altLang="en-US" dirty="0">
                <a:latin typeface="UD デジタル 教科書体 NK-R" panose="02020400000000000000" pitchFamily="18" charset="-128"/>
                <a:ea typeface="UD デジタル 教科書体 NK-R" panose="02020400000000000000" pitchFamily="18" charset="-128"/>
              </a:rPr>
              <a:t>平均</a:t>
            </a:r>
            <a:r>
              <a:rPr lang="en-US" altLang="ja-JP" dirty="0">
                <a:latin typeface="UD デジタル 教科書体 NK-R" panose="02020400000000000000" pitchFamily="18" charset="-128"/>
                <a:ea typeface="UD デジタル 教科書体 NK-R" panose="02020400000000000000" pitchFamily="18" charset="-128"/>
              </a:rPr>
              <a:t>31</a:t>
            </a:r>
            <a:r>
              <a:rPr lang="ja-JP" altLang="en-US" dirty="0">
                <a:latin typeface="UD デジタル 教科書体 NK-R" panose="02020400000000000000" pitchFamily="18" charset="-128"/>
                <a:ea typeface="UD デジタル 教科書体 NK-R" panose="02020400000000000000" pitchFamily="18" charset="-128"/>
              </a:rPr>
              <a:t>万再生、合計</a:t>
            </a:r>
            <a:r>
              <a:rPr lang="en-US" altLang="ja-JP" dirty="0">
                <a:latin typeface="UD デジタル 教科書体 NK-R" panose="02020400000000000000" pitchFamily="18" charset="-128"/>
                <a:ea typeface="UD デジタル 教科書体 NK-R" panose="02020400000000000000" pitchFamily="18" charset="-128"/>
              </a:rPr>
              <a:t>5031</a:t>
            </a:r>
            <a:r>
              <a:rPr lang="ja-JP" altLang="en-US" dirty="0">
                <a:latin typeface="UD デジタル 教科書体 NK-R" panose="02020400000000000000" pitchFamily="18" charset="-128"/>
                <a:ea typeface="UD デジタル 教科書体 NK-R" panose="02020400000000000000" pitchFamily="18" charset="-128"/>
              </a:rPr>
              <a:t>万再生、</a:t>
            </a:r>
            <a:r>
              <a:rPr lang="en-US" altLang="ja-JP" dirty="0">
                <a:latin typeface="UD デジタル 教科書体 NK-R" panose="02020400000000000000" pitchFamily="18" charset="-128"/>
                <a:ea typeface="UD デジタル 教科書体 NK-R" panose="02020400000000000000" pitchFamily="18" charset="-128"/>
              </a:rPr>
              <a:t>max260</a:t>
            </a:r>
            <a:r>
              <a:rPr lang="ja-JP" altLang="en-US" dirty="0">
                <a:latin typeface="UD デジタル 教科書体 NK-R" panose="02020400000000000000" pitchFamily="18" charset="-128"/>
                <a:ea typeface="UD デジタル 教科書体 NK-R" panose="02020400000000000000" pitchFamily="18" charset="-128"/>
              </a:rPr>
              <a:t>万</a:t>
            </a:r>
            <a:r>
              <a:rPr lang="ja-JP" altLang="en-US" dirty="0" smtClean="0">
                <a:latin typeface="UD デジタル 教科書体 NK-R" panose="02020400000000000000" pitchFamily="18" charset="-128"/>
                <a:ea typeface="UD デジタル 教科書体 NK-R" panose="02020400000000000000" pitchFamily="18" charset="-128"/>
              </a:rPr>
              <a:t>再生</a:t>
            </a:r>
            <a:r>
              <a:rPr lang="en-US" altLang="ja-JP" dirty="0" smtClean="0">
                <a:latin typeface="UD デジタル 教科書体 NK-R" panose="02020400000000000000" pitchFamily="18" charset="-128"/>
                <a:ea typeface="UD デジタル 教科書体 NK-R" panose="02020400000000000000" pitchFamily="18" charset="-128"/>
              </a:rPr>
              <a:t/>
            </a:r>
            <a:br>
              <a:rPr lang="en-US" altLang="ja-JP" dirty="0" smtClean="0">
                <a:latin typeface="UD デジタル 教科書体 NK-R" panose="02020400000000000000" pitchFamily="18" charset="-128"/>
                <a:ea typeface="UD デジタル 教科書体 NK-R" panose="02020400000000000000" pitchFamily="18" charset="-128"/>
              </a:rPr>
            </a:br>
            <a:endParaRPr lang="ja-JP" altLang="en-US" dirty="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　</a:t>
            </a:r>
            <a:r>
              <a:rPr lang="en-US" altLang="ja-JP" dirty="0">
                <a:latin typeface="UD デジタル 教科書体 NK-R" panose="02020400000000000000" pitchFamily="18" charset="-128"/>
                <a:ea typeface="UD デジタル 教科書体 NK-R" panose="02020400000000000000" pitchFamily="18" charset="-128"/>
              </a:rPr>
              <a:t>31</a:t>
            </a:r>
            <a:r>
              <a:rPr lang="ja-JP" altLang="en-US" dirty="0">
                <a:latin typeface="UD デジタル 教科書体 NK-R" panose="02020400000000000000" pitchFamily="18" charset="-128"/>
                <a:ea typeface="UD デジタル 教科書体 NK-R" panose="02020400000000000000" pitchFamily="18" charset="-128"/>
              </a:rPr>
              <a:t>万</a:t>
            </a:r>
            <a:r>
              <a:rPr lang="en-US" altLang="ja-JP" dirty="0">
                <a:latin typeface="UD デジタル 教科書体 NK-R" panose="02020400000000000000" pitchFamily="18" charset="-128"/>
                <a:ea typeface="UD デジタル 教科書体 NK-R" panose="02020400000000000000" pitchFamily="18" charset="-128"/>
              </a:rPr>
              <a:t>×imp1.4</a:t>
            </a:r>
            <a:r>
              <a:rPr lang="ja-JP" altLang="en-US" dirty="0">
                <a:latin typeface="UD デジタル 教科書体 NK-R" panose="02020400000000000000" pitchFamily="18" charset="-128"/>
                <a:ea typeface="UD デジタル 教科書体 NK-R" panose="02020400000000000000" pitchFamily="18" charset="-128"/>
              </a:rPr>
              <a:t>円</a:t>
            </a:r>
            <a:r>
              <a:rPr lang="en-US" altLang="ja-JP" dirty="0">
                <a:latin typeface="UD デジタル 教科書体 NK-R" panose="02020400000000000000" pitchFamily="18" charset="-128"/>
                <a:ea typeface="UD デジタル 教科書体 NK-R" panose="02020400000000000000" pitchFamily="18" charset="-128"/>
              </a:rPr>
              <a:t>×27</a:t>
            </a:r>
            <a:r>
              <a:rPr lang="ja-JP" altLang="en-US" dirty="0">
                <a:latin typeface="UD デジタル 教科書体 NK-R" panose="02020400000000000000" pitchFamily="18" charset="-128"/>
                <a:ea typeface="UD デジタル 教科書体 NK-R" panose="02020400000000000000" pitchFamily="18" charset="-128"/>
              </a:rPr>
              <a:t>回</a:t>
            </a:r>
            <a:r>
              <a:rPr lang="en-US" altLang="ja-JP" dirty="0">
                <a:latin typeface="UD デジタル 教科書体 NK-R" panose="02020400000000000000" pitchFamily="18" charset="-128"/>
                <a:ea typeface="UD デジタル 教科書体 NK-R" panose="02020400000000000000" pitchFamily="18" charset="-128"/>
              </a:rPr>
              <a:t>=1171</a:t>
            </a:r>
            <a:r>
              <a:rPr lang="ja-JP" altLang="en-US" dirty="0">
                <a:latin typeface="UD デジタル 教科書体 NK-R" panose="02020400000000000000" pitchFamily="18" charset="-128"/>
                <a:ea typeface="UD デジタル 教科書体 NK-R" panose="02020400000000000000" pitchFamily="18" charset="-128"/>
              </a:rPr>
              <a:t>万円</a:t>
            </a:r>
          </a:p>
          <a:p>
            <a:endParaRPr lang="ja-JP" altLang="en-US" dirty="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③観光</a:t>
            </a:r>
            <a:r>
              <a:rPr lang="en-US" altLang="ja-JP" dirty="0" err="1">
                <a:latin typeface="UD デジタル 教科書体 NK-R" panose="02020400000000000000" pitchFamily="18" charset="-128"/>
                <a:ea typeface="UD デジタル 教科書体 NK-R" panose="02020400000000000000" pitchFamily="18" charset="-128"/>
              </a:rPr>
              <a:t>youtuber</a:t>
            </a: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大村弦さん</a:t>
            </a:r>
          </a:p>
          <a:p>
            <a:r>
              <a:rPr lang="ja-JP" altLang="en-US" dirty="0">
                <a:latin typeface="UD デジタル 教科書体 NK-R" panose="02020400000000000000" pitchFamily="18" charset="-128"/>
                <a:ea typeface="UD デジタル 教科書体 NK-R" panose="02020400000000000000" pitchFamily="18" charset="-128"/>
              </a:rPr>
              <a:t>平均</a:t>
            </a:r>
            <a:r>
              <a:rPr lang="en-US" altLang="ja-JP" dirty="0">
                <a:latin typeface="UD デジタル 教科書体 NK-R" panose="02020400000000000000" pitchFamily="18" charset="-128"/>
                <a:ea typeface="UD デジタル 教科書体 NK-R" panose="02020400000000000000" pitchFamily="18" charset="-128"/>
              </a:rPr>
              <a:t>5.7</a:t>
            </a:r>
            <a:r>
              <a:rPr lang="ja-JP" altLang="en-US" dirty="0">
                <a:latin typeface="UD デジタル 教科書体 NK-R" panose="02020400000000000000" pitchFamily="18" charset="-128"/>
                <a:ea typeface="UD デジタル 教科書体 NK-R" panose="02020400000000000000" pitchFamily="18" charset="-128"/>
              </a:rPr>
              <a:t>万、合計</a:t>
            </a:r>
            <a:r>
              <a:rPr lang="en-US" altLang="ja-JP" dirty="0">
                <a:latin typeface="UD デジタル 教科書体 NK-R" panose="02020400000000000000" pitchFamily="18" charset="-128"/>
                <a:ea typeface="UD デジタル 教科書体 NK-R" panose="02020400000000000000" pitchFamily="18" charset="-128"/>
              </a:rPr>
              <a:t>430</a:t>
            </a:r>
            <a:r>
              <a:rPr lang="ja-JP" altLang="en-US" dirty="0">
                <a:latin typeface="UD デジタル 教科書体 NK-R" panose="02020400000000000000" pitchFamily="18" charset="-128"/>
                <a:ea typeface="UD デジタル 教科書体 NK-R" panose="02020400000000000000" pitchFamily="18" charset="-128"/>
              </a:rPr>
              <a:t>万再生、</a:t>
            </a:r>
            <a:r>
              <a:rPr lang="en-US" altLang="ja-JP" dirty="0">
                <a:latin typeface="UD デジタル 教科書体 NK-R" panose="02020400000000000000" pitchFamily="18" charset="-128"/>
                <a:ea typeface="UD デジタル 教科書体 NK-R" panose="02020400000000000000" pitchFamily="18" charset="-128"/>
              </a:rPr>
              <a:t>MAX100</a:t>
            </a:r>
            <a:r>
              <a:rPr lang="ja-JP" altLang="en-US" dirty="0">
                <a:latin typeface="UD デジタル 教科書体 NK-R" panose="02020400000000000000" pitchFamily="18" charset="-128"/>
                <a:ea typeface="UD デジタル 教科書体 NK-R" panose="02020400000000000000" pitchFamily="18" charset="-128"/>
              </a:rPr>
              <a:t>万再生</a:t>
            </a:r>
          </a:p>
          <a:p>
            <a:r>
              <a:rPr lang="en-US" altLang="ja-JP" dirty="0" smtClean="0">
                <a:latin typeface="UD デジタル 教科書体 NK-R" panose="02020400000000000000" pitchFamily="18" charset="-128"/>
                <a:ea typeface="UD デジタル 教科書体 NK-R" panose="02020400000000000000" pitchFamily="18" charset="-128"/>
              </a:rPr>
              <a:t/>
            </a:r>
            <a:br>
              <a:rPr lang="en-US" altLang="ja-JP" dirty="0" smtClean="0">
                <a:latin typeface="UD デジタル 教科書体 NK-R" panose="02020400000000000000" pitchFamily="18" charset="-128"/>
                <a:ea typeface="UD デジタル 教科書体 NK-R" panose="02020400000000000000" pitchFamily="18" charset="-128"/>
              </a:rPr>
            </a:br>
            <a:r>
              <a:rPr lang="ja-JP" altLang="en-US" dirty="0">
                <a:latin typeface="UD デジタル 教科書体 NK-R" panose="02020400000000000000" pitchFamily="18" charset="-128"/>
                <a:ea typeface="UD デジタル 教科書体 NK-R" panose="02020400000000000000" pitchFamily="18" charset="-128"/>
              </a:rPr>
              <a:t>　</a:t>
            </a:r>
            <a:r>
              <a:rPr lang="en-US" altLang="ja-JP" dirty="0">
                <a:latin typeface="UD デジタル 教科書体 NK-R" panose="02020400000000000000" pitchFamily="18" charset="-128"/>
                <a:ea typeface="UD デジタル 教科書体 NK-R" panose="02020400000000000000" pitchFamily="18" charset="-128"/>
              </a:rPr>
              <a:t>5.7</a:t>
            </a:r>
            <a:r>
              <a:rPr lang="ja-JP" altLang="en-US" dirty="0">
                <a:latin typeface="UD デジタル 教科書体 NK-R" panose="02020400000000000000" pitchFamily="18" charset="-128"/>
                <a:ea typeface="UD デジタル 教科書体 NK-R" panose="02020400000000000000" pitchFamily="18" charset="-128"/>
              </a:rPr>
              <a:t>万</a:t>
            </a:r>
            <a:r>
              <a:rPr lang="en-US" altLang="ja-JP" dirty="0">
                <a:latin typeface="UD デジタル 教科書体 NK-R" panose="02020400000000000000" pitchFamily="18" charset="-128"/>
                <a:ea typeface="UD デジタル 教科書体 NK-R" panose="02020400000000000000" pitchFamily="18" charset="-128"/>
              </a:rPr>
              <a:t>×</a:t>
            </a:r>
            <a:r>
              <a:rPr lang="ja-JP" altLang="en-US" dirty="0">
                <a:latin typeface="UD デジタル 教科書体 NK-R" panose="02020400000000000000" pitchFamily="18" charset="-128"/>
                <a:ea typeface="UD デジタル 教科書体 NK-R" panose="02020400000000000000" pitchFamily="18" charset="-128"/>
              </a:rPr>
              <a:t>再生単価</a:t>
            </a:r>
            <a:r>
              <a:rPr lang="en-US" altLang="ja-JP" dirty="0">
                <a:latin typeface="UD デジタル 教科書体 NK-R" panose="02020400000000000000" pitchFamily="18" charset="-128"/>
                <a:ea typeface="UD デジタル 教科書体 NK-R" panose="02020400000000000000" pitchFamily="18" charset="-128"/>
              </a:rPr>
              <a:t>22</a:t>
            </a:r>
            <a:r>
              <a:rPr lang="ja-JP" altLang="en-US" dirty="0">
                <a:latin typeface="UD デジタル 教科書体 NK-R" panose="02020400000000000000" pitchFamily="18" charset="-128"/>
                <a:ea typeface="UD デジタル 教科書体 NK-R" panose="02020400000000000000" pitchFamily="18" charset="-128"/>
              </a:rPr>
              <a:t>円</a:t>
            </a:r>
            <a:r>
              <a:rPr lang="en-US" altLang="ja-JP" dirty="0">
                <a:latin typeface="UD デジタル 教科書体 NK-R" panose="02020400000000000000" pitchFamily="18" charset="-128"/>
                <a:ea typeface="UD デジタル 教科書体 NK-R" panose="02020400000000000000" pitchFamily="18" charset="-128"/>
              </a:rPr>
              <a:t>×10</a:t>
            </a:r>
            <a:r>
              <a:rPr lang="ja-JP" altLang="en-US" dirty="0">
                <a:latin typeface="UD デジタル 教科書体 NK-R" panose="02020400000000000000" pitchFamily="18" charset="-128"/>
                <a:ea typeface="UD デジタル 教科書体 NK-R" panose="02020400000000000000" pitchFamily="18" charset="-128"/>
              </a:rPr>
              <a:t>本＝</a:t>
            </a:r>
            <a:r>
              <a:rPr lang="en-US" altLang="ja-JP" dirty="0">
                <a:latin typeface="UD デジタル 教科書体 NK-R" panose="02020400000000000000" pitchFamily="18" charset="-128"/>
                <a:ea typeface="UD デジタル 教科書体 NK-R" panose="02020400000000000000" pitchFamily="18" charset="-128"/>
              </a:rPr>
              <a:t>1254</a:t>
            </a:r>
            <a:r>
              <a:rPr lang="ja-JP" altLang="en-US" dirty="0">
                <a:latin typeface="UD デジタル 教科書体 NK-R" panose="02020400000000000000" pitchFamily="18" charset="-128"/>
                <a:ea typeface="UD デジタル 教科書体 NK-R" panose="02020400000000000000" pitchFamily="18" charset="-128"/>
              </a:rPr>
              <a:t>万円</a:t>
            </a:r>
          </a:p>
          <a:p>
            <a:endParaRPr lang="ja-JP" altLang="en-US" dirty="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④観光記事</a:t>
            </a:r>
            <a:r>
              <a:rPr lang="en-US" altLang="ja-JP" dirty="0" smtClean="0">
                <a:latin typeface="UD デジタル 教科書体 NK-R" panose="02020400000000000000" pitchFamily="18" charset="-128"/>
                <a:ea typeface="UD デジタル 教科書体 NK-R" panose="02020400000000000000" pitchFamily="18" charset="-128"/>
              </a:rPr>
              <a:t>TABIPPO</a:t>
            </a: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　月間</a:t>
            </a:r>
            <a:r>
              <a:rPr lang="en-US" altLang="ja-JP" dirty="0">
                <a:latin typeface="UD デジタル 教科書体 NK-R" panose="02020400000000000000" pitchFamily="18" charset="-128"/>
                <a:ea typeface="UD デジタル 教科書体 NK-R" panose="02020400000000000000" pitchFamily="18" charset="-128"/>
              </a:rPr>
              <a:t>500</a:t>
            </a:r>
            <a:r>
              <a:rPr lang="ja-JP" altLang="en-US" dirty="0">
                <a:latin typeface="UD デジタル 教科書体 NK-R" panose="02020400000000000000" pitchFamily="18" charset="-128"/>
                <a:ea typeface="UD デジタル 教科書体 NK-R" panose="02020400000000000000" pitchFamily="18" charset="-128"/>
              </a:rPr>
              <a:t>万</a:t>
            </a:r>
            <a:r>
              <a:rPr lang="en-US" altLang="ja-JP" dirty="0">
                <a:latin typeface="UD デジタル 教科書体 NK-R" panose="02020400000000000000" pitchFamily="18" charset="-128"/>
                <a:ea typeface="UD デジタル 教科書体 NK-R" panose="02020400000000000000" pitchFamily="18" charset="-128"/>
              </a:rPr>
              <a:t>PV</a:t>
            </a:r>
            <a:r>
              <a:rPr lang="ja-JP" altLang="en-US" dirty="0" err="1">
                <a:latin typeface="UD デジタル 教科書体 NK-R" panose="02020400000000000000" pitchFamily="18" charset="-128"/>
                <a:ea typeface="UD デジタル 教科書体 NK-R" panose="02020400000000000000" pitchFamily="18" charset="-128"/>
              </a:rPr>
              <a:t>、</a:t>
            </a:r>
            <a:r>
              <a:rPr lang="ja-JP" altLang="en-US" dirty="0">
                <a:latin typeface="UD デジタル 教科書体 NK-R" panose="02020400000000000000" pitchFamily="18" charset="-128"/>
                <a:ea typeface="UD デジタル 教科書体 NK-R" panose="02020400000000000000" pitchFamily="18" charset="-128"/>
              </a:rPr>
              <a:t>月間</a:t>
            </a:r>
            <a:r>
              <a:rPr lang="en-US" altLang="ja-JP" dirty="0">
                <a:latin typeface="UD デジタル 教科書体 NK-R" panose="02020400000000000000" pitchFamily="18" charset="-128"/>
                <a:ea typeface="UD デジタル 教科書体 NK-R" panose="02020400000000000000" pitchFamily="18" charset="-128"/>
              </a:rPr>
              <a:t>200</a:t>
            </a:r>
            <a:r>
              <a:rPr lang="ja-JP" altLang="en-US" dirty="0">
                <a:latin typeface="UD デジタル 教科書体 NK-R" panose="02020400000000000000" pitchFamily="18" charset="-128"/>
                <a:ea typeface="UD デジタル 教科書体 NK-R" panose="02020400000000000000" pitchFamily="18" charset="-128"/>
              </a:rPr>
              <a:t>万</a:t>
            </a:r>
            <a:r>
              <a:rPr lang="en-US" altLang="ja-JP" dirty="0">
                <a:latin typeface="UD デジタル 教科書体 NK-R" panose="02020400000000000000" pitchFamily="18" charset="-128"/>
                <a:ea typeface="UD デジタル 教科書体 NK-R" panose="02020400000000000000" pitchFamily="18" charset="-128"/>
              </a:rPr>
              <a:t>UU</a:t>
            </a:r>
            <a:r>
              <a:rPr lang="ja-JP" altLang="en-US" dirty="0" err="1">
                <a:latin typeface="UD デジタル 教科書体 NK-R" panose="02020400000000000000" pitchFamily="18" charset="-128"/>
                <a:ea typeface="UD デジタル 教科書体 NK-R" panose="02020400000000000000" pitchFamily="18" charset="-128"/>
              </a:rPr>
              <a:t>、</a:t>
            </a:r>
            <a:r>
              <a:rPr lang="ja-JP" altLang="en-US" dirty="0">
                <a:latin typeface="UD デジタル 教科書体 NK-R" panose="02020400000000000000" pitchFamily="18" charset="-128"/>
                <a:ea typeface="UD デジタル 教科書体 NK-R" panose="02020400000000000000" pitchFamily="18" charset="-128"/>
              </a:rPr>
              <a:t>月間</a:t>
            </a:r>
            <a:r>
              <a:rPr lang="en-US" altLang="ja-JP" dirty="0">
                <a:latin typeface="UD デジタル 教科書体 NK-R" panose="02020400000000000000" pitchFamily="18" charset="-128"/>
                <a:ea typeface="UD デジタル 教科書体 NK-R" panose="02020400000000000000" pitchFamily="18" charset="-128"/>
              </a:rPr>
              <a:t>80</a:t>
            </a:r>
            <a:r>
              <a:rPr lang="ja-JP" altLang="en-US" dirty="0">
                <a:latin typeface="UD デジタル 教科書体 NK-R" panose="02020400000000000000" pitchFamily="18" charset="-128"/>
                <a:ea typeface="UD デジタル 教科書体 NK-R" panose="02020400000000000000" pitchFamily="18" charset="-128"/>
              </a:rPr>
              <a:t>本</a:t>
            </a:r>
          </a:p>
          <a:p>
            <a:r>
              <a:rPr lang="ja-JP" altLang="en-US" dirty="0">
                <a:latin typeface="UD デジタル 教科書体 NK-R" panose="02020400000000000000" pitchFamily="18" charset="-128"/>
                <a:ea typeface="UD デジタル 教科書体 NK-R" panose="02020400000000000000" pitchFamily="18" charset="-128"/>
              </a:rPr>
              <a:t>　平均閲覧数</a:t>
            </a:r>
            <a:r>
              <a:rPr lang="en-US" altLang="ja-JP" dirty="0">
                <a:latin typeface="UD デジタル 教科書体 NK-R" panose="02020400000000000000" pitchFamily="18" charset="-128"/>
                <a:ea typeface="UD デジタル 教科書体 NK-R" panose="02020400000000000000" pitchFamily="18" charset="-128"/>
              </a:rPr>
              <a:t>62500PV</a:t>
            </a:r>
          </a:p>
          <a:p>
            <a:r>
              <a:rPr lang="en-US" altLang="ja-JP" dirty="0" smtClean="0">
                <a:latin typeface="UD デジタル 教科書体 NK-R" panose="02020400000000000000" pitchFamily="18" charset="-128"/>
                <a:ea typeface="UD デジタル 教科書体 NK-R" panose="02020400000000000000" pitchFamily="18" charset="-128"/>
              </a:rPr>
              <a:t/>
            </a:r>
            <a:br>
              <a:rPr lang="en-US" altLang="ja-JP" dirty="0" smtClean="0">
                <a:latin typeface="UD デジタル 教科書体 NK-R" panose="02020400000000000000" pitchFamily="18" charset="-128"/>
                <a:ea typeface="UD デジタル 教科書体 NK-R" panose="02020400000000000000" pitchFamily="18" charset="-128"/>
              </a:rPr>
            </a:br>
            <a:r>
              <a:rPr lang="ja-JP" altLang="en-US" dirty="0">
                <a:latin typeface="UD デジタル 教科書体 NK-R" panose="02020400000000000000" pitchFamily="18" charset="-128"/>
                <a:ea typeface="UD デジタル 教科書体 NK-R" panose="02020400000000000000" pitchFamily="18" charset="-128"/>
              </a:rPr>
              <a:t>　</a:t>
            </a:r>
            <a:r>
              <a:rPr lang="en-US" altLang="ja-JP" dirty="0">
                <a:latin typeface="UD デジタル 教科書体 NK-R" panose="02020400000000000000" pitchFamily="18" charset="-128"/>
                <a:ea typeface="UD デジタル 教科書体 NK-R" panose="02020400000000000000" pitchFamily="18" charset="-128"/>
              </a:rPr>
              <a:t>6.25</a:t>
            </a:r>
            <a:r>
              <a:rPr lang="ja-JP" altLang="en-US" dirty="0">
                <a:latin typeface="UD デジタル 教科書体 NK-R" panose="02020400000000000000" pitchFamily="18" charset="-128"/>
                <a:ea typeface="UD デジタル 教科書体 NK-R" panose="02020400000000000000" pitchFamily="18" charset="-128"/>
              </a:rPr>
              <a:t>万</a:t>
            </a:r>
            <a:r>
              <a:rPr lang="en-US" altLang="ja-JP" dirty="0">
                <a:latin typeface="UD デジタル 教科書体 NK-R" panose="02020400000000000000" pitchFamily="18" charset="-128"/>
                <a:ea typeface="UD デジタル 教科書体 NK-R" panose="02020400000000000000" pitchFamily="18" charset="-128"/>
              </a:rPr>
              <a:t>×</a:t>
            </a:r>
            <a:r>
              <a:rPr lang="ja-JP" altLang="en-US" dirty="0">
                <a:latin typeface="UD デジタル 教科書体 NK-R" panose="02020400000000000000" pitchFamily="18" charset="-128"/>
                <a:ea typeface="UD デジタル 教科書体 NK-R" panose="02020400000000000000" pitchFamily="18" charset="-128"/>
              </a:rPr>
              <a:t>閲覧単価</a:t>
            </a:r>
            <a:r>
              <a:rPr lang="en-US" altLang="ja-JP" dirty="0">
                <a:latin typeface="UD デジタル 教科書体 NK-R" panose="02020400000000000000" pitchFamily="18" charset="-128"/>
                <a:ea typeface="UD デジタル 教科書体 NK-R" panose="02020400000000000000" pitchFamily="18" charset="-128"/>
              </a:rPr>
              <a:t>9</a:t>
            </a:r>
            <a:r>
              <a:rPr lang="ja-JP" altLang="en-US" dirty="0">
                <a:latin typeface="UD デジタル 教科書体 NK-R" panose="02020400000000000000" pitchFamily="18" charset="-128"/>
                <a:ea typeface="UD デジタル 教科書体 NK-R" panose="02020400000000000000" pitchFamily="18" charset="-128"/>
              </a:rPr>
              <a:t>円</a:t>
            </a:r>
            <a:r>
              <a:rPr lang="en-US" altLang="ja-JP" dirty="0">
                <a:latin typeface="UD デジタル 教科書体 NK-R" panose="02020400000000000000" pitchFamily="18" charset="-128"/>
                <a:ea typeface="UD デジタル 教科書体 NK-R" panose="02020400000000000000" pitchFamily="18" charset="-128"/>
              </a:rPr>
              <a:t>×24</a:t>
            </a:r>
            <a:r>
              <a:rPr lang="ja-JP" altLang="en-US" dirty="0">
                <a:latin typeface="UD デジタル 教科書体 NK-R" panose="02020400000000000000" pitchFamily="18" charset="-128"/>
                <a:ea typeface="UD デジタル 教科書体 NK-R" panose="02020400000000000000" pitchFamily="18" charset="-128"/>
              </a:rPr>
              <a:t>本＝</a:t>
            </a:r>
            <a:r>
              <a:rPr lang="en-US" altLang="ja-JP" dirty="0">
                <a:latin typeface="UD デジタル 教科書体 NK-R" panose="02020400000000000000" pitchFamily="18" charset="-128"/>
                <a:ea typeface="UD デジタル 教科書体 NK-R" panose="02020400000000000000" pitchFamily="18" charset="-128"/>
              </a:rPr>
              <a:t>1350</a:t>
            </a:r>
            <a:r>
              <a:rPr lang="ja-JP" altLang="en-US" dirty="0">
                <a:latin typeface="UD デジタル 教科書体 NK-R" panose="02020400000000000000" pitchFamily="18" charset="-128"/>
                <a:ea typeface="UD デジタル 教科書体 NK-R" panose="02020400000000000000" pitchFamily="18" charset="-128"/>
              </a:rPr>
              <a:t>万円</a:t>
            </a:r>
          </a:p>
          <a:p>
            <a:endParaRPr lang="ja-JP" altLang="en-US" dirty="0">
              <a:latin typeface="UD デジタル 教科書体 NK-R" panose="02020400000000000000" pitchFamily="18" charset="-128"/>
              <a:ea typeface="UD デジタル 教科書体 NK-R" panose="02020400000000000000" pitchFamily="18" charset="-128"/>
            </a:endParaRPr>
          </a:p>
          <a:p>
            <a:pPr algn="r"/>
            <a:r>
              <a:rPr lang="ja-JP" altLang="en-US" sz="2800" u="sng" dirty="0">
                <a:latin typeface="UD デジタル 教科書体 NK-R" panose="02020400000000000000" pitchFamily="18" charset="-128"/>
                <a:ea typeface="UD デジタル 教科書体 NK-R" panose="02020400000000000000" pitchFamily="18" charset="-128"/>
              </a:rPr>
              <a:t>合計　</a:t>
            </a:r>
            <a:r>
              <a:rPr lang="en-US" altLang="ja-JP" sz="2800" u="sng" dirty="0">
                <a:latin typeface="UD デジタル 教科書体 NK-R" panose="02020400000000000000" pitchFamily="18" charset="-128"/>
                <a:ea typeface="UD デジタル 教科書体 NK-R" panose="02020400000000000000" pitchFamily="18" charset="-128"/>
              </a:rPr>
              <a:t>5751</a:t>
            </a:r>
            <a:r>
              <a:rPr lang="ja-JP" altLang="en-US" sz="2800" u="sng" dirty="0">
                <a:latin typeface="UD デジタル 教科書体 NK-R" panose="02020400000000000000" pitchFamily="18" charset="-128"/>
                <a:ea typeface="UD デジタル 教科書体 NK-R" panose="02020400000000000000" pitchFamily="18" charset="-128"/>
              </a:rPr>
              <a:t>万円</a:t>
            </a:r>
          </a:p>
        </p:txBody>
      </p:sp>
    </p:spTree>
    <p:extLst>
      <p:ext uri="{BB962C8B-B14F-4D97-AF65-F5344CB8AC3E}">
        <p14:creationId xmlns:p14="http://schemas.microsoft.com/office/powerpoint/2010/main" val="155483278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6195906" y="8954616"/>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1" lang="en-US" altLang="ja-JP" sz="1000" b="0" i="0" u="none" strike="noStrike" kern="1200" cap="none" spc="0" normalizeH="0" baseline="0" noProof="0">
              <a:ln>
                <a:noFill/>
              </a:ln>
              <a:solidFill>
                <a:srgbClr val="000000"/>
              </a:solidFill>
              <a:effectLst/>
              <a:uLnTx/>
              <a:uFillTx/>
              <a:latin typeface="Meiryo UI"/>
              <a:ea typeface="Meiryo UI"/>
              <a:cs typeface="+mn-cs"/>
            </a:endParaRPr>
          </a:p>
        </p:txBody>
      </p:sp>
      <p:sp>
        <p:nvSpPr>
          <p:cNvPr id="8"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３</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業務内容</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（９）</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広告効果・経済効果　</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47" name="正方形/長方形 46">
            <a:extLst>
              <a:ext uri="{FF2B5EF4-FFF2-40B4-BE49-F238E27FC236}">
                <a16:creationId xmlns:a16="http://schemas.microsoft.com/office/drawing/2014/main" id="{6B43220B-DA83-476C-B0BC-06A8F29B2FE0}"/>
              </a:ext>
            </a:extLst>
          </p:cNvPr>
          <p:cNvSpPr/>
          <p:nvPr/>
        </p:nvSpPr>
        <p:spPr>
          <a:xfrm>
            <a:off x="476672" y="971600"/>
            <a:ext cx="5868983" cy="5400600"/>
          </a:xfrm>
          <a:prstGeom prst="rect">
            <a:avLst/>
          </a:prstGeom>
        </p:spPr>
        <p:txBody>
          <a:bodyPr wrap="square" lIns="0" tIns="0" rIns="0" bIns="0">
            <a:noAutofit/>
          </a:bodyPr>
          <a:lstStyle/>
          <a:p>
            <a:pPr lvl="0" defTabSz="844083" fontAlgn="base">
              <a:spcBef>
                <a:spcPct val="0"/>
              </a:spcBef>
              <a:spcAft>
                <a:spcPct val="0"/>
              </a:spcAft>
              <a:defRPr/>
            </a:pPr>
            <a:endParaRPr lang="en-US" altLang="ja-JP" sz="1200" dirty="0">
              <a:latin typeface="UD デジタル 教科書体 NK-R" panose="02020400000000000000" pitchFamily="18" charset="-128"/>
              <a:ea typeface="UD デジタル 教科書体 NK-R" panose="02020400000000000000" pitchFamily="18" charset="-128"/>
            </a:endParaRPr>
          </a:p>
          <a:p>
            <a:pPr defTabSz="844083" fontAlgn="base">
              <a:spcBef>
                <a:spcPct val="0"/>
              </a:spcBef>
              <a:spcAft>
                <a:spcPct val="0"/>
              </a:spcAft>
              <a:defRPr/>
            </a:pPr>
            <a:r>
              <a:rPr lang="ja-JP" altLang="en-US" sz="2000" dirty="0" smtClean="0">
                <a:latin typeface="UD デジタル 教科書体 NK-R" panose="02020400000000000000" pitchFamily="18" charset="-128"/>
                <a:ea typeface="UD デジタル 教科書体 NK-R" panose="02020400000000000000" pitchFamily="18" charset="-128"/>
              </a:rPr>
              <a:t>経済効果の最終レポートの算定方法</a:t>
            </a:r>
            <a:endParaRPr lang="en-US" altLang="ja-JP" sz="2000" dirty="0">
              <a:latin typeface="UD デジタル 教科書体 NK-R" panose="02020400000000000000" pitchFamily="18" charset="-128"/>
              <a:ea typeface="UD デジタル 教科書体 NK-R" panose="02020400000000000000" pitchFamily="18" charset="-128"/>
            </a:endParaRPr>
          </a:p>
          <a:p>
            <a:pPr lvl="0" defTabSz="844083" fontAlgn="base">
              <a:spcBef>
                <a:spcPct val="0"/>
              </a:spcBef>
              <a:spcAft>
                <a:spcPct val="0"/>
              </a:spcAft>
              <a:defRPr/>
            </a:pPr>
            <a:endParaRPr lang="en-US" altLang="ja-JP" sz="1200" dirty="0" smtClean="0">
              <a:latin typeface="UD デジタル 教科書体 NK-R" panose="02020400000000000000" pitchFamily="18" charset="-128"/>
              <a:ea typeface="UD デジタル 教科書体 NK-R" panose="02020400000000000000" pitchFamily="18" charset="-128"/>
            </a:endParaRPr>
          </a:p>
          <a:p>
            <a:pPr lvl="0" defTabSz="844083" fontAlgn="base">
              <a:spcBef>
                <a:spcPct val="0"/>
              </a:spcBef>
              <a:spcAft>
                <a:spcPct val="0"/>
              </a:spcAft>
              <a:defRPr/>
            </a:pPr>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600" dirty="0">
                <a:latin typeface="UD デジタル 教科書体 NK-R" panose="02020400000000000000" pitchFamily="18" charset="-128"/>
                <a:ea typeface="UD デジタル 教科書体 NK-R" panose="02020400000000000000" pitchFamily="18" charset="-128"/>
              </a:rPr>
              <a:t>東武トップツアーズの観光デジタルマーケティング技術によって、コンテンツ配信前と配信後の観光客数の増減、</a:t>
            </a:r>
            <a:r>
              <a:rPr lang="ja-JP" altLang="en-US" sz="1600" dirty="0">
                <a:solidFill>
                  <a:srgbClr val="FF0000"/>
                </a:solidFill>
                <a:latin typeface="UD デジタル 教科書体 NK-R" panose="02020400000000000000" pitchFamily="18" charset="-128"/>
                <a:ea typeface="UD デジタル 教科書体 NK-R" panose="02020400000000000000" pitchFamily="18" charset="-128"/>
              </a:rPr>
              <a:t>コンテンツ配信地域の道民と来道者の人数</a:t>
            </a:r>
            <a:r>
              <a:rPr lang="ja-JP" altLang="en-US" sz="1600" dirty="0">
                <a:latin typeface="UD デジタル 教科書体 NK-R" panose="02020400000000000000" pitchFamily="18" charset="-128"/>
                <a:ea typeface="UD デジタル 教科書体 NK-R" panose="02020400000000000000" pitchFamily="18" charset="-128"/>
              </a:rPr>
              <a:t>がわかります。</a:t>
            </a:r>
            <a:endParaRPr lang="en-US" altLang="ja-JP" sz="1600" dirty="0">
              <a:latin typeface="UD デジタル 教科書体 NK-R" panose="02020400000000000000" pitchFamily="18" charset="-128"/>
              <a:ea typeface="UD デジタル 教科書体 NK-R" panose="02020400000000000000" pitchFamily="18" charset="-128"/>
            </a:endParaRPr>
          </a:p>
          <a:p>
            <a:pPr lvl="0" defTabSz="844083" fontAlgn="base">
              <a:spcBef>
                <a:spcPct val="0"/>
              </a:spcBef>
              <a:spcAft>
                <a:spcPct val="0"/>
              </a:spcAft>
              <a:defRPr/>
            </a:pPr>
            <a:r>
              <a:rPr lang="ja-JP" altLang="en-US" sz="1600" dirty="0">
                <a:latin typeface="UD デジタル 教科書体 NK-R" panose="02020400000000000000" pitchFamily="18" charset="-128"/>
                <a:ea typeface="UD デジタル 教科書体 NK-R" panose="02020400000000000000" pitchFamily="18" charset="-128"/>
              </a:rPr>
              <a:t>　そこに、下記の北海道観光消費額単価をかけて、経済効果の実績報告書のレポートを作成します。</a:t>
            </a:r>
            <a:endParaRPr lang="en-US" altLang="ja-JP" sz="1600" dirty="0">
              <a:latin typeface="UD デジタル 教科書体 NK-R" panose="02020400000000000000" pitchFamily="18" charset="-128"/>
              <a:ea typeface="UD デジタル 教科書体 NK-R" panose="02020400000000000000" pitchFamily="18" charset="-128"/>
            </a:endParaRPr>
          </a:p>
          <a:p>
            <a:pPr marL="0" marR="0" lvl="0" indent="0" algn="l" defTabSz="844083" rtl="0" eaLnBrk="1" fontAlgn="base" latinLnBrk="0" hangingPunct="1">
              <a:lnSpc>
                <a:spcPct val="100000"/>
              </a:lnSpc>
              <a:spcBef>
                <a:spcPct val="0"/>
              </a:spcBef>
              <a:spcAft>
                <a:spcPct val="0"/>
              </a:spcAft>
              <a:buClrTx/>
              <a:buSzTx/>
              <a:buFontTx/>
              <a:buNone/>
              <a:tabLst/>
              <a:defRPr/>
            </a:pPr>
            <a:endParaRPr lang="en-US" altLang="ja-JP" sz="1600" dirty="0" smtClean="0">
              <a:latin typeface="UD デジタル 教科書体 NK-R" panose="02020400000000000000" pitchFamily="18" charset="-128"/>
              <a:ea typeface="UD デジタル 教科書体 NK-R" panose="02020400000000000000" pitchFamily="18" charset="-128"/>
            </a:endParaRPr>
          </a:p>
          <a:p>
            <a:pPr marL="0" marR="0" lvl="0" indent="0" algn="l" defTabSz="844083" rtl="0" eaLnBrk="1" fontAlgn="base" latinLnBrk="0" hangingPunct="1">
              <a:lnSpc>
                <a:spcPct val="100000"/>
              </a:lnSpc>
              <a:spcBef>
                <a:spcPct val="0"/>
              </a:spcBef>
              <a:spcAft>
                <a:spcPct val="0"/>
              </a:spcAft>
              <a:buClrTx/>
              <a:buSzTx/>
              <a:buFontTx/>
              <a:buNone/>
              <a:tabLst/>
              <a:defRPr/>
            </a:pPr>
            <a:endParaRPr lang="en-US" altLang="ja-JP" sz="1600" dirty="0" smtClean="0">
              <a:latin typeface="UD デジタル 教科書体 NK-R" panose="02020400000000000000" pitchFamily="18" charset="-128"/>
              <a:ea typeface="UD デジタル 教科書体 NK-R" panose="02020400000000000000" pitchFamily="18" charset="-128"/>
            </a:endParaRPr>
          </a:p>
          <a:p>
            <a:pPr marL="0" marR="0" lvl="0" indent="0" algn="l" defTabSz="844083" rtl="0" eaLnBrk="1" fontAlgn="base" latinLnBrk="0" hangingPunct="1">
              <a:lnSpc>
                <a:spcPct val="100000"/>
              </a:lnSpc>
              <a:spcBef>
                <a:spcPct val="0"/>
              </a:spcBef>
              <a:spcAft>
                <a:spcPct val="0"/>
              </a:spcAft>
              <a:buClrTx/>
              <a:buSzTx/>
              <a:buFontTx/>
              <a:buNone/>
              <a:tabLst/>
              <a:defRPr/>
            </a:pPr>
            <a:r>
              <a:rPr lang="en-US" altLang="ja-JP" sz="1600" dirty="0" smtClean="0">
                <a:latin typeface="UD デジタル 教科書体 NK-R" panose="02020400000000000000" pitchFamily="18" charset="-128"/>
                <a:ea typeface="UD デジタル 教科書体 NK-R" panose="02020400000000000000" pitchFamily="18" charset="-128"/>
              </a:rPr>
              <a:t>※</a:t>
            </a:r>
            <a:r>
              <a:rPr lang="en-US" altLang="ja-JP" sz="1600" dirty="0" err="1" smtClean="0">
                <a:latin typeface="UD デジタル 教科書体 NK-R" panose="02020400000000000000" pitchFamily="18" charset="-128"/>
                <a:ea typeface="UD デジタル 教科書体 NK-R" panose="02020400000000000000" pitchFamily="18" charset="-128"/>
              </a:rPr>
              <a:t>G</a:t>
            </a:r>
            <a:r>
              <a:rPr lang="en-US" altLang="ja-JP" sz="1600" dirty="0" err="1" smtClean="0">
                <a:latin typeface="UD デジタル 教科書体 NK-R" panose="02020400000000000000" pitchFamily="18" charset="-128"/>
                <a:ea typeface="UD デジタル 教科書体 NK-R" panose="02020400000000000000" pitchFamily="18" charset="-128"/>
              </a:rPr>
              <a:t>oTo</a:t>
            </a:r>
            <a:r>
              <a:rPr lang="ja-JP" altLang="en-US" sz="1600" dirty="0">
                <a:latin typeface="UD デジタル 教科書体 NK-R" panose="02020400000000000000" pitchFamily="18" charset="-128"/>
                <a:ea typeface="UD デジタル 教科書体 NK-R" panose="02020400000000000000" pitchFamily="18" charset="-128"/>
              </a:rPr>
              <a:t>トラベルについては、観光消費を</a:t>
            </a:r>
            <a:r>
              <a:rPr lang="en-US" altLang="ja-JP" sz="1600" dirty="0">
                <a:latin typeface="UD デジタル 教科書体 NK-R" panose="02020400000000000000" pitchFamily="18" charset="-128"/>
                <a:ea typeface="UD デジタル 教科書体 NK-R" panose="02020400000000000000" pitchFamily="18" charset="-128"/>
              </a:rPr>
              <a:t>8.7</a:t>
            </a:r>
            <a:r>
              <a:rPr lang="ja-JP" altLang="en-US" sz="1600" dirty="0">
                <a:latin typeface="UD デジタル 教科書体 NK-R" panose="02020400000000000000" pitchFamily="18" charset="-128"/>
                <a:ea typeface="UD デジタル 教科書体 NK-R" panose="02020400000000000000" pitchFamily="18" charset="-128"/>
              </a:rPr>
              <a:t>兆円増加させ、</a:t>
            </a:r>
            <a:r>
              <a:rPr lang="en-US" altLang="ja-JP" sz="1600" dirty="0">
                <a:latin typeface="UD デジタル 教科書体 NK-R" panose="02020400000000000000" pitchFamily="18" charset="-128"/>
                <a:ea typeface="UD デジタル 教科書体 NK-R" panose="02020400000000000000" pitchFamily="18" charset="-128"/>
              </a:rPr>
              <a:t>1</a:t>
            </a:r>
            <a:r>
              <a:rPr lang="ja-JP" altLang="en-US" sz="1600" dirty="0">
                <a:latin typeface="UD デジタル 教科書体 NK-R" panose="02020400000000000000" pitchFamily="18" charset="-128"/>
                <a:ea typeface="UD デジタル 教科書体 NK-R" panose="02020400000000000000" pitchFamily="18" charset="-128"/>
              </a:rPr>
              <a:t>年間の名目</a:t>
            </a:r>
            <a:r>
              <a:rPr lang="en-US" altLang="ja-JP" sz="1600" dirty="0">
                <a:latin typeface="UD デジタル 教科書体 NK-R" panose="02020400000000000000" pitchFamily="18" charset="-128"/>
                <a:ea typeface="UD デジタル 教科書体 NK-R" panose="02020400000000000000" pitchFamily="18" charset="-128"/>
              </a:rPr>
              <a:t>GDP</a:t>
            </a:r>
            <a:r>
              <a:rPr lang="ja-JP" altLang="en-US" sz="1600" dirty="0">
                <a:latin typeface="UD デジタル 教科書体 NK-R" panose="02020400000000000000" pitchFamily="18" charset="-128"/>
                <a:ea typeface="UD デジタル 教科書体 NK-R" panose="02020400000000000000" pitchFamily="18" charset="-128"/>
              </a:rPr>
              <a:t>（成長率）を</a:t>
            </a:r>
            <a:r>
              <a:rPr lang="en-US" altLang="ja-JP" sz="1600" dirty="0">
                <a:latin typeface="UD デジタル 教科書体 NK-R" panose="02020400000000000000" pitchFamily="18" charset="-128"/>
                <a:ea typeface="UD デジタル 教科書体 NK-R" panose="02020400000000000000" pitchFamily="18" charset="-128"/>
              </a:rPr>
              <a:t>1.57</a:t>
            </a:r>
            <a:r>
              <a:rPr lang="ja-JP" altLang="en-US" sz="1600" dirty="0">
                <a:latin typeface="UD デジタル 教科書体 NK-R" panose="02020400000000000000" pitchFamily="18" charset="-128"/>
                <a:ea typeface="UD デジタル 教科書体 NK-R" panose="02020400000000000000" pitchFamily="18" charset="-128"/>
              </a:rPr>
              <a:t>％成長させるものと計算されています</a:t>
            </a:r>
            <a:r>
              <a:rPr lang="ja-JP" altLang="en-US" sz="1600" dirty="0" smtClean="0">
                <a:latin typeface="UD デジタル 教科書体 NK-R" panose="02020400000000000000" pitchFamily="18" charset="-128"/>
                <a:ea typeface="UD デジタル 教科書体 NK-R" panose="02020400000000000000" pitchFamily="18" charset="-128"/>
              </a:rPr>
              <a:t>。</a:t>
            </a:r>
            <a:r>
              <a:rPr lang="en-US" altLang="ja-JP" sz="1600" dirty="0" err="1" smtClean="0">
                <a:latin typeface="UD デジタル 教科書体 NK-R" panose="02020400000000000000" pitchFamily="18" charset="-128"/>
                <a:ea typeface="UD デジタル 教科書体 NK-R" panose="02020400000000000000" pitchFamily="18" charset="-128"/>
              </a:rPr>
              <a:t>Goto</a:t>
            </a:r>
            <a:r>
              <a:rPr lang="ja-JP" altLang="en-US" sz="1600" dirty="0" smtClean="0">
                <a:latin typeface="UD デジタル 教科書体 NK-R" panose="02020400000000000000" pitchFamily="18" charset="-128"/>
                <a:ea typeface="UD デジタル 教科書体 NK-R" panose="02020400000000000000" pitchFamily="18" charset="-128"/>
              </a:rPr>
              <a:t>再開と同時に、そのキーワードデータを解析した</a:t>
            </a:r>
            <a:r>
              <a:rPr lang="en-US" altLang="ja-JP" sz="1600" dirty="0" smtClean="0">
                <a:latin typeface="UD デジタル 教科書体 NK-R" panose="02020400000000000000" pitchFamily="18" charset="-128"/>
                <a:ea typeface="UD デジタル 教科書体 NK-R" panose="02020400000000000000" pitchFamily="18" charset="-128"/>
              </a:rPr>
              <a:t>SEO</a:t>
            </a:r>
            <a:r>
              <a:rPr lang="ja-JP" altLang="en-US" sz="1600" dirty="0" smtClean="0">
                <a:latin typeface="UD デジタル 教科書体 NK-R" panose="02020400000000000000" pitchFamily="18" charset="-128"/>
                <a:ea typeface="UD デジタル 教科書体 NK-R" panose="02020400000000000000" pitchFamily="18" charset="-128"/>
              </a:rPr>
              <a:t>対策でアクセス数の増加を図ります。</a:t>
            </a:r>
            <a:endParaRPr lang="en-US" altLang="ja-JP" sz="1600" dirty="0">
              <a:latin typeface="UD デジタル 教科書体 NK-R" panose="02020400000000000000" pitchFamily="18" charset="-128"/>
              <a:ea typeface="UD デジタル 教科書体 NK-R" panose="02020400000000000000" pitchFamily="18" charset="-128"/>
            </a:endParaRPr>
          </a:p>
          <a:p>
            <a:pPr marL="0" marR="0" lvl="0" indent="0" algn="l" defTabSz="844083" rtl="0" eaLnBrk="1" fontAlgn="base" latinLnBrk="0" hangingPunct="1">
              <a:lnSpc>
                <a:spcPct val="100000"/>
              </a:lnSpc>
              <a:spcBef>
                <a:spcPct val="0"/>
              </a:spcBef>
              <a:spcAft>
                <a:spcPct val="0"/>
              </a:spcAft>
              <a:buClrTx/>
              <a:buSzTx/>
              <a:buFontTx/>
              <a:buNone/>
              <a:tabLst/>
              <a:defRPr/>
            </a:pPr>
            <a:endParaRPr lang="en-US" altLang="ja-JP" sz="1600" dirty="0" smtClean="0">
              <a:latin typeface="UD デジタル 教科書体 NK-R" panose="02020400000000000000" pitchFamily="18" charset="-128"/>
              <a:ea typeface="UD デジタル 教科書体 NK-R" panose="02020400000000000000" pitchFamily="18" charset="-128"/>
            </a:endParaRPr>
          </a:p>
          <a:p>
            <a:pPr marL="0" marR="0" lvl="0" indent="0" algn="l" defTabSz="844083" rtl="0" eaLnBrk="1" fontAlgn="base" latinLnBrk="0" hangingPunct="1">
              <a:lnSpc>
                <a:spcPct val="100000"/>
              </a:lnSpc>
              <a:spcBef>
                <a:spcPct val="0"/>
              </a:spcBef>
              <a:spcAft>
                <a:spcPct val="0"/>
              </a:spcAft>
              <a:buClrTx/>
              <a:buSzTx/>
              <a:buFontTx/>
              <a:buNone/>
              <a:tabLst/>
              <a:defRPr/>
            </a:pPr>
            <a:endParaRPr lang="en-US" altLang="ja-JP" sz="1400" dirty="0">
              <a:latin typeface="UD デジタル 教科書体 NK-R" panose="02020400000000000000" pitchFamily="18" charset="-128"/>
              <a:ea typeface="UD デジタル 教科書体 NK-R" panose="02020400000000000000" pitchFamily="18" charset="-128"/>
            </a:endParaRPr>
          </a:p>
          <a:p>
            <a:pPr marL="0" marR="0" lvl="0" indent="0" algn="l" defTabSz="844083" rtl="0" eaLnBrk="1" fontAlgn="base" latinLnBrk="0" hangingPunct="1">
              <a:lnSpc>
                <a:spcPct val="100000"/>
              </a:lnSpc>
              <a:spcBef>
                <a:spcPct val="0"/>
              </a:spcBef>
              <a:spcAft>
                <a:spcPct val="0"/>
              </a:spcAft>
              <a:buClrTx/>
              <a:buSzTx/>
              <a:buFontTx/>
              <a:buNone/>
              <a:tabLst/>
              <a:defRPr/>
            </a:pPr>
            <a:r>
              <a:rPr lang="ja-JP" altLang="en-US" sz="1400" dirty="0" smtClean="0">
                <a:latin typeface="UD デジタル 教科書体 NK-R" panose="02020400000000000000" pitchFamily="18" charset="-128"/>
                <a:ea typeface="UD デジタル 教科書体 NK-R" panose="02020400000000000000" pitchFamily="18" charset="-128"/>
              </a:rPr>
              <a:t>　</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lvl="0" indent="0" algn="l" defTabSz="844083" rtl="0" eaLnBrk="1" fontAlgn="base" latinLnBrk="0" hangingPunct="1">
              <a:lnSpc>
                <a:spcPct val="100000"/>
              </a:lnSpc>
              <a:spcBef>
                <a:spcPct val="0"/>
              </a:spcBef>
              <a:spcAft>
                <a:spcPct val="0"/>
              </a:spcAft>
              <a:buClrTx/>
              <a:buSzTx/>
              <a:buFontTx/>
              <a:buNone/>
              <a:tabLst/>
              <a:defRPr/>
            </a:pPr>
            <a:endParaRPr lang="en-US" altLang="ja-JP" sz="1400" dirty="0">
              <a:latin typeface="UD デジタル 教科書体 NK-R" panose="02020400000000000000" pitchFamily="18" charset="-128"/>
              <a:ea typeface="UD デジタル 教科書体 NK-R" panose="02020400000000000000" pitchFamily="18" charset="-128"/>
            </a:endParaRPr>
          </a:p>
          <a:p>
            <a:pPr marL="0" marR="0" lvl="0" indent="0" algn="l" defTabSz="844083" rtl="0" eaLnBrk="1" fontAlgn="base" latinLnBrk="0" hangingPunct="1">
              <a:lnSpc>
                <a:spcPct val="100000"/>
              </a:lnSpc>
              <a:spcBef>
                <a:spcPct val="0"/>
              </a:spcBef>
              <a:spcAft>
                <a:spcPct val="0"/>
              </a:spcAft>
              <a:buClrTx/>
              <a:buSzTx/>
              <a:buFontTx/>
              <a:buNone/>
              <a:tabLst/>
              <a:defRPr/>
            </a:pPr>
            <a:endParaRPr lang="en-US" altLang="ja-JP" sz="1400" dirty="0">
              <a:latin typeface="UD デジタル 教科書体 NK-R" panose="02020400000000000000" pitchFamily="18" charset="-128"/>
              <a:ea typeface="UD デジタル 教科書体 NK-R" panose="02020400000000000000" pitchFamily="18" charset="-128"/>
            </a:endParaRPr>
          </a:p>
          <a:p>
            <a:pPr marL="0" marR="0" lvl="0" indent="0" algn="l" defTabSz="844083" rtl="0" eaLnBrk="1" fontAlgn="base" latinLnBrk="0" hangingPunct="1">
              <a:lnSpc>
                <a:spcPct val="100000"/>
              </a:lnSpc>
              <a:spcBef>
                <a:spcPct val="0"/>
              </a:spcBef>
              <a:spcAft>
                <a:spcPct val="0"/>
              </a:spcAft>
              <a:buClrTx/>
              <a:buSzTx/>
              <a:buFontTx/>
              <a:buNone/>
              <a:tabLst/>
              <a:defRPr/>
            </a:pP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lvl="0" indent="0" algn="l" defTabSz="844083" rtl="0" eaLnBrk="1" fontAlgn="base" latinLnBrk="0" hangingPunct="1">
              <a:lnSpc>
                <a:spcPct val="100000"/>
              </a:lnSpc>
              <a:spcBef>
                <a:spcPct val="0"/>
              </a:spcBef>
              <a:spcAft>
                <a:spcPct val="0"/>
              </a:spcAft>
              <a:buClrTx/>
              <a:buSzTx/>
              <a:buFontTx/>
              <a:buNone/>
              <a:tabLst/>
              <a:defRPr/>
            </a:pPr>
            <a:endParaRPr lang="en-US" altLang="ja-JP" sz="1400" dirty="0">
              <a:latin typeface="UD デジタル 教科書体 NK-R" panose="02020400000000000000" pitchFamily="18" charset="-128"/>
              <a:ea typeface="UD デジタル 教科書体 NK-R" panose="02020400000000000000" pitchFamily="18" charset="-128"/>
            </a:endParaRPr>
          </a:p>
          <a:p>
            <a:pPr marL="0" marR="0" lvl="0" indent="0" algn="l" defTabSz="844083" rtl="0" eaLnBrk="1" fontAlgn="base" latinLnBrk="0" hangingPunct="1">
              <a:lnSpc>
                <a:spcPct val="100000"/>
              </a:lnSpc>
              <a:spcBef>
                <a:spcPct val="0"/>
              </a:spcBef>
              <a:spcAft>
                <a:spcPct val="0"/>
              </a:spcAft>
              <a:buClrTx/>
              <a:buSzTx/>
              <a:buFontTx/>
              <a:buNone/>
              <a:tabLst/>
              <a:defRPr/>
            </a:pPr>
            <a:endParaRPr lang="en-US" altLang="ja-JP" sz="1400" dirty="0" smtClean="0">
              <a:latin typeface="UD デジタル 教科書体 NK-R" panose="02020400000000000000" pitchFamily="18" charset="-128"/>
              <a:ea typeface="UD デジタル 教科書体 NK-R" panose="02020400000000000000" pitchFamily="18" charset="-128"/>
            </a:endParaRPr>
          </a:p>
        </p:txBody>
      </p:sp>
      <p:pic>
        <p:nvPicPr>
          <p:cNvPr id="2" name="図 1"/>
          <p:cNvPicPr>
            <a:picLocks noChangeAspect="1"/>
          </p:cNvPicPr>
          <p:nvPr/>
        </p:nvPicPr>
        <p:blipFill rotWithShape="1">
          <a:blip r:embed="rId2"/>
          <a:srcRect l="-1" r="1384" b="6061"/>
          <a:stretch/>
        </p:blipFill>
        <p:spPr>
          <a:xfrm>
            <a:off x="121050" y="4788024"/>
            <a:ext cx="6615900" cy="3528392"/>
          </a:xfrm>
          <a:prstGeom prst="rect">
            <a:avLst/>
          </a:prstGeom>
        </p:spPr>
      </p:pic>
    </p:spTree>
    <p:extLst>
      <p:ext uri="{BB962C8B-B14F-4D97-AF65-F5344CB8AC3E}">
        <p14:creationId xmlns:p14="http://schemas.microsoft.com/office/powerpoint/2010/main" val="385492793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6195906" y="8954616"/>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1" lang="en-US" altLang="ja-JP" sz="1000" b="0" i="0" u="none" strike="noStrike" kern="1200" cap="none" spc="0" normalizeH="0" baseline="0" noProof="0">
              <a:ln>
                <a:noFill/>
              </a:ln>
              <a:solidFill>
                <a:srgbClr val="000000"/>
              </a:solidFill>
              <a:effectLst/>
              <a:uLnTx/>
              <a:uFillTx/>
              <a:latin typeface="Meiryo UI"/>
              <a:ea typeface="Meiryo UI"/>
              <a:cs typeface="+mn-cs"/>
            </a:endParaRPr>
          </a:p>
        </p:txBody>
      </p:sp>
      <p:sp>
        <p:nvSpPr>
          <p:cNvPr id="8"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３</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業務内容</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（９）</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広告効果・経済効果　</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47" name="正方形/長方形 46">
            <a:extLst>
              <a:ext uri="{FF2B5EF4-FFF2-40B4-BE49-F238E27FC236}">
                <a16:creationId xmlns:a16="http://schemas.microsoft.com/office/drawing/2014/main" id="{6B43220B-DA83-476C-B0BC-06A8F29B2FE0}"/>
              </a:ext>
            </a:extLst>
          </p:cNvPr>
          <p:cNvSpPr/>
          <p:nvPr/>
        </p:nvSpPr>
        <p:spPr>
          <a:xfrm>
            <a:off x="260648" y="971600"/>
            <a:ext cx="6085007" cy="5400600"/>
          </a:xfrm>
          <a:prstGeom prst="rect">
            <a:avLst/>
          </a:prstGeom>
        </p:spPr>
        <p:txBody>
          <a:bodyPr wrap="square" lIns="0" tIns="0" rIns="0" bIns="0">
            <a:noAutofit/>
          </a:bodyPr>
          <a:lstStyle/>
          <a:p>
            <a:pPr marL="0" marR="0" lvl="0" indent="0" algn="l" defTabSz="844083" rtl="0" eaLnBrk="1" fontAlgn="base" latinLnBrk="0" hangingPunct="1">
              <a:lnSpc>
                <a:spcPct val="100000"/>
              </a:lnSpc>
              <a:spcBef>
                <a:spcPct val="0"/>
              </a:spcBef>
              <a:spcAft>
                <a:spcPct val="0"/>
              </a:spcAft>
              <a:buClrTx/>
              <a:buSzTx/>
              <a:buFontTx/>
              <a:buNone/>
              <a:tabLst/>
              <a:defRPr/>
            </a:pPr>
            <a:endParaRPr lang="en-US" altLang="ja-JP" sz="1400" dirty="0">
              <a:latin typeface="UD デジタル 教科書体 NK-R" panose="02020400000000000000" pitchFamily="18" charset="-128"/>
              <a:ea typeface="UD デジタル 教科書体 NK-R" panose="02020400000000000000" pitchFamily="18" charset="-128"/>
            </a:endParaRPr>
          </a:p>
          <a:p>
            <a:pPr marL="0" marR="0" lvl="0" indent="0" algn="l" defTabSz="844083" rtl="0" eaLnBrk="1" fontAlgn="base" latinLnBrk="0" hangingPunct="1">
              <a:lnSpc>
                <a:spcPct val="100000"/>
              </a:lnSpc>
              <a:spcBef>
                <a:spcPct val="0"/>
              </a:spcBef>
              <a:spcAft>
                <a:spcPct val="0"/>
              </a:spcAft>
              <a:buClrTx/>
              <a:buSzTx/>
              <a:buFontTx/>
              <a:buNone/>
              <a:tabLst/>
              <a:defRPr/>
            </a:pPr>
            <a:r>
              <a:rPr lang="ja-JP" altLang="en-US" sz="1400" dirty="0" smtClean="0">
                <a:latin typeface="UD デジタル 教科書体 NK-R" panose="02020400000000000000" pitchFamily="18" charset="-128"/>
                <a:ea typeface="UD デジタル 教科書体 NK-R" panose="02020400000000000000" pitchFamily="18" charset="-128"/>
              </a:rPr>
              <a:t>　</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lvl="0" indent="0" algn="l" defTabSz="844083" rtl="0" eaLnBrk="1" fontAlgn="base" latinLnBrk="0" hangingPunct="1">
              <a:lnSpc>
                <a:spcPct val="100000"/>
              </a:lnSpc>
              <a:spcBef>
                <a:spcPct val="0"/>
              </a:spcBef>
              <a:spcAft>
                <a:spcPct val="0"/>
              </a:spcAft>
              <a:buClrTx/>
              <a:buSzTx/>
              <a:buFontTx/>
              <a:buNone/>
              <a:tabLst/>
              <a:defRPr/>
            </a:pPr>
            <a:endParaRPr lang="en-US" altLang="ja-JP" sz="1400" dirty="0">
              <a:latin typeface="UD デジタル 教科書体 NK-R" panose="02020400000000000000" pitchFamily="18" charset="-128"/>
              <a:ea typeface="UD デジタル 教科書体 NK-R" panose="02020400000000000000" pitchFamily="18" charset="-128"/>
            </a:endParaRPr>
          </a:p>
          <a:p>
            <a:pPr marL="0" marR="0" lvl="0" indent="0" algn="l" defTabSz="844083" rtl="0" eaLnBrk="1" fontAlgn="base" latinLnBrk="0" hangingPunct="1">
              <a:lnSpc>
                <a:spcPct val="100000"/>
              </a:lnSpc>
              <a:spcBef>
                <a:spcPct val="0"/>
              </a:spcBef>
              <a:spcAft>
                <a:spcPct val="0"/>
              </a:spcAft>
              <a:buClrTx/>
              <a:buSzTx/>
              <a:buFontTx/>
              <a:buNone/>
              <a:tabLst/>
              <a:defRPr/>
            </a:pPr>
            <a:endParaRPr lang="en-US" altLang="ja-JP" sz="1400" dirty="0">
              <a:latin typeface="UD デジタル 教科書体 NK-R" panose="02020400000000000000" pitchFamily="18" charset="-128"/>
              <a:ea typeface="UD デジタル 教科書体 NK-R" panose="02020400000000000000" pitchFamily="18" charset="-128"/>
            </a:endParaRPr>
          </a:p>
          <a:p>
            <a:pPr marL="0" marR="0" lvl="0" indent="0" algn="l" defTabSz="844083" rtl="0" eaLnBrk="1" fontAlgn="base" latinLnBrk="0" hangingPunct="1">
              <a:lnSpc>
                <a:spcPct val="100000"/>
              </a:lnSpc>
              <a:spcBef>
                <a:spcPct val="0"/>
              </a:spcBef>
              <a:spcAft>
                <a:spcPct val="0"/>
              </a:spcAft>
              <a:buClrTx/>
              <a:buSzTx/>
              <a:buFontTx/>
              <a:buNone/>
              <a:tabLst/>
              <a:defRPr/>
            </a:pP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lvl="0" indent="0" algn="l" defTabSz="844083" rtl="0" eaLnBrk="1" fontAlgn="base" latinLnBrk="0" hangingPunct="1">
              <a:lnSpc>
                <a:spcPct val="100000"/>
              </a:lnSpc>
              <a:spcBef>
                <a:spcPct val="0"/>
              </a:spcBef>
              <a:spcAft>
                <a:spcPct val="0"/>
              </a:spcAft>
              <a:buClrTx/>
              <a:buSzTx/>
              <a:buFontTx/>
              <a:buNone/>
              <a:tabLst/>
              <a:defRPr/>
            </a:pPr>
            <a:endParaRPr lang="en-US" altLang="ja-JP" sz="1400" dirty="0">
              <a:latin typeface="UD デジタル 教科書体 NK-R" panose="02020400000000000000" pitchFamily="18" charset="-128"/>
              <a:ea typeface="UD デジタル 教科書体 NK-R" panose="02020400000000000000" pitchFamily="18" charset="-128"/>
            </a:endParaRPr>
          </a:p>
          <a:p>
            <a:pPr marL="0" marR="0" lvl="0" indent="0" algn="l" defTabSz="844083" rtl="0" eaLnBrk="1" fontAlgn="base" latinLnBrk="0" hangingPunct="1">
              <a:lnSpc>
                <a:spcPct val="100000"/>
              </a:lnSpc>
              <a:spcBef>
                <a:spcPct val="0"/>
              </a:spcBef>
              <a:spcAft>
                <a:spcPct val="0"/>
              </a:spcAft>
              <a:buClrTx/>
              <a:buSzTx/>
              <a:buFontTx/>
              <a:buNone/>
              <a:tabLst/>
              <a:defRPr/>
            </a:pPr>
            <a:endParaRPr lang="en-US" altLang="ja-JP" sz="1400" dirty="0" smtClean="0">
              <a:latin typeface="UD デジタル 教科書体 NK-R" panose="02020400000000000000" pitchFamily="18" charset="-128"/>
              <a:ea typeface="UD デジタル 教科書体 NK-R" panose="02020400000000000000" pitchFamily="18" charset="-128"/>
            </a:endParaRPr>
          </a:p>
        </p:txBody>
      </p:sp>
      <p:pic>
        <p:nvPicPr>
          <p:cNvPr id="5" name="図 4"/>
          <p:cNvPicPr>
            <a:picLocks noChangeAspect="1"/>
          </p:cNvPicPr>
          <p:nvPr/>
        </p:nvPicPr>
        <p:blipFill rotWithShape="1">
          <a:blip r:embed="rId2"/>
          <a:srcRect l="-1" r="-1567" b="16304"/>
          <a:stretch/>
        </p:blipFill>
        <p:spPr>
          <a:xfrm>
            <a:off x="165403" y="1331640"/>
            <a:ext cx="6692597" cy="6092409"/>
          </a:xfrm>
          <a:prstGeom prst="rect">
            <a:avLst/>
          </a:prstGeom>
        </p:spPr>
      </p:pic>
      <p:sp>
        <p:nvSpPr>
          <p:cNvPr id="6" name="正方形/長方形 5"/>
          <p:cNvSpPr/>
          <p:nvPr/>
        </p:nvSpPr>
        <p:spPr>
          <a:xfrm>
            <a:off x="602399" y="7556471"/>
            <a:ext cx="5900974" cy="215444"/>
          </a:xfrm>
          <a:prstGeom prst="rect">
            <a:avLst/>
          </a:prstGeom>
        </p:spPr>
        <p:txBody>
          <a:bodyPr wrap="square">
            <a:spAutoFit/>
          </a:bodyPr>
          <a:lstStyle/>
          <a:p>
            <a:r>
              <a:rPr lang="en-US" altLang="ja-JP" sz="800" dirty="0"/>
              <a:t>https://www.pref.hokkaido.lg.jp/fs/2/5/1/1/3/3/4/_/6th_Economic_impacts_research_20170922_58.pdf</a:t>
            </a:r>
            <a:endParaRPr lang="ja-JP" altLang="en-US" sz="800" dirty="0"/>
          </a:p>
        </p:txBody>
      </p:sp>
    </p:spTree>
    <p:extLst>
      <p:ext uri="{BB962C8B-B14F-4D97-AF65-F5344CB8AC3E}">
        <p14:creationId xmlns:p14="http://schemas.microsoft.com/office/powerpoint/2010/main" val="22249851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スライド番号プレースホルダー 2"/>
          <p:cNvSpPr>
            <a:spLocks noGrp="1"/>
          </p:cNvSpPr>
          <p:nvPr>
            <p:ph type="sldNum" sz="quarter" idx="10"/>
          </p:nvPr>
        </p:nvSpPr>
        <p:spPr>
          <a:xfrm>
            <a:off x="6178348" y="8976144"/>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1" lang="en-US" altLang="ja-JP" sz="10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195"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２</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ご提案</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のポイント　　　　</a:t>
            </a:r>
            <a:r>
              <a:rPr lang="ja-JP" altLang="en-US" dirty="0" smtClean="0">
                <a:solidFill>
                  <a:srgbClr val="FF0000"/>
                </a:solidFill>
                <a:latin typeface="UD デジタル 教科書体 NK-R" panose="02020400000000000000" pitchFamily="18" charset="-128"/>
                <a:ea typeface="UD デジタル 教科書体 NK-R" panose="02020400000000000000" pitchFamily="18" charset="-128"/>
              </a:rPr>
              <a:t>観光データ活用型①</a:t>
            </a:r>
            <a:endParaRPr kumimoji="1" lang="ja-JP" altLang="en-US" sz="2800" dirty="0">
              <a:solidFill>
                <a:srgbClr val="FF0000"/>
              </a:solidFill>
              <a:latin typeface="UD デジタル 教科書体 NK-R" panose="02020400000000000000" pitchFamily="18" charset="-128"/>
              <a:ea typeface="UD デジタル 教科書体 NK-R" panose="02020400000000000000" pitchFamily="18" charset="-128"/>
            </a:endParaRPr>
          </a:p>
        </p:txBody>
      </p:sp>
      <p:sp>
        <p:nvSpPr>
          <p:cNvPr id="4" name="テキスト ボックス 3"/>
          <p:cNvSpPr txBox="1"/>
          <p:nvPr/>
        </p:nvSpPr>
        <p:spPr>
          <a:xfrm>
            <a:off x="512347" y="925204"/>
            <a:ext cx="6085005" cy="954107"/>
          </a:xfrm>
          <a:prstGeom prst="rect">
            <a:avLst/>
          </a:prstGeom>
          <a:solidFill>
            <a:srgbClr val="FFFF00"/>
          </a:solidFill>
        </p:spPr>
        <p:txBody>
          <a:bodyPr wrap="square" rtlCol="0">
            <a:spAutoFit/>
          </a:bodyPr>
          <a:lstStyle/>
          <a:p>
            <a:r>
              <a:rPr lang="ja-JP" altLang="en-US" sz="1400" dirty="0" smtClean="0">
                <a:solidFill>
                  <a:schemeClr val="accent6">
                    <a:lumMod val="50000"/>
                  </a:schemeClr>
                </a:solidFill>
                <a:latin typeface="UD デジタル 教科書体 NK-R" panose="02020400000000000000" pitchFamily="18" charset="-128"/>
                <a:ea typeface="UD デジタル 教科書体 NK-R" panose="02020400000000000000" pitchFamily="18" charset="-128"/>
              </a:rPr>
              <a:t>東武トップツアーズは、北海道を含む全国観光地における</a:t>
            </a:r>
            <a:endParaRPr lang="en-US" altLang="ja-JP" sz="1400" dirty="0" smtClean="0">
              <a:solidFill>
                <a:schemeClr val="accent6">
                  <a:lumMod val="50000"/>
                </a:schemeClr>
              </a:solidFill>
              <a:latin typeface="UD デジタル 教科書体 NK-R" panose="02020400000000000000" pitchFamily="18" charset="-128"/>
              <a:ea typeface="UD デジタル 教科書体 NK-R" panose="02020400000000000000" pitchFamily="18" charset="-128"/>
            </a:endParaRPr>
          </a:p>
          <a:p>
            <a:r>
              <a:rPr lang="ja-JP" altLang="en-US" sz="1400" dirty="0">
                <a:solidFill>
                  <a:schemeClr val="accent6">
                    <a:lumMod val="50000"/>
                  </a:schemeClr>
                </a:solidFill>
                <a:latin typeface="UD デジタル 教科書体 NK-R" panose="02020400000000000000" pitchFamily="18" charset="-128"/>
                <a:ea typeface="UD デジタル 教科書体 NK-R" panose="02020400000000000000" pitchFamily="18" charset="-128"/>
              </a:rPr>
              <a:t>①</a:t>
            </a:r>
            <a:r>
              <a:rPr lang="ja-JP" altLang="en-US" sz="1400" dirty="0" smtClean="0">
                <a:solidFill>
                  <a:schemeClr val="accent6">
                    <a:lumMod val="50000"/>
                  </a:schemeClr>
                </a:solidFill>
                <a:latin typeface="UD デジタル 教科書体 NK-R" panose="02020400000000000000" pitchFamily="18" charset="-128"/>
                <a:ea typeface="UD デジタル 教科書体 NK-R" panose="02020400000000000000" pitchFamily="18" charset="-128"/>
              </a:rPr>
              <a:t>毎日の訪問者人数、②訪問者の属性（性別、年代別）、③訪問時間帯</a:t>
            </a:r>
            <a:r>
              <a:rPr lang="en-US" altLang="ja-JP" sz="1400" dirty="0" smtClean="0">
                <a:solidFill>
                  <a:schemeClr val="accent6">
                    <a:lumMod val="50000"/>
                  </a:schemeClr>
                </a:solidFill>
                <a:latin typeface="UD デジタル 教科書体 NK-R" panose="02020400000000000000" pitchFamily="18" charset="-128"/>
                <a:ea typeface="UD デジタル 教科書体 NK-R" panose="02020400000000000000" pitchFamily="18" charset="-128"/>
              </a:rPr>
              <a:t/>
            </a:r>
            <a:br>
              <a:rPr lang="en-US" altLang="ja-JP" sz="1400" dirty="0" smtClean="0">
                <a:solidFill>
                  <a:schemeClr val="accent6">
                    <a:lumMod val="50000"/>
                  </a:schemeClr>
                </a:solidFill>
                <a:latin typeface="UD デジタル 教科書体 NK-R" panose="02020400000000000000" pitchFamily="18" charset="-128"/>
                <a:ea typeface="UD デジタル 教科書体 NK-R" panose="02020400000000000000" pitchFamily="18" charset="-128"/>
              </a:rPr>
            </a:br>
            <a:r>
              <a:rPr lang="ja-JP" altLang="en-US" sz="1400" dirty="0" smtClean="0">
                <a:solidFill>
                  <a:schemeClr val="accent6">
                    <a:lumMod val="50000"/>
                  </a:schemeClr>
                </a:solidFill>
                <a:latin typeface="UD デジタル 教科書体 NK-R" panose="02020400000000000000" pitchFamily="18" charset="-128"/>
                <a:ea typeface="UD デジタル 教科書体 NK-R" panose="02020400000000000000" pitchFamily="18" charset="-128"/>
              </a:rPr>
              <a:t>④居住者、勤務者、来街者分析、⑤観光客の居住地</a:t>
            </a:r>
            <a:endParaRPr lang="en-US" altLang="ja-JP" sz="1400" dirty="0" smtClean="0">
              <a:solidFill>
                <a:schemeClr val="accent6">
                  <a:lumMod val="50000"/>
                </a:schemeClr>
              </a:solidFill>
              <a:latin typeface="UD デジタル 教科書体 NK-R" panose="02020400000000000000" pitchFamily="18" charset="-128"/>
              <a:ea typeface="UD デジタル 教科書体 NK-R" panose="02020400000000000000" pitchFamily="18" charset="-128"/>
            </a:endParaRPr>
          </a:p>
          <a:p>
            <a:r>
              <a:rPr lang="ja-JP" altLang="en-US" sz="1400" dirty="0" smtClean="0">
                <a:solidFill>
                  <a:schemeClr val="accent6">
                    <a:lumMod val="50000"/>
                  </a:schemeClr>
                </a:solidFill>
                <a:latin typeface="UD デジタル 教科書体 NK-R" panose="02020400000000000000" pitchFamily="18" charset="-128"/>
                <a:ea typeface="UD デジタル 教科書体 NK-R" panose="02020400000000000000" pitchFamily="18" charset="-128"/>
              </a:rPr>
              <a:t>を分析しています。</a:t>
            </a:r>
            <a:r>
              <a:rPr kumimoji="1" lang="ja-JP" altLang="en-US" sz="1400" dirty="0">
                <a:latin typeface="UD デジタル 教科書体 NK-R" panose="02020400000000000000" pitchFamily="18" charset="-128"/>
                <a:ea typeface="UD デジタル 教科書体 NK-R" panose="02020400000000000000" pitchFamily="18" charset="-128"/>
              </a:rPr>
              <a:t>　</a:t>
            </a:r>
            <a:r>
              <a:rPr lang="ja-JP" altLang="en-US" sz="1400" dirty="0">
                <a:latin typeface="UD デジタル 教科書体 NK-R" panose="02020400000000000000" pitchFamily="18" charset="-128"/>
                <a:ea typeface="UD デジタル 教科書体 NK-R" panose="02020400000000000000" pitchFamily="18" charset="-128"/>
              </a:rPr>
              <a:t>　</a:t>
            </a:r>
            <a:endParaRPr lang="en-US" altLang="ja-JP" sz="1400" dirty="0">
              <a:latin typeface="UD デジタル 教科書体 NK-R" panose="02020400000000000000" pitchFamily="18" charset="-128"/>
              <a:ea typeface="UD デジタル 教科書体 NK-R" panose="02020400000000000000" pitchFamily="18" charset="-128"/>
            </a:endParaRPr>
          </a:p>
        </p:txBody>
      </p:sp>
      <p:sp>
        <p:nvSpPr>
          <p:cNvPr id="8" name="テキスト ボックス 7"/>
          <p:cNvSpPr txBox="1"/>
          <p:nvPr/>
        </p:nvSpPr>
        <p:spPr>
          <a:xfrm>
            <a:off x="348566" y="7740602"/>
            <a:ext cx="6444716" cy="830997"/>
          </a:xfrm>
          <a:prstGeom prst="rect">
            <a:avLst/>
          </a:prstGeom>
          <a:noFill/>
        </p:spPr>
        <p:txBody>
          <a:bodyPr wrap="square" rtlCol="0">
            <a:spAutoFit/>
          </a:bodyPr>
          <a:lstStyle/>
          <a:p>
            <a:r>
              <a:rPr kumimoji="1" lang="ja-JP" altLang="en-US" sz="1600" dirty="0" smtClean="0">
                <a:latin typeface="UD デジタル 教科書体 NK-R" panose="02020400000000000000" pitchFamily="18" charset="-128"/>
                <a:ea typeface="UD デジタル 教科書体 NK-R" panose="02020400000000000000" pitchFamily="18" charset="-128"/>
              </a:rPr>
              <a:t>東武トップツアーズが最も得意とする観光データ連携型の</a:t>
            </a:r>
            <a:r>
              <a:rPr kumimoji="1" lang="en-US" altLang="ja-JP" sz="1600" dirty="0" smtClean="0">
                <a:latin typeface="UD デジタル 教科書体 NK-R" panose="02020400000000000000" pitchFamily="18" charset="-128"/>
                <a:ea typeface="UD デジタル 教科書体 NK-R" panose="02020400000000000000" pitchFamily="18" charset="-128"/>
              </a:rPr>
              <a:t>SNS</a:t>
            </a:r>
            <a:r>
              <a:rPr kumimoji="1" lang="ja-JP" altLang="en-US" sz="1600" dirty="0" smtClean="0">
                <a:latin typeface="UD デジタル 教科書体 NK-R" panose="02020400000000000000" pitchFamily="18" charset="-128"/>
                <a:ea typeface="UD デジタル 教科書体 NK-R" panose="02020400000000000000" pitchFamily="18" charset="-128"/>
              </a:rPr>
              <a:t>運用</a:t>
            </a:r>
            <a:endParaRPr kumimoji="1" lang="en-US" altLang="ja-JP" sz="1600" dirty="0" smtClean="0">
              <a:latin typeface="UD デジタル 教科書体 NK-R" panose="02020400000000000000" pitchFamily="18" charset="-128"/>
              <a:ea typeface="UD デジタル 教科書体 NK-R" panose="02020400000000000000" pitchFamily="18" charset="-128"/>
            </a:endParaRPr>
          </a:p>
          <a:p>
            <a:r>
              <a:rPr kumimoji="1" lang="ja-JP" altLang="en-US" sz="1600" dirty="0" smtClean="0">
                <a:latin typeface="UD デジタル 教科書体 NK-R" panose="02020400000000000000" pitchFamily="18" charset="-128"/>
                <a:ea typeface="UD デジタル 教科書体 NK-R" panose="02020400000000000000" pitchFamily="18" charset="-128"/>
              </a:rPr>
              <a:t>コンテンツ発信の前後における</a:t>
            </a:r>
            <a:r>
              <a:rPr kumimoji="1" lang="en-US" altLang="ja-JP" sz="1600" dirty="0" smtClean="0">
                <a:solidFill>
                  <a:srgbClr val="FF0000"/>
                </a:solidFill>
                <a:latin typeface="UD デジタル 教科書体 NK-R" panose="02020400000000000000" pitchFamily="18" charset="-128"/>
                <a:ea typeface="UD デジタル 教科書体 NK-R" panose="02020400000000000000" pitchFamily="18" charset="-128"/>
              </a:rPr>
              <a:t>SNS</a:t>
            </a:r>
            <a:r>
              <a:rPr lang="ja-JP" altLang="en-US" sz="1600" dirty="0">
                <a:solidFill>
                  <a:srgbClr val="FF0000"/>
                </a:solidFill>
                <a:latin typeface="UD デジタル 教科書体 NK-R" panose="02020400000000000000" pitchFamily="18" charset="-128"/>
                <a:ea typeface="UD デジタル 教科書体 NK-R" panose="02020400000000000000" pitchFamily="18" charset="-128"/>
              </a:rPr>
              <a:t>施策</a:t>
            </a:r>
            <a:r>
              <a:rPr kumimoji="1" lang="ja-JP" altLang="en-US" sz="1600" dirty="0" smtClean="0">
                <a:solidFill>
                  <a:srgbClr val="FF0000"/>
                </a:solidFill>
                <a:latin typeface="UD デジタル 教科書体 NK-R" panose="02020400000000000000" pitchFamily="18" charset="-128"/>
                <a:ea typeface="UD デジタル 教科書体 NK-R" panose="02020400000000000000" pitchFamily="18" charset="-128"/>
              </a:rPr>
              <a:t>の効果が数字で分かり</a:t>
            </a:r>
            <a:r>
              <a:rPr kumimoji="1" lang="ja-JP" altLang="en-US" sz="1600" dirty="0" smtClean="0">
                <a:latin typeface="UD デジタル 教科書体 NK-R" panose="02020400000000000000" pitchFamily="18" charset="-128"/>
                <a:ea typeface="UD デジタル 教科書体 NK-R" panose="02020400000000000000" pitchFamily="18" charset="-128"/>
              </a:rPr>
              <a:t>、</a:t>
            </a:r>
            <a:endParaRPr kumimoji="1" lang="en-US" altLang="ja-JP" sz="1600" dirty="0" smtClean="0">
              <a:latin typeface="UD デジタル 教科書体 NK-R" panose="02020400000000000000" pitchFamily="18" charset="-128"/>
              <a:ea typeface="UD デジタル 教科書体 NK-R" panose="02020400000000000000" pitchFamily="18" charset="-128"/>
            </a:endParaRPr>
          </a:p>
          <a:p>
            <a:r>
              <a:rPr lang="ja-JP" altLang="en-US" sz="1600" dirty="0" smtClean="0">
                <a:latin typeface="UD デジタル 教科書体 NK-R" panose="02020400000000000000" pitchFamily="18" charset="-128"/>
                <a:ea typeface="UD デジタル 教科書体 NK-R" panose="02020400000000000000" pitchFamily="18" charset="-128"/>
              </a:rPr>
              <a:t>日々分析しているので、</a:t>
            </a:r>
            <a:r>
              <a:rPr lang="ja-JP" altLang="en-US" sz="1600" u="sng" dirty="0" smtClean="0">
                <a:solidFill>
                  <a:srgbClr val="FF0000"/>
                </a:solidFill>
                <a:latin typeface="UD デジタル 教科書体 NK-R" panose="02020400000000000000" pitchFamily="18" charset="-128"/>
                <a:ea typeface="UD デジタル 教科書体 NK-R" panose="02020400000000000000" pitchFamily="18" charset="-128"/>
              </a:rPr>
              <a:t>効果的な発信</a:t>
            </a:r>
            <a:r>
              <a:rPr lang="ja-JP" altLang="en-US" sz="1600" dirty="0" smtClean="0">
                <a:latin typeface="UD デジタル 教科書体 NK-R" panose="02020400000000000000" pitchFamily="18" charset="-128"/>
                <a:ea typeface="UD デジタル 教科書体 NK-R" panose="02020400000000000000" pitchFamily="18" charset="-128"/>
              </a:rPr>
              <a:t>ができます。</a:t>
            </a:r>
            <a:endParaRPr kumimoji="1" lang="ja-JP" altLang="en-US" sz="1600" dirty="0">
              <a:latin typeface="UD デジタル 教科書体 NK-R" panose="02020400000000000000" pitchFamily="18" charset="-128"/>
              <a:ea typeface="UD デジタル 教科書体 NK-R" panose="02020400000000000000" pitchFamily="18" charset="-128"/>
            </a:endParaRPr>
          </a:p>
        </p:txBody>
      </p:sp>
      <p:pic>
        <p:nvPicPr>
          <p:cNvPr id="12" name="図 11"/>
          <p:cNvPicPr>
            <a:picLocks noChangeAspect="1"/>
          </p:cNvPicPr>
          <p:nvPr/>
        </p:nvPicPr>
        <p:blipFill>
          <a:blip r:embed="rId2"/>
          <a:stretch>
            <a:fillRect/>
          </a:stretch>
        </p:blipFill>
        <p:spPr>
          <a:xfrm>
            <a:off x="263618" y="2030204"/>
            <a:ext cx="5605062" cy="1925198"/>
          </a:xfrm>
          <a:prstGeom prst="rect">
            <a:avLst/>
          </a:prstGeom>
        </p:spPr>
      </p:pic>
      <p:pic>
        <p:nvPicPr>
          <p:cNvPr id="14" name="図 13"/>
          <p:cNvPicPr>
            <a:picLocks noChangeAspect="1"/>
          </p:cNvPicPr>
          <p:nvPr/>
        </p:nvPicPr>
        <p:blipFill>
          <a:blip r:embed="rId3"/>
          <a:stretch>
            <a:fillRect/>
          </a:stretch>
        </p:blipFill>
        <p:spPr>
          <a:xfrm>
            <a:off x="328641" y="4023753"/>
            <a:ext cx="5540039" cy="2445603"/>
          </a:xfrm>
          <a:prstGeom prst="rect">
            <a:avLst/>
          </a:prstGeom>
        </p:spPr>
      </p:pic>
      <p:sp>
        <p:nvSpPr>
          <p:cNvPr id="15" name="テキスト ボックス 14"/>
          <p:cNvSpPr txBox="1"/>
          <p:nvPr/>
        </p:nvSpPr>
        <p:spPr>
          <a:xfrm>
            <a:off x="3419495" y="2258516"/>
            <a:ext cx="2673801" cy="307777"/>
          </a:xfrm>
          <a:prstGeom prst="rect">
            <a:avLst/>
          </a:prstGeom>
          <a:noFill/>
        </p:spPr>
        <p:txBody>
          <a:bodyPr wrap="square" rtlCol="0">
            <a:spAutoFit/>
          </a:bodyPr>
          <a:lstStyle/>
          <a:p>
            <a:r>
              <a:rPr lang="ja-JP" altLang="en-US" sz="1400" dirty="0" smtClean="0">
                <a:latin typeface="UD デジタル 教科書体 NK-R" panose="02020400000000000000" pitchFamily="18" charset="-128"/>
                <a:ea typeface="UD デジタル 教科書体 NK-R" panose="02020400000000000000" pitchFamily="18" charset="-128"/>
              </a:rPr>
              <a:t>①毎日の観光客の人数推移</a:t>
            </a:r>
            <a:endParaRPr lang="ja-JP" altLang="en-US" sz="1400" dirty="0">
              <a:latin typeface="UD デジタル 教科書体 NK-R" panose="02020400000000000000" pitchFamily="18" charset="-128"/>
              <a:ea typeface="UD デジタル 教科書体 NK-R" panose="02020400000000000000" pitchFamily="18" charset="-128"/>
            </a:endParaRPr>
          </a:p>
        </p:txBody>
      </p:sp>
      <p:graphicFrame>
        <p:nvGraphicFramePr>
          <p:cNvPr id="2" name="表 1"/>
          <p:cNvGraphicFramePr>
            <a:graphicFrameLocks noGrp="1"/>
          </p:cNvGraphicFramePr>
          <p:nvPr>
            <p:extLst/>
          </p:nvPr>
        </p:nvGraphicFramePr>
        <p:xfrm>
          <a:off x="250384" y="6634496"/>
          <a:ext cx="6338221" cy="900517"/>
        </p:xfrm>
        <a:graphic>
          <a:graphicData uri="http://schemas.openxmlformats.org/drawingml/2006/table">
            <a:tbl>
              <a:tblPr/>
              <a:tblGrid>
                <a:gridCol w="908665">
                  <a:extLst>
                    <a:ext uri="{9D8B030D-6E8A-4147-A177-3AD203B41FA5}">
                      <a16:colId xmlns:a16="http://schemas.microsoft.com/office/drawing/2014/main" val="1838004065"/>
                    </a:ext>
                  </a:extLst>
                </a:gridCol>
                <a:gridCol w="493596">
                  <a:extLst>
                    <a:ext uri="{9D8B030D-6E8A-4147-A177-3AD203B41FA5}">
                      <a16:colId xmlns:a16="http://schemas.microsoft.com/office/drawing/2014/main" val="2705249931"/>
                    </a:ext>
                  </a:extLst>
                </a:gridCol>
                <a:gridCol w="493596">
                  <a:extLst>
                    <a:ext uri="{9D8B030D-6E8A-4147-A177-3AD203B41FA5}">
                      <a16:colId xmlns:a16="http://schemas.microsoft.com/office/drawing/2014/main" val="4083562207"/>
                    </a:ext>
                  </a:extLst>
                </a:gridCol>
                <a:gridCol w="493596">
                  <a:extLst>
                    <a:ext uri="{9D8B030D-6E8A-4147-A177-3AD203B41FA5}">
                      <a16:colId xmlns:a16="http://schemas.microsoft.com/office/drawing/2014/main" val="1797428797"/>
                    </a:ext>
                  </a:extLst>
                </a:gridCol>
                <a:gridCol w="493596">
                  <a:extLst>
                    <a:ext uri="{9D8B030D-6E8A-4147-A177-3AD203B41FA5}">
                      <a16:colId xmlns:a16="http://schemas.microsoft.com/office/drawing/2014/main" val="2175219217"/>
                    </a:ext>
                  </a:extLst>
                </a:gridCol>
                <a:gridCol w="493596">
                  <a:extLst>
                    <a:ext uri="{9D8B030D-6E8A-4147-A177-3AD203B41FA5}">
                      <a16:colId xmlns:a16="http://schemas.microsoft.com/office/drawing/2014/main" val="2583838154"/>
                    </a:ext>
                  </a:extLst>
                </a:gridCol>
                <a:gridCol w="493596">
                  <a:extLst>
                    <a:ext uri="{9D8B030D-6E8A-4147-A177-3AD203B41FA5}">
                      <a16:colId xmlns:a16="http://schemas.microsoft.com/office/drawing/2014/main" val="1006182197"/>
                    </a:ext>
                  </a:extLst>
                </a:gridCol>
                <a:gridCol w="493596">
                  <a:extLst>
                    <a:ext uri="{9D8B030D-6E8A-4147-A177-3AD203B41FA5}">
                      <a16:colId xmlns:a16="http://schemas.microsoft.com/office/drawing/2014/main" val="491966535"/>
                    </a:ext>
                  </a:extLst>
                </a:gridCol>
                <a:gridCol w="493596">
                  <a:extLst>
                    <a:ext uri="{9D8B030D-6E8A-4147-A177-3AD203B41FA5}">
                      <a16:colId xmlns:a16="http://schemas.microsoft.com/office/drawing/2014/main" val="2420192760"/>
                    </a:ext>
                  </a:extLst>
                </a:gridCol>
                <a:gridCol w="493596">
                  <a:extLst>
                    <a:ext uri="{9D8B030D-6E8A-4147-A177-3AD203B41FA5}">
                      <a16:colId xmlns:a16="http://schemas.microsoft.com/office/drawing/2014/main" val="177929777"/>
                    </a:ext>
                  </a:extLst>
                </a:gridCol>
                <a:gridCol w="493596">
                  <a:extLst>
                    <a:ext uri="{9D8B030D-6E8A-4147-A177-3AD203B41FA5}">
                      <a16:colId xmlns:a16="http://schemas.microsoft.com/office/drawing/2014/main" val="1031073562"/>
                    </a:ext>
                  </a:extLst>
                </a:gridCol>
                <a:gridCol w="493596">
                  <a:extLst>
                    <a:ext uri="{9D8B030D-6E8A-4147-A177-3AD203B41FA5}">
                      <a16:colId xmlns:a16="http://schemas.microsoft.com/office/drawing/2014/main" val="11323870"/>
                    </a:ext>
                  </a:extLst>
                </a:gridCol>
              </a:tblGrid>
              <a:tr h="293875">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男性</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女性</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20</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代</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30</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代</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40</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代</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50</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代</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60</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代</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70</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歳以上</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居住者</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勤務者</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来街者</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2045454"/>
                  </a:ext>
                </a:extLst>
              </a:tr>
              <a:tr h="196645">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期間全体</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323486</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285748</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79641</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116640</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97153</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85741</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122756</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107301</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3236</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33560</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572438</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0466375"/>
                  </a:ext>
                </a:extLst>
              </a:tr>
              <a:tr h="196645">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平日</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204503</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170558</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45178</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64944</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54592</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53880</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84051</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72415</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2120</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26054</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346887</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0506433"/>
                  </a:ext>
                </a:extLst>
              </a:tr>
              <a:tr h="196645">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祝休日</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118982</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115190</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34463</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51696</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42560</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31861</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38704</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34886</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1115</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7506</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225550</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6445300"/>
                  </a:ext>
                </a:extLst>
              </a:tr>
            </a:tbl>
          </a:graphicData>
        </a:graphic>
      </p:graphicFrame>
      <p:sp>
        <p:nvSpPr>
          <p:cNvPr id="9" name="テキスト ボックス 8"/>
          <p:cNvSpPr txBox="1"/>
          <p:nvPr/>
        </p:nvSpPr>
        <p:spPr>
          <a:xfrm>
            <a:off x="259134" y="2023541"/>
            <a:ext cx="2160240" cy="338554"/>
          </a:xfrm>
          <a:prstGeom prst="rect">
            <a:avLst/>
          </a:prstGeom>
          <a:solidFill>
            <a:srgbClr val="D7F1D8"/>
          </a:solidFill>
        </p:spPr>
        <p:txBody>
          <a:bodyPr wrap="square" rtlCol="0">
            <a:spAutoFit/>
          </a:bodyPr>
          <a:lstStyle/>
          <a:p>
            <a:r>
              <a:rPr lang="ja-JP" altLang="en-US" sz="1600" dirty="0" smtClean="0">
                <a:latin typeface="UD デジタル 教科書体 NK-R" panose="02020400000000000000" pitchFamily="18" charset="-128"/>
                <a:ea typeface="UD デジタル 教科書体 NK-R" panose="02020400000000000000" pitchFamily="18" charset="-128"/>
              </a:rPr>
              <a:t>例、札幌市</a:t>
            </a:r>
            <a:r>
              <a:rPr lang="ja-JP" altLang="en-US" sz="1600" dirty="0">
                <a:latin typeface="UD デジタル 教科書体 NK-R" panose="02020400000000000000" pitchFamily="18" charset="-128"/>
                <a:ea typeface="UD デジタル 教科書体 NK-R" panose="02020400000000000000" pitchFamily="18" charset="-128"/>
              </a:rPr>
              <a:t>円山動物園</a:t>
            </a:r>
          </a:p>
        </p:txBody>
      </p:sp>
      <p:sp>
        <p:nvSpPr>
          <p:cNvPr id="13" name="テキスト ボックス 12"/>
          <p:cNvSpPr txBox="1"/>
          <p:nvPr/>
        </p:nvSpPr>
        <p:spPr>
          <a:xfrm>
            <a:off x="784604" y="4147792"/>
            <a:ext cx="2260379" cy="307777"/>
          </a:xfrm>
          <a:prstGeom prst="rect">
            <a:avLst/>
          </a:prstGeom>
          <a:noFill/>
        </p:spPr>
        <p:txBody>
          <a:bodyPr wrap="square" rtlCol="0">
            <a:spAutoFit/>
          </a:bodyPr>
          <a:lstStyle/>
          <a:p>
            <a:r>
              <a:rPr lang="ja-JP" altLang="en-US" sz="1400" dirty="0" smtClean="0">
                <a:latin typeface="UD デジタル 教科書体 NK-R" panose="02020400000000000000" pitchFamily="18" charset="-128"/>
                <a:ea typeface="UD デジタル 教科書体 NK-R" panose="02020400000000000000" pitchFamily="18" charset="-128"/>
              </a:rPr>
              <a:t>②観光客の属性分析</a:t>
            </a:r>
            <a:endParaRPr lang="ja-JP" altLang="en-US" sz="1400"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383376859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6195906" y="8954616"/>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1" lang="en-US" altLang="ja-JP" sz="1000" b="0" i="0" u="none" strike="noStrike" kern="1200" cap="none" spc="0" normalizeH="0" baseline="0" noProof="0">
              <a:ln>
                <a:noFill/>
              </a:ln>
              <a:solidFill>
                <a:srgbClr val="000000"/>
              </a:solidFill>
              <a:effectLst/>
              <a:uLnTx/>
              <a:uFillTx/>
              <a:latin typeface="Meiryo UI"/>
              <a:ea typeface="Meiryo UI"/>
              <a:cs typeface="+mn-cs"/>
            </a:endParaRPr>
          </a:p>
        </p:txBody>
      </p:sp>
      <p:sp>
        <p:nvSpPr>
          <p:cNvPr id="8"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３</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業務内容</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（１０）</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実績報告書の作成　</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6" name="テキスト ボックス 5"/>
          <p:cNvSpPr txBox="1"/>
          <p:nvPr/>
        </p:nvSpPr>
        <p:spPr>
          <a:xfrm>
            <a:off x="153621" y="3422074"/>
            <a:ext cx="6336704" cy="380480"/>
          </a:xfrm>
          <a:prstGeom prst="rect">
            <a:avLst/>
          </a:prstGeom>
          <a:gradFill flip="none" rotWithShape="1">
            <a:gsLst>
              <a:gs pos="50000">
                <a:schemeClr val="bg1"/>
              </a:gs>
              <a:gs pos="80000">
                <a:schemeClr val="accent2">
                  <a:lumMod val="20000"/>
                  <a:lumOff val="80000"/>
                </a:schemeClr>
              </a:gs>
              <a:gs pos="100000">
                <a:schemeClr val="accent2">
                  <a:lumMod val="60000"/>
                  <a:lumOff val="40000"/>
                </a:schemeClr>
              </a:gs>
            </a:gsLst>
            <a:lin ang="5400000" scaled="1"/>
            <a:tileRect/>
          </a:gradFill>
          <a:ln w="9525">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レポート・分析のポイント</a:t>
            </a:r>
            <a:endParaRPr kumimoji="1" lang="ja-JP" altLang="en-US" sz="20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9" name="テキスト ボックス 8"/>
          <p:cNvSpPr txBox="1"/>
          <p:nvPr/>
        </p:nvSpPr>
        <p:spPr>
          <a:xfrm>
            <a:off x="150198" y="6464791"/>
            <a:ext cx="6336704" cy="380480"/>
          </a:xfrm>
          <a:prstGeom prst="rect">
            <a:avLst/>
          </a:prstGeom>
          <a:gradFill flip="none" rotWithShape="1">
            <a:gsLst>
              <a:gs pos="50000">
                <a:schemeClr val="bg1"/>
              </a:gs>
              <a:gs pos="80000">
                <a:schemeClr val="accent2">
                  <a:lumMod val="20000"/>
                  <a:lumOff val="80000"/>
                </a:schemeClr>
              </a:gs>
              <a:gs pos="100000">
                <a:schemeClr val="accent2">
                  <a:lumMod val="60000"/>
                  <a:lumOff val="40000"/>
                </a:schemeClr>
              </a:gs>
            </a:gsLst>
            <a:lin ang="5400000" scaled="1"/>
            <a:tileRect/>
          </a:gradFill>
          <a:ln w="9525">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成果物</a:t>
            </a:r>
            <a:r>
              <a:rPr kumimoji="1" lang="ja-JP" altLang="en-US" sz="20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　</a:t>
            </a:r>
          </a:p>
        </p:txBody>
      </p:sp>
      <p:sp>
        <p:nvSpPr>
          <p:cNvPr id="11" name="Google Shape;319;p29"/>
          <p:cNvSpPr txBox="1"/>
          <p:nvPr/>
        </p:nvSpPr>
        <p:spPr>
          <a:xfrm>
            <a:off x="0" y="755576"/>
            <a:ext cx="6858000" cy="2662237"/>
          </a:xfrm>
          <a:prstGeom prst="rect">
            <a:avLst/>
          </a:prstGeom>
          <a:noFill/>
          <a:ln>
            <a:noFill/>
          </a:ln>
        </p:spPr>
        <p:txBody>
          <a:bodyPr spcFirstLastPara="1" wrap="square" lIns="91425" tIns="91425" rIns="91425" bIns="91425" anchor="t" anchorCtr="0">
            <a:spAutoFit/>
          </a:bodyPr>
          <a:lstStyle/>
          <a:p>
            <a:pPr marL="177800" marR="0" lvl="0" indent="0" algn="l" defTabSz="914400" rtl="0" eaLnBrk="1" fontAlgn="auto" latinLnBrk="0" hangingPunct="1">
              <a:lnSpc>
                <a:spcPct val="115000"/>
              </a:lnSpc>
              <a:spcBef>
                <a:spcPts val="0"/>
              </a:spcBef>
              <a:spcAft>
                <a:spcPts val="0"/>
              </a:spcAft>
              <a:buClr>
                <a:srgbClr val="000000"/>
              </a:buClr>
              <a:buSzPts val="800"/>
              <a:buFontTx/>
              <a:buNone/>
              <a:tabLst/>
              <a:defRPr/>
            </a:pPr>
            <a:r>
              <a:rPr kumimoji="1" lang="ja-JP" altLang="en-US" sz="1400" b="0" i="0" u="none" strike="noStrike" kern="1200" cap="none" spc="0" normalizeH="0" baseline="0" noProof="0" dirty="0" smtClean="0">
                <a:ln>
                  <a:noFill/>
                </a:ln>
                <a:solidFill>
                  <a:srgbClr val="000000"/>
                </a:solidFill>
                <a:effectLst/>
                <a:uLnTx/>
                <a:uFillTx/>
                <a:latin typeface="Meiryo UI" panose="020B0604030504040204" pitchFamily="50" charset="-128"/>
                <a:ea typeface="UD デジタル 教科書体 NK-R" panose="02020400000000000000" pitchFamily="18" charset="-128"/>
                <a:cs typeface="+mn-cs"/>
              </a:rPr>
              <a:t>毎月、下記の打合せを実施し、より効果のある運用ができるように対応いたします。</a:t>
            </a:r>
            <a:endParaRPr kumimoji="1" lang="en" sz="1400" b="0" i="0" u="none" strike="noStrike" kern="1200" cap="none" spc="0" normalizeH="0" baseline="0" noProof="0" dirty="0" smtClean="0">
              <a:ln>
                <a:noFill/>
              </a:ln>
              <a:solidFill>
                <a:srgbClr val="000000"/>
              </a:solidFill>
              <a:effectLst/>
              <a:uLnTx/>
              <a:uFillTx/>
              <a:latin typeface="Meiryo UI" panose="020B0604030504040204" pitchFamily="50" charset="-128"/>
              <a:ea typeface="UD デジタル 教科書体 NK-R" panose="02020400000000000000" pitchFamily="18" charset="-128"/>
              <a:cs typeface="+mn-cs"/>
            </a:endParaRPr>
          </a:p>
          <a:p>
            <a:pPr marL="457200" marR="0" lvl="0" indent="-279400" algn="l" defTabSz="914400" rtl="0" eaLnBrk="1" fontAlgn="auto" latinLnBrk="0" hangingPunct="1">
              <a:lnSpc>
                <a:spcPct val="115000"/>
              </a:lnSpc>
              <a:spcBef>
                <a:spcPts val="0"/>
              </a:spcBef>
              <a:spcAft>
                <a:spcPts val="0"/>
              </a:spcAft>
              <a:buClr>
                <a:srgbClr val="000000"/>
              </a:buClr>
              <a:buSzPts val="800"/>
              <a:buFontTx/>
              <a:buChar char="●"/>
              <a:tabLst/>
              <a:defRPr/>
            </a:pPr>
            <a:r>
              <a:rPr kumimoji="1" lang="en" sz="1400" b="0" i="0" u="none" strike="noStrike" kern="1200" cap="none" spc="0" normalizeH="0" baseline="0" noProof="0" dirty="0" smtClean="0">
                <a:ln>
                  <a:noFill/>
                </a:ln>
                <a:solidFill>
                  <a:srgbClr val="000000"/>
                </a:solidFill>
                <a:effectLst/>
                <a:uLnTx/>
                <a:uFillTx/>
                <a:latin typeface="Meiryo UI" panose="020B0604030504040204" pitchFamily="50" charset="-128"/>
                <a:ea typeface="UD デジタル 教科書体 NK-R" panose="02020400000000000000" pitchFamily="18" charset="-128"/>
                <a:cs typeface="+mn-cs"/>
              </a:rPr>
              <a:t>戦略会議</a:t>
            </a:r>
            <a:endParaRPr kumimoji="1" sz="14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457200" marR="0" lvl="0" indent="-279400" algn="l" defTabSz="914400" rtl="0" eaLnBrk="1" fontAlgn="auto" latinLnBrk="0" hangingPunct="1">
              <a:lnSpc>
                <a:spcPct val="115000"/>
              </a:lnSpc>
              <a:spcBef>
                <a:spcPts val="0"/>
              </a:spcBef>
              <a:spcAft>
                <a:spcPts val="0"/>
              </a:spcAft>
              <a:buClr>
                <a:srgbClr val="000000"/>
              </a:buClr>
              <a:buSzPts val="800"/>
              <a:buFontTx/>
              <a:buChar char="●"/>
              <a:tabLst/>
              <a:defRPr/>
            </a:pPr>
            <a:r>
              <a:rPr kumimoji="1" lang="en" sz="1400" b="0" i="0" u="none" strike="noStrike" kern="1200" cap="none" spc="0" normalizeH="0" baseline="0" noProof="0" dirty="0">
                <a:ln>
                  <a:noFill/>
                </a:ln>
                <a:solidFill>
                  <a:srgbClr val="000000"/>
                </a:solidFill>
                <a:effectLst/>
                <a:uLnTx/>
                <a:uFillTx/>
                <a:latin typeface="Meiryo UI" panose="020B0604030504040204" pitchFamily="50" charset="-128"/>
                <a:ea typeface="UD デジタル 教科書体 NK-R" panose="02020400000000000000" pitchFamily="18" charset="-128"/>
                <a:cs typeface="+mn-cs"/>
              </a:rPr>
              <a:t>次月分の</a:t>
            </a:r>
            <a:r>
              <a:rPr kumimoji="1" lang="en" sz="1400" b="0" i="0" u="none" strike="noStrike" kern="1200" cap="none" spc="0" normalizeH="0" baseline="0" noProof="0" dirty="0" smtClean="0">
                <a:ln>
                  <a:noFill/>
                </a:ln>
                <a:solidFill>
                  <a:srgbClr val="000000"/>
                </a:solidFill>
                <a:effectLst/>
                <a:uLnTx/>
                <a:uFillTx/>
                <a:latin typeface="Meiryo UI" panose="020B0604030504040204" pitchFamily="50" charset="-128"/>
                <a:ea typeface="UD デジタル 教科書体 NK-R" panose="02020400000000000000" pitchFamily="18" charset="-128"/>
                <a:cs typeface="+mn-cs"/>
              </a:rPr>
              <a:t>SNS/</a:t>
            </a:r>
            <a:r>
              <a:rPr kumimoji="1" lang="en-US" altLang="ja-JP" sz="1400" b="0" i="0" u="none" strike="noStrike" kern="1200" cap="none" spc="0" normalizeH="0" baseline="0" noProof="0" dirty="0" err="1" smtClean="0">
                <a:ln>
                  <a:noFill/>
                </a:ln>
                <a:solidFill>
                  <a:srgbClr val="000000"/>
                </a:solidFill>
                <a:effectLst/>
                <a:uLnTx/>
                <a:uFillTx/>
                <a:latin typeface="Meiryo UI" panose="020B0604030504040204" pitchFamily="50" charset="-128"/>
                <a:ea typeface="UD デジタル 教科書体 NK-R" panose="02020400000000000000" pitchFamily="18" charset="-128"/>
                <a:cs typeface="+mn-cs"/>
              </a:rPr>
              <a:t>Tabippo</a:t>
            </a:r>
            <a:r>
              <a:rPr kumimoji="1" lang="en" sz="1400" b="0" i="0" u="none" strike="noStrike" kern="1200" cap="none" spc="0" normalizeH="0" baseline="0" noProof="0" dirty="0" smtClean="0">
                <a:ln>
                  <a:noFill/>
                </a:ln>
                <a:solidFill>
                  <a:srgbClr val="000000"/>
                </a:solidFill>
                <a:effectLst/>
                <a:uLnTx/>
                <a:uFillTx/>
                <a:latin typeface="Meiryo UI" panose="020B0604030504040204" pitchFamily="50" charset="-128"/>
                <a:ea typeface="UD デジタル 教科書体 NK-R" panose="02020400000000000000" pitchFamily="18" charset="-128"/>
                <a:cs typeface="+mn-cs"/>
              </a:rPr>
              <a:t>記事プランニング</a:t>
            </a:r>
            <a:endParaRPr kumimoji="1" sz="14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457200" marR="0" lvl="0" indent="-279400" algn="l" defTabSz="914400" rtl="0" eaLnBrk="1" fontAlgn="auto" latinLnBrk="0" hangingPunct="1">
              <a:lnSpc>
                <a:spcPct val="115000"/>
              </a:lnSpc>
              <a:spcBef>
                <a:spcPts val="0"/>
              </a:spcBef>
              <a:spcAft>
                <a:spcPts val="0"/>
              </a:spcAft>
              <a:buClr>
                <a:srgbClr val="000000"/>
              </a:buClr>
              <a:buSzPts val="800"/>
              <a:buFontTx/>
              <a:buChar char="●"/>
              <a:tabLst/>
              <a:defRPr/>
            </a:pPr>
            <a:r>
              <a:rPr kumimoji="1" lang="en" sz="1400" b="0" i="0" u="none" strike="noStrike" kern="1200" cap="none" spc="0" normalizeH="0" baseline="0" noProof="0" dirty="0">
                <a:ln>
                  <a:noFill/>
                </a:ln>
                <a:solidFill>
                  <a:srgbClr val="000000"/>
                </a:solidFill>
                <a:effectLst/>
                <a:uLnTx/>
                <a:uFillTx/>
                <a:latin typeface="Meiryo UI" panose="020B0604030504040204" pitchFamily="50" charset="-128"/>
                <a:ea typeface="UD デジタル 教科書体 NK-R" panose="02020400000000000000" pitchFamily="18" charset="-128"/>
                <a:cs typeface="+mn-cs"/>
              </a:rPr>
              <a:t>次月分の</a:t>
            </a:r>
            <a:r>
              <a:rPr kumimoji="1" lang="en" sz="1400" b="0" i="0" u="none" strike="noStrike" kern="1200" cap="none" spc="0" normalizeH="0" baseline="0" noProof="0" dirty="0" smtClean="0">
                <a:ln>
                  <a:noFill/>
                </a:ln>
                <a:solidFill>
                  <a:srgbClr val="000000"/>
                </a:solidFill>
                <a:effectLst/>
                <a:uLnTx/>
                <a:uFillTx/>
                <a:latin typeface="Meiryo UI" panose="020B0604030504040204" pitchFamily="50" charset="-128"/>
                <a:ea typeface="UD デジタル 教科書体 NK-R" panose="02020400000000000000" pitchFamily="18" charset="-128"/>
                <a:cs typeface="+mn-cs"/>
              </a:rPr>
              <a:t>SNS/</a:t>
            </a:r>
            <a:r>
              <a:rPr kumimoji="1" lang="en-US" altLang="ja-JP" sz="1400" b="0" i="0" u="none" strike="noStrike" kern="1200" cap="none" spc="0" normalizeH="0" baseline="0" noProof="0" dirty="0" err="1" smtClean="0">
                <a:ln>
                  <a:noFill/>
                </a:ln>
                <a:solidFill>
                  <a:srgbClr val="000000"/>
                </a:solidFill>
                <a:effectLst/>
                <a:uLnTx/>
                <a:uFillTx/>
                <a:latin typeface="Meiryo UI" panose="020B0604030504040204" pitchFamily="50" charset="-128"/>
                <a:ea typeface="UD デジタル 教科書体 NK-R" panose="02020400000000000000" pitchFamily="18" charset="-128"/>
                <a:cs typeface="+mn-cs"/>
              </a:rPr>
              <a:t>Tabippo</a:t>
            </a:r>
            <a:r>
              <a:rPr kumimoji="1" lang="en" sz="1400" b="0" i="0" u="none" strike="noStrike" kern="1200" cap="none" spc="0" normalizeH="0" baseline="0" noProof="0" dirty="0" smtClean="0">
                <a:ln>
                  <a:noFill/>
                </a:ln>
                <a:solidFill>
                  <a:srgbClr val="000000"/>
                </a:solidFill>
                <a:effectLst/>
                <a:uLnTx/>
                <a:uFillTx/>
                <a:latin typeface="Meiryo UI" panose="020B0604030504040204" pitchFamily="50" charset="-128"/>
                <a:ea typeface="UD デジタル 教科書体 NK-R" panose="02020400000000000000" pitchFamily="18" charset="-128"/>
                <a:cs typeface="+mn-cs"/>
              </a:rPr>
              <a:t>記事提案</a:t>
            </a:r>
            <a:endParaRPr kumimoji="1" sz="14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457200" marR="0" lvl="0" indent="-279400" algn="l" defTabSz="914400" rtl="0" eaLnBrk="1" fontAlgn="auto" latinLnBrk="0" hangingPunct="1">
              <a:lnSpc>
                <a:spcPct val="115000"/>
              </a:lnSpc>
              <a:spcBef>
                <a:spcPts val="0"/>
              </a:spcBef>
              <a:spcAft>
                <a:spcPts val="0"/>
              </a:spcAft>
              <a:buClr>
                <a:srgbClr val="000000"/>
              </a:buClr>
              <a:buSzPts val="800"/>
              <a:buFontTx/>
              <a:buChar char="●"/>
              <a:tabLst/>
              <a:defRPr/>
            </a:pPr>
            <a:r>
              <a:rPr kumimoji="1" lang="en" sz="1400" b="0" i="0" u="none" strike="noStrike" kern="1200" cap="none" spc="0" normalizeH="0" baseline="0" noProof="0" dirty="0">
                <a:ln>
                  <a:noFill/>
                </a:ln>
                <a:solidFill>
                  <a:srgbClr val="000000"/>
                </a:solidFill>
                <a:effectLst/>
                <a:uLnTx/>
                <a:uFillTx/>
                <a:latin typeface="Meiryo UI" panose="020B0604030504040204" pitchFamily="50" charset="-128"/>
                <a:ea typeface="UD デジタル 教科書体 NK-R" panose="02020400000000000000" pitchFamily="18" charset="-128"/>
                <a:cs typeface="+mn-cs"/>
              </a:rPr>
              <a:t>次月分の</a:t>
            </a:r>
            <a:r>
              <a:rPr kumimoji="1" lang="en" sz="1400" b="0" i="0" u="none" strike="noStrike" kern="1200" cap="none" spc="0" normalizeH="0" baseline="0" noProof="0" dirty="0" smtClean="0">
                <a:ln>
                  <a:noFill/>
                </a:ln>
                <a:solidFill>
                  <a:srgbClr val="000000"/>
                </a:solidFill>
                <a:effectLst/>
                <a:uLnTx/>
                <a:uFillTx/>
                <a:latin typeface="Meiryo UI" panose="020B0604030504040204" pitchFamily="50" charset="-128"/>
                <a:ea typeface="UD デジタル 教科書体 NK-R" panose="02020400000000000000" pitchFamily="18" charset="-128"/>
                <a:cs typeface="+mn-cs"/>
              </a:rPr>
              <a:t>SNS/</a:t>
            </a:r>
            <a:r>
              <a:rPr kumimoji="1" lang="en-US" altLang="ja-JP" sz="1400" b="0" i="0" u="none" strike="noStrike" kern="1200" cap="none" spc="0" normalizeH="0" baseline="0" noProof="0" dirty="0" err="1" smtClean="0">
                <a:ln>
                  <a:noFill/>
                </a:ln>
                <a:solidFill>
                  <a:srgbClr val="000000"/>
                </a:solidFill>
                <a:effectLst/>
                <a:uLnTx/>
                <a:uFillTx/>
                <a:latin typeface="Meiryo UI" panose="020B0604030504040204" pitchFamily="50" charset="-128"/>
                <a:ea typeface="UD デジタル 教科書体 NK-R" panose="02020400000000000000" pitchFamily="18" charset="-128"/>
                <a:cs typeface="+mn-cs"/>
              </a:rPr>
              <a:t>Tabippo</a:t>
            </a:r>
            <a:r>
              <a:rPr kumimoji="1" lang="en" sz="1400" b="0" i="0" u="none" strike="noStrike" kern="1200" cap="none" spc="0" normalizeH="0" baseline="0" noProof="0" dirty="0" smtClean="0">
                <a:ln>
                  <a:noFill/>
                </a:ln>
                <a:solidFill>
                  <a:srgbClr val="000000"/>
                </a:solidFill>
                <a:effectLst/>
                <a:uLnTx/>
                <a:uFillTx/>
                <a:latin typeface="Meiryo UI" panose="020B0604030504040204" pitchFamily="50" charset="-128"/>
                <a:ea typeface="UD デジタル 教科書体 NK-R" panose="02020400000000000000" pitchFamily="18" charset="-128"/>
                <a:cs typeface="+mn-cs"/>
              </a:rPr>
              <a:t>記事制作</a:t>
            </a:r>
          </a:p>
          <a:p>
            <a:pPr marL="177800" marR="0" lvl="0" indent="0" algn="l" defTabSz="914400" rtl="0" eaLnBrk="1" fontAlgn="auto" latinLnBrk="0" hangingPunct="1">
              <a:lnSpc>
                <a:spcPct val="115000"/>
              </a:lnSpc>
              <a:spcBef>
                <a:spcPts val="0"/>
              </a:spcBef>
              <a:spcAft>
                <a:spcPts val="0"/>
              </a:spcAft>
              <a:buClr>
                <a:srgbClr val="000000"/>
              </a:buClr>
              <a:buSzPts val="800"/>
              <a:buFontTx/>
              <a:buNone/>
              <a:tabLst/>
              <a:defRPr/>
            </a:pPr>
            <a:r>
              <a:rPr kumimoji="1" lang="ja-JP" altLang="en-US" sz="14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en" sz="1400" b="0" i="0" u="none" strike="noStrike" kern="1200" cap="none" spc="0" normalizeH="0" baseline="0" noProof="0" dirty="0" smtClean="0">
                <a:ln>
                  <a:noFill/>
                </a:ln>
                <a:solidFill>
                  <a:srgbClr val="000000"/>
                </a:solidFill>
                <a:effectLst/>
                <a:uLnTx/>
                <a:uFillTx/>
                <a:latin typeface="Meiryo UI" panose="020B0604030504040204" pitchFamily="50" charset="-128"/>
                <a:ea typeface="UD デジタル 教科書体 NK-R" panose="02020400000000000000" pitchFamily="18" charset="-128"/>
                <a:cs typeface="+mn-cs"/>
              </a:rPr>
              <a:t> </a:t>
            </a:r>
            <a:r>
              <a:rPr kumimoji="1" lang="en" sz="1400" b="0" i="0" u="none" strike="noStrike" kern="1200" cap="none" spc="0" normalizeH="0" baseline="0" noProof="0" dirty="0">
                <a:ln>
                  <a:noFill/>
                </a:ln>
                <a:solidFill>
                  <a:srgbClr val="000000"/>
                </a:solidFill>
                <a:effectLst/>
                <a:uLnTx/>
                <a:uFillTx/>
                <a:latin typeface="Meiryo UI" panose="020B0604030504040204" pitchFamily="50" charset="-128"/>
                <a:ea typeface="UD デジタル 教科書体 NK-R" panose="02020400000000000000" pitchFamily="18" charset="-128"/>
                <a:cs typeface="+mn-cs"/>
              </a:rPr>
              <a:t>(撮影・文章制作)</a:t>
            </a:r>
            <a:endParaRPr kumimoji="1" sz="14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457200" marR="0" lvl="0" indent="-279400" algn="l" defTabSz="914400" rtl="0" eaLnBrk="1" fontAlgn="auto" latinLnBrk="0" hangingPunct="1">
              <a:lnSpc>
                <a:spcPct val="115000"/>
              </a:lnSpc>
              <a:spcBef>
                <a:spcPts val="0"/>
              </a:spcBef>
              <a:spcAft>
                <a:spcPts val="0"/>
              </a:spcAft>
              <a:buClr>
                <a:srgbClr val="000000"/>
              </a:buClr>
              <a:buSzPts val="800"/>
              <a:buFontTx/>
              <a:buChar char="●"/>
              <a:tabLst/>
              <a:defRPr/>
            </a:pPr>
            <a:r>
              <a:rPr kumimoji="1" lang="en" sz="1400" b="0" i="0" u="none" strike="noStrike" kern="1200" cap="none" spc="0" normalizeH="0" baseline="0" noProof="0" dirty="0">
                <a:ln>
                  <a:noFill/>
                </a:ln>
                <a:solidFill>
                  <a:srgbClr val="000000"/>
                </a:solidFill>
                <a:effectLst/>
                <a:uLnTx/>
                <a:uFillTx/>
                <a:latin typeface="Meiryo UI" panose="020B0604030504040204" pitchFamily="50" charset="-128"/>
                <a:ea typeface="UD デジタル 教科書体 NK-R" panose="02020400000000000000" pitchFamily="18" charset="-128"/>
                <a:cs typeface="+mn-cs"/>
              </a:rPr>
              <a:t>投稿運用業務</a:t>
            </a:r>
            <a:endParaRPr kumimoji="1" sz="14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457200" marR="0" lvl="0" indent="-279400" algn="l" defTabSz="914400" rtl="0" eaLnBrk="1" fontAlgn="auto" latinLnBrk="0" hangingPunct="1">
              <a:lnSpc>
                <a:spcPct val="115000"/>
              </a:lnSpc>
              <a:spcBef>
                <a:spcPts val="0"/>
              </a:spcBef>
              <a:spcAft>
                <a:spcPts val="0"/>
              </a:spcAft>
              <a:buClr>
                <a:srgbClr val="000000"/>
              </a:buClr>
              <a:buSzPts val="800"/>
              <a:buFontTx/>
              <a:buChar char="●"/>
              <a:tabLst/>
              <a:defRPr/>
            </a:pPr>
            <a:r>
              <a:rPr kumimoji="1" lang="en" sz="1400" b="0" i="0" u="none" strike="noStrike" kern="1200" cap="none" spc="0" normalizeH="0" baseline="0" noProof="0" dirty="0">
                <a:ln>
                  <a:noFill/>
                </a:ln>
                <a:solidFill>
                  <a:srgbClr val="000000"/>
                </a:solidFill>
                <a:effectLst/>
                <a:uLnTx/>
                <a:uFillTx/>
                <a:latin typeface="Meiryo UI" panose="020B0604030504040204" pitchFamily="50" charset="-128"/>
                <a:ea typeface="UD デジタル 教科書体 NK-R" panose="02020400000000000000" pitchFamily="18" charset="-128"/>
                <a:cs typeface="+mn-cs"/>
              </a:rPr>
              <a:t>月末 投稿データ集計</a:t>
            </a:r>
            <a:endParaRPr kumimoji="1" sz="14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457200" marR="0" lvl="0" indent="-279400" algn="l" defTabSz="914400" rtl="0" eaLnBrk="1" fontAlgn="auto" latinLnBrk="0" hangingPunct="1">
              <a:lnSpc>
                <a:spcPct val="115000"/>
              </a:lnSpc>
              <a:spcBef>
                <a:spcPts val="0"/>
              </a:spcBef>
              <a:spcAft>
                <a:spcPts val="0"/>
              </a:spcAft>
              <a:buClr>
                <a:srgbClr val="000000"/>
              </a:buClr>
              <a:buSzPts val="800"/>
              <a:buFontTx/>
              <a:buChar char="●"/>
              <a:tabLst/>
              <a:defRPr/>
            </a:pPr>
            <a:r>
              <a:rPr kumimoji="1" lang="en" sz="1400" b="0" i="0" u="none" strike="noStrike" kern="1200" cap="none" spc="0" normalizeH="0" baseline="0" noProof="0" dirty="0">
                <a:ln>
                  <a:noFill/>
                </a:ln>
                <a:solidFill>
                  <a:srgbClr val="000000"/>
                </a:solidFill>
                <a:effectLst/>
                <a:uLnTx/>
                <a:uFillTx/>
                <a:latin typeface="Meiryo UI" panose="020B0604030504040204" pitchFamily="50" charset="-128"/>
                <a:ea typeface="UD デジタル 教科書体 NK-R" panose="02020400000000000000" pitchFamily="18" charset="-128"/>
                <a:cs typeface="+mn-cs"/>
              </a:rPr>
              <a:t>レポート制作</a:t>
            </a:r>
            <a:endParaRPr kumimoji="1" sz="14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457200" marR="0" lvl="0" indent="-279400" algn="l" defTabSz="914400" rtl="0" eaLnBrk="1" fontAlgn="auto" latinLnBrk="0" hangingPunct="1">
              <a:lnSpc>
                <a:spcPct val="115000"/>
              </a:lnSpc>
              <a:spcBef>
                <a:spcPts val="0"/>
              </a:spcBef>
              <a:spcAft>
                <a:spcPts val="0"/>
              </a:spcAft>
              <a:buClr>
                <a:srgbClr val="000000"/>
              </a:buClr>
              <a:buSzPts val="800"/>
              <a:buFontTx/>
              <a:buChar char="●"/>
              <a:tabLst/>
              <a:defRPr/>
            </a:pPr>
            <a:r>
              <a:rPr kumimoji="1" lang="en" sz="1400" b="0" i="0" u="none" strike="noStrike" kern="1200" cap="none" spc="0" normalizeH="0" baseline="0" noProof="0" dirty="0">
                <a:ln>
                  <a:noFill/>
                </a:ln>
                <a:solidFill>
                  <a:srgbClr val="000000"/>
                </a:solidFill>
                <a:effectLst/>
                <a:uLnTx/>
                <a:uFillTx/>
                <a:latin typeface="Meiryo UI" panose="020B0604030504040204" pitchFamily="50" charset="-128"/>
                <a:ea typeface="UD デジタル 教科書体 NK-R" panose="02020400000000000000" pitchFamily="18" charset="-128"/>
                <a:cs typeface="+mn-cs"/>
              </a:rPr>
              <a:t>月次定例会 (翌月2週目）</a:t>
            </a:r>
            <a:endParaRPr kumimoji="1" sz="14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pic>
        <p:nvPicPr>
          <p:cNvPr id="5" name="図 4"/>
          <p:cNvPicPr>
            <a:picLocks noChangeAspect="1"/>
          </p:cNvPicPr>
          <p:nvPr/>
        </p:nvPicPr>
        <p:blipFill>
          <a:blip r:embed="rId2"/>
          <a:stretch>
            <a:fillRect/>
          </a:stretch>
        </p:blipFill>
        <p:spPr>
          <a:xfrm>
            <a:off x="1340768" y="7301243"/>
            <a:ext cx="4104456" cy="1521762"/>
          </a:xfrm>
          <a:prstGeom prst="rect">
            <a:avLst/>
          </a:prstGeom>
        </p:spPr>
      </p:pic>
      <p:sp>
        <p:nvSpPr>
          <p:cNvPr id="15" name="Google Shape;319;p29"/>
          <p:cNvSpPr txBox="1"/>
          <p:nvPr/>
        </p:nvSpPr>
        <p:spPr>
          <a:xfrm>
            <a:off x="0" y="3802554"/>
            <a:ext cx="6858000" cy="2662237"/>
          </a:xfrm>
          <a:prstGeom prst="rect">
            <a:avLst/>
          </a:prstGeom>
          <a:noFill/>
          <a:ln>
            <a:noFill/>
          </a:ln>
        </p:spPr>
        <p:txBody>
          <a:bodyPr spcFirstLastPara="1" wrap="square" lIns="91425" tIns="91425" rIns="91425" bIns="91425" anchor="t" anchorCtr="0">
            <a:spAutoFit/>
          </a:bodyPr>
          <a:lstStyle/>
          <a:p>
            <a:pPr marL="177800" marR="0" lvl="0" indent="0" algn="l" defTabSz="914400" rtl="0" eaLnBrk="1" fontAlgn="auto" latinLnBrk="0" hangingPunct="1">
              <a:lnSpc>
                <a:spcPct val="115000"/>
              </a:lnSpc>
              <a:spcBef>
                <a:spcPts val="0"/>
              </a:spcBef>
              <a:spcAft>
                <a:spcPts val="0"/>
              </a:spcAft>
              <a:buClr>
                <a:srgbClr val="000000"/>
              </a:buClr>
              <a:buSzPts val="800"/>
              <a:buFontTx/>
              <a:buNone/>
              <a:tabLst/>
              <a:defRPr/>
            </a:pPr>
            <a:r>
              <a:rPr kumimoji="1" lang="ja-JP" altLang="en-US"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1" lang="en-US" altLang="ja-JP"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LINE</a:t>
            </a:r>
            <a:r>
              <a:rPr kumimoji="1" lang="ja-JP" altLang="en-US"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1" lang="ja-JP" altLang="en-US" sz="14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ユーザーアクションをもとにしたインサイトの</a:t>
            </a:r>
            <a:r>
              <a:rPr kumimoji="1" lang="ja-JP" altLang="en-US"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可視化＞</a:t>
            </a:r>
            <a:endParaRPr kumimoji="1" lang="en-US" altLang="ja-JP"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457200" marR="0" lvl="0" indent="-279400" algn="l" defTabSz="914400" rtl="0" eaLnBrk="1" fontAlgn="auto" latinLnBrk="0" hangingPunct="1">
              <a:lnSpc>
                <a:spcPct val="115000"/>
              </a:lnSpc>
              <a:spcBef>
                <a:spcPts val="0"/>
              </a:spcBef>
              <a:spcAft>
                <a:spcPts val="0"/>
              </a:spcAft>
              <a:buClr>
                <a:srgbClr val="000000"/>
              </a:buClr>
              <a:buSzPts val="800"/>
              <a:buFontTx/>
              <a:buChar char="●"/>
              <a:tabLst/>
              <a:defRPr/>
            </a:pPr>
            <a:r>
              <a:rPr kumimoji="1" lang="ja-JP" altLang="en-US"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流入</a:t>
            </a:r>
            <a:r>
              <a:rPr kumimoji="1" lang="ja-JP" altLang="en-US" sz="14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経路</a:t>
            </a:r>
            <a:r>
              <a:rPr kumimoji="1" lang="ja-JP" altLang="en-US"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分析</a:t>
            </a:r>
            <a:endParaRPr kumimoji="1" lang="en-US" altLang="ja-JP"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457200" marR="0" lvl="0" indent="-279400" algn="l" defTabSz="914400" rtl="0" eaLnBrk="1" fontAlgn="auto" latinLnBrk="0" hangingPunct="1">
              <a:lnSpc>
                <a:spcPct val="115000"/>
              </a:lnSpc>
              <a:spcBef>
                <a:spcPts val="0"/>
              </a:spcBef>
              <a:spcAft>
                <a:spcPts val="0"/>
              </a:spcAft>
              <a:buClr>
                <a:srgbClr val="000000"/>
              </a:buClr>
              <a:buSzPts val="800"/>
              <a:buFontTx/>
              <a:buChar char="●"/>
              <a:tabLst/>
              <a:defRPr/>
            </a:pPr>
            <a:r>
              <a:rPr kumimoji="1" lang="ja-JP" altLang="en-US" sz="14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配信反応率</a:t>
            </a:r>
            <a:r>
              <a:rPr kumimoji="1" lang="ja-JP" altLang="en-US"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分析</a:t>
            </a:r>
            <a:endParaRPr kumimoji="1" lang="en-US" altLang="ja-JP"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457200" marR="0" lvl="0" indent="-279400" algn="l" defTabSz="914400" rtl="0" eaLnBrk="1" fontAlgn="auto" latinLnBrk="0" hangingPunct="1">
              <a:lnSpc>
                <a:spcPct val="115000"/>
              </a:lnSpc>
              <a:spcBef>
                <a:spcPts val="0"/>
              </a:spcBef>
              <a:spcAft>
                <a:spcPts val="0"/>
              </a:spcAft>
              <a:buClr>
                <a:srgbClr val="000000"/>
              </a:buClr>
              <a:buSzPts val="800"/>
              <a:buFontTx/>
              <a:buChar char="●"/>
              <a:tabLst/>
              <a:defRPr/>
            </a:pPr>
            <a:r>
              <a:rPr kumimoji="1" lang="ja-JP" altLang="en-US"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お友だち登録者の</a:t>
            </a:r>
            <a:r>
              <a:rPr kumimoji="1" lang="ja-JP" altLang="en-US" sz="14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属性ごとのクロス</a:t>
            </a:r>
            <a:r>
              <a:rPr kumimoji="1" lang="ja-JP" altLang="en-US"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集計</a:t>
            </a:r>
            <a:endParaRPr kumimoji="1" lang="en-US" altLang="ja-JP" sz="14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457200" marR="0" lvl="0" indent="-279400" algn="l" defTabSz="914400" rtl="0" eaLnBrk="1" fontAlgn="auto" latinLnBrk="0" hangingPunct="1">
              <a:lnSpc>
                <a:spcPct val="115000"/>
              </a:lnSpc>
              <a:spcBef>
                <a:spcPts val="0"/>
              </a:spcBef>
              <a:spcAft>
                <a:spcPts val="0"/>
              </a:spcAft>
              <a:buClr>
                <a:srgbClr val="000000"/>
              </a:buClr>
              <a:buSzPts val="800"/>
              <a:buFontTx/>
              <a:buChar char="●"/>
              <a:tabLst/>
              <a:defRPr/>
            </a:pPr>
            <a:r>
              <a:rPr kumimoji="1" lang="ja-JP" altLang="en-US"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効果あった、効果のなかった、コンテンツ分析</a:t>
            </a:r>
            <a:endParaRPr kumimoji="1" lang="en-US" altLang="ja-JP"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177800" marR="0" lvl="0" indent="0" algn="l" defTabSz="914400" rtl="0" eaLnBrk="1" fontAlgn="auto" latinLnBrk="0" hangingPunct="1">
              <a:lnSpc>
                <a:spcPct val="115000"/>
              </a:lnSpc>
              <a:spcBef>
                <a:spcPts val="0"/>
              </a:spcBef>
              <a:spcAft>
                <a:spcPts val="0"/>
              </a:spcAft>
              <a:buClr>
                <a:srgbClr val="000000"/>
              </a:buClr>
              <a:buSzPts val="800"/>
              <a:buFontTx/>
              <a:buNone/>
              <a:tabLst/>
              <a:defRPr/>
            </a:pPr>
            <a:r>
              <a:rPr kumimoji="1" lang="ja-JP" altLang="en-US"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＜各種広告媒体を活用した</a:t>
            </a:r>
            <a:r>
              <a:rPr kumimoji="1" lang="en-US" altLang="ja-JP"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PR</a:t>
            </a:r>
            <a:r>
              <a:rPr kumimoji="1" lang="ja-JP" altLang="en-US"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a:t>
            </a:r>
            <a:endParaRPr kumimoji="1" lang="en-US" altLang="ja-JP" sz="14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457200" marR="0" lvl="0" indent="-279400" algn="l" defTabSz="914400" rtl="0" eaLnBrk="1" fontAlgn="auto" latinLnBrk="0" hangingPunct="1">
              <a:lnSpc>
                <a:spcPct val="115000"/>
              </a:lnSpc>
              <a:spcBef>
                <a:spcPts val="0"/>
              </a:spcBef>
              <a:spcAft>
                <a:spcPts val="0"/>
              </a:spcAft>
              <a:buClr>
                <a:srgbClr val="000000"/>
              </a:buClr>
              <a:buSzPts val="800"/>
              <a:buFontTx/>
              <a:buChar char="●"/>
              <a:tabLst/>
              <a:defRPr/>
            </a:pPr>
            <a:r>
              <a:rPr kumimoji="1" lang="ja-JP" altLang="en-US"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インプレッション数</a:t>
            </a:r>
            <a:endParaRPr kumimoji="1" lang="en-US" altLang="ja-JP"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457200" marR="0" lvl="0" indent="-279400" algn="l" defTabSz="914400" rtl="0" eaLnBrk="1" fontAlgn="auto" latinLnBrk="0" hangingPunct="1">
              <a:lnSpc>
                <a:spcPct val="115000"/>
              </a:lnSpc>
              <a:spcBef>
                <a:spcPts val="0"/>
              </a:spcBef>
              <a:spcAft>
                <a:spcPts val="0"/>
              </a:spcAft>
              <a:buClr>
                <a:srgbClr val="000000"/>
              </a:buClr>
              <a:buSzPts val="800"/>
              <a:buFontTx/>
              <a:buChar char="●"/>
              <a:tabLst/>
              <a:defRPr/>
            </a:pPr>
            <a:r>
              <a:rPr kumimoji="1" lang="ja-JP" altLang="en-US"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リーチ数</a:t>
            </a:r>
            <a:endParaRPr kumimoji="1" lang="en-US" altLang="ja-JP"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457200" marR="0" lvl="0" indent="-279400" algn="l" defTabSz="914400" rtl="0" eaLnBrk="1" fontAlgn="auto" latinLnBrk="0" hangingPunct="1">
              <a:lnSpc>
                <a:spcPct val="115000"/>
              </a:lnSpc>
              <a:spcBef>
                <a:spcPts val="0"/>
              </a:spcBef>
              <a:spcAft>
                <a:spcPts val="0"/>
              </a:spcAft>
              <a:buClr>
                <a:srgbClr val="000000"/>
              </a:buClr>
              <a:buSzPts val="800"/>
              <a:buFontTx/>
              <a:buChar char="●"/>
              <a:tabLst/>
              <a:defRPr/>
            </a:pPr>
            <a:r>
              <a:rPr kumimoji="1" lang="ja-JP" altLang="en-US"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クリック率</a:t>
            </a:r>
            <a:endParaRPr kumimoji="1" lang="en-US" altLang="ja-JP"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457200" marR="0" lvl="0" indent="-279400" algn="l" defTabSz="914400" rtl="0" eaLnBrk="1" fontAlgn="auto" latinLnBrk="0" hangingPunct="1">
              <a:lnSpc>
                <a:spcPct val="115000"/>
              </a:lnSpc>
              <a:spcBef>
                <a:spcPts val="0"/>
              </a:spcBef>
              <a:spcAft>
                <a:spcPts val="0"/>
              </a:spcAft>
              <a:buClr>
                <a:srgbClr val="000000"/>
              </a:buClr>
              <a:buSzPts val="800"/>
              <a:buFontTx/>
              <a:buChar char="●"/>
              <a:tabLst/>
              <a:defRPr/>
            </a:pPr>
            <a:r>
              <a:rPr kumimoji="1" lang="ja-JP" altLang="en-US"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コンバージョン率</a:t>
            </a:r>
            <a:endParaRPr kumimoji="1" lang="en-US" altLang="ja-JP"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14" name="右中かっこ 13"/>
          <p:cNvSpPr/>
          <p:nvPr/>
        </p:nvSpPr>
        <p:spPr bwMode="auto">
          <a:xfrm>
            <a:off x="4786391" y="3887883"/>
            <a:ext cx="216321" cy="2803111"/>
          </a:xfrm>
          <a:prstGeom prst="rightBrac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800" b="0" i="0" u="none" strike="noStrike" kern="1200" cap="none" spc="0" normalizeH="0" baseline="0" noProof="0" smtClean="0">
              <a:ln>
                <a:noFill/>
              </a:ln>
              <a:solidFill>
                <a:srgbClr val="000000"/>
              </a:solidFill>
              <a:effectLst/>
              <a:uLnTx/>
              <a:uFillTx/>
              <a:latin typeface="Century" pitchFamily="18" charset="0"/>
              <a:ea typeface="ＭＳ 明朝" pitchFamily="17" charset="-128"/>
              <a:cs typeface="+mn-cs"/>
            </a:endParaRPr>
          </a:p>
        </p:txBody>
      </p:sp>
      <p:sp>
        <p:nvSpPr>
          <p:cNvPr id="17" name="Google Shape;319;p29"/>
          <p:cNvSpPr txBox="1"/>
          <p:nvPr/>
        </p:nvSpPr>
        <p:spPr>
          <a:xfrm>
            <a:off x="4906895" y="4716016"/>
            <a:ext cx="1951105" cy="1175676"/>
          </a:xfrm>
          <a:prstGeom prst="rect">
            <a:avLst/>
          </a:prstGeom>
          <a:noFill/>
          <a:ln>
            <a:noFill/>
          </a:ln>
        </p:spPr>
        <p:txBody>
          <a:bodyPr spcFirstLastPara="1" wrap="square" lIns="91425" tIns="91425" rIns="91425" bIns="91425" anchor="t" anchorCtr="0">
            <a:spAutoFit/>
          </a:bodyPr>
          <a:lstStyle/>
          <a:p>
            <a:pPr marL="177800" marR="0" lvl="0" indent="0" algn="l" defTabSz="914400" rtl="0" eaLnBrk="1" fontAlgn="auto" latinLnBrk="0" hangingPunct="1">
              <a:lnSpc>
                <a:spcPct val="115000"/>
              </a:lnSpc>
              <a:spcBef>
                <a:spcPts val="0"/>
              </a:spcBef>
              <a:spcAft>
                <a:spcPts val="0"/>
              </a:spcAft>
              <a:buClr>
                <a:srgbClr val="000000"/>
              </a:buClr>
              <a:buSzPts val="800"/>
              <a:buFontTx/>
              <a:buNone/>
              <a:tabLst/>
              <a:defRPr/>
            </a:pPr>
            <a:r>
              <a:rPr kumimoji="1" lang="ja-JP" altLang="en-US"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各媒体に費やした</a:t>
            </a:r>
            <a:r>
              <a:rPr kumimoji="1" lang="en-US" altLang="ja-JP"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
            </a:r>
            <a:br>
              <a:rPr kumimoji="1" lang="en-US" altLang="ja-JP"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br>
            <a:r>
              <a:rPr kumimoji="1" lang="ja-JP" altLang="en-US"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金額との効果を</a:t>
            </a:r>
            <a:r>
              <a:rPr kumimoji="1" lang="en-US" altLang="ja-JP"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
            </a:r>
            <a:br>
              <a:rPr kumimoji="1" lang="en-US" altLang="ja-JP"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br>
            <a:r>
              <a:rPr kumimoji="1" lang="ja-JP" altLang="en-US"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検証し、翌月以降の</a:t>
            </a:r>
            <a:r>
              <a:rPr kumimoji="1" lang="en-US" altLang="ja-JP"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
            </a:r>
            <a:br>
              <a:rPr kumimoji="1" lang="en-US" altLang="ja-JP"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br>
            <a:r>
              <a:rPr kumimoji="1" lang="ja-JP" altLang="en-US"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施策に活かします</a:t>
            </a:r>
            <a:endParaRPr kumimoji="1" lang="en-US" altLang="ja-JP"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18" name="Google Shape;319;p29"/>
          <p:cNvSpPr txBox="1"/>
          <p:nvPr/>
        </p:nvSpPr>
        <p:spPr>
          <a:xfrm>
            <a:off x="160792" y="6910036"/>
            <a:ext cx="6315516" cy="680156"/>
          </a:xfrm>
          <a:prstGeom prst="rect">
            <a:avLst/>
          </a:prstGeom>
          <a:noFill/>
          <a:ln>
            <a:noFill/>
          </a:ln>
        </p:spPr>
        <p:txBody>
          <a:bodyPr spcFirstLastPara="1" wrap="square" lIns="91425" tIns="91425" rIns="91425" bIns="91425" anchor="t" anchorCtr="0">
            <a:spAutoFit/>
          </a:bodyPr>
          <a:lstStyle/>
          <a:p>
            <a:pPr marL="177800" marR="0" lvl="0" indent="0" algn="l" defTabSz="914400" rtl="0" eaLnBrk="1" fontAlgn="auto" latinLnBrk="0" hangingPunct="1">
              <a:lnSpc>
                <a:spcPct val="115000"/>
              </a:lnSpc>
              <a:spcBef>
                <a:spcPts val="0"/>
              </a:spcBef>
              <a:spcAft>
                <a:spcPts val="0"/>
              </a:spcAft>
              <a:buClr>
                <a:srgbClr val="000000"/>
              </a:buClr>
              <a:buSzPts val="800"/>
              <a:buFontTx/>
              <a:buNone/>
              <a:tabLst/>
              <a:defRPr/>
            </a:pPr>
            <a:r>
              <a:rPr kumimoji="1" lang="ja-JP" altLang="en-US"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上記の項目を中心にレポートを毎月制作いたします。</a:t>
            </a:r>
            <a:endParaRPr kumimoji="1" lang="en-US" altLang="ja-JP"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177800" marR="0" lvl="0" indent="0" algn="l" defTabSz="914400" rtl="0" eaLnBrk="1" fontAlgn="auto" latinLnBrk="0" hangingPunct="1">
              <a:lnSpc>
                <a:spcPct val="115000"/>
              </a:lnSpc>
              <a:spcBef>
                <a:spcPts val="0"/>
              </a:spcBef>
              <a:spcAft>
                <a:spcPts val="0"/>
              </a:spcAft>
              <a:buClr>
                <a:srgbClr val="000000"/>
              </a:buClr>
              <a:buSzPts val="800"/>
              <a:buFontTx/>
              <a:buNone/>
              <a:tabLst/>
              <a:defRPr/>
            </a:pPr>
            <a:r>
              <a:rPr kumimoji="1" lang="ja-JP" altLang="en-US"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（イメージ）</a:t>
            </a:r>
            <a:endParaRPr kumimoji="1" lang="en-US" altLang="ja-JP"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pic>
        <p:nvPicPr>
          <p:cNvPr id="2" name="図 1"/>
          <p:cNvPicPr>
            <a:picLocks noChangeAspect="1"/>
          </p:cNvPicPr>
          <p:nvPr/>
        </p:nvPicPr>
        <p:blipFill>
          <a:blip r:embed="rId3"/>
          <a:stretch>
            <a:fillRect/>
          </a:stretch>
        </p:blipFill>
        <p:spPr>
          <a:xfrm>
            <a:off x="4081021" y="1534313"/>
            <a:ext cx="2463748" cy="1657261"/>
          </a:xfrm>
          <a:prstGeom prst="rect">
            <a:avLst/>
          </a:prstGeom>
        </p:spPr>
      </p:pic>
      <p:sp>
        <p:nvSpPr>
          <p:cNvPr id="4" name="正方形/長方形 3"/>
          <p:cNvSpPr/>
          <p:nvPr/>
        </p:nvSpPr>
        <p:spPr>
          <a:xfrm>
            <a:off x="4149080" y="3203848"/>
            <a:ext cx="2362810" cy="375487"/>
          </a:xfrm>
          <a:prstGeom prst="rect">
            <a:avLst/>
          </a:prstGeom>
        </p:spPr>
        <p:txBody>
          <a:bodyPr wrap="square">
            <a:spAutoFit/>
          </a:bodyPr>
          <a:lstStyle/>
          <a:p>
            <a:pPr marL="177800" lvl="0">
              <a:lnSpc>
                <a:spcPct val="115000"/>
              </a:lnSpc>
              <a:buClr>
                <a:srgbClr val="000000"/>
              </a:buClr>
              <a:buSzPts val="800"/>
              <a:defRPr/>
            </a:pPr>
            <a:r>
              <a:rPr lang="en-US" altLang="ja-JP" sz="1600" dirty="0" smtClean="0">
                <a:solidFill>
                  <a:srgbClr val="000000"/>
                </a:solidFill>
                <a:latin typeface="Meiryo UI" panose="020B0604030504040204" pitchFamily="50" charset="-128"/>
                <a:ea typeface="UD デジタル 教科書体 NK-R" panose="02020400000000000000" pitchFamily="18" charset="-128"/>
              </a:rPr>
              <a:t>LINE</a:t>
            </a:r>
            <a:r>
              <a:rPr lang="ja-JP" altLang="en-US" sz="1600" dirty="0" smtClean="0">
                <a:solidFill>
                  <a:srgbClr val="000000"/>
                </a:solidFill>
                <a:latin typeface="Meiryo UI" panose="020B0604030504040204" pitchFamily="50" charset="-128"/>
                <a:ea typeface="UD デジタル 教科書体 NK-R" panose="02020400000000000000" pitchFamily="18" charset="-128"/>
              </a:rPr>
              <a:t>の属性分析の例</a:t>
            </a:r>
            <a:endParaRPr lang="en" altLang="ja-JP" sz="1600" dirty="0" smtClean="0">
              <a:solidFill>
                <a:srgbClr val="000000"/>
              </a:solidFill>
              <a:latin typeface="Meiryo UI" panose="020B0604030504040204" pitchFamily="50" charset="-128"/>
              <a:ea typeface="UD デジタル 教科書体 NK-R" panose="02020400000000000000" pitchFamily="18" charset="-128"/>
            </a:endParaRPr>
          </a:p>
        </p:txBody>
      </p:sp>
    </p:spTree>
    <p:extLst>
      <p:ext uri="{BB962C8B-B14F-4D97-AF65-F5344CB8AC3E}">
        <p14:creationId xmlns:p14="http://schemas.microsoft.com/office/powerpoint/2010/main" val="167169822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573016" y="486602"/>
            <a:ext cx="3530893" cy="203799"/>
          </a:xfrm>
        </p:spPr>
        <p:txBody>
          <a:bodyPr>
            <a:noAutofit/>
          </a:bodyPr>
          <a:lstStyle/>
          <a:p>
            <a:pPr algn="l"/>
            <a:r>
              <a:rPr lang="ja-JP" altLang="en-US" sz="1800" dirty="0">
                <a:solidFill>
                  <a:srgbClr val="FF0000"/>
                </a:solidFill>
                <a:latin typeface="UD デジタル 教科書体 NK-R" panose="02020400000000000000" pitchFamily="18" charset="-128"/>
                <a:ea typeface="UD デジタル 教科書体 NK-R" panose="02020400000000000000" pitchFamily="18" charset="-128"/>
              </a:rPr>
              <a:t>①「札幌」ツイート数</a:t>
            </a:r>
            <a:r>
              <a:rPr lang="ja-JP" altLang="en-US" sz="1800" dirty="0" smtClean="0">
                <a:solidFill>
                  <a:srgbClr val="FF0000"/>
                </a:solidFill>
                <a:latin typeface="UD デジタル 教科書体 NK-R" panose="02020400000000000000" pitchFamily="18" charset="-128"/>
                <a:ea typeface="UD デジタル 教科書体 NK-R" panose="02020400000000000000" pitchFamily="18" charset="-128"/>
              </a:rPr>
              <a:t>分析</a:t>
            </a:r>
            <a:r>
              <a:rPr lang="en-US" altLang="ja-JP" sz="1800" dirty="0" smtClean="0">
                <a:solidFill>
                  <a:srgbClr val="FF0000"/>
                </a:solidFill>
                <a:latin typeface="UD デジタル 教科書体 NK-R" panose="02020400000000000000" pitchFamily="18" charset="-128"/>
                <a:ea typeface="UD デジタル 教科書体 NK-R" panose="02020400000000000000" pitchFamily="18" charset="-128"/>
              </a:rPr>
              <a:t/>
            </a:r>
            <a:br>
              <a:rPr lang="en-US" altLang="ja-JP" sz="1800" dirty="0" smtClean="0">
                <a:solidFill>
                  <a:srgbClr val="FF0000"/>
                </a:solidFill>
                <a:latin typeface="UD デジタル 教科書体 NK-R" panose="02020400000000000000" pitchFamily="18" charset="-128"/>
                <a:ea typeface="UD デジタル 教科書体 NK-R" panose="02020400000000000000" pitchFamily="18" charset="-128"/>
              </a:rPr>
            </a:br>
            <a:r>
              <a:rPr lang="en-US" altLang="ja-JP" sz="1800" dirty="0" smtClean="0">
                <a:solidFill>
                  <a:srgbClr val="FF0000"/>
                </a:solidFill>
                <a:latin typeface="UD デジタル 教科書体 NK-R" panose="02020400000000000000" pitchFamily="18" charset="-128"/>
                <a:ea typeface="UD デジタル 教科書体 NK-R" panose="02020400000000000000" pitchFamily="18" charset="-128"/>
              </a:rPr>
              <a:t>(</a:t>
            </a:r>
            <a:r>
              <a:rPr lang="ja-JP" altLang="en-US" sz="1800" dirty="0">
                <a:solidFill>
                  <a:srgbClr val="FF0000"/>
                </a:solidFill>
                <a:latin typeface="UD デジタル 教科書体 NK-R" panose="02020400000000000000" pitchFamily="18" charset="-128"/>
                <a:ea typeface="UD デジタル 教科書体 NK-R" panose="02020400000000000000" pitchFamily="18" charset="-128"/>
              </a:rPr>
              <a:t>過去</a:t>
            </a:r>
            <a:r>
              <a:rPr lang="en-US" altLang="ja-JP" sz="1800" dirty="0">
                <a:solidFill>
                  <a:srgbClr val="FF0000"/>
                </a:solidFill>
                <a:latin typeface="UD デジタル 教科書体 NK-R" panose="02020400000000000000" pitchFamily="18" charset="-128"/>
                <a:ea typeface="UD デジタル 教科書体 NK-R" panose="02020400000000000000" pitchFamily="18" charset="-128"/>
              </a:rPr>
              <a:t>180</a:t>
            </a:r>
            <a:r>
              <a:rPr lang="ja-JP" altLang="en-US" sz="1800" dirty="0">
                <a:solidFill>
                  <a:srgbClr val="FF0000"/>
                </a:solidFill>
                <a:latin typeface="UD デジタル 教科書体 NK-R" panose="02020400000000000000" pitchFamily="18" charset="-128"/>
                <a:ea typeface="UD デジタル 教科書体 NK-R" panose="02020400000000000000" pitchFamily="18" charset="-128"/>
              </a:rPr>
              <a:t>日間での計測</a:t>
            </a:r>
            <a:r>
              <a:rPr lang="en-US" altLang="ja-JP" sz="1800" dirty="0">
                <a:solidFill>
                  <a:srgbClr val="FF0000"/>
                </a:solidFill>
                <a:latin typeface="UD デジタル 教科書体 NK-R" panose="02020400000000000000" pitchFamily="18" charset="-128"/>
                <a:ea typeface="UD デジタル 教科書体 NK-R" panose="02020400000000000000" pitchFamily="18" charset="-128"/>
              </a:rPr>
              <a:t>)</a:t>
            </a:r>
            <a:endParaRPr lang="ja-JP" altLang="en-US" sz="1800" dirty="0">
              <a:solidFill>
                <a:srgbClr val="FF0000"/>
              </a:solidFill>
              <a:latin typeface="UD デジタル 教科書体 NK-R" panose="02020400000000000000" pitchFamily="18" charset="-128"/>
              <a:ea typeface="UD デジタル 教科書体 NK-R" panose="02020400000000000000" pitchFamily="18" charset="-128"/>
            </a:endParaRPr>
          </a:p>
        </p:txBody>
      </p:sp>
      <p:sp>
        <p:nvSpPr>
          <p:cNvPr id="3" name="サブタイトル 2"/>
          <p:cNvSpPr>
            <a:spLocks noGrp="1"/>
          </p:cNvSpPr>
          <p:nvPr>
            <p:ph type="subTitle" idx="1"/>
          </p:nvPr>
        </p:nvSpPr>
        <p:spPr>
          <a:xfrm>
            <a:off x="857250" y="3017920"/>
            <a:ext cx="5143500" cy="197362"/>
          </a:xfrm>
        </p:spPr>
        <p:txBody>
          <a:bodyPr/>
          <a:lstStyle/>
          <a:p>
            <a:endParaRPr kumimoji="1" lang="ja-JP" altLang="en-US">
              <a:latin typeface="UD デジタル 教科書体 NK-R" panose="02020400000000000000" pitchFamily="18" charset="-128"/>
              <a:ea typeface="UD デジタル 教科書体 NK-R" panose="02020400000000000000" pitchFamily="18" charset="-128"/>
            </a:endParaRPr>
          </a:p>
        </p:txBody>
      </p:sp>
      <p:pic>
        <p:nvPicPr>
          <p:cNvPr id="5" name="図 4"/>
          <p:cNvPicPr>
            <a:picLocks noChangeAspect="1"/>
          </p:cNvPicPr>
          <p:nvPr/>
        </p:nvPicPr>
        <p:blipFill>
          <a:blip r:embed="rId2"/>
          <a:stretch>
            <a:fillRect/>
          </a:stretch>
        </p:blipFill>
        <p:spPr>
          <a:xfrm>
            <a:off x="0" y="3018176"/>
            <a:ext cx="6858000" cy="1697840"/>
          </a:xfrm>
          <a:prstGeom prst="rect">
            <a:avLst/>
          </a:prstGeom>
        </p:spPr>
      </p:pic>
      <p:pic>
        <p:nvPicPr>
          <p:cNvPr id="6" name="図 5"/>
          <p:cNvPicPr>
            <a:picLocks noChangeAspect="1"/>
          </p:cNvPicPr>
          <p:nvPr/>
        </p:nvPicPr>
        <p:blipFill>
          <a:blip r:embed="rId3"/>
          <a:stretch>
            <a:fillRect/>
          </a:stretch>
        </p:blipFill>
        <p:spPr>
          <a:xfrm>
            <a:off x="145473" y="1118163"/>
            <a:ext cx="6681355" cy="1955874"/>
          </a:xfrm>
          <a:prstGeom prst="rect">
            <a:avLst/>
          </a:prstGeom>
        </p:spPr>
      </p:pic>
      <p:sp>
        <p:nvSpPr>
          <p:cNvPr id="7" name="タイトル 1"/>
          <p:cNvSpPr txBox="1">
            <a:spLocks/>
          </p:cNvSpPr>
          <p:nvPr/>
        </p:nvSpPr>
        <p:spPr bwMode="auto">
          <a:xfrm>
            <a:off x="152630" y="4815820"/>
            <a:ext cx="3351069" cy="192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normAutofit/>
          </a:bodyPr>
          <a:lstStyle>
            <a:lvl1pPr algn="ctr" rtl="0" eaLnBrk="1" fontAlgn="base" hangingPunct="1">
              <a:spcBef>
                <a:spcPct val="0"/>
              </a:spcBef>
              <a:spcAft>
                <a:spcPct val="0"/>
              </a:spcAft>
              <a:defRPr kumimoji="1" sz="3375" b="1">
                <a:solidFill>
                  <a:schemeClr val="tx2"/>
                </a:solidFill>
                <a:latin typeface="Meiryo UI" pitchFamily="50" charset="-128"/>
                <a:ea typeface="Meiryo UI" pitchFamily="50" charset="-128"/>
                <a:cs typeface="Meiryo UI" pitchFamily="50" charset="-128"/>
              </a:defRPr>
            </a:lvl1pPr>
            <a:lvl2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2pPr>
            <a:lvl3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3pPr>
            <a:lvl4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4pPr>
            <a:lvl5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5pPr>
            <a:lvl6pPr marL="4572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6pPr>
            <a:lvl7pPr marL="9144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7pPr>
            <a:lvl8pPr marL="13716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8pPr>
            <a:lvl9pPr marL="18288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9pPr>
          </a:lstStyle>
          <a:p>
            <a:pPr algn="l"/>
            <a:r>
              <a:rPr lang="ja-JP" altLang="en-US" sz="900" kern="0" smtClean="0">
                <a:latin typeface="UD デジタル 教科書体 NK-R" panose="02020400000000000000" pitchFamily="18" charset="-128"/>
                <a:ea typeface="UD デジタル 教科書体 NK-R" panose="02020400000000000000" pitchFamily="18" charset="-128"/>
              </a:rPr>
              <a:t>★ 「札幌」でのツイート検索時に関連して調べられているワード</a:t>
            </a:r>
            <a:endParaRPr lang="ja-JP" altLang="en-US" sz="900" kern="0" dirty="0">
              <a:latin typeface="UD デジタル 教科書体 NK-R" panose="02020400000000000000" pitchFamily="18" charset="-128"/>
              <a:ea typeface="UD デジタル 教科書体 NK-R" panose="02020400000000000000" pitchFamily="18" charset="-128"/>
            </a:endParaRPr>
          </a:p>
        </p:txBody>
      </p:sp>
      <p:pic>
        <p:nvPicPr>
          <p:cNvPr id="8" name="図 7"/>
          <p:cNvPicPr>
            <a:picLocks noChangeAspect="1"/>
          </p:cNvPicPr>
          <p:nvPr/>
        </p:nvPicPr>
        <p:blipFill>
          <a:blip r:embed="rId4"/>
          <a:stretch>
            <a:fillRect/>
          </a:stretch>
        </p:blipFill>
        <p:spPr>
          <a:xfrm>
            <a:off x="344862" y="5156255"/>
            <a:ext cx="5892450" cy="3304177"/>
          </a:xfrm>
          <a:prstGeom prst="rect">
            <a:avLst/>
          </a:prstGeom>
        </p:spPr>
      </p:pic>
      <p:sp>
        <p:nvSpPr>
          <p:cNvPr id="9" name="タイトル 4"/>
          <p:cNvSpPr txBox="1">
            <a:spLocks/>
          </p:cNvSpPr>
          <p:nvPr/>
        </p:nvSpPr>
        <p:spPr bwMode="auto">
          <a:xfrm>
            <a:off x="152630" y="242228"/>
            <a:ext cx="27003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ctr" rtl="0" eaLnBrk="1" fontAlgn="base" hangingPunct="1">
              <a:spcBef>
                <a:spcPct val="0"/>
              </a:spcBef>
              <a:spcAft>
                <a:spcPct val="0"/>
              </a:spcAft>
              <a:defRPr kumimoji="1" sz="3375" b="1">
                <a:solidFill>
                  <a:schemeClr val="tx2"/>
                </a:solidFill>
                <a:latin typeface="Meiryo UI" pitchFamily="50" charset="-128"/>
                <a:ea typeface="Meiryo UI" pitchFamily="50" charset="-128"/>
                <a:cs typeface="Meiryo UI" pitchFamily="50" charset="-128"/>
              </a:defRPr>
            </a:lvl1pPr>
            <a:lvl2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2pPr>
            <a:lvl3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3pPr>
            <a:lvl4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4pPr>
            <a:lvl5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5pPr>
            <a:lvl6pPr marL="4572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6pPr>
            <a:lvl7pPr marL="9144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7pPr>
            <a:lvl8pPr marL="13716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8pPr>
            <a:lvl9pPr marL="18288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9pPr>
          </a:lstStyle>
          <a:p>
            <a:pPr algn="l"/>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sz="2400" kern="0" dirty="0">
                <a:solidFill>
                  <a:schemeClr val="tx1"/>
                </a:solidFill>
                <a:latin typeface="UD デジタル 教科書体 NK-R" panose="02020400000000000000" pitchFamily="18" charset="-128"/>
                <a:ea typeface="UD デジタル 教科書体 NK-R" panose="02020400000000000000" pitchFamily="18" charset="-128"/>
              </a:rPr>
              <a:t>実施</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報告書 参考</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　</a:t>
            </a:r>
            <a:endParaRPr lang="ja-JP" altLang="en-US" sz="2400" kern="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1" name="テキスト ボックス 3">
            <a:extLst>
              <a:ext uri="{FF2B5EF4-FFF2-40B4-BE49-F238E27FC236}">
                <a16:creationId xmlns:a16="http://schemas.microsoft.com/office/drawing/2014/main" id="{82BCFC75-A9CA-DD47-B3C8-0637A8C4ACB3}"/>
              </a:ext>
            </a:extLst>
          </p:cNvPr>
          <p:cNvSpPr txBox="1">
            <a:spLocks noChangeArrowheads="1"/>
          </p:cNvSpPr>
          <p:nvPr/>
        </p:nvSpPr>
        <p:spPr bwMode="auto">
          <a:xfrm>
            <a:off x="363828" y="8121878"/>
            <a:ext cx="6087888" cy="634020"/>
          </a:xfrm>
          <a:prstGeom prst="rect">
            <a:avLst/>
          </a:prstGeom>
          <a:solidFill>
            <a:schemeClr val="accent5"/>
          </a:solidFill>
          <a:ln>
            <a:noFill/>
          </a:ln>
          <a:extLst/>
        </p:spPr>
        <p:txBody>
          <a:bodyPr wrap="square">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buNone/>
            </a:pPr>
            <a:r>
              <a:rPr lang="ja-JP" altLang="en-US" sz="1600" b="1" dirty="0" smtClean="0">
                <a:latin typeface="UD デジタル 教科書体 NK-R" panose="02020400000000000000" pitchFamily="18" charset="-128"/>
                <a:ea typeface="UD デジタル 教科書体 NK-R" panose="02020400000000000000" pitchFamily="18" charset="-128"/>
              </a:rPr>
              <a:t>観光データ解析に基づき、</a:t>
            </a:r>
            <a:r>
              <a:rPr lang="en-US" altLang="ja-JP" sz="1600" b="1" dirty="0" smtClean="0">
                <a:latin typeface="UD デジタル 教科書体 NK-R" panose="02020400000000000000" pitchFamily="18" charset="-128"/>
                <a:ea typeface="UD デジタル 教科書体 NK-R" panose="02020400000000000000" pitchFamily="18" charset="-128"/>
              </a:rPr>
              <a:t>SNS</a:t>
            </a:r>
            <a:r>
              <a:rPr lang="ja-JP" altLang="en-US" sz="1600" b="1" dirty="0" smtClean="0">
                <a:latin typeface="UD デジタル 教科書体 NK-R" panose="02020400000000000000" pitchFamily="18" charset="-128"/>
                <a:ea typeface="UD デジタル 教科書体 NK-R" panose="02020400000000000000" pitchFamily="18" charset="-128"/>
              </a:rPr>
              <a:t>の配信内容の選択と効果確認</a:t>
            </a:r>
            <a:r>
              <a:rPr lang="ja-JP" altLang="en-US" sz="1600" b="1" dirty="0" smtClean="0">
                <a:latin typeface="UD デジタル 教科書体 NK-R" panose="02020400000000000000" pitchFamily="18" charset="-128"/>
                <a:ea typeface="UD デジタル 教科書体 NK-R" panose="02020400000000000000" pitchFamily="18" charset="-128"/>
              </a:rPr>
              <a:t>を計測</a:t>
            </a:r>
            <a:endParaRPr lang="en-US" altLang="ja-JP" sz="1600" b="1" dirty="0" smtClean="0">
              <a:latin typeface="UD デジタル 教科書体 NK-R" panose="02020400000000000000" pitchFamily="18" charset="-128"/>
              <a:ea typeface="UD デジタル 教科書体 NK-R" panose="02020400000000000000" pitchFamily="18" charset="-128"/>
            </a:endParaRPr>
          </a:p>
          <a:p>
            <a:pPr>
              <a:buNone/>
            </a:pPr>
            <a:r>
              <a:rPr lang="ja-JP" altLang="en-US" sz="1600" b="1" dirty="0" smtClean="0">
                <a:latin typeface="UD デジタル 教科書体 NK-R" panose="02020400000000000000" pitchFamily="18" charset="-128"/>
                <a:ea typeface="UD デジタル 教科書体 NK-R" panose="02020400000000000000" pitchFamily="18" charset="-128"/>
              </a:rPr>
              <a:t>実際の観光の成果を実施報告書として提出する例</a:t>
            </a:r>
            <a:endParaRPr lang="ja-JP" altLang="en-US" sz="1600" b="1"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169952268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1"/>
          <p:cNvSpPr>
            <a:spLocks noGrp="1"/>
          </p:cNvSpPr>
          <p:nvPr>
            <p:ph type="ctrTitle"/>
          </p:nvPr>
        </p:nvSpPr>
        <p:spPr>
          <a:xfrm>
            <a:off x="3501008" y="399204"/>
            <a:ext cx="3744416" cy="284364"/>
          </a:xfrm>
        </p:spPr>
        <p:txBody>
          <a:bodyPr>
            <a:noAutofit/>
          </a:bodyPr>
          <a:lstStyle/>
          <a:p>
            <a:pPr algn="l"/>
            <a:r>
              <a:rPr lang="ja-JP" altLang="en-US" sz="1800" dirty="0">
                <a:solidFill>
                  <a:srgbClr val="FF0000"/>
                </a:solidFill>
                <a:latin typeface="UD デジタル 教科書体 NK-R" panose="02020400000000000000" pitchFamily="18" charset="-128"/>
                <a:ea typeface="UD デジタル 教科書体 NK-R" panose="02020400000000000000" pitchFamily="18" charset="-128"/>
              </a:rPr>
              <a:t>②「知床」ツイート数</a:t>
            </a:r>
            <a:r>
              <a:rPr lang="ja-JP" altLang="en-US" sz="1800" dirty="0" smtClean="0">
                <a:solidFill>
                  <a:srgbClr val="FF0000"/>
                </a:solidFill>
                <a:latin typeface="UD デジタル 教科書体 NK-R" panose="02020400000000000000" pitchFamily="18" charset="-128"/>
                <a:ea typeface="UD デジタル 教科書体 NK-R" panose="02020400000000000000" pitchFamily="18" charset="-128"/>
              </a:rPr>
              <a:t>分析</a:t>
            </a:r>
            <a:r>
              <a:rPr lang="en-US" altLang="ja-JP" sz="1800" dirty="0" smtClean="0">
                <a:solidFill>
                  <a:srgbClr val="FF0000"/>
                </a:solidFill>
                <a:latin typeface="UD デジタル 教科書体 NK-R" panose="02020400000000000000" pitchFamily="18" charset="-128"/>
                <a:ea typeface="UD デジタル 教科書体 NK-R" panose="02020400000000000000" pitchFamily="18" charset="-128"/>
              </a:rPr>
              <a:t/>
            </a:r>
            <a:br>
              <a:rPr lang="en-US" altLang="ja-JP" sz="1800" dirty="0" smtClean="0">
                <a:solidFill>
                  <a:srgbClr val="FF0000"/>
                </a:solidFill>
                <a:latin typeface="UD デジタル 教科書体 NK-R" panose="02020400000000000000" pitchFamily="18" charset="-128"/>
                <a:ea typeface="UD デジタル 教科書体 NK-R" panose="02020400000000000000" pitchFamily="18" charset="-128"/>
              </a:rPr>
            </a:br>
            <a:r>
              <a:rPr lang="en-US" altLang="ja-JP" sz="1800" dirty="0" smtClean="0">
                <a:solidFill>
                  <a:srgbClr val="FF0000"/>
                </a:solidFill>
                <a:latin typeface="UD デジタル 教科書体 NK-R" panose="02020400000000000000" pitchFamily="18" charset="-128"/>
                <a:ea typeface="UD デジタル 教科書体 NK-R" panose="02020400000000000000" pitchFamily="18" charset="-128"/>
              </a:rPr>
              <a:t>(</a:t>
            </a:r>
            <a:r>
              <a:rPr lang="ja-JP" altLang="en-US" sz="1800" dirty="0">
                <a:solidFill>
                  <a:srgbClr val="FF0000"/>
                </a:solidFill>
                <a:latin typeface="UD デジタル 教科書体 NK-R" panose="02020400000000000000" pitchFamily="18" charset="-128"/>
                <a:ea typeface="UD デジタル 教科書体 NK-R" panose="02020400000000000000" pitchFamily="18" charset="-128"/>
              </a:rPr>
              <a:t>過去</a:t>
            </a:r>
            <a:r>
              <a:rPr lang="en-US" altLang="ja-JP" sz="1800" dirty="0">
                <a:solidFill>
                  <a:srgbClr val="FF0000"/>
                </a:solidFill>
                <a:latin typeface="UD デジタル 教科書体 NK-R" panose="02020400000000000000" pitchFamily="18" charset="-128"/>
                <a:ea typeface="UD デジタル 教科書体 NK-R" panose="02020400000000000000" pitchFamily="18" charset="-128"/>
              </a:rPr>
              <a:t>180</a:t>
            </a:r>
            <a:r>
              <a:rPr lang="ja-JP" altLang="en-US" sz="1800" dirty="0">
                <a:solidFill>
                  <a:srgbClr val="FF0000"/>
                </a:solidFill>
                <a:latin typeface="UD デジタル 教科書体 NK-R" panose="02020400000000000000" pitchFamily="18" charset="-128"/>
                <a:ea typeface="UD デジタル 教科書体 NK-R" panose="02020400000000000000" pitchFamily="18" charset="-128"/>
              </a:rPr>
              <a:t>日間での計測</a:t>
            </a:r>
            <a:r>
              <a:rPr lang="en-US" altLang="ja-JP" sz="1800" dirty="0">
                <a:solidFill>
                  <a:srgbClr val="FF0000"/>
                </a:solidFill>
                <a:latin typeface="UD デジタル 教科書体 NK-R" panose="02020400000000000000" pitchFamily="18" charset="-128"/>
                <a:ea typeface="UD デジタル 教科書体 NK-R" panose="02020400000000000000" pitchFamily="18" charset="-128"/>
              </a:rPr>
              <a:t>)</a:t>
            </a:r>
            <a:endParaRPr lang="ja-JP" altLang="en-US" sz="1800" dirty="0">
              <a:solidFill>
                <a:srgbClr val="FF0000"/>
              </a:solidFill>
              <a:latin typeface="UD デジタル 教科書体 NK-R" panose="02020400000000000000" pitchFamily="18" charset="-128"/>
              <a:ea typeface="UD デジタル 教科書体 NK-R" panose="02020400000000000000" pitchFamily="18" charset="-128"/>
            </a:endParaRPr>
          </a:p>
        </p:txBody>
      </p:sp>
      <p:sp>
        <p:nvSpPr>
          <p:cNvPr id="11" name="サブタイトル 2"/>
          <p:cNvSpPr>
            <a:spLocks noGrp="1"/>
          </p:cNvSpPr>
          <p:nvPr>
            <p:ph type="subTitle" idx="1"/>
          </p:nvPr>
        </p:nvSpPr>
        <p:spPr>
          <a:xfrm>
            <a:off x="857250" y="2909182"/>
            <a:ext cx="5143500" cy="197362"/>
          </a:xfrm>
        </p:spPr>
        <p:txBody>
          <a:bodyPr/>
          <a:lstStyle/>
          <a:p>
            <a:endParaRPr kumimoji="1" lang="ja-JP" altLang="en-US">
              <a:latin typeface="UD デジタル 教科書体 NK-R" panose="02020400000000000000" pitchFamily="18" charset="-128"/>
              <a:ea typeface="UD デジタル 教科書体 NK-R" panose="02020400000000000000" pitchFamily="18" charset="-128"/>
            </a:endParaRPr>
          </a:p>
        </p:txBody>
      </p:sp>
      <p:pic>
        <p:nvPicPr>
          <p:cNvPr id="12" name="図 11"/>
          <p:cNvPicPr>
            <a:picLocks noChangeAspect="1"/>
          </p:cNvPicPr>
          <p:nvPr/>
        </p:nvPicPr>
        <p:blipFill>
          <a:blip r:embed="rId2"/>
          <a:stretch>
            <a:fillRect/>
          </a:stretch>
        </p:blipFill>
        <p:spPr>
          <a:xfrm>
            <a:off x="98714" y="1064166"/>
            <a:ext cx="6650182" cy="1950516"/>
          </a:xfrm>
          <a:prstGeom prst="rect">
            <a:avLst/>
          </a:prstGeom>
        </p:spPr>
      </p:pic>
      <p:pic>
        <p:nvPicPr>
          <p:cNvPr id="13" name="図 12"/>
          <p:cNvPicPr>
            <a:picLocks noChangeAspect="1"/>
          </p:cNvPicPr>
          <p:nvPr/>
        </p:nvPicPr>
        <p:blipFill>
          <a:blip r:embed="rId3"/>
          <a:stretch>
            <a:fillRect/>
          </a:stretch>
        </p:blipFill>
        <p:spPr>
          <a:xfrm>
            <a:off x="124691" y="3014682"/>
            <a:ext cx="6598227" cy="1523503"/>
          </a:xfrm>
          <a:prstGeom prst="rect">
            <a:avLst/>
          </a:prstGeom>
        </p:spPr>
      </p:pic>
      <p:sp>
        <p:nvSpPr>
          <p:cNvPr id="14" name="タイトル 1"/>
          <p:cNvSpPr txBox="1">
            <a:spLocks/>
          </p:cNvSpPr>
          <p:nvPr/>
        </p:nvSpPr>
        <p:spPr bwMode="auto">
          <a:xfrm>
            <a:off x="145472" y="4710746"/>
            <a:ext cx="3351069" cy="192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normAutofit/>
          </a:bodyPr>
          <a:lstStyle>
            <a:lvl1pPr algn="ctr" rtl="0" eaLnBrk="1" fontAlgn="base" hangingPunct="1">
              <a:spcBef>
                <a:spcPct val="0"/>
              </a:spcBef>
              <a:spcAft>
                <a:spcPct val="0"/>
              </a:spcAft>
              <a:defRPr kumimoji="1" sz="3375" b="1">
                <a:solidFill>
                  <a:schemeClr val="tx2"/>
                </a:solidFill>
                <a:latin typeface="Meiryo UI" pitchFamily="50" charset="-128"/>
                <a:ea typeface="Meiryo UI" pitchFamily="50" charset="-128"/>
                <a:cs typeface="Meiryo UI" pitchFamily="50" charset="-128"/>
              </a:defRPr>
            </a:lvl1pPr>
            <a:lvl2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2pPr>
            <a:lvl3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3pPr>
            <a:lvl4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4pPr>
            <a:lvl5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5pPr>
            <a:lvl6pPr marL="4572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6pPr>
            <a:lvl7pPr marL="9144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7pPr>
            <a:lvl8pPr marL="13716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8pPr>
            <a:lvl9pPr marL="18288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9pPr>
          </a:lstStyle>
          <a:p>
            <a:pPr algn="l"/>
            <a:r>
              <a:rPr lang="ja-JP" altLang="en-US" sz="900" kern="0" smtClean="0">
                <a:latin typeface="UD デジタル 教科書体 NK-R" panose="02020400000000000000" pitchFamily="18" charset="-128"/>
                <a:ea typeface="UD デジタル 教科書体 NK-R" panose="02020400000000000000" pitchFamily="18" charset="-128"/>
              </a:rPr>
              <a:t>★ 「知床」でのツイート検索時に関連して調べられているワード</a:t>
            </a:r>
            <a:endParaRPr lang="ja-JP" altLang="en-US" sz="900" kern="0" dirty="0">
              <a:latin typeface="UD デジタル 教科書体 NK-R" panose="02020400000000000000" pitchFamily="18" charset="-128"/>
              <a:ea typeface="UD デジタル 教科書体 NK-R" panose="02020400000000000000" pitchFamily="18" charset="-128"/>
            </a:endParaRPr>
          </a:p>
        </p:txBody>
      </p:sp>
      <p:pic>
        <p:nvPicPr>
          <p:cNvPr id="15" name="図 14"/>
          <p:cNvPicPr>
            <a:picLocks noChangeAspect="1"/>
          </p:cNvPicPr>
          <p:nvPr/>
        </p:nvPicPr>
        <p:blipFill>
          <a:blip r:embed="rId4"/>
          <a:stretch>
            <a:fillRect/>
          </a:stretch>
        </p:blipFill>
        <p:spPr>
          <a:xfrm>
            <a:off x="311727" y="5012162"/>
            <a:ext cx="5944894" cy="3304254"/>
          </a:xfrm>
          <a:prstGeom prst="rect">
            <a:avLst/>
          </a:prstGeom>
        </p:spPr>
      </p:pic>
      <p:sp>
        <p:nvSpPr>
          <p:cNvPr id="18" name="タイトル 4"/>
          <p:cNvSpPr txBox="1">
            <a:spLocks/>
          </p:cNvSpPr>
          <p:nvPr/>
        </p:nvSpPr>
        <p:spPr bwMode="auto">
          <a:xfrm>
            <a:off x="152630" y="242228"/>
            <a:ext cx="27003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ctr" rtl="0" eaLnBrk="1" fontAlgn="base" hangingPunct="1">
              <a:spcBef>
                <a:spcPct val="0"/>
              </a:spcBef>
              <a:spcAft>
                <a:spcPct val="0"/>
              </a:spcAft>
              <a:defRPr kumimoji="1" sz="3375" b="1">
                <a:solidFill>
                  <a:schemeClr val="tx2"/>
                </a:solidFill>
                <a:latin typeface="Meiryo UI" pitchFamily="50" charset="-128"/>
                <a:ea typeface="Meiryo UI" pitchFamily="50" charset="-128"/>
                <a:cs typeface="Meiryo UI" pitchFamily="50" charset="-128"/>
              </a:defRPr>
            </a:lvl1pPr>
            <a:lvl2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2pPr>
            <a:lvl3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3pPr>
            <a:lvl4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4pPr>
            <a:lvl5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5pPr>
            <a:lvl6pPr marL="4572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6pPr>
            <a:lvl7pPr marL="9144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7pPr>
            <a:lvl8pPr marL="13716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8pPr>
            <a:lvl9pPr marL="18288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9pPr>
          </a:lstStyle>
          <a:p>
            <a:pPr algn="l"/>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sz="2400" kern="0" dirty="0">
                <a:solidFill>
                  <a:schemeClr val="tx1"/>
                </a:solidFill>
                <a:latin typeface="UD デジタル 教科書体 NK-R" panose="02020400000000000000" pitchFamily="18" charset="-128"/>
                <a:ea typeface="UD デジタル 教科書体 NK-R" panose="02020400000000000000" pitchFamily="18" charset="-128"/>
              </a:rPr>
              <a:t>実施</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報告書 参考</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　</a:t>
            </a:r>
            <a:endParaRPr lang="ja-JP" altLang="en-US" sz="2400" kern="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9" name="テキスト ボックス 3">
            <a:extLst>
              <a:ext uri="{FF2B5EF4-FFF2-40B4-BE49-F238E27FC236}">
                <a16:creationId xmlns:a16="http://schemas.microsoft.com/office/drawing/2014/main" id="{82BCFC75-A9CA-DD47-B3C8-0637A8C4ACB3}"/>
              </a:ext>
            </a:extLst>
          </p:cNvPr>
          <p:cNvSpPr txBox="1">
            <a:spLocks noChangeArrowheads="1"/>
          </p:cNvSpPr>
          <p:nvPr/>
        </p:nvSpPr>
        <p:spPr bwMode="auto">
          <a:xfrm>
            <a:off x="363828" y="8121878"/>
            <a:ext cx="6087888" cy="634020"/>
          </a:xfrm>
          <a:prstGeom prst="rect">
            <a:avLst/>
          </a:prstGeom>
          <a:solidFill>
            <a:schemeClr val="accent5"/>
          </a:solidFill>
          <a:ln>
            <a:noFill/>
          </a:ln>
          <a:extLst/>
        </p:spPr>
        <p:txBody>
          <a:bodyPr wrap="square">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buNone/>
            </a:pPr>
            <a:r>
              <a:rPr lang="ja-JP" altLang="en-US" sz="1600" b="1" dirty="0" smtClean="0">
                <a:latin typeface="UD デジタル 教科書体 NK-R" panose="02020400000000000000" pitchFamily="18" charset="-128"/>
                <a:ea typeface="UD デジタル 教科書体 NK-R" panose="02020400000000000000" pitchFamily="18" charset="-128"/>
              </a:rPr>
              <a:t>観光データ解析に基づき、</a:t>
            </a:r>
            <a:r>
              <a:rPr lang="en-US" altLang="ja-JP" sz="1600" b="1" dirty="0" smtClean="0">
                <a:latin typeface="UD デジタル 教科書体 NK-R" panose="02020400000000000000" pitchFamily="18" charset="-128"/>
                <a:ea typeface="UD デジタル 教科書体 NK-R" panose="02020400000000000000" pitchFamily="18" charset="-128"/>
              </a:rPr>
              <a:t>SNS</a:t>
            </a:r>
            <a:r>
              <a:rPr lang="ja-JP" altLang="en-US" sz="1600" b="1" dirty="0" smtClean="0">
                <a:latin typeface="UD デジタル 教科書体 NK-R" panose="02020400000000000000" pitchFamily="18" charset="-128"/>
                <a:ea typeface="UD デジタル 教科書体 NK-R" panose="02020400000000000000" pitchFamily="18" charset="-128"/>
              </a:rPr>
              <a:t>の配信内容の選択と効果確認</a:t>
            </a:r>
            <a:r>
              <a:rPr lang="ja-JP" altLang="en-US" sz="1600" b="1" dirty="0" smtClean="0">
                <a:latin typeface="UD デジタル 教科書体 NK-R" panose="02020400000000000000" pitchFamily="18" charset="-128"/>
                <a:ea typeface="UD デジタル 教科書体 NK-R" panose="02020400000000000000" pitchFamily="18" charset="-128"/>
              </a:rPr>
              <a:t>を計測</a:t>
            </a:r>
            <a:endParaRPr lang="en-US" altLang="ja-JP" sz="1600" b="1" dirty="0" smtClean="0">
              <a:latin typeface="UD デジタル 教科書体 NK-R" panose="02020400000000000000" pitchFamily="18" charset="-128"/>
              <a:ea typeface="UD デジタル 教科書体 NK-R" panose="02020400000000000000" pitchFamily="18" charset="-128"/>
            </a:endParaRPr>
          </a:p>
          <a:p>
            <a:pPr>
              <a:buNone/>
            </a:pPr>
            <a:r>
              <a:rPr lang="ja-JP" altLang="en-US" sz="1600" b="1" dirty="0" smtClean="0">
                <a:latin typeface="UD デジタル 教科書体 NK-R" panose="02020400000000000000" pitchFamily="18" charset="-128"/>
                <a:ea typeface="UD デジタル 教科書体 NK-R" panose="02020400000000000000" pitchFamily="18" charset="-128"/>
              </a:rPr>
              <a:t>実際の観光の成果を実施報告書として提出する例</a:t>
            </a:r>
            <a:endParaRPr lang="ja-JP" altLang="en-US" sz="1600" b="1"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263282666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タイトル 1"/>
          <p:cNvSpPr>
            <a:spLocks noGrp="1"/>
          </p:cNvSpPr>
          <p:nvPr>
            <p:ph type="ctrTitle"/>
          </p:nvPr>
        </p:nvSpPr>
        <p:spPr>
          <a:xfrm>
            <a:off x="3528344" y="448942"/>
            <a:ext cx="3329656" cy="248990"/>
          </a:xfrm>
        </p:spPr>
        <p:txBody>
          <a:bodyPr>
            <a:noAutofit/>
          </a:bodyPr>
          <a:lstStyle/>
          <a:p>
            <a:pPr algn="l"/>
            <a:r>
              <a:rPr lang="ja-JP" altLang="en-US" sz="1800" dirty="0">
                <a:solidFill>
                  <a:srgbClr val="FF0000"/>
                </a:solidFill>
                <a:latin typeface="UD デジタル 教科書体 NK-R" panose="02020400000000000000" pitchFamily="18" charset="-128"/>
                <a:ea typeface="UD デジタル 教科書体 NK-R" panose="02020400000000000000" pitchFamily="18" charset="-128"/>
              </a:rPr>
              <a:t>③「函館」ツイート数</a:t>
            </a:r>
            <a:r>
              <a:rPr lang="ja-JP" altLang="en-US" sz="1800" dirty="0" smtClean="0">
                <a:solidFill>
                  <a:srgbClr val="FF0000"/>
                </a:solidFill>
                <a:latin typeface="UD デジタル 教科書体 NK-R" panose="02020400000000000000" pitchFamily="18" charset="-128"/>
                <a:ea typeface="UD デジタル 教科書体 NK-R" panose="02020400000000000000" pitchFamily="18" charset="-128"/>
              </a:rPr>
              <a:t>分析</a:t>
            </a:r>
            <a:r>
              <a:rPr lang="en-US" altLang="ja-JP" sz="1800" dirty="0" smtClean="0">
                <a:solidFill>
                  <a:srgbClr val="FF0000"/>
                </a:solidFill>
                <a:latin typeface="UD デジタル 教科書体 NK-R" panose="02020400000000000000" pitchFamily="18" charset="-128"/>
                <a:ea typeface="UD デジタル 教科書体 NK-R" panose="02020400000000000000" pitchFamily="18" charset="-128"/>
              </a:rPr>
              <a:t/>
            </a:r>
            <a:br>
              <a:rPr lang="en-US" altLang="ja-JP" sz="1800" dirty="0" smtClean="0">
                <a:solidFill>
                  <a:srgbClr val="FF0000"/>
                </a:solidFill>
                <a:latin typeface="UD デジタル 教科書体 NK-R" panose="02020400000000000000" pitchFamily="18" charset="-128"/>
                <a:ea typeface="UD デジタル 教科書体 NK-R" panose="02020400000000000000" pitchFamily="18" charset="-128"/>
              </a:rPr>
            </a:br>
            <a:r>
              <a:rPr lang="en-US" altLang="ja-JP" sz="1800" dirty="0" smtClean="0">
                <a:solidFill>
                  <a:srgbClr val="FF0000"/>
                </a:solidFill>
                <a:latin typeface="UD デジタル 教科書体 NK-R" panose="02020400000000000000" pitchFamily="18" charset="-128"/>
                <a:ea typeface="UD デジタル 教科書体 NK-R" panose="02020400000000000000" pitchFamily="18" charset="-128"/>
              </a:rPr>
              <a:t>(</a:t>
            </a:r>
            <a:r>
              <a:rPr lang="ja-JP" altLang="en-US" sz="1800" dirty="0">
                <a:solidFill>
                  <a:srgbClr val="FF0000"/>
                </a:solidFill>
                <a:latin typeface="UD デジタル 教科書体 NK-R" panose="02020400000000000000" pitchFamily="18" charset="-128"/>
                <a:ea typeface="UD デジタル 教科書体 NK-R" panose="02020400000000000000" pitchFamily="18" charset="-128"/>
              </a:rPr>
              <a:t>過去</a:t>
            </a:r>
            <a:r>
              <a:rPr lang="en-US" altLang="ja-JP" sz="1800" dirty="0">
                <a:solidFill>
                  <a:srgbClr val="FF0000"/>
                </a:solidFill>
                <a:latin typeface="UD デジタル 教科書体 NK-R" panose="02020400000000000000" pitchFamily="18" charset="-128"/>
                <a:ea typeface="UD デジタル 教科書体 NK-R" panose="02020400000000000000" pitchFamily="18" charset="-128"/>
              </a:rPr>
              <a:t>180</a:t>
            </a:r>
            <a:r>
              <a:rPr lang="ja-JP" altLang="en-US" sz="1800" dirty="0">
                <a:solidFill>
                  <a:srgbClr val="FF0000"/>
                </a:solidFill>
                <a:latin typeface="UD デジタル 教科書体 NK-R" panose="02020400000000000000" pitchFamily="18" charset="-128"/>
                <a:ea typeface="UD デジタル 教科書体 NK-R" panose="02020400000000000000" pitchFamily="18" charset="-128"/>
              </a:rPr>
              <a:t>日間での計測</a:t>
            </a:r>
            <a:r>
              <a:rPr lang="en-US" altLang="ja-JP" sz="1800" dirty="0">
                <a:solidFill>
                  <a:srgbClr val="FF0000"/>
                </a:solidFill>
                <a:latin typeface="UD デジタル 教科書体 NK-R" panose="02020400000000000000" pitchFamily="18" charset="-128"/>
                <a:ea typeface="UD デジタル 教科書体 NK-R" panose="02020400000000000000" pitchFamily="18" charset="-128"/>
              </a:rPr>
              <a:t>)</a:t>
            </a:r>
            <a:endParaRPr lang="ja-JP" altLang="en-US" sz="1800" dirty="0">
              <a:solidFill>
                <a:srgbClr val="FF0000"/>
              </a:solidFill>
              <a:latin typeface="UD デジタル 教科書体 NK-R" panose="02020400000000000000" pitchFamily="18" charset="-128"/>
              <a:ea typeface="UD デジタル 教科書体 NK-R" panose="02020400000000000000" pitchFamily="18" charset="-128"/>
            </a:endParaRPr>
          </a:p>
        </p:txBody>
      </p:sp>
      <p:sp>
        <p:nvSpPr>
          <p:cNvPr id="17" name="サブタイトル 2"/>
          <p:cNvSpPr>
            <a:spLocks noGrp="1"/>
          </p:cNvSpPr>
          <p:nvPr>
            <p:ph type="subTitle" idx="1"/>
          </p:nvPr>
        </p:nvSpPr>
        <p:spPr>
          <a:xfrm>
            <a:off x="857250" y="2981190"/>
            <a:ext cx="5143500" cy="197362"/>
          </a:xfrm>
        </p:spPr>
        <p:txBody>
          <a:bodyPr/>
          <a:lstStyle/>
          <a:p>
            <a:endParaRPr kumimoji="1" lang="ja-JP" altLang="en-US">
              <a:latin typeface="UD デジタル 教科書体 NK-R" panose="02020400000000000000" pitchFamily="18" charset="-128"/>
              <a:ea typeface="UD デジタル 教科書体 NK-R" panose="02020400000000000000" pitchFamily="18" charset="-128"/>
            </a:endParaRPr>
          </a:p>
        </p:txBody>
      </p:sp>
      <p:pic>
        <p:nvPicPr>
          <p:cNvPr id="18" name="図 17"/>
          <p:cNvPicPr>
            <a:picLocks noChangeAspect="1"/>
          </p:cNvPicPr>
          <p:nvPr/>
        </p:nvPicPr>
        <p:blipFill>
          <a:blip r:embed="rId2"/>
          <a:stretch>
            <a:fillRect/>
          </a:stretch>
        </p:blipFill>
        <p:spPr>
          <a:xfrm>
            <a:off x="88323" y="1039869"/>
            <a:ext cx="6681355" cy="2063046"/>
          </a:xfrm>
          <a:prstGeom prst="rect">
            <a:avLst/>
          </a:prstGeom>
        </p:spPr>
      </p:pic>
      <p:pic>
        <p:nvPicPr>
          <p:cNvPr id="19" name="図 18"/>
          <p:cNvPicPr>
            <a:picLocks noChangeAspect="1"/>
          </p:cNvPicPr>
          <p:nvPr/>
        </p:nvPicPr>
        <p:blipFill>
          <a:blip r:embed="rId3"/>
          <a:stretch>
            <a:fillRect/>
          </a:stretch>
        </p:blipFill>
        <p:spPr>
          <a:xfrm>
            <a:off x="145472" y="3045316"/>
            <a:ext cx="6624206" cy="1633970"/>
          </a:xfrm>
          <a:prstGeom prst="rect">
            <a:avLst/>
          </a:prstGeom>
        </p:spPr>
      </p:pic>
      <p:sp>
        <p:nvSpPr>
          <p:cNvPr id="20" name="タイトル 1"/>
          <p:cNvSpPr txBox="1">
            <a:spLocks/>
          </p:cNvSpPr>
          <p:nvPr/>
        </p:nvSpPr>
        <p:spPr bwMode="auto">
          <a:xfrm>
            <a:off x="145472" y="4922037"/>
            <a:ext cx="3351069" cy="192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normAutofit/>
          </a:bodyPr>
          <a:lstStyle>
            <a:lvl1pPr algn="ctr" rtl="0" eaLnBrk="1" fontAlgn="base" hangingPunct="1">
              <a:spcBef>
                <a:spcPct val="0"/>
              </a:spcBef>
              <a:spcAft>
                <a:spcPct val="0"/>
              </a:spcAft>
              <a:defRPr kumimoji="1" sz="3375" b="1">
                <a:solidFill>
                  <a:schemeClr val="tx2"/>
                </a:solidFill>
                <a:latin typeface="Meiryo UI" pitchFamily="50" charset="-128"/>
                <a:ea typeface="Meiryo UI" pitchFamily="50" charset="-128"/>
                <a:cs typeface="Meiryo UI" pitchFamily="50" charset="-128"/>
              </a:defRPr>
            </a:lvl1pPr>
            <a:lvl2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2pPr>
            <a:lvl3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3pPr>
            <a:lvl4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4pPr>
            <a:lvl5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5pPr>
            <a:lvl6pPr marL="4572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6pPr>
            <a:lvl7pPr marL="9144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7pPr>
            <a:lvl8pPr marL="13716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8pPr>
            <a:lvl9pPr marL="18288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9pPr>
          </a:lstStyle>
          <a:p>
            <a:pPr algn="l"/>
            <a:r>
              <a:rPr lang="ja-JP" altLang="en-US" sz="900" kern="0" smtClean="0">
                <a:latin typeface="UD デジタル 教科書体 NK-R" panose="02020400000000000000" pitchFamily="18" charset="-128"/>
                <a:ea typeface="UD デジタル 教科書体 NK-R" panose="02020400000000000000" pitchFamily="18" charset="-128"/>
              </a:rPr>
              <a:t>★ 「函館」でのツイート検索時に関連して調べられているワード</a:t>
            </a:r>
            <a:endParaRPr lang="ja-JP" altLang="en-US" sz="900" kern="0" dirty="0">
              <a:latin typeface="UD デジタル 教科書体 NK-R" panose="02020400000000000000" pitchFamily="18" charset="-128"/>
              <a:ea typeface="UD デジタル 教科書体 NK-R" panose="02020400000000000000" pitchFamily="18" charset="-128"/>
            </a:endParaRPr>
          </a:p>
        </p:txBody>
      </p:sp>
      <p:pic>
        <p:nvPicPr>
          <p:cNvPr id="21" name="図 20"/>
          <p:cNvPicPr>
            <a:picLocks noChangeAspect="1"/>
          </p:cNvPicPr>
          <p:nvPr/>
        </p:nvPicPr>
        <p:blipFill>
          <a:blip r:embed="rId4"/>
          <a:stretch>
            <a:fillRect/>
          </a:stretch>
        </p:blipFill>
        <p:spPr>
          <a:xfrm>
            <a:off x="249383" y="5145718"/>
            <a:ext cx="6030700" cy="3386722"/>
          </a:xfrm>
          <a:prstGeom prst="rect">
            <a:avLst/>
          </a:prstGeom>
        </p:spPr>
      </p:pic>
      <p:sp>
        <p:nvSpPr>
          <p:cNvPr id="11" name="タイトル 4"/>
          <p:cNvSpPr txBox="1">
            <a:spLocks/>
          </p:cNvSpPr>
          <p:nvPr/>
        </p:nvSpPr>
        <p:spPr bwMode="auto">
          <a:xfrm>
            <a:off x="152630" y="242228"/>
            <a:ext cx="27003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ctr" rtl="0" eaLnBrk="1" fontAlgn="base" hangingPunct="1">
              <a:spcBef>
                <a:spcPct val="0"/>
              </a:spcBef>
              <a:spcAft>
                <a:spcPct val="0"/>
              </a:spcAft>
              <a:defRPr kumimoji="1" sz="3375" b="1">
                <a:solidFill>
                  <a:schemeClr val="tx2"/>
                </a:solidFill>
                <a:latin typeface="Meiryo UI" pitchFamily="50" charset="-128"/>
                <a:ea typeface="Meiryo UI" pitchFamily="50" charset="-128"/>
                <a:cs typeface="Meiryo UI" pitchFamily="50" charset="-128"/>
              </a:defRPr>
            </a:lvl1pPr>
            <a:lvl2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2pPr>
            <a:lvl3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3pPr>
            <a:lvl4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4pPr>
            <a:lvl5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5pPr>
            <a:lvl6pPr marL="4572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6pPr>
            <a:lvl7pPr marL="9144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7pPr>
            <a:lvl8pPr marL="13716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8pPr>
            <a:lvl9pPr marL="18288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9pPr>
          </a:lstStyle>
          <a:p>
            <a:pPr algn="l"/>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sz="2400" kern="0" dirty="0">
                <a:solidFill>
                  <a:schemeClr val="tx1"/>
                </a:solidFill>
                <a:latin typeface="UD デジタル 教科書体 NK-R" panose="02020400000000000000" pitchFamily="18" charset="-128"/>
                <a:ea typeface="UD デジタル 教科書体 NK-R" panose="02020400000000000000" pitchFamily="18" charset="-128"/>
              </a:rPr>
              <a:t>実施</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報告書 参考</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　</a:t>
            </a:r>
            <a:endParaRPr lang="ja-JP" altLang="en-US" sz="2400" kern="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2" name="テキスト ボックス 3">
            <a:extLst>
              <a:ext uri="{FF2B5EF4-FFF2-40B4-BE49-F238E27FC236}">
                <a16:creationId xmlns:a16="http://schemas.microsoft.com/office/drawing/2014/main" id="{82BCFC75-A9CA-DD47-B3C8-0637A8C4ACB3}"/>
              </a:ext>
            </a:extLst>
          </p:cNvPr>
          <p:cNvSpPr txBox="1">
            <a:spLocks noChangeArrowheads="1"/>
          </p:cNvSpPr>
          <p:nvPr/>
        </p:nvSpPr>
        <p:spPr bwMode="auto">
          <a:xfrm>
            <a:off x="363828" y="8121878"/>
            <a:ext cx="6087888" cy="634020"/>
          </a:xfrm>
          <a:prstGeom prst="rect">
            <a:avLst/>
          </a:prstGeom>
          <a:solidFill>
            <a:schemeClr val="accent5"/>
          </a:solidFill>
          <a:ln>
            <a:noFill/>
          </a:ln>
          <a:extLst/>
        </p:spPr>
        <p:txBody>
          <a:bodyPr wrap="square">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buNone/>
            </a:pPr>
            <a:r>
              <a:rPr lang="ja-JP" altLang="en-US" sz="1600" b="1" dirty="0" smtClean="0">
                <a:latin typeface="UD デジタル 教科書体 NK-R" panose="02020400000000000000" pitchFamily="18" charset="-128"/>
                <a:ea typeface="UD デジタル 教科書体 NK-R" panose="02020400000000000000" pitchFamily="18" charset="-128"/>
              </a:rPr>
              <a:t>観光データ解析に基づき、</a:t>
            </a:r>
            <a:r>
              <a:rPr lang="en-US" altLang="ja-JP" sz="1600" b="1" dirty="0" smtClean="0">
                <a:latin typeface="UD デジタル 教科書体 NK-R" panose="02020400000000000000" pitchFamily="18" charset="-128"/>
                <a:ea typeface="UD デジタル 教科書体 NK-R" panose="02020400000000000000" pitchFamily="18" charset="-128"/>
              </a:rPr>
              <a:t>SNS</a:t>
            </a:r>
            <a:r>
              <a:rPr lang="ja-JP" altLang="en-US" sz="1600" b="1" dirty="0" smtClean="0">
                <a:latin typeface="UD デジタル 教科書体 NK-R" panose="02020400000000000000" pitchFamily="18" charset="-128"/>
                <a:ea typeface="UD デジタル 教科書体 NK-R" panose="02020400000000000000" pitchFamily="18" charset="-128"/>
              </a:rPr>
              <a:t>の配信内容の選択と効果確認</a:t>
            </a:r>
            <a:r>
              <a:rPr lang="ja-JP" altLang="en-US" sz="1600" b="1" dirty="0" smtClean="0">
                <a:latin typeface="UD デジタル 教科書体 NK-R" panose="02020400000000000000" pitchFamily="18" charset="-128"/>
                <a:ea typeface="UD デジタル 教科書体 NK-R" panose="02020400000000000000" pitchFamily="18" charset="-128"/>
              </a:rPr>
              <a:t>を計測</a:t>
            </a:r>
            <a:endParaRPr lang="en-US" altLang="ja-JP" sz="1600" b="1" dirty="0" smtClean="0">
              <a:latin typeface="UD デジタル 教科書体 NK-R" panose="02020400000000000000" pitchFamily="18" charset="-128"/>
              <a:ea typeface="UD デジタル 教科書体 NK-R" panose="02020400000000000000" pitchFamily="18" charset="-128"/>
            </a:endParaRPr>
          </a:p>
          <a:p>
            <a:pPr>
              <a:buNone/>
            </a:pPr>
            <a:r>
              <a:rPr lang="ja-JP" altLang="en-US" sz="1600" b="1" dirty="0" smtClean="0">
                <a:latin typeface="UD デジタル 教科書体 NK-R" panose="02020400000000000000" pitchFamily="18" charset="-128"/>
                <a:ea typeface="UD デジタル 教科書体 NK-R" panose="02020400000000000000" pitchFamily="18" charset="-128"/>
              </a:rPr>
              <a:t>実際の観光の成果を実施報告書として提出する例</a:t>
            </a:r>
            <a:endParaRPr lang="ja-JP" altLang="en-US" sz="1600" b="1"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420533755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a:spLocks noGrp="1"/>
          </p:cNvSpPr>
          <p:nvPr>
            <p:ph type="ctrTitle"/>
          </p:nvPr>
        </p:nvSpPr>
        <p:spPr>
          <a:xfrm>
            <a:off x="3411712" y="425870"/>
            <a:ext cx="3473672" cy="233857"/>
          </a:xfrm>
        </p:spPr>
        <p:txBody>
          <a:bodyPr>
            <a:noAutofit/>
          </a:bodyPr>
          <a:lstStyle/>
          <a:p>
            <a:pPr algn="l"/>
            <a:r>
              <a:rPr lang="ja-JP" altLang="en-US" sz="1800" dirty="0">
                <a:solidFill>
                  <a:srgbClr val="FF0000"/>
                </a:solidFill>
                <a:latin typeface="UD デジタル 教科書体 NK-R" panose="02020400000000000000" pitchFamily="18" charset="-128"/>
                <a:ea typeface="UD デジタル 教科書体 NK-R" panose="02020400000000000000" pitchFamily="18" charset="-128"/>
              </a:rPr>
              <a:t>④「富良野」ツイート数</a:t>
            </a:r>
            <a:r>
              <a:rPr lang="ja-JP" altLang="en-US" sz="1800" dirty="0" smtClean="0">
                <a:solidFill>
                  <a:srgbClr val="FF0000"/>
                </a:solidFill>
                <a:latin typeface="UD デジタル 教科書体 NK-R" panose="02020400000000000000" pitchFamily="18" charset="-128"/>
                <a:ea typeface="UD デジタル 教科書体 NK-R" panose="02020400000000000000" pitchFamily="18" charset="-128"/>
              </a:rPr>
              <a:t>分析</a:t>
            </a:r>
            <a:r>
              <a:rPr lang="en-US" altLang="ja-JP" sz="1800" dirty="0" smtClean="0">
                <a:solidFill>
                  <a:srgbClr val="FF0000"/>
                </a:solidFill>
                <a:latin typeface="UD デジタル 教科書体 NK-R" panose="02020400000000000000" pitchFamily="18" charset="-128"/>
                <a:ea typeface="UD デジタル 教科書体 NK-R" panose="02020400000000000000" pitchFamily="18" charset="-128"/>
              </a:rPr>
              <a:t/>
            </a:r>
            <a:br>
              <a:rPr lang="en-US" altLang="ja-JP" sz="1800" dirty="0" smtClean="0">
                <a:solidFill>
                  <a:srgbClr val="FF0000"/>
                </a:solidFill>
                <a:latin typeface="UD デジタル 教科書体 NK-R" panose="02020400000000000000" pitchFamily="18" charset="-128"/>
                <a:ea typeface="UD デジタル 教科書体 NK-R" panose="02020400000000000000" pitchFamily="18" charset="-128"/>
              </a:rPr>
            </a:br>
            <a:r>
              <a:rPr lang="en-US" altLang="ja-JP" sz="1800" dirty="0" smtClean="0">
                <a:solidFill>
                  <a:srgbClr val="FF0000"/>
                </a:solidFill>
                <a:latin typeface="UD デジタル 教科書体 NK-R" panose="02020400000000000000" pitchFamily="18" charset="-128"/>
                <a:ea typeface="UD デジタル 教科書体 NK-R" panose="02020400000000000000" pitchFamily="18" charset="-128"/>
              </a:rPr>
              <a:t>(</a:t>
            </a:r>
            <a:r>
              <a:rPr lang="ja-JP" altLang="en-US" sz="1800" dirty="0">
                <a:solidFill>
                  <a:srgbClr val="FF0000"/>
                </a:solidFill>
                <a:latin typeface="UD デジタル 教科書体 NK-R" panose="02020400000000000000" pitchFamily="18" charset="-128"/>
                <a:ea typeface="UD デジタル 教科書体 NK-R" panose="02020400000000000000" pitchFamily="18" charset="-128"/>
              </a:rPr>
              <a:t>過去</a:t>
            </a:r>
            <a:r>
              <a:rPr lang="en-US" altLang="ja-JP" sz="1800" dirty="0">
                <a:solidFill>
                  <a:srgbClr val="FF0000"/>
                </a:solidFill>
                <a:latin typeface="UD デジタル 教科書体 NK-R" panose="02020400000000000000" pitchFamily="18" charset="-128"/>
                <a:ea typeface="UD デジタル 教科書体 NK-R" panose="02020400000000000000" pitchFamily="18" charset="-128"/>
              </a:rPr>
              <a:t>180</a:t>
            </a:r>
            <a:r>
              <a:rPr lang="ja-JP" altLang="en-US" sz="1800" dirty="0">
                <a:solidFill>
                  <a:srgbClr val="FF0000"/>
                </a:solidFill>
                <a:latin typeface="UD デジタル 教科書体 NK-R" panose="02020400000000000000" pitchFamily="18" charset="-128"/>
                <a:ea typeface="UD デジタル 教科書体 NK-R" panose="02020400000000000000" pitchFamily="18" charset="-128"/>
              </a:rPr>
              <a:t>日間での計測</a:t>
            </a:r>
            <a:r>
              <a:rPr lang="en-US" altLang="ja-JP" sz="1800" dirty="0">
                <a:solidFill>
                  <a:srgbClr val="FF0000"/>
                </a:solidFill>
                <a:latin typeface="UD デジタル 教科書体 NK-R" panose="02020400000000000000" pitchFamily="18" charset="-128"/>
                <a:ea typeface="UD デジタル 教科書体 NK-R" panose="02020400000000000000" pitchFamily="18" charset="-128"/>
              </a:rPr>
              <a:t>)</a:t>
            </a:r>
            <a:endParaRPr lang="ja-JP" altLang="en-US" sz="1800" dirty="0">
              <a:solidFill>
                <a:srgbClr val="FF0000"/>
              </a:solidFill>
              <a:latin typeface="UD デジタル 教科書体 NK-R" panose="02020400000000000000" pitchFamily="18" charset="-128"/>
              <a:ea typeface="UD デジタル 教科書体 NK-R" panose="02020400000000000000" pitchFamily="18" charset="-128"/>
            </a:endParaRPr>
          </a:p>
        </p:txBody>
      </p:sp>
      <p:sp>
        <p:nvSpPr>
          <p:cNvPr id="4" name="サブタイトル 2"/>
          <p:cNvSpPr>
            <a:spLocks noGrp="1"/>
          </p:cNvSpPr>
          <p:nvPr>
            <p:ph type="subTitle" idx="1"/>
          </p:nvPr>
        </p:nvSpPr>
        <p:spPr>
          <a:xfrm>
            <a:off x="857250" y="3017920"/>
            <a:ext cx="5143500" cy="197362"/>
          </a:xfrm>
        </p:spPr>
        <p:txBody>
          <a:bodyPr/>
          <a:lstStyle/>
          <a:p>
            <a:endParaRPr kumimoji="1" lang="ja-JP" altLang="en-US">
              <a:latin typeface="UD デジタル 教科書体 NK-R" panose="02020400000000000000" pitchFamily="18" charset="-128"/>
              <a:ea typeface="UD デジタル 教科書体 NK-R" panose="02020400000000000000" pitchFamily="18" charset="-128"/>
            </a:endParaRPr>
          </a:p>
        </p:txBody>
      </p:sp>
      <p:pic>
        <p:nvPicPr>
          <p:cNvPr id="5" name="図 4"/>
          <p:cNvPicPr>
            <a:picLocks noChangeAspect="1"/>
          </p:cNvPicPr>
          <p:nvPr/>
        </p:nvPicPr>
        <p:blipFill>
          <a:blip r:embed="rId2"/>
          <a:stretch>
            <a:fillRect/>
          </a:stretch>
        </p:blipFill>
        <p:spPr>
          <a:xfrm>
            <a:off x="0" y="1118163"/>
            <a:ext cx="6816437" cy="2111273"/>
          </a:xfrm>
          <a:prstGeom prst="rect">
            <a:avLst/>
          </a:prstGeom>
        </p:spPr>
      </p:pic>
      <p:pic>
        <p:nvPicPr>
          <p:cNvPr id="6" name="図 5"/>
          <p:cNvPicPr>
            <a:picLocks noChangeAspect="1"/>
          </p:cNvPicPr>
          <p:nvPr/>
        </p:nvPicPr>
        <p:blipFill>
          <a:blip r:embed="rId3"/>
          <a:stretch>
            <a:fillRect/>
          </a:stretch>
        </p:blipFill>
        <p:spPr>
          <a:xfrm>
            <a:off x="0" y="3229436"/>
            <a:ext cx="6816437" cy="1486580"/>
          </a:xfrm>
          <a:prstGeom prst="rect">
            <a:avLst/>
          </a:prstGeom>
        </p:spPr>
      </p:pic>
      <p:sp>
        <p:nvSpPr>
          <p:cNvPr id="7" name="タイトル 1"/>
          <p:cNvSpPr txBox="1">
            <a:spLocks/>
          </p:cNvSpPr>
          <p:nvPr/>
        </p:nvSpPr>
        <p:spPr bwMode="auto">
          <a:xfrm>
            <a:off x="145472" y="4941348"/>
            <a:ext cx="3351069" cy="192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normAutofit/>
          </a:bodyPr>
          <a:lstStyle>
            <a:lvl1pPr algn="ctr" rtl="0" eaLnBrk="1" fontAlgn="base" hangingPunct="1">
              <a:spcBef>
                <a:spcPct val="0"/>
              </a:spcBef>
              <a:spcAft>
                <a:spcPct val="0"/>
              </a:spcAft>
              <a:defRPr kumimoji="1" sz="3375" b="1">
                <a:solidFill>
                  <a:schemeClr val="tx2"/>
                </a:solidFill>
                <a:latin typeface="Meiryo UI" pitchFamily="50" charset="-128"/>
                <a:ea typeface="Meiryo UI" pitchFamily="50" charset="-128"/>
                <a:cs typeface="Meiryo UI" pitchFamily="50" charset="-128"/>
              </a:defRPr>
            </a:lvl1pPr>
            <a:lvl2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2pPr>
            <a:lvl3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3pPr>
            <a:lvl4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4pPr>
            <a:lvl5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5pPr>
            <a:lvl6pPr marL="4572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6pPr>
            <a:lvl7pPr marL="9144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7pPr>
            <a:lvl8pPr marL="13716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8pPr>
            <a:lvl9pPr marL="18288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9pPr>
          </a:lstStyle>
          <a:p>
            <a:pPr algn="l"/>
            <a:r>
              <a:rPr lang="ja-JP" altLang="en-US" sz="900" kern="0" smtClean="0">
                <a:latin typeface="UD デジタル 教科書体 NK-R" panose="02020400000000000000" pitchFamily="18" charset="-128"/>
                <a:ea typeface="UD デジタル 教科書体 NK-R" panose="02020400000000000000" pitchFamily="18" charset="-128"/>
              </a:rPr>
              <a:t>★ 「富良野」でのツイート検索時に関連して調べられているワード</a:t>
            </a:r>
            <a:endParaRPr lang="ja-JP" altLang="en-US" sz="900" kern="0" dirty="0">
              <a:latin typeface="UD デジタル 教科書体 NK-R" panose="02020400000000000000" pitchFamily="18" charset="-128"/>
              <a:ea typeface="UD デジタル 教科書体 NK-R" panose="02020400000000000000" pitchFamily="18" charset="-128"/>
            </a:endParaRPr>
          </a:p>
        </p:txBody>
      </p:sp>
      <p:pic>
        <p:nvPicPr>
          <p:cNvPr id="8" name="図 7"/>
          <p:cNvPicPr>
            <a:picLocks noChangeAspect="1"/>
          </p:cNvPicPr>
          <p:nvPr/>
        </p:nvPicPr>
        <p:blipFill>
          <a:blip r:embed="rId4"/>
          <a:stretch>
            <a:fillRect/>
          </a:stretch>
        </p:blipFill>
        <p:spPr>
          <a:xfrm>
            <a:off x="145472" y="5133580"/>
            <a:ext cx="6147027" cy="3470868"/>
          </a:xfrm>
          <a:prstGeom prst="rect">
            <a:avLst/>
          </a:prstGeom>
        </p:spPr>
      </p:pic>
      <p:sp>
        <p:nvSpPr>
          <p:cNvPr id="11" name="テキスト ボックス 3">
            <a:extLst>
              <a:ext uri="{FF2B5EF4-FFF2-40B4-BE49-F238E27FC236}">
                <a16:creationId xmlns:a16="http://schemas.microsoft.com/office/drawing/2014/main" id="{82BCFC75-A9CA-DD47-B3C8-0637A8C4ACB3}"/>
              </a:ext>
            </a:extLst>
          </p:cNvPr>
          <p:cNvSpPr txBox="1">
            <a:spLocks noChangeArrowheads="1"/>
          </p:cNvSpPr>
          <p:nvPr/>
        </p:nvSpPr>
        <p:spPr bwMode="auto">
          <a:xfrm>
            <a:off x="363828" y="8121878"/>
            <a:ext cx="6087888" cy="338554"/>
          </a:xfrm>
          <a:prstGeom prst="rect">
            <a:avLst/>
          </a:prstGeom>
          <a:solidFill>
            <a:schemeClr val="accent5"/>
          </a:solidFill>
          <a:ln>
            <a:noFill/>
          </a:ln>
          <a:extLst/>
        </p:spPr>
        <p:txBody>
          <a:bodyPr wrap="square">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buNone/>
            </a:pPr>
            <a:r>
              <a:rPr lang="ja-JP" altLang="en-US" sz="1600" b="1" dirty="0" smtClean="0">
                <a:latin typeface="UD デジタル 教科書体 NK-R" panose="02020400000000000000" pitchFamily="18" charset="-128"/>
                <a:ea typeface="UD デジタル 教科書体 NK-R" panose="02020400000000000000" pitchFamily="18" charset="-128"/>
              </a:rPr>
              <a:t>観光データ解析に基づき、</a:t>
            </a:r>
            <a:r>
              <a:rPr lang="en-US" altLang="ja-JP" sz="1600" b="1" dirty="0" smtClean="0">
                <a:latin typeface="UD デジタル 教科書体 NK-R" panose="02020400000000000000" pitchFamily="18" charset="-128"/>
                <a:ea typeface="UD デジタル 教科書体 NK-R" panose="02020400000000000000" pitchFamily="18" charset="-128"/>
              </a:rPr>
              <a:t>SNS</a:t>
            </a:r>
            <a:r>
              <a:rPr lang="ja-JP" altLang="en-US" sz="1600" b="1" dirty="0" smtClean="0">
                <a:latin typeface="UD デジタル 教科書体 NK-R" panose="02020400000000000000" pitchFamily="18" charset="-128"/>
                <a:ea typeface="UD デジタル 教科書体 NK-R" panose="02020400000000000000" pitchFamily="18" charset="-128"/>
              </a:rPr>
              <a:t>の配信内容の選択と効果確認を実施</a:t>
            </a:r>
            <a:endParaRPr lang="ja-JP" altLang="en-US" sz="1600" b="1" dirty="0">
              <a:latin typeface="UD デジタル 教科書体 NK-R" panose="02020400000000000000" pitchFamily="18" charset="-128"/>
              <a:ea typeface="UD デジタル 教科書体 NK-R" panose="02020400000000000000" pitchFamily="18" charset="-128"/>
            </a:endParaRPr>
          </a:p>
        </p:txBody>
      </p:sp>
      <p:sp>
        <p:nvSpPr>
          <p:cNvPr id="12" name="タイトル 4"/>
          <p:cNvSpPr txBox="1">
            <a:spLocks/>
          </p:cNvSpPr>
          <p:nvPr/>
        </p:nvSpPr>
        <p:spPr bwMode="auto">
          <a:xfrm>
            <a:off x="152630" y="242228"/>
            <a:ext cx="27003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ctr" rtl="0" eaLnBrk="1" fontAlgn="base" hangingPunct="1">
              <a:spcBef>
                <a:spcPct val="0"/>
              </a:spcBef>
              <a:spcAft>
                <a:spcPct val="0"/>
              </a:spcAft>
              <a:defRPr kumimoji="1" sz="3375" b="1">
                <a:solidFill>
                  <a:schemeClr val="tx2"/>
                </a:solidFill>
                <a:latin typeface="Meiryo UI" pitchFamily="50" charset="-128"/>
                <a:ea typeface="Meiryo UI" pitchFamily="50" charset="-128"/>
                <a:cs typeface="Meiryo UI" pitchFamily="50" charset="-128"/>
              </a:defRPr>
            </a:lvl1pPr>
            <a:lvl2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2pPr>
            <a:lvl3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3pPr>
            <a:lvl4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4pPr>
            <a:lvl5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5pPr>
            <a:lvl6pPr marL="4572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6pPr>
            <a:lvl7pPr marL="9144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7pPr>
            <a:lvl8pPr marL="13716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8pPr>
            <a:lvl9pPr marL="18288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9pPr>
          </a:lstStyle>
          <a:p>
            <a:pPr algn="l"/>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sz="2400" kern="0" dirty="0">
                <a:solidFill>
                  <a:schemeClr val="tx1"/>
                </a:solidFill>
                <a:latin typeface="UD デジタル 教科書体 NK-R" panose="02020400000000000000" pitchFamily="18" charset="-128"/>
                <a:ea typeface="UD デジタル 教科書体 NK-R" panose="02020400000000000000" pitchFamily="18" charset="-128"/>
              </a:rPr>
              <a:t>実施</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報告書 参考</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　</a:t>
            </a:r>
            <a:endParaRPr lang="ja-JP" altLang="en-US" sz="2400" kern="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3" name="テキスト ボックス 3">
            <a:extLst>
              <a:ext uri="{FF2B5EF4-FFF2-40B4-BE49-F238E27FC236}">
                <a16:creationId xmlns:a16="http://schemas.microsoft.com/office/drawing/2014/main" id="{82BCFC75-A9CA-DD47-B3C8-0637A8C4ACB3}"/>
              </a:ext>
            </a:extLst>
          </p:cNvPr>
          <p:cNvSpPr txBox="1">
            <a:spLocks noChangeArrowheads="1"/>
          </p:cNvSpPr>
          <p:nvPr/>
        </p:nvSpPr>
        <p:spPr bwMode="auto">
          <a:xfrm>
            <a:off x="363828" y="8121878"/>
            <a:ext cx="6087888" cy="634020"/>
          </a:xfrm>
          <a:prstGeom prst="rect">
            <a:avLst/>
          </a:prstGeom>
          <a:solidFill>
            <a:schemeClr val="accent5"/>
          </a:solidFill>
          <a:ln>
            <a:noFill/>
          </a:ln>
          <a:extLst/>
        </p:spPr>
        <p:txBody>
          <a:bodyPr wrap="square">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buNone/>
            </a:pPr>
            <a:r>
              <a:rPr lang="ja-JP" altLang="en-US" sz="1600" b="1" dirty="0" smtClean="0">
                <a:latin typeface="UD デジタル 教科書体 NK-R" panose="02020400000000000000" pitchFamily="18" charset="-128"/>
                <a:ea typeface="UD デジタル 教科書体 NK-R" panose="02020400000000000000" pitchFamily="18" charset="-128"/>
              </a:rPr>
              <a:t>観光データ解析に基づき、</a:t>
            </a:r>
            <a:r>
              <a:rPr lang="en-US" altLang="ja-JP" sz="1600" b="1" dirty="0" smtClean="0">
                <a:latin typeface="UD デジタル 教科書体 NK-R" panose="02020400000000000000" pitchFamily="18" charset="-128"/>
                <a:ea typeface="UD デジタル 教科書体 NK-R" panose="02020400000000000000" pitchFamily="18" charset="-128"/>
              </a:rPr>
              <a:t>SNS</a:t>
            </a:r>
            <a:r>
              <a:rPr lang="ja-JP" altLang="en-US" sz="1600" b="1" dirty="0" smtClean="0">
                <a:latin typeface="UD デジタル 教科書体 NK-R" panose="02020400000000000000" pitchFamily="18" charset="-128"/>
                <a:ea typeface="UD デジタル 教科書体 NK-R" panose="02020400000000000000" pitchFamily="18" charset="-128"/>
              </a:rPr>
              <a:t>の配信内容の選択と効果確認</a:t>
            </a:r>
            <a:r>
              <a:rPr lang="ja-JP" altLang="en-US" sz="1600" b="1" dirty="0" smtClean="0">
                <a:latin typeface="UD デジタル 教科書体 NK-R" panose="02020400000000000000" pitchFamily="18" charset="-128"/>
                <a:ea typeface="UD デジタル 教科書体 NK-R" panose="02020400000000000000" pitchFamily="18" charset="-128"/>
              </a:rPr>
              <a:t>を計測</a:t>
            </a:r>
            <a:endParaRPr lang="en-US" altLang="ja-JP" sz="1600" b="1" dirty="0" smtClean="0">
              <a:latin typeface="UD デジタル 教科書体 NK-R" panose="02020400000000000000" pitchFamily="18" charset="-128"/>
              <a:ea typeface="UD デジタル 教科書体 NK-R" panose="02020400000000000000" pitchFamily="18" charset="-128"/>
            </a:endParaRPr>
          </a:p>
          <a:p>
            <a:pPr>
              <a:buNone/>
            </a:pPr>
            <a:r>
              <a:rPr lang="ja-JP" altLang="en-US" sz="1600" b="1" dirty="0" smtClean="0">
                <a:latin typeface="UD デジタル 教科書体 NK-R" panose="02020400000000000000" pitchFamily="18" charset="-128"/>
                <a:ea typeface="UD デジタル 教科書体 NK-R" panose="02020400000000000000" pitchFamily="18" charset="-128"/>
              </a:rPr>
              <a:t>実際の観光の成果を実施報告書として提出する例</a:t>
            </a:r>
            <a:endParaRPr lang="ja-JP" altLang="en-US" sz="1600" b="1"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79309803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a:blip r:embed="rId2"/>
          <a:stretch>
            <a:fillRect/>
          </a:stretch>
        </p:blipFill>
        <p:spPr>
          <a:xfrm>
            <a:off x="546455" y="4846347"/>
            <a:ext cx="5626236" cy="2899736"/>
          </a:xfrm>
          <a:prstGeom prst="rect">
            <a:avLst/>
          </a:prstGeom>
        </p:spPr>
      </p:pic>
      <p:sp>
        <p:nvSpPr>
          <p:cNvPr id="11" name="テキスト ボックス 10"/>
          <p:cNvSpPr txBox="1"/>
          <p:nvPr/>
        </p:nvSpPr>
        <p:spPr>
          <a:xfrm>
            <a:off x="3356992" y="251520"/>
            <a:ext cx="2839239" cy="369332"/>
          </a:xfrm>
          <a:prstGeom prst="rect">
            <a:avLst/>
          </a:prstGeom>
          <a:noFill/>
        </p:spPr>
        <p:txBody>
          <a:bodyPr wrap="none" rtlCol="0">
            <a:spAutoFit/>
          </a:bodyPr>
          <a:lstStyle/>
          <a:p>
            <a:r>
              <a:rPr lang="ja-JP" altLang="en-US" dirty="0">
                <a:solidFill>
                  <a:srgbClr val="FF0000"/>
                </a:solidFill>
                <a:latin typeface="UD デジタル 教科書体 NK-R" panose="02020400000000000000" pitchFamily="18" charset="-128"/>
                <a:ea typeface="UD デジタル 教科書体 NK-R" panose="02020400000000000000" pitchFamily="18" charset="-128"/>
              </a:rPr>
              <a:t>来訪者推移　札幌市時計台</a:t>
            </a:r>
          </a:p>
        </p:txBody>
      </p:sp>
      <p:pic>
        <p:nvPicPr>
          <p:cNvPr id="12" name="図 11"/>
          <p:cNvPicPr>
            <a:picLocks noChangeAspect="1"/>
          </p:cNvPicPr>
          <p:nvPr/>
        </p:nvPicPr>
        <p:blipFill>
          <a:blip r:embed="rId3"/>
          <a:stretch>
            <a:fillRect/>
          </a:stretch>
        </p:blipFill>
        <p:spPr>
          <a:xfrm>
            <a:off x="642853" y="1096687"/>
            <a:ext cx="5529838" cy="3189707"/>
          </a:xfrm>
          <a:prstGeom prst="rect">
            <a:avLst/>
          </a:prstGeom>
        </p:spPr>
      </p:pic>
      <p:pic>
        <p:nvPicPr>
          <p:cNvPr id="13" name="図 12"/>
          <p:cNvPicPr>
            <a:picLocks noChangeAspect="1"/>
          </p:cNvPicPr>
          <p:nvPr/>
        </p:nvPicPr>
        <p:blipFill>
          <a:blip r:embed="rId4"/>
          <a:stretch>
            <a:fillRect/>
          </a:stretch>
        </p:blipFill>
        <p:spPr>
          <a:xfrm>
            <a:off x="3229969" y="4352292"/>
            <a:ext cx="2406066" cy="219708"/>
          </a:xfrm>
          <a:prstGeom prst="rect">
            <a:avLst/>
          </a:prstGeom>
        </p:spPr>
      </p:pic>
      <p:sp>
        <p:nvSpPr>
          <p:cNvPr id="9" name="タイトル 4"/>
          <p:cNvSpPr txBox="1">
            <a:spLocks/>
          </p:cNvSpPr>
          <p:nvPr/>
        </p:nvSpPr>
        <p:spPr bwMode="auto">
          <a:xfrm>
            <a:off x="152630" y="242228"/>
            <a:ext cx="27003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ctr" rtl="0" eaLnBrk="1" fontAlgn="base" hangingPunct="1">
              <a:spcBef>
                <a:spcPct val="0"/>
              </a:spcBef>
              <a:spcAft>
                <a:spcPct val="0"/>
              </a:spcAft>
              <a:defRPr kumimoji="1" sz="3375" b="1">
                <a:solidFill>
                  <a:schemeClr val="tx2"/>
                </a:solidFill>
                <a:latin typeface="Meiryo UI" pitchFamily="50" charset="-128"/>
                <a:ea typeface="Meiryo UI" pitchFamily="50" charset="-128"/>
                <a:cs typeface="Meiryo UI" pitchFamily="50" charset="-128"/>
              </a:defRPr>
            </a:lvl1pPr>
            <a:lvl2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2pPr>
            <a:lvl3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3pPr>
            <a:lvl4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4pPr>
            <a:lvl5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5pPr>
            <a:lvl6pPr marL="4572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6pPr>
            <a:lvl7pPr marL="9144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7pPr>
            <a:lvl8pPr marL="13716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8pPr>
            <a:lvl9pPr marL="18288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9pPr>
          </a:lstStyle>
          <a:p>
            <a:pPr algn="l"/>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sz="2400" kern="0" dirty="0">
                <a:solidFill>
                  <a:schemeClr val="tx1"/>
                </a:solidFill>
                <a:latin typeface="UD デジタル 教科書体 NK-R" panose="02020400000000000000" pitchFamily="18" charset="-128"/>
                <a:ea typeface="UD デジタル 教科書体 NK-R" panose="02020400000000000000" pitchFamily="18" charset="-128"/>
              </a:rPr>
              <a:t>実施</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報告書 参考</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　</a:t>
            </a:r>
            <a:endParaRPr lang="ja-JP" altLang="en-US" sz="2400" kern="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4" name="テキスト ボックス 3">
            <a:extLst>
              <a:ext uri="{FF2B5EF4-FFF2-40B4-BE49-F238E27FC236}">
                <a16:creationId xmlns:a16="http://schemas.microsoft.com/office/drawing/2014/main" id="{82BCFC75-A9CA-DD47-B3C8-0637A8C4ACB3}"/>
              </a:ext>
            </a:extLst>
          </p:cNvPr>
          <p:cNvSpPr txBox="1">
            <a:spLocks noChangeArrowheads="1"/>
          </p:cNvSpPr>
          <p:nvPr/>
        </p:nvSpPr>
        <p:spPr bwMode="auto">
          <a:xfrm>
            <a:off x="363828" y="8121878"/>
            <a:ext cx="6087888" cy="634020"/>
          </a:xfrm>
          <a:prstGeom prst="rect">
            <a:avLst/>
          </a:prstGeom>
          <a:solidFill>
            <a:schemeClr val="accent5"/>
          </a:solidFill>
          <a:ln>
            <a:noFill/>
          </a:ln>
          <a:extLst/>
        </p:spPr>
        <p:txBody>
          <a:bodyPr wrap="square">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buNone/>
            </a:pPr>
            <a:r>
              <a:rPr lang="ja-JP" altLang="en-US" sz="1600" b="1" dirty="0" smtClean="0">
                <a:latin typeface="UD デジタル 教科書体 NK-R" panose="02020400000000000000" pitchFamily="18" charset="-128"/>
                <a:ea typeface="UD デジタル 教科書体 NK-R" panose="02020400000000000000" pitchFamily="18" charset="-128"/>
              </a:rPr>
              <a:t>観光データ解析に基づき、</a:t>
            </a:r>
            <a:r>
              <a:rPr lang="en-US" altLang="ja-JP" sz="1600" b="1" dirty="0" smtClean="0">
                <a:latin typeface="UD デジタル 教科書体 NK-R" panose="02020400000000000000" pitchFamily="18" charset="-128"/>
                <a:ea typeface="UD デジタル 教科書体 NK-R" panose="02020400000000000000" pitchFamily="18" charset="-128"/>
              </a:rPr>
              <a:t>SNS</a:t>
            </a:r>
            <a:r>
              <a:rPr lang="ja-JP" altLang="en-US" sz="1600" b="1" dirty="0" smtClean="0">
                <a:latin typeface="UD デジタル 教科書体 NK-R" panose="02020400000000000000" pitchFamily="18" charset="-128"/>
                <a:ea typeface="UD デジタル 教科書体 NK-R" panose="02020400000000000000" pitchFamily="18" charset="-128"/>
              </a:rPr>
              <a:t>の配信内容の選択と効果確認</a:t>
            </a:r>
            <a:r>
              <a:rPr lang="ja-JP" altLang="en-US" sz="1600" b="1" dirty="0" smtClean="0">
                <a:latin typeface="UD デジタル 教科書体 NK-R" panose="02020400000000000000" pitchFamily="18" charset="-128"/>
                <a:ea typeface="UD デジタル 教科書体 NK-R" panose="02020400000000000000" pitchFamily="18" charset="-128"/>
              </a:rPr>
              <a:t>を計測</a:t>
            </a:r>
            <a:endParaRPr lang="en-US" altLang="ja-JP" sz="1600" b="1" dirty="0" smtClean="0">
              <a:latin typeface="UD デジタル 教科書体 NK-R" panose="02020400000000000000" pitchFamily="18" charset="-128"/>
              <a:ea typeface="UD デジタル 教科書体 NK-R" panose="02020400000000000000" pitchFamily="18" charset="-128"/>
            </a:endParaRPr>
          </a:p>
          <a:p>
            <a:pPr>
              <a:buNone/>
            </a:pPr>
            <a:r>
              <a:rPr lang="ja-JP" altLang="en-US" sz="1600" b="1" dirty="0" smtClean="0">
                <a:latin typeface="UD デジタル 教科書体 NK-R" panose="02020400000000000000" pitchFamily="18" charset="-128"/>
                <a:ea typeface="UD デジタル 教科書体 NK-R" panose="02020400000000000000" pitchFamily="18" charset="-128"/>
              </a:rPr>
              <a:t>実際の観光の成果を実施報告書として提出する例</a:t>
            </a:r>
            <a:endParaRPr lang="ja-JP" altLang="en-US" sz="1600" b="1"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48580491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2"/>
          <a:srcRect l="-93" t="5545" r="93" b="-5545"/>
          <a:stretch/>
        </p:blipFill>
        <p:spPr>
          <a:xfrm>
            <a:off x="684307" y="1293936"/>
            <a:ext cx="5398618" cy="3001265"/>
          </a:xfrm>
          <a:prstGeom prst="rect">
            <a:avLst/>
          </a:prstGeom>
        </p:spPr>
      </p:pic>
      <p:sp>
        <p:nvSpPr>
          <p:cNvPr id="6" name="テキスト ボックス 5"/>
          <p:cNvSpPr txBox="1"/>
          <p:nvPr/>
        </p:nvSpPr>
        <p:spPr>
          <a:xfrm>
            <a:off x="794138" y="971600"/>
            <a:ext cx="2085827" cy="248209"/>
          </a:xfrm>
          <a:prstGeom prst="rect">
            <a:avLst/>
          </a:prstGeom>
          <a:noFill/>
          <a:ln w="28575">
            <a:solidFill>
              <a:schemeClr val="tx1"/>
            </a:solidFill>
            <a:prstDash val="solid"/>
          </a:ln>
        </p:spPr>
        <p:txBody>
          <a:bodyPr wrap="none" rtlCol="0">
            <a:spAutoFit/>
          </a:bodyPr>
          <a:lstStyle/>
          <a:p>
            <a:r>
              <a:rPr lang="ja-JP" altLang="en-US" sz="1013" dirty="0">
                <a:latin typeface="UD デジタル 教科書体 NK-R" panose="02020400000000000000" pitchFamily="18" charset="-128"/>
                <a:ea typeface="UD デジタル 教科書体 NK-R" panose="02020400000000000000" pitchFamily="18" charset="-128"/>
              </a:rPr>
              <a:t>来訪者属性　さっぽろ羊ヶ丘展望台</a:t>
            </a:r>
          </a:p>
        </p:txBody>
      </p:sp>
      <p:pic>
        <p:nvPicPr>
          <p:cNvPr id="7" name="図 6"/>
          <p:cNvPicPr>
            <a:picLocks noChangeAspect="1"/>
          </p:cNvPicPr>
          <p:nvPr/>
        </p:nvPicPr>
        <p:blipFill>
          <a:blip r:embed="rId3"/>
          <a:stretch>
            <a:fillRect/>
          </a:stretch>
        </p:blipFill>
        <p:spPr>
          <a:xfrm>
            <a:off x="3676858" y="4280471"/>
            <a:ext cx="2406066" cy="219708"/>
          </a:xfrm>
          <a:prstGeom prst="rect">
            <a:avLst/>
          </a:prstGeom>
        </p:spPr>
      </p:pic>
      <p:pic>
        <p:nvPicPr>
          <p:cNvPr id="8" name="図 7"/>
          <p:cNvPicPr>
            <a:picLocks noChangeAspect="1"/>
          </p:cNvPicPr>
          <p:nvPr/>
        </p:nvPicPr>
        <p:blipFill>
          <a:blip r:embed="rId4"/>
          <a:stretch>
            <a:fillRect/>
          </a:stretch>
        </p:blipFill>
        <p:spPr>
          <a:xfrm>
            <a:off x="599848" y="4668504"/>
            <a:ext cx="5567536" cy="2791743"/>
          </a:xfrm>
          <a:prstGeom prst="rect">
            <a:avLst/>
          </a:prstGeom>
        </p:spPr>
      </p:pic>
      <p:sp>
        <p:nvSpPr>
          <p:cNvPr id="12" name="テキスト ボックス 11"/>
          <p:cNvSpPr txBox="1"/>
          <p:nvPr/>
        </p:nvSpPr>
        <p:spPr>
          <a:xfrm>
            <a:off x="3218714" y="266910"/>
            <a:ext cx="2776722" cy="369332"/>
          </a:xfrm>
          <a:prstGeom prst="rect">
            <a:avLst/>
          </a:prstGeom>
          <a:noFill/>
        </p:spPr>
        <p:txBody>
          <a:bodyPr wrap="none" rtlCol="0">
            <a:spAutoFit/>
          </a:bodyPr>
          <a:lstStyle/>
          <a:p>
            <a:r>
              <a:rPr lang="ja-JP" altLang="en-US" dirty="0">
                <a:solidFill>
                  <a:srgbClr val="FF0000"/>
                </a:solidFill>
                <a:latin typeface="UD デジタル 教科書体 NK-R" panose="02020400000000000000" pitchFamily="18" charset="-128"/>
                <a:ea typeface="UD デジタル 教科書体 NK-R" panose="02020400000000000000" pitchFamily="18" charset="-128"/>
              </a:rPr>
              <a:t>来訪者推移　羊ヶ丘展望台</a:t>
            </a:r>
          </a:p>
        </p:txBody>
      </p:sp>
      <p:sp>
        <p:nvSpPr>
          <p:cNvPr id="11" name="タイトル 4"/>
          <p:cNvSpPr txBox="1">
            <a:spLocks/>
          </p:cNvSpPr>
          <p:nvPr/>
        </p:nvSpPr>
        <p:spPr bwMode="auto">
          <a:xfrm>
            <a:off x="152630" y="242228"/>
            <a:ext cx="27003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ctr" rtl="0" eaLnBrk="1" fontAlgn="base" hangingPunct="1">
              <a:spcBef>
                <a:spcPct val="0"/>
              </a:spcBef>
              <a:spcAft>
                <a:spcPct val="0"/>
              </a:spcAft>
              <a:defRPr kumimoji="1" sz="3375" b="1">
                <a:solidFill>
                  <a:schemeClr val="tx2"/>
                </a:solidFill>
                <a:latin typeface="Meiryo UI" pitchFamily="50" charset="-128"/>
                <a:ea typeface="Meiryo UI" pitchFamily="50" charset="-128"/>
                <a:cs typeface="Meiryo UI" pitchFamily="50" charset="-128"/>
              </a:defRPr>
            </a:lvl1pPr>
            <a:lvl2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2pPr>
            <a:lvl3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3pPr>
            <a:lvl4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4pPr>
            <a:lvl5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5pPr>
            <a:lvl6pPr marL="4572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6pPr>
            <a:lvl7pPr marL="9144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7pPr>
            <a:lvl8pPr marL="13716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8pPr>
            <a:lvl9pPr marL="18288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9pPr>
          </a:lstStyle>
          <a:p>
            <a:pPr algn="l"/>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sz="2400" kern="0" dirty="0">
                <a:solidFill>
                  <a:schemeClr val="tx1"/>
                </a:solidFill>
                <a:latin typeface="UD デジタル 教科書体 NK-R" panose="02020400000000000000" pitchFamily="18" charset="-128"/>
                <a:ea typeface="UD デジタル 教科書体 NK-R" panose="02020400000000000000" pitchFamily="18" charset="-128"/>
              </a:rPr>
              <a:t>実施</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報告書 参考</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　</a:t>
            </a:r>
            <a:endParaRPr lang="ja-JP" altLang="en-US" sz="2400" kern="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3" name="テキスト ボックス 3">
            <a:extLst>
              <a:ext uri="{FF2B5EF4-FFF2-40B4-BE49-F238E27FC236}">
                <a16:creationId xmlns:a16="http://schemas.microsoft.com/office/drawing/2014/main" id="{82BCFC75-A9CA-DD47-B3C8-0637A8C4ACB3}"/>
              </a:ext>
            </a:extLst>
          </p:cNvPr>
          <p:cNvSpPr txBox="1">
            <a:spLocks noChangeArrowheads="1"/>
          </p:cNvSpPr>
          <p:nvPr/>
        </p:nvSpPr>
        <p:spPr bwMode="auto">
          <a:xfrm>
            <a:off x="363828" y="8121878"/>
            <a:ext cx="6087888" cy="634020"/>
          </a:xfrm>
          <a:prstGeom prst="rect">
            <a:avLst/>
          </a:prstGeom>
          <a:solidFill>
            <a:schemeClr val="accent5"/>
          </a:solidFill>
          <a:ln>
            <a:noFill/>
          </a:ln>
          <a:extLst/>
        </p:spPr>
        <p:txBody>
          <a:bodyPr wrap="square">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buNone/>
            </a:pPr>
            <a:r>
              <a:rPr lang="ja-JP" altLang="en-US" sz="1600" b="1" dirty="0" smtClean="0">
                <a:latin typeface="UD デジタル 教科書体 NK-R" panose="02020400000000000000" pitchFamily="18" charset="-128"/>
                <a:ea typeface="UD デジタル 教科書体 NK-R" panose="02020400000000000000" pitchFamily="18" charset="-128"/>
              </a:rPr>
              <a:t>観光データ解析に基づき、</a:t>
            </a:r>
            <a:r>
              <a:rPr lang="en-US" altLang="ja-JP" sz="1600" b="1" dirty="0" smtClean="0">
                <a:latin typeface="UD デジタル 教科書体 NK-R" panose="02020400000000000000" pitchFamily="18" charset="-128"/>
                <a:ea typeface="UD デジタル 教科書体 NK-R" panose="02020400000000000000" pitchFamily="18" charset="-128"/>
              </a:rPr>
              <a:t>SNS</a:t>
            </a:r>
            <a:r>
              <a:rPr lang="ja-JP" altLang="en-US" sz="1600" b="1" dirty="0" smtClean="0">
                <a:latin typeface="UD デジタル 教科書体 NK-R" panose="02020400000000000000" pitchFamily="18" charset="-128"/>
                <a:ea typeface="UD デジタル 教科書体 NK-R" panose="02020400000000000000" pitchFamily="18" charset="-128"/>
              </a:rPr>
              <a:t>の配信内容の選択と効果確認</a:t>
            </a:r>
            <a:r>
              <a:rPr lang="ja-JP" altLang="en-US" sz="1600" b="1" dirty="0" smtClean="0">
                <a:latin typeface="UD デジタル 教科書体 NK-R" panose="02020400000000000000" pitchFamily="18" charset="-128"/>
                <a:ea typeface="UD デジタル 教科書体 NK-R" panose="02020400000000000000" pitchFamily="18" charset="-128"/>
              </a:rPr>
              <a:t>を計測</a:t>
            </a:r>
            <a:endParaRPr lang="en-US" altLang="ja-JP" sz="1600" b="1" dirty="0" smtClean="0">
              <a:latin typeface="UD デジタル 教科書体 NK-R" panose="02020400000000000000" pitchFamily="18" charset="-128"/>
              <a:ea typeface="UD デジタル 教科書体 NK-R" panose="02020400000000000000" pitchFamily="18" charset="-128"/>
            </a:endParaRPr>
          </a:p>
          <a:p>
            <a:pPr>
              <a:buNone/>
            </a:pPr>
            <a:r>
              <a:rPr lang="ja-JP" altLang="en-US" sz="1600" b="1" dirty="0" smtClean="0">
                <a:latin typeface="UD デジタル 教科書体 NK-R" panose="02020400000000000000" pitchFamily="18" charset="-128"/>
                <a:ea typeface="UD デジタル 教科書体 NK-R" panose="02020400000000000000" pitchFamily="18" charset="-128"/>
              </a:rPr>
              <a:t>実際の観光の成果を実施報告書として提出する例</a:t>
            </a:r>
            <a:endParaRPr lang="ja-JP" altLang="en-US" sz="1600" b="1"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146753732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647152" y="1393604"/>
            <a:ext cx="5563697" cy="2434484"/>
          </a:xfrm>
          <a:prstGeom prst="rect">
            <a:avLst/>
          </a:prstGeom>
        </p:spPr>
      </p:pic>
      <p:sp>
        <p:nvSpPr>
          <p:cNvPr id="5" name="テキスト ボックス 4"/>
          <p:cNvSpPr txBox="1"/>
          <p:nvPr/>
        </p:nvSpPr>
        <p:spPr>
          <a:xfrm>
            <a:off x="781337" y="899592"/>
            <a:ext cx="1569660" cy="248209"/>
          </a:xfrm>
          <a:prstGeom prst="rect">
            <a:avLst/>
          </a:prstGeom>
          <a:noFill/>
        </p:spPr>
        <p:txBody>
          <a:bodyPr wrap="none" rtlCol="0">
            <a:spAutoFit/>
          </a:bodyPr>
          <a:lstStyle/>
          <a:p>
            <a:r>
              <a:rPr lang="ja-JP" altLang="en-US" sz="1013" dirty="0">
                <a:latin typeface="UD デジタル 教科書体 NK-R" panose="02020400000000000000" pitchFamily="18" charset="-128"/>
                <a:ea typeface="UD デジタル 教科書体 NK-R" panose="02020400000000000000" pitchFamily="18" charset="-128"/>
              </a:rPr>
              <a:t>主要動線分析　大通公園</a:t>
            </a:r>
          </a:p>
        </p:txBody>
      </p:sp>
      <p:sp>
        <p:nvSpPr>
          <p:cNvPr id="6" name="テキスト ボックス 5"/>
          <p:cNvSpPr txBox="1"/>
          <p:nvPr/>
        </p:nvSpPr>
        <p:spPr>
          <a:xfrm>
            <a:off x="1602344" y="4050081"/>
            <a:ext cx="4054315" cy="248209"/>
          </a:xfrm>
          <a:prstGeom prst="rect">
            <a:avLst/>
          </a:prstGeom>
          <a:noFill/>
        </p:spPr>
        <p:txBody>
          <a:bodyPr wrap="none" rtlCol="0">
            <a:spAutoFit/>
          </a:bodyPr>
          <a:lstStyle/>
          <a:p>
            <a:r>
              <a:rPr lang="ja-JP" altLang="en-US" sz="1013" dirty="0">
                <a:latin typeface="UD デジタル 教科書体 NK-R" panose="02020400000000000000" pitchFamily="18" charset="-128"/>
                <a:ea typeface="UD デジタル 教科書体 NK-R" panose="02020400000000000000" pitchFamily="18" charset="-128"/>
              </a:rPr>
              <a:t>指定したエリアの通行量の比較、通行者の属性を調べることができます。</a:t>
            </a:r>
          </a:p>
        </p:txBody>
      </p:sp>
      <p:pic>
        <p:nvPicPr>
          <p:cNvPr id="7" name="図 6"/>
          <p:cNvPicPr>
            <a:picLocks noChangeAspect="1"/>
          </p:cNvPicPr>
          <p:nvPr/>
        </p:nvPicPr>
        <p:blipFill>
          <a:blip r:embed="rId3"/>
          <a:stretch>
            <a:fillRect/>
          </a:stretch>
        </p:blipFill>
        <p:spPr>
          <a:xfrm>
            <a:off x="623443" y="4684958"/>
            <a:ext cx="5611113" cy="2840796"/>
          </a:xfrm>
          <a:prstGeom prst="rect">
            <a:avLst/>
          </a:prstGeom>
        </p:spPr>
      </p:pic>
      <p:sp>
        <p:nvSpPr>
          <p:cNvPr id="8" name="テキスト ボックス 7"/>
          <p:cNvSpPr txBox="1"/>
          <p:nvPr/>
        </p:nvSpPr>
        <p:spPr>
          <a:xfrm>
            <a:off x="3429000" y="251520"/>
            <a:ext cx="2377574" cy="369332"/>
          </a:xfrm>
          <a:prstGeom prst="rect">
            <a:avLst/>
          </a:prstGeom>
          <a:noFill/>
        </p:spPr>
        <p:txBody>
          <a:bodyPr wrap="none" rtlCol="0">
            <a:spAutoFit/>
          </a:bodyPr>
          <a:lstStyle/>
          <a:p>
            <a:r>
              <a:rPr lang="ja-JP" altLang="en-US" dirty="0">
                <a:solidFill>
                  <a:srgbClr val="FF0000"/>
                </a:solidFill>
                <a:latin typeface="UD デジタル 教科書体 NK-R" panose="02020400000000000000" pitchFamily="18" charset="-128"/>
                <a:ea typeface="UD デジタル 教科書体 NK-R" panose="02020400000000000000" pitchFamily="18" charset="-128"/>
              </a:rPr>
              <a:t>来訪者推移　大通公園</a:t>
            </a:r>
          </a:p>
        </p:txBody>
      </p:sp>
      <p:sp>
        <p:nvSpPr>
          <p:cNvPr id="11" name="タイトル 4"/>
          <p:cNvSpPr txBox="1">
            <a:spLocks/>
          </p:cNvSpPr>
          <p:nvPr/>
        </p:nvSpPr>
        <p:spPr bwMode="auto">
          <a:xfrm>
            <a:off x="152630" y="242228"/>
            <a:ext cx="27003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ctr" rtl="0" eaLnBrk="1" fontAlgn="base" hangingPunct="1">
              <a:spcBef>
                <a:spcPct val="0"/>
              </a:spcBef>
              <a:spcAft>
                <a:spcPct val="0"/>
              </a:spcAft>
              <a:defRPr kumimoji="1" sz="3375" b="1">
                <a:solidFill>
                  <a:schemeClr val="tx2"/>
                </a:solidFill>
                <a:latin typeface="Meiryo UI" pitchFamily="50" charset="-128"/>
                <a:ea typeface="Meiryo UI" pitchFamily="50" charset="-128"/>
                <a:cs typeface="Meiryo UI" pitchFamily="50" charset="-128"/>
              </a:defRPr>
            </a:lvl1pPr>
            <a:lvl2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2pPr>
            <a:lvl3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3pPr>
            <a:lvl4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4pPr>
            <a:lvl5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5pPr>
            <a:lvl6pPr marL="4572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6pPr>
            <a:lvl7pPr marL="9144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7pPr>
            <a:lvl8pPr marL="13716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8pPr>
            <a:lvl9pPr marL="18288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9pPr>
          </a:lstStyle>
          <a:p>
            <a:pPr algn="l"/>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sz="2400" kern="0" dirty="0">
                <a:solidFill>
                  <a:schemeClr val="tx1"/>
                </a:solidFill>
                <a:latin typeface="UD デジタル 教科書体 NK-R" panose="02020400000000000000" pitchFamily="18" charset="-128"/>
                <a:ea typeface="UD デジタル 教科書体 NK-R" panose="02020400000000000000" pitchFamily="18" charset="-128"/>
              </a:rPr>
              <a:t>実施</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報告書 参考</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　</a:t>
            </a:r>
            <a:endParaRPr lang="ja-JP" altLang="en-US" sz="2400" kern="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2" name="テキスト ボックス 3">
            <a:extLst>
              <a:ext uri="{FF2B5EF4-FFF2-40B4-BE49-F238E27FC236}">
                <a16:creationId xmlns:a16="http://schemas.microsoft.com/office/drawing/2014/main" id="{82BCFC75-A9CA-DD47-B3C8-0637A8C4ACB3}"/>
              </a:ext>
            </a:extLst>
          </p:cNvPr>
          <p:cNvSpPr txBox="1">
            <a:spLocks noChangeArrowheads="1"/>
          </p:cNvSpPr>
          <p:nvPr/>
        </p:nvSpPr>
        <p:spPr bwMode="auto">
          <a:xfrm>
            <a:off x="363828" y="8121878"/>
            <a:ext cx="6087888" cy="634020"/>
          </a:xfrm>
          <a:prstGeom prst="rect">
            <a:avLst/>
          </a:prstGeom>
          <a:solidFill>
            <a:schemeClr val="accent5"/>
          </a:solidFill>
          <a:ln>
            <a:noFill/>
          </a:ln>
          <a:extLst/>
        </p:spPr>
        <p:txBody>
          <a:bodyPr wrap="square">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buNone/>
            </a:pPr>
            <a:r>
              <a:rPr lang="ja-JP" altLang="en-US" sz="1600" b="1" dirty="0" smtClean="0">
                <a:latin typeface="UD デジタル 教科書体 NK-R" panose="02020400000000000000" pitchFamily="18" charset="-128"/>
                <a:ea typeface="UD デジタル 教科書体 NK-R" panose="02020400000000000000" pitchFamily="18" charset="-128"/>
              </a:rPr>
              <a:t>観光データ解析に基づき、</a:t>
            </a:r>
            <a:r>
              <a:rPr lang="en-US" altLang="ja-JP" sz="1600" b="1" dirty="0" smtClean="0">
                <a:latin typeface="UD デジタル 教科書体 NK-R" panose="02020400000000000000" pitchFamily="18" charset="-128"/>
                <a:ea typeface="UD デジタル 教科書体 NK-R" panose="02020400000000000000" pitchFamily="18" charset="-128"/>
              </a:rPr>
              <a:t>SNS</a:t>
            </a:r>
            <a:r>
              <a:rPr lang="ja-JP" altLang="en-US" sz="1600" b="1" dirty="0" smtClean="0">
                <a:latin typeface="UD デジタル 教科書体 NK-R" panose="02020400000000000000" pitchFamily="18" charset="-128"/>
                <a:ea typeface="UD デジタル 教科書体 NK-R" panose="02020400000000000000" pitchFamily="18" charset="-128"/>
              </a:rPr>
              <a:t>の配信内容の選択と効果確認</a:t>
            </a:r>
            <a:r>
              <a:rPr lang="ja-JP" altLang="en-US" sz="1600" b="1" dirty="0" smtClean="0">
                <a:latin typeface="UD デジタル 教科書体 NK-R" panose="02020400000000000000" pitchFamily="18" charset="-128"/>
                <a:ea typeface="UD デジタル 教科書体 NK-R" panose="02020400000000000000" pitchFamily="18" charset="-128"/>
              </a:rPr>
              <a:t>を計測</a:t>
            </a:r>
            <a:endParaRPr lang="en-US" altLang="ja-JP" sz="1600" b="1" dirty="0" smtClean="0">
              <a:latin typeface="UD デジタル 教科書体 NK-R" panose="02020400000000000000" pitchFamily="18" charset="-128"/>
              <a:ea typeface="UD デジタル 教科書体 NK-R" panose="02020400000000000000" pitchFamily="18" charset="-128"/>
            </a:endParaRPr>
          </a:p>
          <a:p>
            <a:pPr>
              <a:buNone/>
            </a:pPr>
            <a:r>
              <a:rPr lang="ja-JP" altLang="en-US" sz="1600" b="1" dirty="0" smtClean="0">
                <a:latin typeface="UD デジタル 教科書体 NK-R" panose="02020400000000000000" pitchFamily="18" charset="-128"/>
                <a:ea typeface="UD デジタル 教科書体 NK-R" panose="02020400000000000000" pitchFamily="18" charset="-128"/>
              </a:rPr>
              <a:t>実際の観光の成果を実施報告書として提出する例</a:t>
            </a:r>
            <a:endParaRPr lang="ja-JP" altLang="en-US" sz="1600" b="1"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45183769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658981" y="1504565"/>
            <a:ext cx="5540039" cy="2445603"/>
          </a:xfrm>
          <a:prstGeom prst="rect">
            <a:avLst/>
          </a:prstGeom>
        </p:spPr>
      </p:pic>
      <p:sp>
        <p:nvSpPr>
          <p:cNvPr id="4" name="テキスト ボックス 3"/>
          <p:cNvSpPr txBox="1"/>
          <p:nvPr/>
        </p:nvSpPr>
        <p:spPr>
          <a:xfrm>
            <a:off x="870362" y="971600"/>
            <a:ext cx="1829347" cy="248209"/>
          </a:xfrm>
          <a:prstGeom prst="rect">
            <a:avLst/>
          </a:prstGeom>
          <a:noFill/>
        </p:spPr>
        <p:txBody>
          <a:bodyPr wrap="none" rtlCol="0">
            <a:spAutoFit/>
          </a:bodyPr>
          <a:lstStyle/>
          <a:p>
            <a:r>
              <a:rPr lang="ja-JP" altLang="en-US" sz="1013" dirty="0">
                <a:latin typeface="UD デジタル 教科書体 NK-R" panose="02020400000000000000" pitchFamily="18" charset="-128"/>
                <a:ea typeface="UD デジタル 教科書体 NK-R" panose="02020400000000000000" pitchFamily="18" charset="-128"/>
              </a:rPr>
              <a:t>単点分析　札幌市円山動物園</a:t>
            </a:r>
          </a:p>
        </p:txBody>
      </p:sp>
      <p:sp>
        <p:nvSpPr>
          <p:cNvPr id="5" name="テキスト ボックス 4"/>
          <p:cNvSpPr txBox="1"/>
          <p:nvPr/>
        </p:nvSpPr>
        <p:spPr>
          <a:xfrm>
            <a:off x="2719116" y="4275378"/>
            <a:ext cx="3262432" cy="248209"/>
          </a:xfrm>
          <a:prstGeom prst="rect">
            <a:avLst/>
          </a:prstGeom>
          <a:noFill/>
        </p:spPr>
        <p:txBody>
          <a:bodyPr wrap="none" rtlCol="0">
            <a:spAutoFit/>
          </a:bodyPr>
          <a:lstStyle/>
          <a:p>
            <a:r>
              <a:rPr lang="ja-JP" altLang="en-US" sz="1013" dirty="0">
                <a:latin typeface="UD デジタル 教科書体 NK-R" panose="02020400000000000000" pitchFamily="18" charset="-128"/>
                <a:ea typeface="UD デジタル 教科書体 NK-R" panose="02020400000000000000" pitchFamily="18" charset="-128"/>
              </a:rPr>
              <a:t>曜日ごとの来訪者の属性や人数を調べることができます。</a:t>
            </a:r>
          </a:p>
        </p:txBody>
      </p:sp>
      <p:pic>
        <p:nvPicPr>
          <p:cNvPr id="6" name="図 5"/>
          <p:cNvPicPr>
            <a:picLocks noChangeAspect="1"/>
          </p:cNvPicPr>
          <p:nvPr/>
        </p:nvPicPr>
        <p:blipFill>
          <a:blip r:embed="rId3"/>
          <a:stretch>
            <a:fillRect/>
          </a:stretch>
        </p:blipFill>
        <p:spPr>
          <a:xfrm>
            <a:off x="593958" y="4716016"/>
            <a:ext cx="5605062" cy="2837241"/>
          </a:xfrm>
          <a:prstGeom prst="rect">
            <a:avLst/>
          </a:prstGeom>
        </p:spPr>
      </p:pic>
      <p:sp>
        <p:nvSpPr>
          <p:cNvPr id="7" name="テキスト ボックス 6"/>
          <p:cNvSpPr txBox="1"/>
          <p:nvPr/>
        </p:nvSpPr>
        <p:spPr>
          <a:xfrm>
            <a:off x="3068960" y="276178"/>
            <a:ext cx="3300904" cy="369332"/>
          </a:xfrm>
          <a:prstGeom prst="rect">
            <a:avLst/>
          </a:prstGeom>
          <a:noFill/>
        </p:spPr>
        <p:txBody>
          <a:bodyPr wrap="none" rtlCol="0">
            <a:spAutoFit/>
          </a:bodyPr>
          <a:lstStyle/>
          <a:p>
            <a:r>
              <a:rPr lang="ja-JP" altLang="en-US" dirty="0">
                <a:solidFill>
                  <a:srgbClr val="FF0000"/>
                </a:solidFill>
                <a:latin typeface="UD デジタル 教科書体 NK-R" panose="02020400000000000000" pitchFamily="18" charset="-128"/>
                <a:ea typeface="UD デジタル 教科書体 NK-R" panose="02020400000000000000" pitchFamily="18" charset="-128"/>
              </a:rPr>
              <a:t>来訪者推移　札幌市円山動物園</a:t>
            </a:r>
          </a:p>
        </p:txBody>
      </p:sp>
      <p:sp>
        <p:nvSpPr>
          <p:cNvPr id="10" name="タイトル 4"/>
          <p:cNvSpPr txBox="1">
            <a:spLocks/>
          </p:cNvSpPr>
          <p:nvPr/>
        </p:nvSpPr>
        <p:spPr bwMode="auto">
          <a:xfrm>
            <a:off x="152630" y="242228"/>
            <a:ext cx="27003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ctr" rtl="0" eaLnBrk="1" fontAlgn="base" hangingPunct="1">
              <a:spcBef>
                <a:spcPct val="0"/>
              </a:spcBef>
              <a:spcAft>
                <a:spcPct val="0"/>
              </a:spcAft>
              <a:defRPr kumimoji="1" sz="3375" b="1">
                <a:solidFill>
                  <a:schemeClr val="tx2"/>
                </a:solidFill>
                <a:latin typeface="Meiryo UI" pitchFamily="50" charset="-128"/>
                <a:ea typeface="Meiryo UI" pitchFamily="50" charset="-128"/>
                <a:cs typeface="Meiryo UI" pitchFamily="50" charset="-128"/>
              </a:defRPr>
            </a:lvl1pPr>
            <a:lvl2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2pPr>
            <a:lvl3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3pPr>
            <a:lvl4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4pPr>
            <a:lvl5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5pPr>
            <a:lvl6pPr marL="4572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6pPr>
            <a:lvl7pPr marL="9144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7pPr>
            <a:lvl8pPr marL="13716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8pPr>
            <a:lvl9pPr marL="18288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9pPr>
          </a:lstStyle>
          <a:p>
            <a:pPr algn="l"/>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sz="2400" kern="0" dirty="0">
                <a:solidFill>
                  <a:schemeClr val="tx1"/>
                </a:solidFill>
                <a:latin typeface="UD デジタル 教科書体 NK-R" panose="02020400000000000000" pitchFamily="18" charset="-128"/>
                <a:ea typeface="UD デジタル 教科書体 NK-R" panose="02020400000000000000" pitchFamily="18" charset="-128"/>
              </a:rPr>
              <a:t>実施</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報告書 参考</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　</a:t>
            </a:r>
            <a:endParaRPr lang="ja-JP" altLang="en-US" sz="2400" kern="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1" name="テキスト ボックス 3">
            <a:extLst>
              <a:ext uri="{FF2B5EF4-FFF2-40B4-BE49-F238E27FC236}">
                <a16:creationId xmlns:a16="http://schemas.microsoft.com/office/drawing/2014/main" id="{82BCFC75-A9CA-DD47-B3C8-0637A8C4ACB3}"/>
              </a:ext>
            </a:extLst>
          </p:cNvPr>
          <p:cNvSpPr txBox="1">
            <a:spLocks noChangeArrowheads="1"/>
          </p:cNvSpPr>
          <p:nvPr/>
        </p:nvSpPr>
        <p:spPr bwMode="auto">
          <a:xfrm>
            <a:off x="363828" y="8121878"/>
            <a:ext cx="6087888" cy="634020"/>
          </a:xfrm>
          <a:prstGeom prst="rect">
            <a:avLst/>
          </a:prstGeom>
          <a:solidFill>
            <a:schemeClr val="accent5"/>
          </a:solidFill>
          <a:ln>
            <a:noFill/>
          </a:ln>
          <a:extLst/>
        </p:spPr>
        <p:txBody>
          <a:bodyPr wrap="square">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buNone/>
            </a:pPr>
            <a:r>
              <a:rPr lang="ja-JP" altLang="en-US" sz="1600" b="1" dirty="0" smtClean="0">
                <a:latin typeface="UD デジタル 教科書体 NK-R" panose="02020400000000000000" pitchFamily="18" charset="-128"/>
                <a:ea typeface="UD デジタル 教科書体 NK-R" panose="02020400000000000000" pitchFamily="18" charset="-128"/>
              </a:rPr>
              <a:t>観光データ解析に基づき、</a:t>
            </a:r>
            <a:r>
              <a:rPr lang="en-US" altLang="ja-JP" sz="1600" b="1" dirty="0" smtClean="0">
                <a:latin typeface="UD デジタル 教科書体 NK-R" panose="02020400000000000000" pitchFamily="18" charset="-128"/>
                <a:ea typeface="UD デジタル 教科書体 NK-R" panose="02020400000000000000" pitchFamily="18" charset="-128"/>
              </a:rPr>
              <a:t>SNS</a:t>
            </a:r>
            <a:r>
              <a:rPr lang="ja-JP" altLang="en-US" sz="1600" b="1" dirty="0" smtClean="0">
                <a:latin typeface="UD デジタル 教科書体 NK-R" panose="02020400000000000000" pitchFamily="18" charset="-128"/>
                <a:ea typeface="UD デジタル 教科書体 NK-R" panose="02020400000000000000" pitchFamily="18" charset="-128"/>
              </a:rPr>
              <a:t>の配信内容の選択と効果確認</a:t>
            </a:r>
            <a:r>
              <a:rPr lang="ja-JP" altLang="en-US" sz="1600" b="1" dirty="0" smtClean="0">
                <a:latin typeface="UD デジタル 教科書体 NK-R" panose="02020400000000000000" pitchFamily="18" charset="-128"/>
                <a:ea typeface="UD デジタル 教科書体 NK-R" panose="02020400000000000000" pitchFamily="18" charset="-128"/>
              </a:rPr>
              <a:t>を計測</a:t>
            </a:r>
            <a:endParaRPr lang="en-US" altLang="ja-JP" sz="1600" b="1" dirty="0" smtClean="0">
              <a:latin typeface="UD デジタル 教科書体 NK-R" panose="02020400000000000000" pitchFamily="18" charset="-128"/>
              <a:ea typeface="UD デジタル 教科書体 NK-R" panose="02020400000000000000" pitchFamily="18" charset="-128"/>
            </a:endParaRPr>
          </a:p>
          <a:p>
            <a:pPr>
              <a:buNone/>
            </a:pPr>
            <a:r>
              <a:rPr lang="ja-JP" altLang="en-US" sz="1600" b="1" dirty="0" smtClean="0">
                <a:latin typeface="UD デジタル 教科書体 NK-R" panose="02020400000000000000" pitchFamily="18" charset="-128"/>
                <a:ea typeface="UD デジタル 教科書体 NK-R" panose="02020400000000000000" pitchFamily="18" charset="-128"/>
              </a:rPr>
              <a:t>実際の観光の成果を実施報告書として提出する例</a:t>
            </a:r>
            <a:endParaRPr lang="ja-JP" altLang="en-US" sz="1600" b="1"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60876936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3676858" y="4280284"/>
            <a:ext cx="2406066" cy="219708"/>
          </a:xfrm>
          <a:prstGeom prst="rect">
            <a:avLst/>
          </a:prstGeom>
        </p:spPr>
      </p:pic>
      <p:grpSp>
        <p:nvGrpSpPr>
          <p:cNvPr id="4" name="グループ化 3"/>
          <p:cNvGrpSpPr/>
          <p:nvPr/>
        </p:nvGrpSpPr>
        <p:grpSpPr>
          <a:xfrm>
            <a:off x="665899" y="1294239"/>
            <a:ext cx="5526203" cy="2859091"/>
            <a:chOff x="40966" y="887661"/>
            <a:chExt cx="9824067" cy="5082676"/>
          </a:xfrm>
        </p:grpSpPr>
        <p:pic>
          <p:nvPicPr>
            <p:cNvPr id="5" name="図 4"/>
            <p:cNvPicPr>
              <a:picLocks noChangeAspect="1"/>
            </p:cNvPicPr>
            <p:nvPr/>
          </p:nvPicPr>
          <p:blipFill>
            <a:blip r:embed="rId3"/>
            <a:stretch>
              <a:fillRect/>
            </a:stretch>
          </p:blipFill>
          <p:spPr>
            <a:xfrm>
              <a:off x="40966" y="887661"/>
              <a:ext cx="9824067" cy="5082676"/>
            </a:xfrm>
            <a:prstGeom prst="rect">
              <a:avLst/>
            </a:prstGeom>
          </p:spPr>
        </p:pic>
        <p:sp>
          <p:nvSpPr>
            <p:cNvPr id="6" name="正方形/長方形 5"/>
            <p:cNvSpPr/>
            <p:nvPr/>
          </p:nvSpPr>
          <p:spPr>
            <a:xfrm>
              <a:off x="8880231" y="3648808"/>
              <a:ext cx="984802"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a:latin typeface="UD デジタル 教科書体 NK-R" panose="02020400000000000000" pitchFamily="18" charset="-128"/>
                <a:ea typeface="UD デジタル 教科書体 NK-R" panose="02020400000000000000" pitchFamily="18" charset="-128"/>
              </a:endParaRPr>
            </a:p>
          </p:txBody>
        </p:sp>
      </p:grpSp>
      <p:sp>
        <p:nvSpPr>
          <p:cNvPr id="7" name="テキスト ボックス 6"/>
          <p:cNvSpPr txBox="1"/>
          <p:nvPr/>
        </p:nvSpPr>
        <p:spPr>
          <a:xfrm>
            <a:off x="875309" y="959530"/>
            <a:ext cx="1569660" cy="248209"/>
          </a:xfrm>
          <a:prstGeom prst="rect">
            <a:avLst/>
          </a:prstGeom>
          <a:noFill/>
        </p:spPr>
        <p:txBody>
          <a:bodyPr wrap="none" rtlCol="0">
            <a:spAutoFit/>
          </a:bodyPr>
          <a:lstStyle/>
          <a:p>
            <a:r>
              <a:rPr lang="ja-JP" altLang="en-US" sz="1013" dirty="0">
                <a:latin typeface="UD デジタル 教科書体 NK-R" panose="02020400000000000000" pitchFamily="18" charset="-128"/>
                <a:ea typeface="UD デジタル 教科書体 NK-R" panose="02020400000000000000" pitchFamily="18" charset="-128"/>
              </a:rPr>
              <a:t>来訪者属性　旭山動物園</a:t>
            </a:r>
          </a:p>
        </p:txBody>
      </p:sp>
      <p:pic>
        <p:nvPicPr>
          <p:cNvPr id="8" name="図 7"/>
          <p:cNvPicPr>
            <a:picLocks noChangeAspect="1"/>
          </p:cNvPicPr>
          <p:nvPr/>
        </p:nvPicPr>
        <p:blipFill>
          <a:blip r:embed="rId4"/>
          <a:stretch>
            <a:fillRect/>
          </a:stretch>
        </p:blipFill>
        <p:spPr>
          <a:xfrm>
            <a:off x="599993" y="4788024"/>
            <a:ext cx="5577839" cy="2830088"/>
          </a:xfrm>
          <a:prstGeom prst="rect">
            <a:avLst/>
          </a:prstGeom>
        </p:spPr>
      </p:pic>
      <p:sp>
        <p:nvSpPr>
          <p:cNvPr id="10" name="テキスト ボックス 9"/>
          <p:cNvSpPr txBox="1"/>
          <p:nvPr/>
        </p:nvSpPr>
        <p:spPr>
          <a:xfrm>
            <a:off x="3306712" y="242228"/>
            <a:ext cx="2608406" cy="369332"/>
          </a:xfrm>
          <a:prstGeom prst="rect">
            <a:avLst/>
          </a:prstGeom>
          <a:noFill/>
        </p:spPr>
        <p:txBody>
          <a:bodyPr wrap="none" rtlCol="0">
            <a:spAutoFit/>
          </a:bodyPr>
          <a:lstStyle/>
          <a:p>
            <a:r>
              <a:rPr lang="ja-JP" altLang="en-US" dirty="0">
                <a:solidFill>
                  <a:srgbClr val="FF0000"/>
                </a:solidFill>
                <a:latin typeface="UD デジタル 教科書体 NK-R" panose="02020400000000000000" pitchFamily="18" charset="-128"/>
                <a:ea typeface="UD デジタル 教科書体 NK-R" panose="02020400000000000000" pitchFamily="18" charset="-128"/>
              </a:rPr>
              <a:t>来訪者推移　旭山動物園</a:t>
            </a:r>
          </a:p>
        </p:txBody>
      </p:sp>
      <p:sp>
        <p:nvSpPr>
          <p:cNvPr id="13" name="タイトル 4"/>
          <p:cNvSpPr txBox="1">
            <a:spLocks/>
          </p:cNvSpPr>
          <p:nvPr/>
        </p:nvSpPr>
        <p:spPr bwMode="auto">
          <a:xfrm>
            <a:off x="152630" y="242228"/>
            <a:ext cx="27003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ctr" rtl="0" eaLnBrk="1" fontAlgn="base" hangingPunct="1">
              <a:spcBef>
                <a:spcPct val="0"/>
              </a:spcBef>
              <a:spcAft>
                <a:spcPct val="0"/>
              </a:spcAft>
              <a:defRPr kumimoji="1" sz="3375" b="1">
                <a:solidFill>
                  <a:schemeClr val="tx2"/>
                </a:solidFill>
                <a:latin typeface="Meiryo UI" pitchFamily="50" charset="-128"/>
                <a:ea typeface="Meiryo UI" pitchFamily="50" charset="-128"/>
                <a:cs typeface="Meiryo UI" pitchFamily="50" charset="-128"/>
              </a:defRPr>
            </a:lvl1pPr>
            <a:lvl2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2pPr>
            <a:lvl3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3pPr>
            <a:lvl4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4pPr>
            <a:lvl5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5pPr>
            <a:lvl6pPr marL="4572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6pPr>
            <a:lvl7pPr marL="9144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7pPr>
            <a:lvl8pPr marL="13716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8pPr>
            <a:lvl9pPr marL="18288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9pPr>
          </a:lstStyle>
          <a:p>
            <a:pPr algn="l"/>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sz="2400" kern="0" dirty="0">
                <a:solidFill>
                  <a:schemeClr val="tx1"/>
                </a:solidFill>
                <a:latin typeface="UD デジタル 教科書体 NK-R" panose="02020400000000000000" pitchFamily="18" charset="-128"/>
                <a:ea typeface="UD デジタル 教科書体 NK-R" panose="02020400000000000000" pitchFamily="18" charset="-128"/>
              </a:rPr>
              <a:t>実施</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報告書 参考</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　</a:t>
            </a:r>
            <a:endParaRPr lang="ja-JP" altLang="en-US" sz="2400" kern="0" dirty="0">
              <a:solidFill>
                <a:schemeClr val="tx1"/>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42114640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スライド番号プレースホルダー 2"/>
          <p:cNvSpPr>
            <a:spLocks noGrp="1"/>
          </p:cNvSpPr>
          <p:nvPr>
            <p:ph type="sldNum" sz="quarter" idx="10"/>
          </p:nvPr>
        </p:nvSpPr>
        <p:spPr>
          <a:xfrm>
            <a:off x="6178348" y="8976144"/>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1" lang="en-US" altLang="ja-JP" sz="1000" b="0" i="0" u="none" strike="noStrike" kern="1200" cap="none" spc="0" normalizeH="0" baseline="0" noProof="0" dirty="0">
              <a:ln>
                <a:noFill/>
              </a:ln>
              <a:solidFill>
                <a:srgbClr val="000000"/>
              </a:solidFill>
              <a:effectLst/>
              <a:uLnTx/>
              <a:uFillTx/>
              <a:latin typeface="Meiryo UI"/>
              <a:ea typeface="Meiryo UI"/>
              <a:cs typeface="+mn-cs"/>
            </a:endParaRPr>
          </a:p>
        </p:txBody>
      </p:sp>
      <p:sp>
        <p:nvSpPr>
          <p:cNvPr id="195"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２</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ご提案</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のポイント　　　　</a:t>
            </a:r>
            <a:r>
              <a:rPr lang="ja-JP" altLang="en-US" dirty="0" smtClean="0">
                <a:solidFill>
                  <a:srgbClr val="FF0000"/>
                </a:solidFill>
                <a:latin typeface="UD デジタル 教科書体 NK-R" panose="02020400000000000000" pitchFamily="18" charset="-128"/>
                <a:ea typeface="UD デジタル 教科書体 NK-R" panose="02020400000000000000" pitchFamily="18" charset="-128"/>
              </a:rPr>
              <a:t>観光データ活用型②</a:t>
            </a:r>
            <a:endParaRPr kumimoji="1" lang="ja-JP" altLang="en-US" sz="2800" dirty="0">
              <a:solidFill>
                <a:srgbClr val="FF0000"/>
              </a:solidFill>
              <a:latin typeface="UD デジタル 教科書体 NK-R" panose="02020400000000000000" pitchFamily="18" charset="-128"/>
              <a:ea typeface="UD デジタル 教科書体 NK-R" panose="02020400000000000000" pitchFamily="18" charset="-128"/>
            </a:endParaRPr>
          </a:p>
        </p:txBody>
      </p:sp>
      <p:sp>
        <p:nvSpPr>
          <p:cNvPr id="4" name="テキスト ボックス 3"/>
          <p:cNvSpPr txBox="1"/>
          <p:nvPr/>
        </p:nvSpPr>
        <p:spPr>
          <a:xfrm>
            <a:off x="512347" y="925204"/>
            <a:ext cx="6085005" cy="954107"/>
          </a:xfrm>
          <a:prstGeom prst="rect">
            <a:avLst/>
          </a:prstGeom>
          <a:solidFill>
            <a:srgbClr val="FFFF00"/>
          </a:solidFill>
        </p:spPr>
        <p:txBody>
          <a:bodyPr wrap="square" rtlCol="0">
            <a:spAutoFit/>
          </a:bodyPr>
          <a:lstStyle/>
          <a:p>
            <a:r>
              <a:rPr lang="ja-JP" altLang="en-US" sz="1400" dirty="0" smtClean="0">
                <a:solidFill>
                  <a:schemeClr val="accent6">
                    <a:lumMod val="50000"/>
                  </a:schemeClr>
                </a:solidFill>
                <a:latin typeface="UD デジタル 教科書体 NK-R" panose="02020400000000000000" pitchFamily="18" charset="-128"/>
                <a:ea typeface="UD デジタル 教科書体 NK-R" panose="02020400000000000000" pitchFamily="18" charset="-128"/>
              </a:rPr>
              <a:t>東武トップツアーズは、北海道を含む全国観光地における</a:t>
            </a:r>
            <a:endParaRPr lang="en-US" altLang="ja-JP" sz="1400" dirty="0" smtClean="0">
              <a:solidFill>
                <a:schemeClr val="accent6">
                  <a:lumMod val="50000"/>
                </a:schemeClr>
              </a:solidFill>
              <a:latin typeface="UD デジタル 教科書体 NK-R" panose="02020400000000000000" pitchFamily="18" charset="-128"/>
              <a:ea typeface="UD デジタル 教科書体 NK-R" panose="02020400000000000000" pitchFamily="18" charset="-128"/>
            </a:endParaRPr>
          </a:p>
          <a:p>
            <a:r>
              <a:rPr lang="ja-JP" altLang="en-US" sz="1400" dirty="0">
                <a:solidFill>
                  <a:schemeClr val="accent6">
                    <a:lumMod val="50000"/>
                  </a:schemeClr>
                </a:solidFill>
                <a:latin typeface="UD デジタル 教科書体 NK-R" panose="02020400000000000000" pitchFamily="18" charset="-128"/>
                <a:ea typeface="UD デジタル 教科書体 NK-R" panose="02020400000000000000" pitchFamily="18" charset="-128"/>
              </a:rPr>
              <a:t>①</a:t>
            </a:r>
            <a:r>
              <a:rPr lang="ja-JP" altLang="en-US" sz="1400" dirty="0" smtClean="0">
                <a:solidFill>
                  <a:schemeClr val="accent6">
                    <a:lumMod val="50000"/>
                  </a:schemeClr>
                </a:solidFill>
                <a:latin typeface="UD デジタル 教科書体 NK-R" panose="02020400000000000000" pitchFamily="18" charset="-128"/>
                <a:ea typeface="UD デジタル 教科書体 NK-R" panose="02020400000000000000" pitchFamily="18" charset="-128"/>
              </a:rPr>
              <a:t>毎日の訪問者人数、②訪問者の属性（性別、年代別）、③訪問時間帯</a:t>
            </a:r>
            <a:r>
              <a:rPr lang="en-US" altLang="ja-JP" sz="1400" dirty="0" smtClean="0">
                <a:solidFill>
                  <a:schemeClr val="accent6">
                    <a:lumMod val="50000"/>
                  </a:schemeClr>
                </a:solidFill>
                <a:latin typeface="UD デジタル 教科書体 NK-R" panose="02020400000000000000" pitchFamily="18" charset="-128"/>
                <a:ea typeface="UD デジタル 教科書体 NK-R" panose="02020400000000000000" pitchFamily="18" charset="-128"/>
              </a:rPr>
              <a:t/>
            </a:r>
            <a:br>
              <a:rPr lang="en-US" altLang="ja-JP" sz="1400" dirty="0" smtClean="0">
                <a:solidFill>
                  <a:schemeClr val="accent6">
                    <a:lumMod val="50000"/>
                  </a:schemeClr>
                </a:solidFill>
                <a:latin typeface="UD デジタル 教科書体 NK-R" panose="02020400000000000000" pitchFamily="18" charset="-128"/>
                <a:ea typeface="UD デジタル 教科書体 NK-R" panose="02020400000000000000" pitchFamily="18" charset="-128"/>
              </a:rPr>
            </a:br>
            <a:r>
              <a:rPr lang="ja-JP" altLang="en-US" sz="1400" dirty="0" smtClean="0">
                <a:solidFill>
                  <a:schemeClr val="accent6">
                    <a:lumMod val="50000"/>
                  </a:schemeClr>
                </a:solidFill>
                <a:latin typeface="UD デジタル 教科書体 NK-R" panose="02020400000000000000" pitchFamily="18" charset="-128"/>
                <a:ea typeface="UD デジタル 教科書体 NK-R" panose="02020400000000000000" pitchFamily="18" charset="-128"/>
              </a:rPr>
              <a:t>④居住者、勤務者、来街者分析、⑤観光客の居住地</a:t>
            </a:r>
            <a:endParaRPr lang="en-US" altLang="ja-JP" sz="1400" dirty="0" smtClean="0">
              <a:solidFill>
                <a:schemeClr val="accent6">
                  <a:lumMod val="50000"/>
                </a:schemeClr>
              </a:solidFill>
              <a:latin typeface="UD デジタル 教科書体 NK-R" panose="02020400000000000000" pitchFamily="18" charset="-128"/>
              <a:ea typeface="UD デジタル 教科書体 NK-R" panose="02020400000000000000" pitchFamily="18" charset="-128"/>
            </a:endParaRPr>
          </a:p>
          <a:p>
            <a:r>
              <a:rPr lang="ja-JP" altLang="en-US" sz="1400" dirty="0" smtClean="0">
                <a:solidFill>
                  <a:schemeClr val="accent6">
                    <a:lumMod val="50000"/>
                  </a:schemeClr>
                </a:solidFill>
                <a:latin typeface="UD デジタル 教科書体 NK-R" panose="02020400000000000000" pitchFamily="18" charset="-128"/>
                <a:ea typeface="UD デジタル 教科書体 NK-R" panose="02020400000000000000" pitchFamily="18" charset="-128"/>
              </a:rPr>
              <a:t>を分析しています。</a:t>
            </a:r>
            <a:r>
              <a:rPr kumimoji="1" lang="ja-JP" altLang="en-US" sz="1400" dirty="0">
                <a:latin typeface="UD デジタル 教科書体 NK-R" panose="02020400000000000000" pitchFamily="18" charset="-128"/>
                <a:ea typeface="UD デジタル 教科書体 NK-R" panose="02020400000000000000" pitchFamily="18" charset="-128"/>
              </a:rPr>
              <a:t>　</a:t>
            </a:r>
            <a:r>
              <a:rPr lang="ja-JP" altLang="en-US" sz="1400" dirty="0">
                <a:latin typeface="UD デジタル 教科書体 NK-R" panose="02020400000000000000" pitchFamily="18" charset="-128"/>
                <a:ea typeface="UD デジタル 教科書体 NK-R" panose="02020400000000000000" pitchFamily="18" charset="-128"/>
              </a:rPr>
              <a:t>　</a:t>
            </a:r>
            <a:endParaRPr lang="en-US" altLang="ja-JP" sz="1400" dirty="0">
              <a:latin typeface="UD デジタル 教科書体 NK-R" panose="02020400000000000000" pitchFamily="18" charset="-128"/>
              <a:ea typeface="UD デジタル 教科書体 NK-R" panose="02020400000000000000" pitchFamily="18" charset="-128"/>
            </a:endParaRPr>
          </a:p>
        </p:txBody>
      </p:sp>
      <p:sp>
        <p:nvSpPr>
          <p:cNvPr id="8" name="テキスト ボックス 7"/>
          <p:cNvSpPr txBox="1"/>
          <p:nvPr/>
        </p:nvSpPr>
        <p:spPr>
          <a:xfrm>
            <a:off x="330848" y="7717685"/>
            <a:ext cx="6444716" cy="830997"/>
          </a:xfrm>
          <a:prstGeom prst="rect">
            <a:avLst/>
          </a:prstGeom>
          <a:noFill/>
        </p:spPr>
        <p:txBody>
          <a:bodyPr wrap="square" rtlCol="0">
            <a:spAutoFit/>
          </a:bodyPr>
          <a:lstStyle/>
          <a:p>
            <a:r>
              <a:rPr kumimoji="1" lang="ja-JP" altLang="en-US" sz="1600" dirty="0" smtClean="0">
                <a:latin typeface="UD デジタル 教科書体 NK-R" panose="02020400000000000000" pitchFamily="18" charset="-128"/>
                <a:ea typeface="UD デジタル 教科書体 NK-R" panose="02020400000000000000" pitchFamily="18" charset="-128"/>
              </a:rPr>
              <a:t>東武トップツアーズが最も得意とする観光データ連携型の</a:t>
            </a:r>
            <a:r>
              <a:rPr kumimoji="1" lang="en-US" altLang="ja-JP" sz="1600" dirty="0" smtClean="0">
                <a:latin typeface="UD デジタル 教科書体 NK-R" panose="02020400000000000000" pitchFamily="18" charset="-128"/>
                <a:ea typeface="UD デジタル 教科書体 NK-R" panose="02020400000000000000" pitchFamily="18" charset="-128"/>
              </a:rPr>
              <a:t>SNS</a:t>
            </a:r>
            <a:r>
              <a:rPr kumimoji="1" lang="ja-JP" altLang="en-US" sz="1600" dirty="0" smtClean="0">
                <a:latin typeface="UD デジタル 教科書体 NK-R" panose="02020400000000000000" pitchFamily="18" charset="-128"/>
                <a:ea typeface="UD デジタル 教科書体 NK-R" panose="02020400000000000000" pitchFamily="18" charset="-128"/>
              </a:rPr>
              <a:t>運用</a:t>
            </a:r>
            <a:endParaRPr kumimoji="1" lang="en-US" altLang="ja-JP" sz="1600" dirty="0" smtClean="0">
              <a:latin typeface="UD デジタル 教科書体 NK-R" panose="02020400000000000000" pitchFamily="18" charset="-128"/>
              <a:ea typeface="UD デジタル 教科書体 NK-R" panose="02020400000000000000" pitchFamily="18" charset="-128"/>
            </a:endParaRPr>
          </a:p>
          <a:p>
            <a:r>
              <a:rPr kumimoji="1" lang="ja-JP" altLang="en-US" sz="1600" dirty="0" smtClean="0">
                <a:latin typeface="UD デジタル 教科書体 NK-R" panose="02020400000000000000" pitchFamily="18" charset="-128"/>
                <a:ea typeface="UD デジタル 教科書体 NK-R" panose="02020400000000000000" pitchFamily="18" charset="-128"/>
              </a:rPr>
              <a:t>コンテンツ発信の前後における</a:t>
            </a:r>
            <a:r>
              <a:rPr kumimoji="1" lang="en-US" altLang="ja-JP" sz="1600" dirty="0" smtClean="0">
                <a:solidFill>
                  <a:srgbClr val="FF0000"/>
                </a:solidFill>
                <a:latin typeface="UD デジタル 教科書体 NK-R" panose="02020400000000000000" pitchFamily="18" charset="-128"/>
                <a:ea typeface="UD デジタル 教科書体 NK-R" panose="02020400000000000000" pitchFamily="18" charset="-128"/>
              </a:rPr>
              <a:t>SNS</a:t>
            </a:r>
            <a:r>
              <a:rPr lang="ja-JP" altLang="en-US" sz="1600" dirty="0">
                <a:solidFill>
                  <a:srgbClr val="FF0000"/>
                </a:solidFill>
                <a:latin typeface="UD デジタル 教科書体 NK-R" panose="02020400000000000000" pitchFamily="18" charset="-128"/>
                <a:ea typeface="UD デジタル 教科書体 NK-R" panose="02020400000000000000" pitchFamily="18" charset="-128"/>
              </a:rPr>
              <a:t>施策</a:t>
            </a:r>
            <a:r>
              <a:rPr kumimoji="1" lang="ja-JP" altLang="en-US" sz="1600" dirty="0" smtClean="0">
                <a:solidFill>
                  <a:srgbClr val="FF0000"/>
                </a:solidFill>
                <a:latin typeface="UD デジタル 教科書体 NK-R" panose="02020400000000000000" pitchFamily="18" charset="-128"/>
                <a:ea typeface="UD デジタル 教科書体 NK-R" panose="02020400000000000000" pitchFamily="18" charset="-128"/>
              </a:rPr>
              <a:t>の効果が数字で分かり</a:t>
            </a:r>
            <a:r>
              <a:rPr kumimoji="1" lang="ja-JP" altLang="en-US" sz="1600" dirty="0" smtClean="0">
                <a:latin typeface="UD デジタル 教科書体 NK-R" panose="02020400000000000000" pitchFamily="18" charset="-128"/>
                <a:ea typeface="UD デジタル 教科書体 NK-R" panose="02020400000000000000" pitchFamily="18" charset="-128"/>
              </a:rPr>
              <a:t>、</a:t>
            </a:r>
            <a:endParaRPr kumimoji="1" lang="en-US" altLang="ja-JP" sz="1600" dirty="0" smtClean="0">
              <a:latin typeface="UD デジタル 教科書体 NK-R" panose="02020400000000000000" pitchFamily="18" charset="-128"/>
              <a:ea typeface="UD デジタル 教科書体 NK-R" panose="02020400000000000000" pitchFamily="18" charset="-128"/>
            </a:endParaRPr>
          </a:p>
          <a:p>
            <a:r>
              <a:rPr lang="ja-JP" altLang="en-US" sz="1600" dirty="0" smtClean="0">
                <a:latin typeface="UD デジタル 教科書体 NK-R" panose="02020400000000000000" pitchFamily="18" charset="-128"/>
                <a:ea typeface="UD デジタル 教科書体 NK-R" panose="02020400000000000000" pitchFamily="18" charset="-128"/>
              </a:rPr>
              <a:t>日々分析しているので、</a:t>
            </a:r>
            <a:r>
              <a:rPr lang="ja-JP" altLang="en-US" sz="1600" u="sng" dirty="0" smtClean="0">
                <a:solidFill>
                  <a:srgbClr val="FF0000"/>
                </a:solidFill>
                <a:latin typeface="UD デジタル 教科書体 NK-R" panose="02020400000000000000" pitchFamily="18" charset="-128"/>
                <a:ea typeface="UD デジタル 教科書体 NK-R" panose="02020400000000000000" pitchFamily="18" charset="-128"/>
              </a:rPr>
              <a:t>効果的な発信</a:t>
            </a:r>
            <a:r>
              <a:rPr lang="ja-JP" altLang="en-US" sz="1600" dirty="0" smtClean="0">
                <a:latin typeface="UD デジタル 教科書体 NK-R" panose="02020400000000000000" pitchFamily="18" charset="-128"/>
                <a:ea typeface="UD デジタル 教科書体 NK-R" panose="02020400000000000000" pitchFamily="18" charset="-128"/>
              </a:rPr>
              <a:t>ができます。</a:t>
            </a:r>
            <a:endParaRPr kumimoji="1" lang="ja-JP" altLang="en-US" sz="1600" dirty="0">
              <a:latin typeface="UD デジタル 教科書体 NK-R" panose="02020400000000000000" pitchFamily="18" charset="-128"/>
              <a:ea typeface="UD デジタル 教科書体 NK-R" panose="02020400000000000000" pitchFamily="18" charset="-128"/>
            </a:endParaRPr>
          </a:p>
        </p:txBody>
      </p:sp>
      <p:sp>
        <p:nvSpPr>
          <p:cNvPr id="9" name="テキスト ボックス 8"/>
          <p:cNvSpPr txBox="1"/>
          <p:nvPr/>
        </p:nvSpPr>
        <p:spPr>
          <a:xfrm>
            <a:off x="275855" y="2163161"/>
            <a:ext cx="2160240" cy="338554"/>
          </a:xfrm>
          <a:prstGeom prst="rect">
            <a:avLst/>
          </a:prstGeom>
          <a:solidFill>
            <a:srgbClr val="D7F1D8"/>
          </a:solidFill>
        </p:spPr>
        <p:txBody>
          <a:bodyPr wrap="square" rtlCol="0">
            <a:spAutoFit/>
          </a:bodyPr>
          <a:lstStyle/>
          <a:p>
            <a:r>
              <a:rPr lang="ja-JP" altLang="en-US" sz="1600" dirty="0" smtClean="0">
                <a:latin typeface="UD デジタル 教科書体 NK-R" panose="02020400000000000000" pitchFamily="18" charset="-128"/>
                <a:ea typeface="UD デジタル 教科書体 NK-R" panose="02020400000000000000" pitchFamily="18" charset="-128"/>
              </a:rPr>
              <a:t>例、札幌市</a:t>
            </a:r>
            <a:r>
              <a:rPr lang="ja-JP" altLang="en-US" sz="1600" dirty="0">
                <a:latin typeface="UD デジタル 教科書体 NK-R" panose="02020400000000000000" pitchFamily="18" charset="-128"/>
                <a:ea typeface="UD デジタル 教科書体 NK-R" panose="02020400000000000000" pitchFamily="18" charset="-128"/>
              </a:rPr>
              <a:t>円山動物園</a:t>
            </a:r>
          </a:p>
        </p:txBody>
      </p:sp>
      <p:sp>
        <p:nvSpPr>
          <p:cNvPr id="13" name="テキスト ボックス 12"/>
          <p:cNvSpPr txBox="1"/>
          <p:nvPr/>
        </p:nvSpPr>
        <p:spPr>
          <a:xfrm>
            <a:off x="221380" y="2639983"/>
            <a:ext cx="3351636" cy="954107"/>
          </a:xfrm>
          <a:prstGeom prst="rect">
            <a:avLst/>
          </a:prstGeom>
          <a:noFill/>
        </p:spPr>
        <p:txBody>
          <a:bodyPr wrap="square" rtlCol="0">
            <a:spAutoFit/>
          </a:bodyPr>
          <a:lstStyle/>
          <a:p>
            <a:r>
              <a:rPr lang="ja-JP" altLang="en-US" sz="1400" dirty="0" smtClean="0">
                <a:latin typeface="UD デジタル 教科書体 NK-R" panose="02020400000000000000" pitchFamily="18" charset="-128"/>
                <a:ea typeface="UD デジタル 教科書体 NK-R" panose="02020400000000000000" pitchFamily="18" charset="-128"/>
              </a:rPr>
              <a:t>観光客の居住地分析</a:t>
            </a:r>
            <a:endParaRPr lang="en-US" altLang="ja-JP" sz="1400" dirty="0" smtClean="0">
              <a:latin typeface="UD デジタル 教科書体 NK-R" panose="02020400000000000000" pitchFamily="18" charset="-128"/>
              <a:ea typeface="UD デジタル 教科書体 NK-R" panose="02020400000000000000" pitchFamily="18" charset="-128"/>
            </a:endParaRPr>
          </a:p>
          <a:p>
            <a:endParaRPr lang="en-US" altLang="ja-JP" sz="1400" dirty="0" smtClean="0">
              <a:latin typeface="UD デジタル 教科書体 NK-R" panose="02020400000000000000" pitchFamily="18" charset="-128"/>
              <a:ea typeface="UD デジタル 教科書体 NK-R" panose="02020400000000000000" pitchFamily="18" charset="-128"/>
            </a:endParaRPr>
          </a:p>
          <a:p>
            <a:r>
              <a:rPr lang="ja-JP" altLang="en-US" sz="1400" dirty="0">
                <a:latin typeface="UD デジタル 教科書体 NK-R" panose="02020400000000000000" pitchFamily="18" charset="-128"/>
                <a:ea typeface="UD デジタル 教科書体 NK-R" panose="02020400000000000000" pitchFamily="18" charset="-128"/>
              </a:rPr>
              <a:t>昼</a:t>
            </a:r>
            <a:r>
              <a:rPr lang="ja-JP" altLang="en-US" sz="1400" dirty="0" smtClean="0">
                <a:latin typeface="UD デジタル 教科書体 NK-R" panose="02020400000000000000" pitchFamily="18" charset="-128"/>
                <a:ea typeface="UD デジタル 教科書体 NK-R" panose="02020400000000000000" pitchFamily="18" charset="-128"/>
              </a:rPr>
              <a:t>に来たスマホの夜の位置データを解析して、観光客の居住地を分析。</a:t>
            </a:r>
            <a:endParaRPr lang="ja-JP" altLang="en-US" sz="1400" dirty="0">
              <a:latin typeface="UD デジタル 教科書体 NK-R" panose="02020400000000000000" pitchFamily="18" charset="-128"/>
              <a:ea typeface="UD デジタル 教科書体 NK-R" panose="02020400000000000000" pitchFamily="18" charset="-128"/>
            </a:endParaRPr>
          </a:p>
        </p:txBody>
      </p:sp>
      <p:pic>
        <p:nvPicPr>
          <p:cNvPr id="3" name="図 2"/>
          <p:cNvPicPr>
            <a:picLocks noChangeAspect="1"/>
          </p:cNvPicPr>
          <p:nvPr/>
        </p:nvPicPr>
        <p:blipFill>
          <a:blip r:embed="rId2"/>
          <a:stretch>
            <a:fillRect/>
          </a:stretch>
        </p:blipFill>
        <p:spPr>
          <a:xfrm>
            <a:off x="4473822" y="2053401"/>
            <a:ext cx="2123530" cy="1650449"/>
          </a:xfrm>
          <a:prstGeom prst="rect">
            <a:avLst/>
          </a:prstGeom>
        </p:spPr>
      </p:pic>
      <p:pic>
        <p:nvPicPr>
          <p:cNvPr id="10" name="図 9"/>
          <p:cNvPicPr>
            <a:picLocks noChangeAspect="1"/>
          </p:cNvPicPr>
          <p:nvPr/>
        </p:nvPicPr>
        <p:blipFill>
          <a:blip r:embed="rId3"/>
          <a:stretch>
            <a:fillRect/>
          </a:stretch>
        </p:blipFill>
        <p:spPr>
          <a:xfrm>
            <a:off x="275854" y="3898442"/>
            <a:ext cx="6321497" cy="3408604"/>
          </a:xfrm>
          <a:prstGeom prst="rect">
            <a:avLst/>
          </a:prstGeom>
          <a:ln>
            <a:solidFill>
              <a:schemeClr val="tx1"/>
            </a:solidFill>
          </a:ln>
        </p:spPr>
      </p:pic>
    </p:spTree>
    <p:extLst>
      <p:ext uri="{BB962C8B-B14F-4D97-AF65-F5344CB8AC3E}">
        <p14:creationId xmlns:p14="http://schemas.microsoft.com/office/powerpoint/2010/main" val="163966258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p:cNvGrpSpPr/>
          <p:nvPr/>
        </p:nvGrpSpPr>
        <p:grpSpPr>
          <a:xfrm>
            <a:off x="642114" y="1198467"/>
            <a:ext cx="5573773" cy="2930761"/>
            <a:chOff x="-1317" y="823958"/>
            <a:chExt cx="9908632" cy="5210084"/>
          </a:xfrm>
        </p:grpSpPr>
        <p:pic>
          <p:nvPicPr>
            <p:cNvPr id="4" name="図 3"/>
            <p:cNvPicPr>
              <a:picLocks noChangeAspect="1"/>
            </p:cNvPicPr>
            <p:nvPr/>
          </p:nvPicPr>
          <p:blipFill>
            <a:blip r:embed="rId2"/>
            <a:stretch>
              <a:fillRect/>
            </a:stretch>
          </p:blipFill>
          <p:spPr>
            <a:xfrm>
              <a:off x="-1317" y="823958"/>
              <a:ext cx="9908632" cy="5210084"/>
            </a:xfrm>
            <a:prstGeom prst="rect">
              <a:avLst/>
            </a:prstGeom>
          </p:spPr>
        </p:pic>
        <p:sp>
          <p:nvSpPr>
            <p:cNvPr id="5" name="正方形/長方形 4"/>
            <p:cNvSpPr/>
            <p:nvPr/>
          </p:nvSpPr>
          <p:spPr>
            <a:xfrm>
              <a:off x="8880231" y="3648808"/>
              <a:ext cx="984802"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a:latin typeface="UD デジタル 教科書体 NK-R" panose="02020400000000000000" pitchFamily="18" charset="-128"/>
                <a:ea typeface="UD デジタル 教科書体 NK-R" panose="02020400000000000000" pitchFamily="18" charset="-128"/>
              </a:endParaRPr>
            </a:p>
          </p:txBody>
        </p:sp>
      </p:grpSp>
      <p:pic>
        <p:nvPicPr>
          <p:cNvPr id="6" name="図 5"/>
          <p:cNvPicPr>
            <a:picLocks noChangeAspect="1"/>
          </p:cNvPicPr>
          <p:nvPr/>
        </p:nvPicPr>
        <p:blipFill>
          <a:blip r:embed="rId3"/>
          <a:stretch>
            <a:fillRect/>
          </a:stretch>
        </p:blipFill>
        <p:spPr>
          <a:xfrm>
            <a:off x="3676858" y="4220346"/>
            <a:ext cx="2406066" cy="219708"/>
          </a:xfrm>
          <a:prstGeom prst="rect">
            <a:avLst/>
          </a:prstGeom>
        </p:spPr>
      </p:pic>
      <p:sp>
        <p:nvSpPr>
          <p:cNvPr id="7" name="テキスト ボックス 6"/>
          <p:cNvSpPr txBox="1"/>
          <p:nvPr/>
        </p:nvSpPr>
        <p:spPr>
          <a:xfrm>
            <a:off x="875308" y="899592"/>
            <a:ext cx="1439818" cy="248209"/>
          </a:xfrm>
          <a:prstGeom prst="rect">
            <a:avLst/>
          </a:prstGeom>
          <a:noFill/>
        </p:spPr>
        <p:txBody>
          <a:bodyPr wrap="none" rtlCol="0">
            <a:spAutoFit/>
          </a:bodyPr>
          <a:lstStyle/>
          <a:p>
            <a:r>
              <a:rPr lang="ja-JP" altLang="en-US" sz="1013" dirty="0">
                <a:latin typeface="UD デジタル 教科書体 NK-R" panose="02020400000000000000" pitchFamily="18" charset="-128"/>
                <a:ea typeface="UD デジタル 教科書体 NK-R" panose="02020400000000000000" pitchFamily="18" charset="-128"/>
              </a:rPr>
              <a:t>来訪者属性　美瑛神社</a:t>
            </a:r>
          </a:p>
        </p:txBody>
      </p:sp>
      <p:pic>
        <p:nvPicPr>
          <p:cNvPr id="8" name="図 7"/>
          <p:cNvPicPr>
            <a:picLocks noChangeAspect="1"/>
          </p:cNvPicPr>
          <p:nvPr/>
        </p:nvPicPr>
        <p:blipFill>
          <a:blip r:embed="rId4"/>
          <a:stretch>
            <a:fillRect/>
          </a:stretch>
        </p:blipFill>
        <p:spPr>
          <a:xfrm>
            <a:off x="524500" y="4823724"/>
            <a:ext cx="5592963" cy="2727737"/>
          </a:xfrm>
          <a:prstGeom prst="rect">
            <a:avLst/>
          </a:prstGeom>
        </p:spPr>
      </p:pic>
      <p:sp>
        <p:nvSpPr>
          <p:cNvPr id="10" name="テキスト ボックス 9"/>
          <p:cNvSpPr txBox="1"/>
          <p:nvPr/>
        </p:nvSpPr>
        <p:spPr>
          <a:xfrm>
            <a:off x="3440073" y="220532"/>
            <a:ext cx="2377574" cy="369332"/>
          </a:xfrm>
          <a:prstGeom prst="rect">
            <a:avLst/>
          </a:prstGeom>
          <a:noFill/>
        </p:spPr>
        <p:txBody>
          <a:bodyPr wrap="none" rtlCol="0">
            <a:spAutoFit/>
          </a:bodyPr>
          <a:lstStyle/>
          <a:p>
            <a:r>
              <a:rPr lang="ja-JP" altLang="en-US" dirty="0">
                <a:solidFill>
                  <a:srgbClr val="FF0000"/>
                </a:solidFill>
                <a:latin typeface="UD デジタル 教科書体 NK-R" panose="02020400000000000000" pitchFamily="18" charset="-128"/>
                <a:ea typeface="UD デジタル 教科書体 NK-R" panose="02020400000000000000" pitchFamily="18" charset="-128"/>
              </a:rPr>
              <a:t>来訪者推移　美瑛神社</a:t>
            </a:r>
          </a:p>
        </p:txBody>
      </p:sp>
      <p:sp>
        <p:nvSpPr>
          <p:cNvPr id="13" name="タイトル 4"/>
          <p:cNvSpPr txBox="1">
            <a:spLocks/>
          </p:cNvSpPr>
          <p:nvPr/>
        </p:nvSpPr>
        <p:spPr bwMode="auto">
          <a:xfrm>
            <a:off x="152630" y="242228"/>
            <a:ext cx="27003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ctr" rtl="0" eaLnBrk="1" fontAlgn="base" hangingPunct="1">
              <a:spcBef>
                <a:spcPct val="0"/>
              </a:spcBef>
              <a:spcAft>
                <a:spcPct val="0"/>
              </a:spcAft>
              <a:defRPr kumimoji="1" sz="3375" b="1">
                <a:solidFill>
                  <a:schemeClr val="tx2"/>
                </a:solidFill>
                <a:latin typeface="Meiryo UI" pitchFamily="50" charset="-128"/>
                <a:ea typeface="Meiryo UI" pitchFamily="50" charset="-128"/>
                <a:cs typeface="Meiryo UI" pitchFamily="50" charset="-128"/>
              </a:defRPr>
            </a:lvl1pPr>
            <a:lvl2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2pPr>
            <a:lvl3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3pPr>
            <a:lvl4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4pPr>
            <a:lvl5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5pPr>
            <a:lvl6pPr marL="4572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6pPr>
            <a:lvl7pPr marL="9144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7pPr>
            <a:lvl8pPr marL="13716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8pPr>
            <a:lvl9pPr marL="18288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9pPr>
          </a:lstStyle>
          <a:p>
            <a:pPr algn="l"/>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sz="2400" kern="0" dirty="0">
                <a:solidFill>
                  <a:schemeClr val="tx1"/>
                </a:solidFill>
                <a:latin typeface="UD デジタル 教科書体 NK-R" panose="02020400000000000000" pitchFamily="18" charset="-128"/>
                <a:ea typeface="UD デジタル 教科書体 NK-R" panose="02020400000000000000" pitchFamily="18" charset="-128"/>
              </a:rPr>
              <a:t>実施</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報告書 参考</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　</a:t>
            </a:r>
            <a:endParaRPr lang="ja-JP" altLang="en-US" sz="2400" kern="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4" name="テキスト ボックス 3">
            <a:extLst>
              <a:ext uri="{FF2B5EF4-FFF2-40B4-BE49-F238E27FC236}">
                <a16:creationId xmlns:a16="http://schemas.microsoft.com/office/drawing/2014/main" id="{82BCFC75-A9CA-DD47-B3C8-0637A8C4ACB3}"/>
              </a:ext>
            </a:extLst>
          </p:cNvPr>
          <p:cNvSpPr txBox="1">
            <a:spLocks noChangeArrowheads="1"/>
          </p:cNvSpPr>
          <p:nvPr/>
        </p:nvSpPr>
        <p:spPr bwMode="auto">
          <a:xfrm>
            <a:off x="363828" y="8121878"/>
            <a:ext cx="6087888" cy="634020"/>
          </a:xfrm>
          <a:prstGeom prst="rect">
            <a:avLst/>
          </a:prstGeom>
          <a:solidFill>
            <a:schemeClr val="accent5"/>
          </a:solidFill>
          <a:ln>
            <a:noFill/>
          </a:ln>
          <a:extLst/>
        </p:spPr>
        <p:txBody>
          <a:bodyPr wrap="square">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buNone/>
            </a:pPr>
            <a:r>
              <a:rPr lang="ja-JP" altLang="en-US" sz="1600" b="1" dirty="0" smtClean="0">
                <a:latin typeface="UD デジタル 教科書体 NK-R" panose="02020400000000000000" pitchFamily="18" charset="-128"/>
                <a:ea typeface="UD デジタル 教科書体 NK-R" panose="02020400000000000000" pitchFamily="18" charset="-128"/>
              </a:rPr>
              <a:t>観光データ解析に基づき、</a:t>
            </a:r>
            <a:r>
              <a:rPr lang="en-US" altLang="ja-JP" sz="1600" b="1" dirty="0" smtClean="0">
                <a:latin typeface="UD デジタル 教科書体 NK-R" panose="02020400000000000000" pitchFamily="18" charset="-128"/>
                <a:ea typeface="UD デジタル 教科書体 NK-R" panose="02020400000000000000" pitchFamily="18" charset="-128"/>
              </a:rPr>
              <a:t>SNS</a:t>
            </a:r>
            <a:r>
              <a:rPr lang="ja-JP" altLang="en-US" sz="1600" b="1" dirty="0" smtClean="0">
                <a:latin typeface="UD デジタル 教科書体 NK-R" panose="02020400000000000000" pitchFamily="18" charset="-128"/>
                <a:ea typeface="UD デジタル 教科書体 NK-R" panose="02020400000000000000" pitchFamily="18" charset="-128"/>
              </a:rPr>
              <a:t>の配信内容の選択と効果確認</a:t>
            </a:r>
            <a:r>
              <a:rPr lang="ja-JP" altLang="en-US" sz="1600" b="1" dirty="0" smtClean="0">
                <a:latin typeface="UD デジタル 教科書体 NK-R" panose="02020400000000000000" pitchFamily="18" charset="-128"/>
                <a:ea typeface="UD デジタル 教科書体 NK-R" panose="02020400000000000000" pitchFamily="18" charset="-128"/>
              </a:rPr>
              <a:t>を計測</a:t>
            </a:r>
            <a:endParaRPr lang="en-US" altLang="ja-JP" sz="1600" b="1" dirty="0" smtClean="0">
              <a:latin typeface="UD デジタル 教科書体 NK-R" panose="02020400000000000000" pitchFamily="18" charset="-128"/>
              <a:ea typeface="UD デジタル 教科書体 NK-R" panose="02020400000000000000" pitchFamily="18" charset="-128"/>
            </a:endParaRPr>
          </a:p>
          <a:p>
            <a:pPr>
              <a:buNone/>
            </a:pPr>
            <a:r>
              <a:rPr lang="ja-JP" altLang="en-US" sz="1600" b="1" dirty="0" smtClean="0">
                <a:latin typeface="UD デジタル 教科書体 NK-R" panose="02020400000000000000" pitchFamily="18" charset="-128"/>
                <a:ea typeface="UD デジタル 教科書体 NK-R" panose="02020400000000000000" pitchFamily="18" charset="-128"/>
              </a:rPr>
              <a:t>実際の観光の成果を実施報告書として提出する例</a:t>
            </a:r>
            <a:endParaRPr lang="ja-JP" altLang="en-US" sz="1600" b="1"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415848025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686410" y="1038344"/>
            <a:ext cx="4994955" cy="2790995"/>
          </a:xfrm>
          <a:prstGeom prst="rect">
            <a:avLst/>
          </a:prstGeom>
        </p:spPr>
      </p:pic>
      <p:sp>
        <p:nvSpPr>
          <p:cNvPr id="4" name="テキスト ボックス 3"/>
          <p:cNvSpPr txBox="1"/>
          <p:nvPr/>
        </p:nvSpPr>
        <p:spPr>
          <a:xfrm>
            <a:off x="2840649" y="218651"/>
            <a:ext cx="3300904" cy="369332"/>
          </a:xfrm>
          <a:prstGeom prst="rect">
            <a:avLst/>
          </a:prstGeom>
          <a:noFill/>
        </p:spPr>
        <p:txBody>
          <a:bodyPr wrap="none" rtlCol="0">
            <a:spAutoFit/>
          </a:bodyPr>
          <a:lstStyle/>
          <a:p>
            <a:r>
              <a:rPr lang="ja-JP" altLang="en-US" dirty="0">
                <a:solidFill>
                  <a:srgbClr val="FF0000"/>
                </a:solidFill>
                <a:latin typeface="UD デジタル 教科書体 NK-R" panose="02020400000000000000" pitchFamily="18" charset="-128"/>
                <a:ea typeface="UD デジタル 教科書体 NK-R" panose="02020400000000000000" pitchFamily="18" charset="-128"/>
              </a:rPr>
              <a:t>来訪者居住地分析　定山渓温泉</a:t>
            </a:r>
          </a:p>
        </p:txBody>
      </p:sp>
      <p:pic>
        <p:nvPicPr>
          <p:cNvPr id="5" name="図 4"/>
          <p:cNvPicPr>
            <a:picLocks noChangeAspect="1"/>
          </p:cNvPicPr>
          <p:nvPr/>
        </p:nvPicPr>
        <p:blipFill>
          <a:blip r:embed="rId3"/>
          <a:stretch>
            <a:fillRect/>
          </a:stretch>
        </p:blipFill>
        <p:spPr>
          <a:xfrm>
            <a:off x="714062" y="4283968"/>
            <a:ext cx="2282890" cy="3746016"/>
          </a:xfrm>
          <a:prstGeom prst="rect">
            <a:avLst/>
          </a:prstGeom>
        </p:spPr>
      </p:pic>
      <p:pic>
        <p:nvPicPr>
          <p:cNvPr id="6" name="図 5"/>
          <p:cNvPicPr>
            <a:picLocks noChangeAspect="1"/>
          </p:cNvPicPr>
          <p:nvPr/>
        </p:nvPicPr>
        <p:blipFill>
          <a:blip r:embed="rId4"/>
          <a:stretch>
            <a:fillRect/>
          </a:stretch>
        </p:blipFill>
        <p:spPr>
          <a:xfrm>
            <a:off x="3461974" y="4312448"/>
            <a:ext cx="2271282" cy="3855540"/>
          </a:xfrm>
          <a:prstGeom prst="rect">
            <a:avLst/>
          </a:prstGeom>
        </p:spPr>
      </p:pic>
      <p:sp>
        <p:nvSpPr>
          <p:cNvPr id="7" name="テキスト ボックス 6"/>
          <p:cNvSpPr txBox="1"/>
          <p:nvPr/>
        </p:nvSpPr>
        <p:spPr>
          <a:xfrm>
            <a:off x="714062" y="3856598"/>
            <a:ext cx="4238661" cy="400110"/>
          </a:xfrm>
          <a:prstGeom prst="rect">
            <a:avLst/>
          </a:prstGeom>
          <a:noFill/>
        </p:spPr>
        <p:txBody>
          <a:bodyPr wrap="none" rtlCol="0">
            <a:spAutoFit/>
          </a:bodyPr>
          <a:lstStyle/>
          <a:p>
            <a:r>
              <a:rPr lang="ja-JP" altLang="en-US" sz="2000" dirty="0">
                <a:latin typeface="UD デジタル 教科書体 NK-R" panose="02020400000000000000" pitchFamily="18" charset="-128"/>
                <a:ea typeface="UD デジタル 教科書体 NK-R" panose="02020400000000000000" pitchFamily="18" charset="-128"/>
              </a:rPr>
              <a:t>居住地を市町村単位で</a:t>
            </a:r>
            <a:r>
              <a:rPr lang="ja-JP" altLang="en-US" sz="2000" dirty="0" smtClean="0">
                <a:latin typeface="UD デジタル 教科書体 NK-R" panose="02020400000000000000" pitchFamily="18" charset="-128"/>
                <a:ea typeface="UD デジタル 教科書体 NK-R" panose="02020400000000000000" pitchFamily="18" charset="-128"/>
              </a:rPr>
              <a:t>調べています。</a:t>
            </a:r>
            <a:endParaRPr lang="ja-JP" altLang="en-US" sz="2000" dirty="0">
              <a:latin typeface="UD デジタル 教科書体 NK-R" panose="02020400000000000000" pitchFamily="18" charset="-128"/>
              <a:ea typeface="UD デジタル 教科書体 NK-R" panose="02020400000000000000" pitchFamily="18" charset="-128"/>
            </a:endParaRPr>
          </a:p>
        </p:txBody>
      </p:sp>
      <p:sp>
        <p:nvSpPr>
          <p:cNvPr id="10" name="タイトル 4"/>
          <p:cNvSpPr txBox="1">
            <a:spLocks/>
          </p:cNvSpPr>
          <p:nvPr/>
        </p:nvSpPr>
        <p:spPr bwMode="auto">
          <a:xfrm>
            <a:off x="152630" y="242228"/>
            <a:ext cx="27003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ctr" rtl="0" eaLnBrk="1" fontAlgn="base" hangingPunct="1">
              <a:spcBef>
                <a:spcPct val="0"/>
              </a:spcBef>
              <a:spcAft>
                <a:spcPct val="0"/>
              </a:spcAft>
              <a:defRPr kumimoji="1" sz="3375" b="1">
                <a:solidFill>
                  <a:schemeClr val="tx2"/>
                </a:solidFill>
                <a:latin typeface="Meiryo UI" pitchFamily="50" charset="-128"/>
                <a:ea typeface="Meiryo UI" pitchFamily="50" charset="-128"/>
                <a:cs typeface="Meiryo UI" pitchFamily="50" charset="-128"/>
              </a:defRPr>
            </a:lvl1pPr>
            <a:lvl2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2pPr>
            <a:lvl3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3pPr>
            <a:lvl4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4pPr>
            <a:lvl5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5pPr>
            <a:lvl6pPr marL="4572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6pPr>
            <a:lvl7pPr marL="9144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7pPr>
            <a:lvl8pPr marL="13716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8pPr>
            <a:lvl9pPr marL="18288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9pPr>
          </a:lstStyle>
          <a:p>
            <a:pPr algn="l"/>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sz="2400" kern="0" dirty="0">
                <a:solidFill>
                  <a:schemeClr val="tx1"/>
                </a:solidFill>
                <a:latin typeface="UD デジタル 教科書体 NK-R" panose="02020400000000000000" pitchFamily="18" charset="-128"/>
                <a:ea typeface="UD デジタル 教科書体 NK-R" panose="02020400000000000000" pitchFamily="18" charset="-128"/>
              </a:rPr>
              <a:t>実施</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報告書 参考</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　</a:t>
            </a:r>
            <a:endParaRPr lang="ja-JP" altLang="en-US" sz="2400" kern="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1" name="テキスト ボックス 3">
            <a:extLst>
              <a:ext uri="{FF2B5EF4-FFF2-40B4-BE49-F238E27FC236}">
                <a16:creationId xmlns:a16="http://schemas.microsoft.com/office/drawing/2014/main" id="{82BCFC75-A9CA-DD47-B3C8-0637A8C4ACB3}"/>
              </a:ext>
            </a:extLst>
          </p:cNvPr>
          <p:cNvSpPr txBox="1">
            <a:spLocks noChangeArrowheads="1"/>
          </p:cNvSpPr>
          <p:nvPr/>
        </p:nvSpPr>
        <p:spPr bwMode="auto">
          <a:xfrm>
            <a:off x="363828" y="8121878"/>
            <a:ext cx="6087888" cy="634020"/>
          </a:xfrm>
          <a:prstGeom prst="rect">
            <a:avLst/>
          </a:prstGeom>
          <a:solidFill>
            <a:schemeClr val="accent5"/>
          </a:solidFill>
          <a:ln>
            <a:noFill/>
          </a:ln>
          <a:extLst/>
        </p:spPr>
        <p:txBody>
          <a:bodyPr wrap="square">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buNone/>
            </a:pPr>
            <a:r>
              <a:rPr lang="ja-JP" altLang="en-US" sz="1600" b="1" dirty="0" smtClean="0">
                <a:latin typeface="UD デジタル 教科書体 NK-R" panose="02020400000000000000" pitchFamily="18" charset="-128"/>
                <a:ea typeface="UD デジタル 教科書体 NK-R" panose="02020400000000000000" pitchFamily="18" charset="-128"/>
              </a:rPr>
              <a:t>観光データ解析に基づき、</a:t>
            </a:r>
            <a:r>
              <a:rPr lang="en-US" altLang="ja-JP" sz="1600" b="1" dirty="0" smtClean="0">
                <a:latin typeface="UD デジタル 教科書体 NK-R" panose="02020400000000000000" pitchFamily="18" charset="-128"/>
                <a:ea typeface="UD デジタル 教科書体 NK-R" panose="02020400000000000000" pitchFamily="18" charset="-128"/>
              </a:rPr>
              <a:t>SNS</a:t>
            </a:r>
            <a:r>
              <a:rPr lang="ja-JP" altLang="en-US" sz="1600" b="1" dirty="0" smtClean="0">
                <a:latin typeface="UD デジタル 教科書体 NK-R" panose="02020400000000000000" pitchFamily="18" charset="-128"/>
                <a:ea typeface="UD デジタル 教科書体 NK-R" panose="02020400000000000000" pitchFamily="18" charset="-128"/>
              </a:rPr>
              <a:t>の配信内容の選択と効果確認</a:t>
            </a:r>
            <a:r>
              <a:rPr lang="ja-JP" altLang="en-US" sz="1600" b="1" dirty="0" smtClean="0">
                <a:latin typeface="UD デジタル 教科書体 NK-R" panose="02020400000000000000" pitchFamily="18" charset="-128"/>
                <a:ea typeface="UD デジタル 教科書体 NK-R" panose="02020400000000000000" pitchFamily="18" charset="-128"/>
              </a:rPr>
              <a:t>を計測</a:t>
            </a:r>
            <a:endParaRPr lang="en-US" altLang="ja-JP" sz="1600" b="1" dirty="0" smtClean="0">
              <a:latin typeface="UD デジタル 教科書体 NK-R" panose="02020400000000000000" pitchFamily="18" charset="-128"/>
              <a:ea typeface="UD デジタル 教科書体 NK-R" panose="02020400000000000000" pitchFamily="18" charset="-128"/>
            </a:endParaRPr>
          </a:p>
          <a:p>
            <a:pPr>
              <a:buNone/>
            </a:pPr>
            <a:r>
              <a:rPr lang="ja-JP" altLang="en-US" sz="1600" b="1" dirty="0" smtClean="0">
                <a:latin typeface="UD デジタル 教科書体 NK-R" panose="02020400000000000000" pitchFamily="18" charset="-128"/>
                <a:ea typeface="UD デジタル 教科書体 NK-R" panose="02020400000000000000" pitchFamily="18" charset="-128"/>
              </a:rPr>
              <a:t>実際の観光の成果を実施報告書として提出する例</a:t>
            </a:r>
            <a:endParaRPr lang="ja-JP" altLang="en-US" sz="1600" b="1"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341479054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fld id="{730BBA1A-3C89-4178-A396-91F51362B106}" type="slidenum">
              <a:rPr kumimoji="1" lang="ja-JP" altLang="en-US" smtClean="0"/>
              <a:t>71</a:t>
            </a:fld>
            <a:endParaRPr kumimoji="1" lang="ja-JP" altLang="en-US"/>
          </a:p>
        </p:txBody>
      </p:sp>
      <p:sp>
        <p:nvSpPr>
          <p:cNvPr id="5" name="タイトル 4"/>
          <p:cNvSpPr>
            <a:spLocks noGrp="1"/>
          </p:cNvSpPr>
          <p:nvPr>
            <p:ph type="title"/>
          </p:nvPr>
        </p:nvSpPr>
        <p:spPr>
          <a:xfrm>
            <a:off x="147220" y="251520"/>
            <a:ext cx="6009627"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４　これまでの類似事業実績　</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4" name="Rectangle 1"/>
          <p:cNvSpPr>
            <a:spLocks noChangeArrowheads="1"/>
          </p:cNvSpPr>
          <p:nvPr/>
        </p:nvSpPr>
        <p:spPr bwMode="auto">
          <a:xfrm>
            <a:off x="1778000" y="1366838"/>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smtClean="0">
                <a:ln>
                  <a:noFill/>
                </a:ln>
                <a:solidFill>
                  <a:schemeClr val="tx1"/>
                </a:solidFill>
                <a:effectLst/>
                <a:latin typeface="Arial" panose="020B0604020202020204" pitchFamily="34" charset="0"/>
              </a:rPr>
              <a:t/>
            </a:r>
            <a:br>
              <a:rPr kumimoji="0" lang="ja-JP" altLang="ja-JP" sz="1800" b="0" i="0" u="none" strike="noStrike" cap="none" normalizeH="0" baseline="0" smtClean="0">
                <a:ln>
                  <a:noFill/>
                </a:ln>
                <a:solidFill>
                  <a:schemeClr val="tx1"/>
                </a:solidFill>
                <a:effectLst/>
                <a:latin typeface="Arial" panose="020B0604020202020204" pitchFamily="34" charset="0"/>
              </a:rPr>
            </a:b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12" name="正方形/長方形 11"/>
          <p:cNvSpPr/>
          <p:nvPr/>
        </p:nvSpPr>
        <p:spPr>
          <a:xfrm>
            <a:off x="-173785" y="3957154"/>
            <a:ext cx="2555403" cy="784830"/>
          </a:xfrm>
          <a:prstGeom prst="rect">
            <a:avLst/>
          </a:prstGeom>
        </p:spPr>
        <p:txBody>
          <a:bodyPr wrap="square">
            <a:spAutoFit/>
          </a:bodyPr>
          <a:lstStyle/>
          <a:p>
            <a:pPr algn="ctr"/>
            <a:r>
              <a:rPr lang="ja-JP" altLang="en-US" sz="1200" b="1" dirty="0" smtClean="0">
                <a:solidFill>
                  <a:srgbClr val="222222"/>
                </a:solidFill>
                <a:latin typeface="UD デジタル 教科書体 NK-R" panose="02020400000000000000" pitchFamily="18" charset="-128"/>
                <a:ea typeface="UD デジタル 教科書体 NK-R" panose="02020400000000000000" pitchFamily="18" charset="-128"/>
              </a:rPr>
              <a:t>札幌市 観光需要回復支援事業</a:t>
            </a:r>
            <a:endParaRPr lang="en-US" altLang="ja-JP" sz="1200" b="1" dirty="0" smtClean="0">
              <a:solidFill>
                <a:srgbClr val="222222"/>
              </a:solidFill>
              <a:latin typeface="UD デジタル 教科書体 NK-R" panose="02020400000000000000" pitchFamily="18" charset="-128"/>
              <a:ea typeface="UD デジタル 教科書体 NK-R" panose="02020400000000000000" pitchFamily="18" charset="-128"/>
            </a:endParaRPr>
          </a:p>
          <a:p>
            <a:pPr algn="ctr"/>
            <a:r>
              <a:rPr lang="en-US" altLang="ja-JP" sz="1000" b="1" i="0" dirty="0" smtClean="0">
                <a:solidFill>
                  <a:srgbClr val="222222"/>
                </a:solidFill>
                <a:effectLst/>
                <a:latin typeface="UD デジタル 教科書体 NK-R" panose="02020400000000000000" pitchFamily="18" charset="-128"/>
                <a:ea typeface="UD デジタル 教科書体 NK-R" panose="02020400000000000000" pitchFamily="18" charset="-128"/>
              </a:rPr>
              <a:t>SAPPORO MACHINAKA RESORT</a:t>
            </a:r>
          </a:p>
          <a:p>
            <a:pPr algn="ctr"/>
            <a:r>
              <a:rPr lang="ja-JP" altLang="en-US" sz="1100" b="1" dirty="0" smtClean="0">
                <a:solidFill>
                  <a:srgbClr val="222222"/>
                </a:solidFill>
                <a:latin typeface="UD デジタル 教科書体 NK-R" panose="02020400000000000000" pitchFamily="18" charset="-128"/>
                <a:ea typeface="UD デジタル 教科書体 NK-R" panose="02020400000000000000" pitchFamily="18" charset="-128"/>
              </a:rPr>
              <a:t>運用期間　</a:t>
            </a:r>
            <a:r>
              <a:rPr lang="en-US" altLang="ja-JP" sz="1100" b="1" dirty="0" smtClean="0">
                <a:solidFill>
                  <a:srgbClr val="222222"/>
                </a:solidFill>
                <a:latin typeface="UD デジタル 教科書体 NK-R" panose="02020400000000000000" pitchFamily="18" charset="-128"/>
                <a:ea typeface="UD デジタル 教科書体 NK-R" panose="02020400000000000000" pitchFamily="18" charset="-128"/>
              </a:rPr>
              <a:t>2022/1/28~2/27</a:t>
            </a:r>
          </a:p>
          <a:p>
            <a:pPr algn="ctr"/>
            <a:r>
              <a:rPr lang="ja-JP" altLang="en-US" sz="1100" b="1" i="0" dirty="0" smtClean="0">
                <a:solidFill>
                  <a:srgbClr val="222222"/>
                </a:solidFill>
                <a:effectLst/>
                <a:latin typeface="UD デジタル 教科書体 NK-R" panose="02020400000000000000" pitchFamily="18" charset="-128"/>
                <a:ea typeface="UD デジタル 教科書体 NK-R" panose="02020400000000000000" pitchFamily="18" charset="-128"/>
              </a:rPr>
              <a:t>お友だち登録：</a:t>
            </a:r>
            <a:r>
              <a:rPr lang="en-US" altLang="ja-JP" sz="1100" b="1" i="0" dirty="0" smtClean="0">
                <a:solidFill>
                  <a:srgbClr val="222222"/>
                </a:solidFill>
                <a:effectLst/>
                <a:latin typeface="UD デジタル 教科書体 NK-R" panose="02020400000000000000" pitchFamily="18" charset="-128"/>
                <a:ea typeface="UD デジタル 教科書体 NK-R" panose="02020400000000000000" pitchFamily="18" charset="-128"/>
              </a:rPr>
              <a:t>1,814</a:t>
            </a:r>
            <a:r>
              <a:rPr lang="ja-JP" altLang="en-US" sz="1100" b="1" i="0" dirty="0" smtClean="0">
                <a:solidFill>
                  <a:srgbClr val="222222"/>
                </a:solidFill>
                <a:effectLst/>
                <a:latin typeface="UD デジタル 教科書体 NK-R" panose="02020400000000000000" pitchFamily="18" charset="-128"/>
                <a:ea typeface="UD デジタル 教科書体 NK-R" panose="02020400000000000000" pitchFamily="18" charset="-128"/>
              </a:rPr>
              <a:t>人</a:t>
            </a:r>
            <a:endParaRPr lang="ja-JP" altLang="en-US" sz="1100" b="1" i="0" dirty="0">
              <a:solidFill>
                <a:srgbClr val="222222"/>
              </a:solidFill>
              <a:effectLst/>
              <a:latin typeface="UD デジタル 教科書体 NK-R" panose="02020400000000000000" pitchFamily="18" charset="-128"/>
              <a:ea typeface="UD デジタル 教科書体 NK-R" panose="02020400000000000000" pitchFamily="18" charset="-128"/>
            </a:endParaRPr>
          </a:p>
        </p:txBody>
      </p:sp>
      <p:sp>
        <p:nvSpPr>
          <p:cNvPr id="8" name="正方形/長方形 7"/>
          <p:cNvSpPr/>
          <p:nvPr/>
        </p:nvSpPr>
        <p:spPr bwMode="auto">
          <a:xfrm>
            <a:off x="0" y="774945"/>
            <a:ext cx="6858000" cy="2516405"/>
          </a:xfrm>
          <a:prstGeom prst="rect">
            <a:avLst/>
          </a:prstGeom>
          <a:solidFill>
            <a:schemeClr val="accent6">
              <a:lumMod val="50000"/>
            </a:scheme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3200" b="0" i="0" u="none" strike="noStrike" cap="none" normalizeH="0" baseline="0" smtClean="0">
              <a:ln>
                <a:noFill/>
              </a:ln>
              <a:solidFill>
                <a:schemeClr val="bg1"/>
              </a:solidFill>
              <a:effectLst/>
              <a:latin typeface="Century" pitchFamily="18" charset="0"/>
              <a:ea typeface="ＭＳ 明朝" pitchFamily="17" charset="-128"/>
            </a:endParaRPr>
          </a:p>
        </p:txBody>
      </p:sp>
      <p:sp>
        <p:nvSpPr>
          <p:cNvPr id="9" name="テキスト ボックス 8"/>
          <p:cNvSpPr txBox="1"/>
          <p:nvPr/>
        </p:nvSpPr>
        <p:spPr>
          <a:xfrm>
            <a:off x="162113" y="920892"/>
            <a:ext cx="6676650" cy="369332"/>
          </a:xfrm>
          <a:prstGeom prst="rect">
            <a:avLst/>
          </a:prstGeom>
          <a:noFill/>
        </p:spPr>
        <p:txBody>
          <a:bodyPr wrap="square" rtlCol="0">
            <a:spAutoFit/>
          </a:bodyPr>
          <a:lstStyle/>
          <a:p>
            <a:pPr algn="ctr"/>
            <a:r>
              <a:rPr kumimoji="1" lang="ja-JP" altLang="en-US" b="1" dirty="0" smtClean="0">
                <a:solidFill>
                  <a:schemeClr val="bg1"/>
                </a:solidFill>
                <a:latin typeface="UD デジタル 教科書体 NK-R" panose="02020400000000000000" pitchFamily="18" charset="-128"/>
                <a:ea typeface="UD デジタル 教科書体 NK-R" panose="02020400000000000000" pitchFamily="18" charset="-128"/>
              </a:rPr>
              <a:t>東武トップツアーズは、</a:t>
            </a:r>
            <a:r>
              <a:rPr kumimoji="1" lang="en-US" altLang="ja-JP" b="1" dirty="0" smtClean="0">
                <a:solidFill>
                  <a:schemeClr val="bg1"/>
                </a:solidFill>
                <a:latin typeface="UD デジタル 教科書体 NK-R" panose="02020400000000000000" pitchFamily="18" charset="-128"/>
                <a:ea typeface="UD デジタル 教科書体 NK-R" panose="02020400000000000000" pitchFamily="18" charset="-128"/>
              </a:rPr>
              <a:t>LINE</a:t>
            </a:r>
            <a:r>
              <a:rPr kumimoji="1" lang="ja-JP" altLang="en-US" b="1" dirty="0" err="1" smtClean="0">
                <a:solidFill>
                  <a:schemeClr val="bg1"/>
                </a:solidFill>
                <a:latin typeface="UD デジタル 教科書体 NK-R" panose="02020400000000000000" pitchFamily="18" charset="-128"/>
                <a:ea typeface="UD デジタル 教科書体 NK-R" panose="02020400000000000000" pitchFamily="18" charset="-128"/>
              </a:rPr>
              <a:t>にも</a:t>
            </a:r>
            <a:r>
              <a:rPr kumimoji="1" lang="ja-JP" altLang="en-US" b="1" dirty="0" smtClean="0">
                <a:solidFill>
                  <a:schemeClr val="bg1"/>
                </a:solidFill>
                <a:latin typeface="UD デジタル 教科書体 NK-R" panose="02020400000000000000" pitchFamily="18" charset="-128"/>
                <a:ea typeface="UD デジタル 教科書体 NK-R" panose="02020400000000000000" pitchFamily="18" charset="-128"/>
              </a:rPr>
              <a:t>観光業にも多数の実績があります</a:t>
            </a:r>
            <a:endParaRPr kumimoji="1" lang="ja-JP" altLang="en-US" b="1" dirty="0">
              <a:solidFill>
                <a:schemeClr val="bg1"/>
              </a:solidFill>
              <a:latin typeface="UD デジタル 教科書体 NK-R" panose="02020400000000000000" pitchFamily="18" charset="-128"/>
              <a:ea typeface="UD デジタル 教科書体 NK-R" panose="02020400000000000000" pitchFamily="18" charset="-128"/>
            </a:endParaRPr>
          </a:p>
        </p:txBody>
      </p:sp>
      <p:sp>
        <p:nvSpPr>
          <p:cNvPr id="10" name="テキスト ボックス 9"/>
          <p:cNvSpPr txBox="1"/>
          <p:nvPr/>
        </p:nvSpPr>
        <p:spPr>
          <a:xfrm>
            <a:off x="1558663" y="1368824"/>
            <a:ext cx="3883549" cy="1200329"/>
          </a:xfrm>
          <a:prstGeom prst="rect">
            <a:avLst/>
          </a:prstGeom>
          <a:noFill/>
        </p:spPr>
        <p:txBody>
          <a:bodyPr wrap="square" rtlCol="0">
            <a:spAutoFit/>
          </a:bodyPr>
          <a:lstStyle/>
          <a:p>
            <a:pPr algn="ctr"/>
            <a:r>
              <a:rPr lang="en-US" altLang="ja-JP" b="1" dirty="0" smtClean="0">
                <a:solidFill>
                  <a:schemeClr val="bg1"/>
                </a:solidFill>
                <a:latin typeface="UD デジタル 教科書体 NK-R" panose="02020400000000000000" pitchFamily="18" charset="-128"/>
                <a:ea typeface="UD デジタル 教科書体 NK-R" panose="02020400000000000000" pitchFamily="18" charset="-128"/>
              </a:rPr>
              <a:t>2020</a:t>
            </a:r>
            <a:r>
              <a:rPr lang="ja-JP" altLang="en-US" b="1" dirty="0" smtClean="0">
                <a:solidFill>
                  <a:schemeClr val="bg1"/>
                </a:solidFill>
                <a:latin typeface="UD デジタル 教科書体 NK-R" panose="02020400000000000000" pitchFamily="18" charset="-128"/>
                <a:ea typeface="UD デジタル 教科書体 NK-R" panose="02020400000000000000" pitchFamily="18" charset="-128"/>
              </a:rPr>
              <a:t>年～自治体アカウント</a:t>
            </a:r>
            <a:r>
              <a:rPr kumimoji="1" lang="ja-JP" altLang="en-US" b="1" dirty="0" smtClean="0">
                <a:solidFill>
                  <a:schemeClr val="bg1"/>
                </a:solidFill>
                <a:latin typeface="UD デジタル 教科書体 NK-R" panose="02020400000000000000" pitchFamily="18" charset="-128"/>
                <a:ea typeface="UD デジタル 教科書体 NK-R" panose="02020400000000000000" pitchFamily="18" charset="-128"/>
              </a:rPr>
              <a:t>運用実績</a:t>
            </a:r>
            <a:endParaRPr kumimoji="1" lang="en-US" altLang="ja-JP" b="1" dirty="0" smtClean="0">
              <a:solidFill>
                <a:schemeClr val="bg1"/>
              </a:solidFill>
              <a:latin typeface="UD デジタル 教科書体 NK-R" panose="02020400000000000000" pitchFamily="18" charset="-128"/>
              <a:ea typeface="UD デジタル 教科書体 NK-R" panose="02020400000000000000" pitchFamily="18" charset="-128"/>
            </a:endParaRPr>
          </a:p>
          <a:p>
            <a:pPr algn="ctr"/>
            <a:r>
              <a:rPr lang="ja-JP" altLang="en-US" sz="5400" b="1" dirty="0" smtClean="0">
                <a:solidFill>
                  <a:schemeClr val="bg1"/>
                </a:solidFill>
                <a:latin typeface="UD デジタル 教科書体 NK-R" panose="02020400000000000000" pitchFamily="18" charset="-128"/>
                <a:ea typeface="UD デジタル 教科書体 NK-R" panose="02020400000000000000" pitchFamily="18" charset="-128"/>
              </a:rPr>
              <a:t>８７</a:t>
            </a:r>
            <a:r>
              <a:rPr lang="ja-JP" altLang="en-US" b="1" dirty="0" smtClean="0">
                <a:solidFill>
                  <a:schemeClr val="bg1"/>
                </a:solidFill>
                <a:latin typeface="UD デジタル 教科書体 NK-R" panose="02020400000000000000" pitchFamily="18" charset="-128"/>
                <a:ea typeface="UD デジタル 教科書体 NK-R" panose="02020400000000000000" pitchFamily="18" charset="-128"/>
              </a:rPr>
              <a:t>件</a:t>
            </a:r>
            <a:endParaRPr lang="ja-JP" altLang="en-US" b="1" dirty="0">
              <a:solidFill>
                <a:schemeClr val="bg1"/>
              </a:solidFill>
              <a:latin typeface="UD デジタル 教科書体 NK-R" panose="02020400000000000000" pitchFamily="18" charset="-128"/>
              <a:ea typeface="UD デジタル 教科書体 NK-R" panose="02020400000000000000" pitchFamily="18" charset="-128"/>
            </a:endParaRPr>
          </a:p>
        </p:txBody>
      </p:sp>
      <p:sp>
        <p:nvSpPr>
          <p:cNvPr id="11" name="テキスト ボックス 10"/>
          <p:cNvSpPr txBox="1"/>
          <p:nvPr/>
        </p:nvSpPr>
        <p:spPr>
          <a:xfrm>
            <a:off x="-2" y="2491131"/>
            <a:ext cx="6838763" cy="707886"/>
          </a:xfrm>
          <a:prstGeom prst="rect">
            <a:avLst/>
          </a:prstGeom>
          <a:noFill/>
        </p:spPr>
        <p:txBody>
          <a:bodyPr wrap="square" rtlCol="0">
            <a:spAutoFit/>
          </a:bodyPr>
          <a:lstStyle/>
          <a:p>
            <a:pPr algn="ctr"/>
            <a:r>
              <a:rPr lang="ja-JP" altLang="en-US" dirty="0" smtClean="0">
                <a:solidFill>
                  <a:schemeClr val="bg1"/>
                </a:solidFill>
                <a:latin typeface="UD デジタル 教科書体 NK-R" panose="02020400000000000000" pitchFamily="18" charset="-128"/>
                <a:ea typeface="UD デジタル 教科書体 NK-R" panose="02020400000000000000" pitchFamily="18" charset="-128"/>
              </a:rPr>
              <a:t>うち</a:t>
            </a:r>
            <a:r>
              <a:rPr lang="en-US" altLang="ja-JP" sz="4000" b="1" dirty="0" smtClean="0">
                <a:solidFill>
                  <a:schemeClr val="bg1"/>
                </a:solidFill>
                <a:latin typeface="UD デジタル 教科書体 NK-R" panose="02020400000000000000" pitchFamily="18" charset="-128"/>
                <a:ea typeface="UD デジタル 教科書体 NK-R" panose="02020400000000000000" pitchFamily="18" charset="-128"/>
              </a:rPr>
              <a:t>10</a:t>
            </a:r>
            <a:r>
              <a:rPr lang="ja-JP" altLang="en-US" dirty="0" smtClean="0">
                <a:solidFill>
                  <a:schemeClr val="bg1"/>
                </a:solidFill>
                <a:latin typeface="UD デジタル 教科書体 NK-R" panose="02020400000000000000" pitchFamily="18" charset="-128"/>
                <a:ea typeface="UD デジタル 教科書体 NK-R" panose="02020400000000000000" pitchFamily="18" charset="-128"/>
              </a:rPr>
              <a:t>件は、電子クーポン機能も搭載しています</a:t>
            </a:r>
            <a:endParaRPr kumimoji="1" lang="ja-JP" altLang="en-US" dirty="0">
              <a:solidFill>
                <a:schemeClr val="bg1"/>
              </a:solidFill>
              <a:latin typeface="UD デジタル 教科書体 NK-R" panose="02020400000000000000" pitchFamily="18" charset="-128"/>
              <a:ea typeface="UD デジタル 教科書体 NK-R" panose="02020400000000000000" pitchFamily="18" charset="-128"/>
            </a:endParaRPr>
          </a:p>
        </p:txBody>
      </p:sp>
      <p:sp>
        <p:nvSpPr>
          <p:cNvPr id="21" name="テキスト ボックス 20"/>
          <p:cNvSpPr txBox="1"/>
          <p:nvPr/>
        </p:nvSpPr>
        <p:spPr>
          <a:xfrm>
            <a:off x="-3" y="3367964"/>
            <a:ext cx="6838763" cy="369332"/>
          </a:xfrm>
          <a:prstGeom prst="rect">
            <a:avLst/>
          </a:prstGeom>
          <a:noFill/>
        </p:spPr>
        <p:txBody>
          <a:bodyPr wrap="square" rtlCol="0">
            <a:spAutoFit/>
          </a:bodyPr>
          <a:lstStyle/>
          <a:p>
            <a:r>
              <a:rPr lang="en-US" altLang="ja-JP" b="1" dirty="0" smtClean="0">
                <a:latin typeface="UD デジタル 教科書体 NK-R" panose="02020400000000000000" pitchFamily="18" charset="-128"/>
                <a:ea typeface="UD デジタル 教科書体 NK-R" panose="02020400000000000000" pitchFamily="18" charset="-128"/>
              </a:rPr>
              <a:t>LINE</a:t>
            </a:r>
            <a:r>
              <a:rPr lang="ja-JP" altLang="en-US" b="1" dirty="0" smtClean="0">
                <a:latin typeface="UD デジタル 教科書体 NK-R" panose="02020400000000000000" pitchFamily="18" charset="-128"/>
                <a:ea typeface="UD デジタル 教科書体 NK-R" panose="02020400000000000000" pitchFamily="18" charset="-128"/>
              </a:rPr>
              <a:t>運用 事例紹介</a:t>
            </a:r>
            <a:endParaRPr kumimoji="1" lang="ja-JP" altLang="en-US" b="1" dirty="0">
              <a:latin typeface="UD デジタル 教科書体 NK-R" panose="02020400000000000000" pitchFamily="18" charset="-128"/>
              <a:ea typeface="UD デジタル 教科書体 NK-R" panose="02020400000000000000" pitchFamily="18" charset="-128"/>
            </a:endParaRPr>
          </a:p>
        </p:txBody>
      </p:sp>
      <p:pic>
        <p:nvPicPr>
          <p:cNvPr id="22" name="図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003" y="4744979"/>
            <a:ext cx="1897828" cy="4111961"/>
          </a:xfrm>
          <a:prstGeom prst="rect">
            <a:avLst/>
          </a:prstGeom>
          <a:ln>
            <a:solidFill>
              <a:schemeClr val="bg1">
                <a:lumMod val="50000"/>
              </a:schemeClr>
            </a:solidFill>
          </a:ln>
        </p:spPr>
      </p:pic>
      <p:pic>
        <p:nvPicPr>
          <p:cNvPr id="23" name="図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8529" y="4741093"/>
            <a:ext cx="1897828" cy="4111962"/>
          </a:xfrm>
          <a:prstGeom prst="rect">
            <a:avLst/>
          </a:prstGeom>
          <a:ln>
            <a:solidFill>
              <a:schemeClr val="bg1">
                <a:lumMod val="50000"/>
              </a:schemeClr>
            </a:solidFill>
          </a:ln>
        </p:spPr>
      </p:pic>
      <p:sp>
        <p:nvSpPr>
          <p:cNvPr id="24" name="正方形/長方形 23"/>
          <p:cNvSpPr/>
          <p:nvPr/>
        </p:nvSpPr>
        <p:spPr>
          <a:xfrm>
            <a:off x="2498529" y="3975807"/>
            <a:ext cx="1897828" cy="446276"/>
          </a:xfrm>
          <a:prstGeom prst="rect">
            <a:avLst/>
          </a:prstGeom>
        </p:spPr>
        <p:txBody>
          <a:bodyPr wrap="square">
            <a:spAutoFit/>
          </a:bodyPr>
          <a:lstStyle/>
          <a:p>
            <a:pPr algn="ctr"/>
            <a:r>
              <a:rPr lang="ja-JP" altLang="en-US" sz="1200" b="1" dirty="0" smtClean="0">
                <a:solidFill>
                  <a:srgbClr val="222222"/>
                </a:solidFill>
                <a:latin typeface="UD デジタル 教科書体 NK-R" panose="02020400000000000000" pitchFamily="18" charset="-128"/>
                <a:ea typeface="UD デジタル 教科書体 NK-R" panose="02020400000000000000" pitchFamily="18" charset="-128"/>
              </a:rPr>
              <a:t>富良野市公式アカウント</a:t>
            </a:r>
            <a:endParaRPr lang="en-US" altLang="ja-JP" sz="1200" b="1" dirty="0" smtClean="0">
              <a:solidFill>
                <a:srgbClr val="222222"/>
              </a:solidFill>
              <a:latin typeface="UD デジタル 教科書体 NK-R" panose="02020400000000000000" pitchFamily="18" charset="-128"/>
              <a:ea typeface="UD デジタル 教科書体 NK-R" panose="02020400000000000000" pitchFamily="18" charset="-128"/>
            </a:endParaRPr>
          </a:p>
          <a:p>
            <a:pPr algn="ctr"/>
            <a:r>
              <a:rPr lang="ja-JP" altLang="en-US" sz="1100" b="1" i="0" dirty="0" smtClean="0">
                <a:solidFill>
                  <a:srgbClr val="222222"/>
                </a:solidFill>
                <a:effectLst/>
                <a:latin typeface="UD デジタル 教科書体 NK-R" panose="02020400000000000000" pitchFamily="18" charset="-128"/>
                <a:ea typeface="UD デジタル 教科書体 NK-R" panose="02020400000000000000" pitchFamily="18" charset="-128"/>
              </a:rPr>
              <a:t>お友だち登録：</a:t>
            </a:r>
            <a:r>
              <a:rPr lang="en-US" altLang="ja-JP" sz="1100" b="1" dirty="0" smtClean="0">
                <a:solidFill>
                  <a:srgbClr val="222222"/>
                </a:solidFill>
                <a:latin typeface="UD デジタル 教科書体 NK-R" panose="02020400000000000000" pitchFamily="18" charset="-128"/>
                <a:ea typeface="UD デジタル 教科書体 NK-R" panose="02020400000000000000" pitchFamily="18" charset="-128"/>
              </a:rPr>
              <a:t>10,890</a:t>
            </a:r>
            <a:r>
              <a:rPr lang="ja-JP" altLang="en-US" sz="1100" b="1" i="0" dirty="0" smtClean="0">
                <a:solidFill>
                  <a:srgbClr val="222222"/>
                </a:solidFill>
                <a:effectLst/>
                <a:latin typeface="UD デジタル 教科書体 NK-R" panose="02020400000000000000" pitchFamily="18" charset="-128"/>
                <a:ea typeface="UD デジタル 教科書体 NK-R" panose="02020400000000000000" pitchFamily="18" charset="-128"/>
              </a:rPr>
              <a:t>人</a:t>
            </a:r>
            <a:endParaRPr lang="ja-JP" altLang="en-US" sz="1100" b="1" i="0" dirty="0">
              <a:solidFill>
                <a:srgbClr val="222222"/>
              </a:solidFill>
              <a:effectLst/>
              <a:latin typeface="UD デジタル 教科書体 NK-R" panose="02020400000000000000" pitchFamily="18" charset="-128"/>
              <a:ea typeface="UD デジタル 教科書体 NK-R" panose="02020400000000000000" pitchFamily="18" charset="-128"/>
            </a:endParaRPr>
          </a:p>
        </p:txBody>
      </p:sp>
      <p:pic>
        <p:nvPicPr>
          <p:cNvPr id="25" name="図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5144" y="4741984"/>
            <a:ext cx="1899210" cy="4114956"/>
          </a:xfrm>
          <a:prstGeom prst="rect">
            <a:avLst/>
          </a:prstGeom>
          <a:ln>
            <a:solidFill>
              <a:schemeClr val="bg1">
                <a:lumMod val="50000"/>
              </a:schemeClr>
            </a:solidFill>
          </a:ln>
        </p:spPr>
      </p:pic>
      <p:sp>
        <p:nvSpPr>
          <p:cNvPr id="26" name="正方形/長方形 25"/>
          <p:cNvSpPr/>
          <p:nvPr/>
        </p:nvSpPr>
        <p:spPr>
          <a:xfrm>
            <a:off x="4743666" y="3979389"/>
            <a:ext cx="1897828" cy="446276"/>
          </a:xfrm>
          <a:prstGeom prst="rect">
            <a:avLst/>
          </a:prstGeom>
        </p:spPr>
        <p:txBody>
          <a:bodyPr wrap="square">
            <a:spAutoFit/>
          </a:bodyPr>
          <a:lstStyle/>
          <a:p>
            <a:pPr algn="ctr"/>
            <a:r>
              <a:rPr lang="en-US" altLang="ja-JP" sz="1200" b="1" dirty="0" smtClean="0">
                <a:solidFill>
                  <a:srgbClr val="222222"/>
                </a:solidFill>
                <a:latin typeface="UD デジタル 教科書体 NK-R" panose="02020400000000000000" pitchFamily="18" charset="-128"/>
                <a:ea typeface="UD デジタル 教科書体 NK-R" panose="02020400000000000000" pitchFamily="18" charset="-128"/>
              </a:rPr>
              <a:t>Go To Eat </a:t>
            </a:r>
            <a:r>
              <a:rPr lang="ja-JP" altLang="en-US" sz="1200" b="1" dirty="0" smtClean="0">
                <a:solidFill>
                  <a:srgbClr val="222222"/>
                </a:solidFill>
                <a:latin typeface="UD デジタル 教科書体 NK-R" panose="02020400000000000000" pitchFamily="18" charset="-128"/>
                <a:ea typeface="UD デジタル 教科書体 NK-R" panose="02020400000000000000" pitchFamily="18" charset="-128"/>
              </a:rPr>
              <a:t>神奈川</a:t>
            </a:r>
            <a:endParaRPr lang="en-US" altLang="ja-JP" sz="1200" b="1" dirty="0" smtClean="0">
              <a:solidFill>
                <a:srgbClr val="222222"/>
              </a:solidFill>
              <a:latin typeface="UD デジタル 教科書体 NK-R" panose="02020400000000000000" pitchFamily="18" charset="-128"/>
              <a:ea typeface="UD デジタル 教科書体 NK-R" panose="02020400000000000000" pitchFamily="18" charset="-128"/>
            </a:endParaRPr>
          </a:p>
          <a:p>
            <a:pPr algn="ctr"/>
            <a:r>
              <a:rPr lang="ja-JP" altLang="en-US" sz="1100" b="1" i="0" dirty="0" smtClean="0">
                <a:solidFill>
                  <a:srgbClr val="222222"/>
                </a:solidFill>
                <a:effectLst/>
                <a:latin typeface="UD デジタル 教科書体 NK-R" panose="02020400000000000000" pitchFamily="18" charset="-128"/>
                <a:ea typeface="UD デジタル 教科書体 NK-R" panose="02020400000000000000" pitchFamily="18" charset="-128"/>
              </a:rPr>
              <a:t>お友だち登録：</a:t>
            </a:r>
            <a:r>
              <a:rPr lang="en-US" altLang="ja-JP" sz="1100" b="1" i="0" dirty="0" smtClean="0">
                <a:solidFill>
                  <a:srgbClr val="222222"/>
                </a:solidFill>
                <a:effectLst/>
                <a:latin typeface="UD デジタル 教科書体 NK-R" panose="02020400000000000000" pitchFamily="18" charset="-128"/>
                <a:ea typeface="UD デジタル 教科書体 NK-R" panose="02020400000000000000" pitchFamily="18" charset="-128"/>
              </a:rPr>
              <a:t>625</a:t>
            </a:r>
            <a:r>
              <a:rPr lang="en-US" altLang="ja-JP" sz="1100" b="1" dirty="0" smtClean="0">
                <a:solidFill>
                  <a:srgbClr val="222222"/>
                </a:solidFill>
                <a:latin typeface="UD デジタル 教科書体 NK-R" panose="02020400000000000000" pitchFamily="18" charset="-128"/>
                <a:ea typeface="UD デジタル 教科書体 NK-R" panose="02020400000000000000" pitchFamily="18" charset="-128"/>
              </a:rPr>
              <a:t>,880</a:t>
            </a:r>
            <a:r>
              <a:rPr lang="ja-JP" altLang="en-US" sz="1100" b="1" i="0" dirty="0" smtClean="0">
                <a:solidFill>
                  <a:srgbClr val="222222"/>
                </a:solidFill>
                <a:effectLst/>
                <a:latin typeface="UD デジタル 教科書体 NK-R" panose="02020400000000000000" pitchFamily="18" charset="-128"/>
                <a:ea typeface="UD デジタル 教科書体 NK-R" panose="02020400000000000000" pitchFamily="18" charset="-128"/>
              </a:rPr>
              <a:t>人</a:t>
            </a:r>
            <a:endParaRPr lang="ja-JP" altLang="en-US" sz="1100" b="1" i="0" dirty="0">
              <a:solidFill>
                <a:srgbClr val="222222"/>
              </a:solidFill>
              <a:effectLst/>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326628756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fld id="{730BBA1A-3C89-4178-A396-91F51362B106}" type="slidenum">
              <a:rPr kumimoji="1" lang="ja-JP" altLang="en-US" smtClean="0"/>
              <a:t>72</a:t>
            </a:fld>
            <a:endParaRPr kumimoji="1" lang="ja-JP" altLang="en-US"/>
          </a:p>
        </p:txBody>
      </p:sp>
      <p:sp>
        <p:nvSpPr>
          <p:cNvPr id="5" name="タイトル 4"/>
          <p:cNvSpPr>
            <a:spLocks noGrp="1"/>
          </p:cNvSpPr>
          <p:nvPr>
            <p:ph type="title"/>
          </p:nvPr>
        </p:nvSpPr>
        <p:spPr>
          <a:xfrm>
            <a:off x="147220" y="251520"/>
            <a:ext cx="6009627"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４　これまでの類似事業実績　</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4" name="Rectangle 1"/>
          <p:cNvSpPr>
            <a:spLocks noChangeArrowheads="1"/>
          </p:cNvSpPr>
          <p:nvPr/>
        </p:nvSpPr>
        <p:spPr bwMode="auto">
          <a:xfrm>
            <a:off x="1778000" y="1366838"/>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smtClean="0">
                <a:ln>
                  <a:noFill/>
                </a:ln>
                <a:solidFill>
                  <a:schemeClr val="tx1"/>
                </a:solidFill>
                <a:effectLst/>
                <a:latin typeface="Arial" panose="020B0604020202020204" pitchFamily="34" charset="0"/>
              </a:rPr>
              <a:t/>
            </a:r>
            <a:br>
              <a:rPr kumimoji="0" lang="ja-JP" altLang="ja-JP" sz="1800" b="0" i="0" u="none" strike="noStrike" cap="none" normalizeH="0" baseline="0" smtClean="0">
                <a:ln>
                  <a:noFill/>
                </a:ln>
                <a:solidFill>
                  <a:schemeClr val="tx1"/>
                </a:solidFill>
                <a:effectLst/>
                <a:latin typeface="Arial" panose="020B0604020202020204" pitchFamily="34" charset="0"/>
              </a:rPr>
            </a:b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18" name="タイトル 1">
            <a:extLst>
              <a:ext uri="{FF2B5EF4-FFF2-40B4-BE49-F238E27FC236}">
                <a16:creationId xmlns:a16="http://schemas.microsoft.com/office/drawing/2014/main" id="{34B86D01-EBF1-DD4C-96C4-69FE4824C122}"/>
              </a:ext>
            </a:extLst>
          </p:cNvPr>
          <p:cNvSpPr txBox="1">
            <a:spLocks/>
          </p:cNvSpPr>
          <p:nvPr/>
        </p:nvSpPr>
        <p:spPr bwMode="gray">
          <a:xfrm>
            <a:off x="-3629605" y="5085189"/>
            <a:ext cx="2946026" cy="199683"/>
          </a:xfrm>
          <a:prstGeom prst="rect">
            <a:avLst/>
          </a:prstGeom>
          <a:noFill/>
        </p:spPr>
        <p:txBody>
          <a:bodyPr vert="horz" wrap="none" lIns="0" tIns="0" rIns="0" bIns="0" rtlCol="0" anchor="b" anchorCtr="0">
            <a:noAutofit/>
          </a:bodyPr>
          <a:lstStyle>
            <a:lvl1pPr marL="0" marR="0" indent="0" algn="l" defTabSz="781995" rtl="0" eaLnBrk="1" fontAlgn="auto" latinLnBrk="0" hangingPunct="1">
              <a:lnSpc>
                <a:spcPct val="100000"/>
              </a:lnSpc>
              <a:spcBef>
                <a:spcPct val="0"/>
              </a:spcBef>
              <a:spcAft>
                <a:spcPts val="0"/>
              </a:spcAft>
              <a:buClrTx/>
              <a:buSzTx/>
              <a:buFontTx/>
              <a:buNone/>
              <a:tabLst/>
              <a:defRPr kumimoji="1" lang="ja-JP" altLang="en-US" sz="1384"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j-cs"/>
              </a:defRPr>
            </a:lvl1pPr>
          </a:lstStyle>
          <a:p>
            <a:pPr>
              <a:lnSpc>
                <a:spcPct val="90000"/>
              </a:lnSpc>
              <a:spcBef>
                <a:spcPts val="0"/>
              </a:spcBef>
            </a:pPr>
            <a:endParaRPr lang="ja-JP" altLang="en-US" sz="900" b="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2" name="AutoShape 2" descr="Screenshot_20220318-223344_LINE.jpg">
            <a:hlinkClick r:id="rId2"/>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5580" y="4283968"/>
            <a:ext cx="2024479" cy="4419668"/>
          </a:xfrm>
          <a:prstGeom prst="rect">
            <a:avLst/>
          </a:prstGeom>
        </p:spPr>
      </p:pic>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8567" y="4281993"/>
            <a:ext cx="2044715" cy="4421643"/>
          </a:xfrm>
          <a:prstGeom prst="rect">
            <a:avLst/>
          </a:prstGeom>
        </p:spPr>
      </p:pic>
      <p:pic>
        <p:nvPicPr>
          <p:cNvPr id="9" name="図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593" y="4283968"/>
            <a:ext cx="2024480" cy="4401860"/>
          </a:xfrm>
          <a:prstGeom prst="rect">
            <a:avLst/>
          </a:prstGeom>
        </p:spPr>
      </p:pic>
      <p:sp>
        <p:nvSpPr>
          <p:cNvPr id="20" name="正方形/長方形 19"/>
          <p:cNvSpPr/>
          <p:nvPr/>
        </p:nvSpPr>
        <p:spPr>
          <a:xfrm>
            <a:off x="111689" y="3651051"/>
            <a:ext cx="2166287" cy="630942"/>
          </a:xfrm>
          <a:prstGeom prst="rect">
            <a:avLst/>
          </a:prstGeom>
        </p:spPr>
        <p:txBody>
          <a:bodyPr wrap="square">
            <a:spAutoFit/>
          </a:bodyPr>
          <a:lstStyle/>
          <a:p>
            <a:pPr algn="ctr"/>
            <a:r>
              <a:rPr lang="ja-JP" altLang="en-US" sz="1200" b="1" dirty="0">
                <a:solidFill>
                  <a:srgbClr val="222222"/>
                </a:solidFill>
                <a:latin typeface="UD デジタル 教科書体 NK-R" panose="02020400000000000000" pitchFamily="18" charset="-128"/>
                <a:ea typeface="UD デジタル 教科書体 NK-R" panose="02020400000000000000" pitchFamily="18" charset="-128"/>
              </a:rPr>
              <a:t>鳥取県庁：新型コロナ対策</a:t>
            </a:r>
            <a:r>
              <a:rPr lang="ja-JP" altLang="en-US" sz="1200" b="1" dirty="0" smtClean="0">
                <a:solidFill>
                  <a:srgbClr val="222222"/>
                </a:solidFill>
                <a:latin typeface="UD デジタル 教科書体 NK-R" panose="02020400000000000000" pitchFamily="18" charset="-128"/>
                <a:ea typeface="UD デジタル 教科書体 NK-R" panose="02020400000000000000" pitchFamily="18" charset="-128"/>
              </a:rPr>
              <a:t>パーソナルサポートアカウント</a:t>
            </a:r>
            <a:endParaRPr lang="ja-JP" altLang="en-US" sz="1200" b="1" dirty="0">
              <a:solidFill>
                <a:srgbClr val="222222"/>
              </a:solidFill>
              <a:latin typeface="UD デジタル 教科書体 NK-R" panose="02020400000000000000" pitchFamily="18" charset="-128"/>
              <a:ea typeface="UD デジタル 教科書体 NK-R" panose="02020400000000000000" pitchFamily="18" charset="-128"/>
            </a:endParaRPr>
          </a:p>
          <a:p>
            <a:pPr algn="ctr"/>
            <a:r>
              <a:rPr lang="ja-JP" altLang="en-US" sz="1100" b="1" i="0" dirty="0" smtClean="0">
                <a:solidFill>
                  <a:srgbClr val="222222"/>
                </a:solidFill>
                <a:effectLst/>
                <a:latin typeface="UD デジタル 教科書体 NK-R" panose="02020400000000000000" pitchFamily="18" charset="-128"/>
                <a:ea typeface="UD デジタル 教科書体 NK-R" panose="02020400000000000000" pitchFamily="18" charset="-128"/>
              </a:rPr>
              <a:t>お友だち登録：</a:t>
            </a:r>
            <a:r>
              <a:rPr lang="en-US" altLang="ja-JP" sz="1100" b="1" i="0" dirty="0" smtClean="0">
                <a:solidFill>
                  <a:srgbClr val="222222"/>
                </a:solidFill>
                <a:effectLst/>
                <a:latin typeface="UD デジタル 教科書体 NK-R" panose="02020400000000000000" pitchFamily="18" charset="-128"/>
                <a:ea typeface="UD デジタル 教科書体 NK-R" panose="02020400000000000000" pitchFamily="18" charset="-128"/>
              </a:rPr>
              <a:t>72,290</a:t>
            </a:r>
            <a:r>
              <a:rPr lang="ja-JP" altLang="en-US" sz="1100" b="1" i="0" dirty="0" smtClean="0">
                <a:solidFill>
                  <a:srgbClr val="222222"/>
                </a:solidFill>
                <a:effectLst/>
                <a:latin typeface="UD デジタル 教科書体 NK-R" panose="02020400000000000000" pitchFamily="18" charset="-128"/>
                <a:ea typeface="UD デジタル 教科書体 NK-R" panose="02020400000000000000" pitchFamily="18" charset="-128"/>
              </a:rPr>
              <a:t>人</a:t>
            </a:r>
            <a:endParaRPr lang="ja-JP" altLang="en-US" sz="1100" b="1" i="0" dirty="0">
              <a:solidFill>
                <a:srgbClr val="222222"/>
              </a:solidFill>
              <a:effectLst/>
              <a:latin typeface="UD デジタル 教科書体 NK-R" panose="02020400000000000000" pitchFamily="18" charset="-128"/>
              <a:ea typeface="UD デジタル 教科書体 NK-R" panose="02020400000000000000" pitchFamily="18" charset="-128"/>
            </a:endParaRPr>
          </a:p>
        </p:txBody>
      </p:sp>
      <p:sp>
        <p:nvSpPr>
          <p:cNvPr id="21" name="正方形/長方形 20"/>
          <p:cNvSpPr/>
          <p:nvPr/>
        </p:nvSpPr>
        <p:spPr>
          <a:xfrm>
            <a:off x="2501106" y="3651051"/>
            <a:ext cx="1897828" cy="446276"/>
          </a:xfrm>
          <a:prstGeom prst="rect">
            <a:avLst/>
          </a:prstGeom>
        </p:spPr>
        <p:txBody>
          <a:bodyPr wrap="square">
            <a:spAutoFit/>
          </a:bodyPr>
          <a:lstStyle/>
          <a:p>
            <a:pPr algn="ctr"/>
            <a:r>
              <a:rPr lang="ja-JP" altLang="en-US" sz="1200" b="1" dirty="0" smtClean="0">
                <a:solidFill>
                  <a:srgbClr val="222222"/>
                </a:solidFill>
                <a:latin typeface="UD デジタル 教科書体 NK-R" panose="02020400000000000000" pitchFamily="18" charset="-128"/>
                <a:ea typeface="UD デジタル 教科書体 NK-R" panose="02020400000000000000" pitchFamily="18" charset="-128"/>
              </a:rPr>
              <a:t>小山市</a:t>
            </a:r>
            <a:r>
              <a:rPr lang="ja-JP" altLang="en-US" sz="1200" b="1" dirty="0" err="1" smtClean="0">
                <a:solidFill>
                  <a:srgbClr val="222222"/>
                </a:solidFill>
                <a:latin typeface="UD デジタル 教科書体 NK-R" panose="02020400000000000000" pitchFamily="18" charset="-128"/>
                <a:ea typeface="UD デジタル 教科書体 NK-R" panose="02020400000000000000" pitchFamily="18" charset="-128"/>
              </a:rPr>
              <a:t>お</a:t>
            </a:r>
            <a:r>
              <a:rPr lang="ja-JP" altLang="en-US" sz="1200" b="1" dirty="0" smtClean="0">
                <a:solidFill>
                  <a:srgbClr val="222222"/>
                </a:solidFill>
                <a:latin typeface="UD デジタル 教科書体 NK-R" panose="02020400000000000000" pitchFamily="18" charset="-128"/>
                <a:ea typeface="UD デジタル 教科書体 NK-R" panose="02020400000000000000" pitchFamily="18" charset="-128"/>
              </a:rPr>
              <a:t>ーバスアカウント</a:t>
            </a:r>
            <a:endParaRPr lang="ja-JP" altLang="en-US" sz="1200" b="1" dirty="0">
              <a:solidFill>
                <a:srgbClr val="222222"/>
              </a:solidFill>
              <a:latin typeface="UD デジタル 教科書体 NK-R" panose="02020400000000000000" pitchFamily="18" charset="-128"/>
              <a:ea typeface="UD デジタル 教科書体 NK-R" panose="02020400000000000000" pitchFamily="18" charset="-128"/>
            </a:endParaRPr>
          </a:p>
          <a:p>
            <a:pPr algn="ctr"/>
            <a:r>
              <a:rPr lang="ja-JP" altLang="en-US" sz="1100" b="1" i="0" dirty="0" smtClean="0">
                <a:solidFill>
                  <a:srgbClr val="222222"/>
                </a:solidFill>
                <a:effectLst/>
                <a:latin typeface="UD デジタル 教科書体 NK-R" panose="02020400000000000000" pitchFamily="18" charset="-128"/>
                <a:ea typeface="UD デジタル 教科書体 NK-R" panose="02020400000000000000" pitchFamily="18" charset="-128"/>
              </a:rPr>
              <a:t>お友だち登録：</a:t>
            </a:r>
            <a:r>
              <a:rPr lang="en-US" altLang="ja-JP" sz="1100" b="1" i="0" dirty="0" smtClean="0">
                <a:solidFill>
                  <a:srgbClr val="222222"/>
                </a:solidFill>
                <a:effectLst/>
                <a:latin typeface="UD デジタル 教科書体 NK-R" panose="02020400000000000000" pitchFamily="18" charset="-128"/>
                <a:ea typeface="UD デジタル 教科書体 NK-R" panose="02020400000000000000" pitchFamily="18" charset="-128"/>
              </a:rPr>
              <a:t>1,399</a:t>
            </a:r>
            <a:r>
              <a:rPr lang="ja-JP" altLang="en-US" sz="1100" b="1" i="0" dirty="0" smtClean="0">
                <a:solidFill>
                  <a:srgbClr val="222222"/>
                </a:solidFill>
                <a:effectLst/>
                <a:latin typeface="UD デジタル 教科書体 NK-R" panose="02020400000000000000" pitchFamily="18" charset="-128"/>
                <a:ea typeface="UD デジタル 教科書体 NK-R" panose="02020400000000000000" pitchFamily="18" charset="-128"/>
              </a:rPr>
              <a:t>人</a:t>
            </a:r>
            <a:endParaRPr lang="ja-JP" altLang="en-US" sz="1100" b="1" i="0" dirty="0">
              <a:solidFill>
                <a:srgbClr val="222222"/>
              </a:solidFill>
              <a:effectLst/>
              <a:latin typeface="UD デジタル 教科書体 NK-R" panose="02020400000000000000" pitchFamily="18" charset="-128"/>
              <a:ea typeface="UD デジタル 教科書体 NK-R" panose="02020400000000000000" pitchFamily="18" charset="-128"/>
            </a:endParaRPr>
          </a:p>
        </p:txBody>
      </p:sp>
      <p:sp>
        <p:nvSpPr>
          <p:cNvPr id="22" name="正方形/長方形 21"/>
          <p:cNvSpPr/>
          <p:nvPr/>
        </p:nvSpPr>
        <p:spPr>
          <a:xfrm>
            <a:off x="4704113" y="3665076"/>
            <a:ext cx="1897828" cy="630942"/>
          </a:xfrm>
          <a:prstGeom prst="rect">
            <a:avLst/>
          </a:prstGeom>
        </p:spPr>
        <p:txBody>
          <a:bodyPr wrap="square">
            <a:spAutoFit/>
          </a:bodyPr>
          <a:lstStyle/>
          <a:p>
            <a:pPr algn="ctr"/>
            <a:r>
              <a:rPr lang="ja-JP" altLang="en-US" sz="1200" b="1" dirty="0">
                <a:solidFill>
                  <a:srgbClr val="222222"/>
                </a:solidFill>
                <a:latin typeface="UD デジタル 教科書体 NK-R" panose="02020400000000000000" pitchFamily="18" charset="-128"/>
                <a:ea typeface="UD デジタル 教科書体 NK-R" panose="02020400000000000000" pitchFamily="18" charset="-128"/>
              </a:rPr>
              <a:t>長野県庁：信州の安心なお店応援キャンペーン</a:t>
            </a:r>
          </a:p>
          <a:p>
            <a:pPr algn="ctr"/>
            <a:r>
              <a:rPr lang="ja-JP" altLang="en-US" sz="1100" b="1" i="0" dirty="0" smtClean="0">
                <a:solidFill>
                  <a:srgbClr val="222222"/>
                </a:solidFill>
                <a:effectLst/>
                <a:latin typeface="UD デジタル 教科書体 NK-R" panose="02020400000000000000" pitchFamily="18" charset="-128"/>
                <a:ea typeface="UD デジタル 教科書体 NK-R" panose="02020400000000000000" pitchFamily="18" charset="-128"/>
              </a:rPr>
              <a:t>お友だち登録：</a:t>
            </a:r>
            <a:r>
              <a:rPr lang="en-US" altLang="ja-JP" sz="1100" b="1" i="0" dirty="0" smtClean="0">
                <a:solidFill>
                  <a:srgbClr val="222222"/>
                </a:solidFill>
                <a:effectLst/>
                <a:latin typeface="UD デジタル 教科書体 NK-R" panose="02020400000000000000" pitchFamily="18" charset="-128"/>
                <a:ea typeface="UD デジタル 教科書体 NK-R" panose="02020400000000000000" pitchFamily="18" charset="-128"/>
              </a:rPr>
              <a:t>20,384</a:t>
            </a:r>
            <a:r>
              <a:rPr lang="ja-JP" altLang="en-US" sz="1100" b="1" i="0" dirty="0" smtClean="0">
                <a:solidFill>
                  <a:srgbClr val="222222"/>
                </a:solidFill>
                <a:effectLst/>
                <a:latin typeface="UD デジタル 教科書体 NK-R" panose="02020400000000000000" pitchFamily="18" charset="-128"/>
                <a:ea typeface="UD デジタル 教科書体 NK-R" panose="02020400000000000000" pitchFamily="18" charset="-128"/>
              </a:rPr>
              <a:t>人</a:t>
            </a:r>
            <a:endParaRPr lang="ja-JP" altLang="en-US" sz="1100" b="1" i="0" dirty="0">
              <a:solidFill>
                <a:srgbClr val="222222"/>
              </a:solidFill>
              <a:effectLst/>
              <a:latin typeface="UD デジタル 教科書体 NK-R" panose="02020400000000000000" pitchFamily="18" charset="-128"/>
              <a:ea typeface="UD デジタル 教科書体 NK-R" panose="02020400000000000000" pitchFamily="18" charset="-128"/>
            </a:endParaRPr>
          </a:p>
        </p:txBody>
      </p:sp>
      <p:sp>
        <p:nvSpPr>
          <p:cNvPr id="23" name="正方形/長方形 22"/>
          <p:cNvSpPr/>
          <p:nvPr/>
        </p:nvSpPr>
        <p:spPr>
          <a:xfrm>
            <a:off x="170077" y="986432"/>
            <a:ext cx="6490252" cy="2585323"/>
          </a:xfrm>
          <a:prstGeom prst="rect">
            <a:avLst/>
          </a:prstGeom>
        </p:spPr>
        <p:txBody>
          <a:bodyPr wrap="square">
            <a:spAutoFit/>
          </a:bodyPr>
          <a:lstStyle/>
          <a:p>
            <a:r>
              <a:rPr lang="ja-JP" altLang="en-US" b="1" dirty="0" smtClean="0">
                <a:solidFill>
                  <a:srgbClr val="222222"/>
                </a:solidFill>
                <a:latin typeface="UD デジタル 教科書体 NK-R" panose="02020400000000000000" pitchFamily="18" charset="-128"/>
                <a:ea typeface="UD デジタル 教科書体 NK-R" panose="02020400000000000000" pitchFamily="18" charset="-128"/>
              </a:rPr>
              <a:t>東武トップツアーズは、観光施策のみならず、</a:t>
            </a:r>
            <a:r>
              <a:rPr lang="en-US" altLang="ja-JP" b="1" dirty="0" smtClean="0">
                <a:solidFill>
                  <a:srgbClr val="222222"/>
                </a:solidFill>
                <a:latin typeface="UD デジタル 教科書体 NK-R" panose="02020400000000000000" pitchFamily="18" charset="-128"/>
                <a:ea typeface="UD デジタル 教科書体 NK-R" panose="02020400000000000000" pitchFamily="18" charset="-128"/>
              </a:rPr>
              <a:t>LINE</a:t>
            </a:r>
            <a:r>
              <a:rPr lang="ja-JP" altLang="en-US" b="1" dirty="0" smtClean="0">
                <a:solidFill>
                  <a:srgbClr val="222222"/>
                </a:solidFill>
                <a:latin typeface="UD デジタル 教科書体 NK-R" panose="02020400000000000000" pitchFamily="18" charset="-128"/>
                <a:ea typeface="UD デジタル 教科書体 NK-R" panose="02020400000000000000" pitchFamily="18" charset="-128"/>
              </a:rPr>
              <a:t>初のバス定期券の運用や、コロナ対策窓口としての</a:t>
            </a:r>
            <a:r>
              <a:rPr lang="en-US" altLang="ja-JP" b="1" dirty="0" smtClean="0">
                <a:solidFill>
                  <a:srgbClr val="222222"/>
                </a:solidFill>
                <a:latin typeface="UD デジタル 教科書体 NK-R" panose="02020400000000000000" pitchFamily="18" charset="-128"/>
                <a:ea typeface="UD デジタル 教科書体 NK-R" panose="02020400000000000000" pitchFamily="18" charset="-128"/>
              </a:rPr>
              <a:t>LINE</a:t>
            </a:r>
            <a:r>
              <a:rPr lang="ja-JP" altLang="en-US" b="1" dirty="0" smtClean="0">
                <a:solidFill>
                  <a:srgbClr val="222222"/>
                </a:solidFill>
                <a:latin typeface="UD デジタル 教科書体 NK-R" panose="02020400000000000000" pitchFamily="18" charset="-128"/>
                <a:ea typeface="UD デジタル 教科書体 NK-R" panose="02020400000000000000" pitchFamily="18" charset="-128"/>
              </a:rPr>
              <a:t>運用・認証済み飲食店を活用したスタンプラリーの実施など、様々な分野での</a:t>
            </a:r>
            <a:r>
              <a:rPr lang="en-US" altLang="ja-JP" b="1" dirty="0" smtClean="0">
                <a:solidFill>
                  <a:srgbClr val="222222"/>
                </a:solidFill>
                <a:latin typeface="UD デジタル 教科書体 NK-R" panose="02020400000000000000" pitchFamily="18" charset="-128"/>
                <a:ea typeface="UD デジタル 教科書体 NK-R" panose="02020400000000000000" pitchFamily="18" charset="-128"/>
              </a:rPr>
              <a:t>LINE</a:t>
            </a:r>
            <a:r>
              <a:rPr lang="ja-JP" altLang="en-US" b="1" dirty="0" smtClean="0">
                <a:solidFill>
                  <a:srgbClr val="222222"/>
                </a:solidFill>
                <a:latin typeface="UD デジタル 教科書体 NK-R" panose="02020400000000000000" pitchFamily="18" charset="-128"/>
                <a:ea typeface="UD デジタル 教科書体 NK-R" panose="02020400000000000000" pitchFamily="18" charset="-128"/>
              </a:rPr>
              <a:t>活用をサポートしております。</a:t>
            </a:r>
            <a:endParaRPr lang="en-US" altLang="ja-JP" b="1" dirty="0" smtClean="0">
              <a:solidFill>
                <a:srgbClr val="222222"/>
              </a:solidFill>
              <a:latin typeface="UD デジタル 教科書体 NK-R" panose="02020400000000000000" pitchFamily="18" charset="-128"/>
              <a:ea typeface="UD デジタル 教科書体 NK-R" panose="02020400000000000000" pitchFamily="18" charset="-128"/>
            </a:endParaRPr>
          </a:p>
          <a:p>
            <a:endParaRPr lang="en-US" altLang="ja-JP" b="1" i="0" dirty="0">
              <a:solidFill>
                <a:srgbClr val="222222"/>
              </a:solidFill>
              <a:effectLst/>
              <a:latin typeface="UD デジタル 教科書体 NK-R" panose="02020400000000000000" pitchFamily="18" charset="-128"/>
              <a:ea typeface="UD デジタル 教科書体 NK-R" panose="02020400000000000000" pitchFamily="18" charset="-128"/>
            </a:endParaRPr>
          </a:p>
          <a:p>
            <a:r>
              <a:rPr lang="ja-JP" altLang="en-US" b="1" dirty="0" smtClean="0">
                <a:solidFill>
                  <a:srgbClr val="222222"/>
                </a:solidFill>
                <a:latin typeface="UD デジタル 教科書体 NK-R" panose="02020400000000000000" pitchFamily="18" charset="-128"/>
                <a:ea typeface="UD デジタル 教科書体 NK-R" panose="02020400000000000000" pitchFamily="18" charset="-128"/>
              </a:rPr>
              <a:t>また、東武トップツアーズの</a:t>
            </a:r>
            <a:r>
              <a:rPr lang="en-US" altLang="ja-JP" b="1" dirty="0" smtClean="0">
                <a:solidFill>
                  <a:srgbClr val="222222"/>
                </a:solidFill>
                <a:latin typeface="UD デジタル 教科書体 NK-R" panose="02020400000000000000" pitchFamily="18" charset="-128"/>
                <a:ea typeface="UD デジタル 教科書体 NK-R" panose="02020400000000000000" pitchFamily="18" charset="-128"/>
              </a:rPr>
              <a:t>LINE</a:t>
            </a:r>
            <a:r>
              <a:rPr lang="ja-JP" altLang="en-US" b="1" dirty="0" smtClean="0">
                <a:solidFill>
                  <a:srgbClr val="222222"/>
                </a:solidFill>
                <a:latin typeface="UD デジタル 教科書体 NK-R" panose="02020400000000000000" pitchFamily="18" charset="-128"/>
                <a:ea typeface="UD デジタル 教科書体 NK-R" panose="02020400000000000000" pitchFamily="18" charset="-128"/>
              </a:rPr>
              <a:t>開発チームのメンバーたちは、</a:t>
            </a:r>
            <a:r>
              <a:rPr lang="ja-JP" altLang="en-US" b="1" dirty="0">
                <a:solidFill>
                  <a:srgbClr val="222222"/>
                </a:solidFill>
                <a:latin typeface="UD デジタル 教科書体 NK-R" panose="02020400000000000000" pitchFamily="18" charset="-128"/>
                <a:ea typeface="UD デジタル 教科書体 NK-R" panose="02020400000000000000" pitchFamily="18" charset="-128"/>
              </a:rPr>
              <a:t>４</a:t>
            </a:r>
            <a:r>
              <a:rPr lang="ja-JP" altLang="en-US" b="1" dirty="0" smtClean="0">
                <a:solidFill>
                  <a:srgbClr val="222222"/>
                </a:solidFill>
                <a:latin typeface="UD デジタル 教科書体 NK-R" panose="02020400000000000000" pitchFamily="18" charset="-128"/>
                <a:ea typeface="UD デジタル 教科書体 NK-R" panose="02020400000000000000" pitchFamily="18" charset="-128"/>
              </a:rPr>
              <a:t>か月前まで</a:t>
            </a:r>
            <a:r>
              <a:rPr lang="en-US" altLang="ja-JP" b="1" dirty="0" smtClean="0">
                <a:solidFill>
                  <a:srgbClr val="222222"/>
                </a:solidFill>
                <a:latin typeface="UD デジタル 教科書体 NK-R" panose="02020400000000000000" pitchFamily="18" charset="-128"/>
                <a:ea typeface="UD デジタル 教科書体 NK-R" panose="02020400000000000000" pitchFamily="18" charset="-128"/>
              </a:rPr>
              <a:t>LINE</a:t>
            </a:r>
            <a:r>
              <a:rPr lang="ja-JP" altLang="en-US" b="1" dirty="0" smtClean="0">
                <a:solidFill>
                  <a:srgbClr val="222222"/>
                </a:solidFill>
                <a:latin typeface="UD デジタル 教科書体 NK-R" panose="02020400000000000000" pitchFamily="18" charset="-128"/>
                <a:ea typeface="UD デジタル 教科書体 NK-R" panose="02020400000000000000" pitchFamily="18" charset="-128"/>
              </a:rPr>
              <a:t>株式会社に勤務していて、文部科学省、経済産業省、消費者庁、文化庁、また２２の都道府県庁の</a:t>
            </a:r>
            <a:r>
              <a:rPr lang="en-US" altLang="ja-JP" b="1" dirty="0" smtClean="0">
                <a:solidFill>
                  <a:srgbClr val="222222"/>
                </a:solidFill>
                <a:latin typeface="UD デジタル 教科書体 NK-R" panose="02020400000000000000" pitchFamily="18" charset="-128"/>
                <a:ea typeface="UD デジタル 教科書体 NK-R" panose="02020400000000000000" pitchFamily="18" charset="-128"/>
              </a:rPr>
              <a:t>LINE</a:t>
            </a:r>
            <a:r>
              <a:rPr lang="ja-JP" altLang="en-US" b="1" dirty="0" smtClean="0">
                <a:solidFill>
                  <a:srgbClr val="222222"/>
                </a:solidFill>
                <a:latin typeface="UD デジタル 教科書体 NK-R" panose="02020400000000000000" pitchFamily="18" charset="-128"/>
                <a:ea typeface="UD デジタル 教科書体 NK-R" panose="02020400000000000000" pitchFamily="18" charset="-128"/>
              </a:rPr>
              <a:t>アカウントの開発・運用をしていました。</a:t>
            </a:r>
            <a:endParaRPr lang="ja-JP" altLang="en-US" b="1" i="0" dirty="0">
              <a:solidFill>
                <a:srgbClr val="222222"/>
              </a:solidFill>
              <a:effectLst/>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21434543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fld id="{730BBA1A-3C89-4178-A396-91F51362B106}" type="slidenum">
              <a:rPr kumimoji="1" lang="ja-JP" altLang="en-US" smtClean="0"/>
              <a:t>73</a:t>
            </a:fld>
            <a:endParaRPr kumimoji="1" lang="ja-JP" altLang="en-US"/>
          </a:p>
        </p:txBody>
      </p:sp>
      <p:sp>
        <p:nvSpPr>
          <p:cNvPr id="5" name="タイトル 4"/>
          <p:cNvSpPr>
            <a:spLocks noGrp="1"/>
          </p:cNvSpPr>
          <p:nvPr>
            <p:ph type="title"/>
          </p:nvPr>
        </p:nvSpPr>
        <p:spPr>
          <a:xfrm>
            <a:off x="147220" y="314236"/>
            <a:ext cx="6009627"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５</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業務実施体制　</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cxnSp>
        <p:nvCxnSpPr>
          <p:cNvPr id="9" name="直線コネクタ 8"/>
          <p:cNvCxnSpPr>
            <a:endCxn id="17" idx="0"/>
          </p:cNvCxnSpPr>
          <p:nvPr/>
        </p:nvCxnSpPr>
        <p:spPr>
          <a:xfrm flipH="1">
            <a:off x="1981040" y="1878585"/>
            <a:ext cx="1030492" cy="499610"/>
          </a:xfrm>
          <a:prstGeom prst="line">
            <a:avLst/>
          </a:prstGeom>
          <a:ln>
            <a:solidFill>
              <a:srgbClr val="17AFAB"/>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3940898" y="1835728"/>
            <a:ext cx="1648342" cy="793839"/>
          </a:xfrm>
          <a:prstGeom prst="line">
            <a:avLst/>
          </a:prstGeom>
          <a:ln>
            <a:solidFill>
              <a:srgbClr val="17AFAB"/>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5345576" y="4034321"/>
            <a:ext cx="243664" cy="0"/>
          </a:xfrm>
          <a:prstGeom prst="line">
            <a:avLst/>
          </a:prstGeom>
          <a:ln>
            <a:solidFill>
              <a:srgbClr val="17AFAB"/>
            </a:solidFill>
          </a:ln>
        </p:spPr>
        <p:style>
          <a:lnRef idx="1">
            <a:schemeClr val="accent1"/>
          </a:lnRef>
          <a:fillRef idx="0">
            <a:schemeClr val="accent1"/>
          </a:fillRef>
          <a:effectRef idx="0">
            <a:schemeClr val="accent1"/>
          </a:effectRef>
          <a:fontRef idx="minor">
            <a:schemeClr val="tx1"/>
          </a:fontRef>
        </p:style>
      </p:cxnSp>
      <p:sp>
        <p:nvSpPr>
          <p:cNvPr id="15" name="正方形/長方形 14"/>
          <p:cNvSpPr/>
          <p:nvPr/>
        </p:nvSpPr>
        <p:spPr>
          <a:xfrm>
            <a:off x="1667889" y="1547664"/>
            <a:ext cx="3705327" cy="386960"/>
          </a:xfrm>
          <a:prstGeom prst="rect">
            <a:avLst/>
          </a:prstGeom>
          <a:solidFill>
            <a:srgbClr val="00206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UD デジタル 教科書体 N-R" panose="02020400000000000000" pitchFamily="17" charset="-128"/>
              <a:ea typeface="UD デジタル 教科書体 N-R" panose="02020400000000000000" pitchFamily="17" charset="-128"/>
            </a:endParaRPr>
          </a:p>
        </p:txBody>
      </p:sp>
      <p:sp>
        <p:nvSpPr>
          <p:cNvPr id="16" name="テキスト ボックス 15"/>
          <p:cNvSpPr txBox="1"/>
          <p:nvPr/>
        </p:nvSpPr>
        <p:spPr>
          <a:xfrm>
            <a:off x="1927808" y="1632364"/>
            <a:ext cx="3185487" cy="246221"/>
          </a:xfrm>
          <a:prstGeom prst="rect">
            <a:avLst/>
          </a:prstGeom>
          <a:noFill/>
        </p:spPr>
        <p:txBody>
          <a:bodyPr wrap="none" rtlCol="0">
            <a:spAutoFit/>
          </a:bodyPr>
          <a:lstStyle/>
          <a:p>
            <a:pPr algn="ctr">
              <a:lnSpc>
                <a:spcPts val="1200"/>
              </a:lnSpc>
            </a:pPr>
            <a:r>
              <a:rPr lang="ja-JP" altLang="en-US" sz="1200" spc="100" dirty="0" smtClean="0">
                <a:solidFill>
                  <a:schemeClr val="bg1"/>
                </a:solidFill>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公益社団法人</a:t>
            </a:r>
            <a:r>
              <a:rPr lang="ja-JP" altLang="en-US" sz="1200" spc="100" dirty="0">
                <a:solidFill>
                  <a:schemeClr val="bg1"/>
                </a:solidFill>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　</a:t>
            </a:r>
            <a:r>
              <a:rPr lang="ja-JP" altLang="en-US" sz="1200" spc="100" dirty="0" smtClean="0">
                <a:solidFill>
                  <a:schemeClr val="bg1"/>
                </a:solidFill>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北海道観光振興機構　様</a:t>
            </a:r>
            <a:endParaRPr lang="ja-JP" altLang="en-US" sz="1200" spc="100" dirty="0">
              <a:solidFill>
                <a:schemeClr val="bg1"/>
              </a:solidFill>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p:txBody>
      </p:sp>
      <p:sp>
        <p:nvSpPr>
          <p:cNvPr id="17" name="正方形/長方形 16"/>
          <p:cNvSpPr/>
          <p:nvPr/>
        </p:nvSpPr>
        <p:spPr>
          <a:xfrm>
            <a:off x="664547" y="2378195"/>
            <a:ext cx="2632985" cy="386960"/>
          </a:xfrm>
          <a:prstGeom prst="rect">
            <a:avLst/>
          </a:prstGeom>
          <a:solidFill>
            <a:srgbClr val="17AFAB"/>
          </a:solidFill>
          <a:ln w="3175">
            <a:solidFill>
              <a:srgbClr val="17AF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dirty="0">
              <a:latin typeface="UD デジタル 教科書体 N-R" panose="02020400000000000000" pitchFamily="17" charset="-128"/>
              <a:ea typeface="UD デジタル 教科書体 N-R" panose="02020400000000000000" pitchFamily="17" charset="-128"/>
            </a:endParaRPr>
          </a:p>
        </p:txBody>
      </p:sp>
      <p:sp>
        <p:nvSpPr>
          <p:cNvPr id="18" name="テキスト ボックス 17"/>
          <p:cNvSpPr txBox="1"/>
          <p:nvPr/>
        </p:nvSpPr>
        <p:spPr>
          <a:xfrm>
            <a:off x="832227" y="2464643"/>
            <a:ext cx="2351926" cy="246221"/>
          </a:xfrm>
          <a:prstGeom prst="rect">
            <a:avLst/>
          </a:prstGeom>
          <a:noFill/>
        </p:spPr>
        <p:txBody>
          <a:bodyPr wrap="none" rtlCol="0">
            <a:spAutoFit/>
          </a:bodyPr>
          <a:lstStyle/>
          <a:p>
            <a:pPr algn="ctr">
              <a:lnSpc>
                <a:spcPts val="1200"/>
              </a:lnSpc>
            </a:pPr>
            <a:r>
              <a:rPr lang="ja-JP" altLang="en-US" sz="1200" spc="100" dirty="0" smtClean="0">
                <a:solidFill>
                  <a:schemeClr val="bg1"/>
                </a:solidFill>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事業推進・各事業の運営統括</a:t>
            </a:r>
            <a:endParaRPr lang="ja-JP" altLang="en-US" sz="1200" spc="100" dirty="0">
              <a:solidFill>
                <a:schemeClr val="bg1"/>
              </a:solidFill>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p:txBody>
      </p:sp>
      <p:sp>
        <p:nvSpPr>
          <p:cNvPr id="19" name="正方形/長方形 18"/>
          <p:cNvSpPr/>
          <p:nvPr/>
        </p:nvSpPr>
        <p:spPr>
          <a:xfrm>
            <a:off x="664548" y="2765155"/>
            <a:ext cx="2632984" cy="2713643"/>
          </a:xfrm>
          <a:prstGeom prst="rect">
            <a:avLst/>
          </a:prstGeom>
          <a:solidFill>
            <a:schemeClr val="bg1"/>
          </a:solidFill>
          <a:ln w="3175">
            <a:solidFill>
              <a:srgbClr val="17AF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R" panose="02020400000000000000" pitchFamily="17" charset="-128"/>
              <a:ea typeface="UD デジタル 教科書体 N-R" panose="02020400000000000000" pitchFamily="17" charset="-128"/>
            </a:endParaRPr>
          </a:p>
        </p:txBody>
      </p:sp>
      <p:sp>
        <p:nvSpPr>
          <p:cNvPr id="20" name="テキスト ボックス 19"/>
          <p:cNvSpPr txBox="1"/>
          <p:nvPr/>
        </p:nvSpPr>
        <p:spPr>
          <a:xfrm>
            <a:off x="733147" y="2828714"/>
            <a:ext cx="1851789" cy="2708434"/>
          </a:xfrm>
          <a:prstGeom prst="rect">
            <a:avLst/>
          </a:prstGeom>
          <a:noFill/>
        </p:spPr>
        <p:txBody>
          <a:bodyPr wrap="none" rtlCol="0">
            <a:spAutoFit/>
          </a:bodyPr>
          <a:lstStyle/>
          <a:p>
            <a:pPr>
              <a:lnSpc>
                <a:spcPts val="1200"/>
              </a:lnSpc>
            </a:pPr>
            <a:r>
              <a:rPr lang="ja-JP" altLang="en-US" sz="9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東武トップツアーズ</a:t>
            </a:r>
            <a:endParaRPr lang="ja-JP" altLang="en-US" sz="900" spc="100"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a:p>
            <a:pPr>
              <a:lnSpc>
                <a:spcPts val="1200"/>
              </a:lnSpc>
            </a:pPr>
            <a:r>
              <a:rPr lang="ja-JP" altLang="en-US" sz="9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札幌支店</a:t>
            </a:r>
            <a:endParaRPr lang="zh-TW" altLang="en-US" sz="900" spc="100"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a:p>
            <a:pPr>
              <a:lnSpc>
                <a:spcPts val="1200"/>
              </a:lnSpc>
            </a:pPr>
            <a:r>
              <a:rPr lang="ja-JP" altLang="en-US" sz="9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事業統括責任者：高橋　知也</a:t>
            </a:r>
            <a:endParaRPr lang="en-US" altLang="ja-JP" sz="9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a:p>
            <a:pPr>
              <a:lnSpc>
                <a:spcPts val="1200"/>
              </a:lnSpc>
            </a:pPr>
            <a:endParaRPr lang="en-US" altLang="ja-JP" sz="9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a:p>
            <a:pPr>
              <a:lnSpc>
                <a:spcPts val="1200"/>
              </a:lnSpc>
            </a:pPr>
            <a:r>
              <a:rPr lang="ja-JP" altLang="en-US" sz="9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地域ビジネス担当チーム</a:t>
            </a:r>
            <a:endParaRPr lang="en-US" altLang="ja-JP" sz="9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a:p>
            <a:pPr>
              <a:lnSpc>
                <a:spcPts val="1200"/>
              </a:lnSpc>
            </a:pPr>
            <a:r>
              <a:rPr lang="ja-JP" altLang="en-US" sz="9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営　業　担　当：鈴木　美咲</a:t>
            </a:r>
            <a:endParaRPr lang="en-US" altLang="ja-JP" sz="9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a:p>
            <a:pPr>
              <a:lnSpc>
                <a:spcPts val="1200"/>
              </a:lnSpc>
            </a:pPr>
            <a:r>
              <a:rPr lang="ja-JP" altLang="en-US" sz="9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営　業　担　当：田中　亨</a:t>
            </a:r>
            <a:endParaRPr lang="en-US" altLang="ja-JP" sz="9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a:p>
            <a:pPr>
              <a:lnSpc>
                <a:spcPts val="1200"/>
              </a:lnSpc>
            </a:pPr>
            <a:r>
              <a:rPr lang="ja-JP" altLang="en-US" sz="9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地域連携担当：高草木　伸弥</a:t>
            </a:r>
            <a:endParaRPr lang="en-US" altLang="ja-JP" sz="9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a:p>
            <a:pPr>
              <a:lnSpc>
                <a:spcPts val="1200"/>
              </a:lnSpc>
            </a:pPr>
            <a:r>
              <a:rPr lang="ja-JP" altLang="en-US" sz="9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地域連携担当：鄭　明芬</a:t>
            </a:r>
            <a:endParaRPr lang="en-US" altLang="ja-JP" sz="900" spc="100"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a:p>
            <a:pPr>
              <a:lnSpc>
                <a:spcPts val="1200"/>
              </a:lnSpc>
            </a:pPr>
            <a:r>
              <a:rPr lang="ja-JP" altLang="en-US" sz="9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地域連携担当：齋藤　美</a:t>
            </a:r>
            <a:r>
              <a:rPr lang="ja-JP" altLang="en-US" sz="900" spc="100"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緒</a:t>
            </a:r>
            <a:endParaRPr lang="en-US" altLang="ja-JP" sz="900" spc="100"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a:p>
            <a:pPr>
              <a:lnSpc>
                <a:spcPts val="1200"/>
              </a:lnSpc>
            </a:pPr>
            <a:endParaRPr lang="en-US" altLang="ja-JP" sz="9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a:p>
            <a:pPr>
              <a:lnSpc>
                <a:spcPts val="1200"/>
              </a:lnSpc>
            </a:pPr>
            <a:r>
              <a:rPr lang="en-US" altLang="ja-JP" sz="9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DX</a:t>
            </a:r>
            <a:r>
              <a:rPr lang="ja-JP" altLang="en-US" sz="9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推進室</a:t>
            </a:r>
            <a:endParaRPr lang="en-US" altLang="ja-JP" sz="9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a:p>
            <a:pPr>
              <a:lnSpc>
                <a:spcPts val="1200"/>
              </a:lnSpc>
            </a:pPr>
            <a:r>
              <a:rPr lang="ja-JP" altLang="en-US" sz="9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制作担当責任者：中山　朋子</a:t>
            </a:r>
            <a:endParaRPr lang="en-US" altLang="ja-JP" sz="9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a:p>
            <a:pPr>
              <a:lnSpc>
                <a:spcPts val="1200"/>
              </a:lnSpc>
            </a:pPr>
            <a:r>
              <a:rPr lang="ja-JP" altLang="en-US" sz="900" spc="100"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制作</a:t>
            </a:r>
            <a:r>
              <a:rPr lang="ja-JP" altLang="en-US" sz="9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担当</a:t>
            </a:r>
            <a:r>
              <a:rPr lang="ja-JP" altLang="en-US" sz="900" spc="100"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責任者：</a:t>
            </a:r>
            <a:r>
              <a:rPr lang="ja-JP" altLang="en-US" sz="9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村井　宗明</a:t>
            </a:r>
            <a:endParaRPr lang="en-US" altLang="ja-JP" sz="9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a:p>
            <a:pPr>
              <a:lnSpc>
                <a:spcPts val="1200"/>
              </a:lnSpc>
            </a:pPr>
            <a:r>
              <a:rPr lang="ja-JP" altLang="en-US" sz="900" spc="100"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制作</a:t>
            </a:r>
            <a:r>
              <a:rPr lang="ja-JP" altLang="en-US" sz="9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担当：植東　祐一</a:t>
            </a:r>
            <a:endParaRPr lang="en-US" altLang="ja-JP" sz="9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a:p>
            <a:pPr>
              <a:lnSpc>
                <a:spcPts val="1200"/>
              </a:lnSpc>
            </a:pPr>
            <a:r>
              <a:rPr lang="ja-JP" altLang="en-US" sz="900" spc="100"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制作</a:t>
            </a:r>
            <a:r>
              <a:rPr lang="ja-JP" altLang="en-US" sz="9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担当：佐々木　南</a:t>
            </a:r>
            <a:endParaRPr lang="en-US" altLang="ja-JP" sz="9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a:p>
            <a:pPr>
              <a:lnSpc>
                <a:spcPts val="1200"/>
              </a:lnSpc>
            </a:pPr>
            <a:r>
              <a:rPr lang="ja-JP" altLang="en-US" sz="900" spc="100"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制作</a:t>
            </a:r>
            <a:r>
              <a:rPr lang="ja-JP" altLang="en-US" sz="9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担当：大谷　諭史</a:t>
            </a:r>
            <a:endParaRPr lang="en-US" altLang="ja-JP" sz="9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p:txBody>
      </p:sp>
      <p:sp>
        <p:nvSpPr>
          <p:cNvPr id="21" name="正方形/長方形 20"/>
          <p:cNvSpPr/>
          <p:nvPr/>
        </p:nvSpPr>
        <p:spPr>
          <a:xfrm>
            <a:off x="3765314" y="2378195"/>
            <a:ext cx="2904046" cy="386960"/>
          </a:xfrm>
          <a:prstGeom prst="rect">
            <a:avLst/>
          </a:prstGeom>
          <a:solidFill>
            <a:srgbClr val="17AFAB"/>
          </a:solidFill>
          <a:ln w="3175">
            <a:solidFill>
              <a:srgbClr val="17AF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R" panose="02020400000000000000" pitchFamily="17" charset="-128"/>
              <a:ea typeface="UD デジタル 教科書体 N-R" panose="02020400000000000000" pitchFamily="17" charset="-128"/>
            </a:endParaRPr>
          </a:p>
        </p:txBody>
      </p:sp>
      <p:sp>
        <p:nvSpPr>
          <p:cNvPr id="22" name="テキスト ボックス 21"/>
          <p:cNvSpPr txBox="1"/>
          <p:nvPr/>
        </p:nvSpPr>
        <p:spPr>
          <a:xfrm>
            <a:off x="4661167" y="2502928"/>
            <a:ext cx="935540" cy="253916"/>
          </a:xfrm>
          <a:prstGeom prst="rect">
            <a:avLst/>
          </a:prstGeom>
          <a:noFill/>
        </p:spPr>
        <p:txBody>
          <a:bodyPr wrap="square" rtlCol="0">
            <a:spAutoFit/>
          </a:bodyPr>
          <a:lstStyle/>
          <a:p>
            <a:pPr algn="ctr">
              <a:lnSpc>
                <a:spcPts val="1200"/>
              </a:lnSpc>
            </a:pPr>
            <a:r>
              <a:rPr lang="ja-JP" altLang="en-US" sz="1200" spc="100" dirty="0">
                <a:solidFill>
                  <a:schemeClr val="bg1"/>
                </a:solidFill>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情報</a:t>
            </a:r>
            <a:r>
              <a:rPr lang="ja-JP" altLang="en-US" sz="1200" spc="100" dirty="0" smtClean="0">
                <a:solidFill>
                  <a:schemeClr val="bg1"/>
                </a:solidFill>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提供</a:t>
            </a:r>
            <a:endParaRPr lang="ja-JP" altLang="en-US" sz="1200" spc="100" dirty="0">
              <a:solidFill>
                <a:schemeClr val="bg1"/>
              </a:solidFill>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p:txBody>
      </p:sp>
      <p:sp>
        <p:nvSpPr>
          <p:cNvPr id="23" name="正方形/長方形 22"/>
          <p:cNvSpPr/>
          <p:nvPr/>
        </p:nvSpPr>
        <p:spPr>
          <a:xfrm>
            <a:off x="3765314" y="2765155"/>
            <a:ext cx="2904046" cy="702177"/>
          </a:xfrm>
          <a:prstGeom prst="rect">
            <a:avLst/>
          </a:prstGeom>
          <a:solidFill>
            <a:schemeClr val="bg1"/>
          </a:solidFill>
          <a:ln w="3175">
            <a:solidFill>
              <a:srgbClr val="17AF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R" panose="02020400000000000000" pitchFamily="17" charset="-128"/>
              <a:ea typeface="UD デジタル 教科書体 N-R" panose="02020400000000000000" pitchFamily="17" charset="-128"/>
            </a:endParaRPr>
          </a:p>
        </p:txBody>
      </p:sp>
      <p:sp>
        <p:nvSpPr>
          <p:cNvPr id="24" name="テキスト ボックス 23"/>
          <p:cNvSpPr txBox="1"/>
          <p:nvPr/>
        </p:nvSpPr>
        <p:spPr>
          <a:xfrm>
            <a:off x="3833913" y="2828714"/>
            <a:ext cx="2575776" cy="553998"/>
          </a:xfrm>
          <a:prstGeom prst="rect">
            <a:avLst/>
          </a:prstGeom>
          <a:noFill/>
        </p:spPr>
        <p:txBody>
          <a:bodyPr wrap="square" rtlCol="0">
            <a:spAutoFit/>
          </a:bodyPr>
          <a:lstStyle/>
          <a:p>
            <a:pPr algn="ctr">
              <a:lnSpc>
                <a:spcPts val="1200"/>
              </a:lnSpc>
            </a:pPr>
            <a:r>
              <a:rPr lang="ja-JP" altLang="en-US" sz="9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道内各振興局</a:t>
            </a:r>
            <a:endParaRPr lang="en-US" altLang="ja-JP" sz="9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a:p>
            <a:pPr algn="ctr">
              <a:lnSpc>
                <a:spcPts val="1200"/>
              </a:lnSpc>
            </a:pPr>
            <a:r>
              <a:rPr lang="ja-JP" altLang="en-US" sz="9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道内各自治体</a:t>
            </a:r>
            <a:endParaRPr lang="en-US" altLang="ja-JP" sz="9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a:p>
            <a:pPr algn="ctr">
              <a:lnSpc>
                <a:spcPts val="1200"/>
              </a:lnSpc>
            </a:pPr>
            <a:r>
              <a:rPr lang="ja-JP" altLang="en-US" sz="9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道内各観光協会・</a:t>
            </a:r>
            <a:r>
              <a:rPr lang="en-US" altLang="ja-JP" sz="9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DMO</a:t>
            </a:r>
          </a:p>
        </p:txBody>
      </p:sp>
      <p:sp>
        <p:nvSpPr>
          <p:cNvPr id="25" name="テキスト ボックス 24"/>
          <p:cNvSpPr txBox="1"/>
          <p:nvPr/>
        </p:nvSpPr>
        <p:spPr>
          <a:xfrm>
            <a:off x="299103" y="1006880"/>
            <a:ext cx="6298249" cy="400110"/>
          </a:xfrm>
          <a:prstGeom prst="rect">
            <a:avLst/>
          </a:prstGeom>
          <a:noFill/>
        </p:spPr>
        <p:txBody>
          <a:bodyPr wrap="square" rtlCol="0">
            <a:spAutoFit/>
          </a:bodyPr>
          <a:lstStyle/>
          <a:p>
            <a:pPr>
              <a:lnSpc>
                <a:spcPts val="1200"/>
              </a:lnSpc>
            </a:pPr>
            <a:r>
              <a:rPr lang="ja-JP" altLang="en-US" sz="12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本事業を円滑に遂行するため、弊社および連携企業のネットワーク力を活かし、</a:t>
            </a:r>
            <a:r>
              <a:rPr lang="ja-JP" altLang="en-US" sz="1200" spc="100"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各専門家</a:t>
            </a:r>
            <a:r>
              <a:rPr lang="ja-JP" altLang="en-US" sz="12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に</a:t>
            </a:r>
            <a:r>
              <a:rPr lang="ja-JP" altLang="en-US" sz="1200" spc="100"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よる</a:t>
            </a:r>
            <a:r>
              <a:rPr lang="ja-JP" altLang="en-US" sz="12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事業運営体制を構築します。</a:t>
            </a:r>
            <a:endParaRPr lang="ja-JP" altLang="en-US" sz="1200" spc="100"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p:txBody>
      </p:sp>
      <p:sp>
        <p:nvSpPr>
          <p:cNvPr id="26" name="正方形/長方形 25"/>
          <p:cNvSpPr/>
          <p:nvPr/>
        </p:nvSpPr>
        <p:spPr>
          <a:xfrm>
            <a:off x="3765065" y="3644500"/>
            <a:ext cx="1608151" cy="365367"/>
          </a:xfrm>
          <a:prstGeom prst="rect">
            <a:avLst/>
          </a:prstGeom>
          <a:solidFill>
            <a:srgbClr val="17AFAB"/>
          </a:solidFill>
          <a:ln w="3175">
            <a:solidFill>
              <a:srgbClr val="17AF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R" panose="02020400000000000000" pitchFamily="17" charset="-128"/>
              <a:ea typeface="UD デジタル 教科書体 N-R" panose="02020400000000000000" pitchFamily="17" charset="-128"/>
            </a:endParaRPr>
          </a:p>
        </p:txBody>
      </p:sp>
      <p:sp>
        <p:nvSpPr>
          <p:cNvPr id="27" name="テキスト ボックス 26"/>
          <p:cNvSpPr txBox="1"/>
          <p:nvPr/>
        </p:nvSpPr>
        <p:spPr>
          <a:xfrm>
            <a:off x="3857894" y="3646537"/>
            <a:ext cx="1475048" cy="400110"/>
          </a:xfrm>
          <a:prstGeom prst="rect">
            <a:avLst/>
          </a:prstGeom>
          <a:noFill/>
        </p:spPr>
        <p:txBody>
          <a:bodyPr wrap="square" rtlCol="0">
            <a:spAutoFit/>
          </a:bodyPr>
          <a:lstStyle/>
          <a:p>
            <a:pPr algn="ctr">
              <a:lnSpc>
                <a:spcPts val="1200"/>
              </a:lnSpc>
            </a:pPr>
            <a:r>
              <a:rPr lang="ja-JP" altLang="en-US" sz="1000" spc="100" dirty="0" smtClean="0">
                <a:solidFill>
                  <a:schemeClr val="bg1"/>
                </a:solidFill>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取材者公募</a:t>
            </a:r>
            <a:endParaRPr lang="en-US" altLang="ja-JP" sz="1000" spc="100" dirty="0" smtClean="0">
              <a:solidFill>
                <a:schemeClr val="bg1"/>
              </a:solidFill>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a:p>
            <a:pPr algn="ctr">
              <a:lnSpc>
                <a:spcPts val="1200"/>
              </a:lnSpc>
            </a:pPr>
            <a:r>
              <a:rPr lang="ja-JP" altLang="en-US" sz="1000" spc="100" dirty="0">
                <a:solidFill>
                  <a:schemeClr val="bg1"/>
                </a:solidFill>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取材チーム運営</a:t>
            </a:r>
          </a:p>
        </p:txBody>
      </p:sp>
      <p:sp>
        <p:nvSpPr>
          <p:cNvPr id="28" name="正方形/長方形 27"/>
          <p:cNvSpPr/>
          <p:nvPr/>
        </p:nvSpPr>
        <p:spPr>
          <a:xfrm>
            <a:off x="3765065" y="3966631"/>
            <a:ext cx="1608151" cy="464501"/>
          </a:xfrm>
          <a:prstGeom prst="rect">
            <a:avLst/>
          </a:prstGeom>
          <a:solidFill>
            <a:schemeClr val="bg1"/>
          </a:solidFill>
          <a:ln w="3175">
            <a:solidFill>
              <a:srgbClr val="17AF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R" panose="02020400000000000000" pitchFamily="17" charset="-128"/>
              <a:ea typeface="UD デジタル 教科書体 N-R" panose="02020400000000000000" pitchFamily="17" charset="-128"/>
            </a:endParaRPr>
          </a:p>
        </p:txBody>
      </p:sp>
      <p:sp>
        <p:nvSpPr>
          <p:cNvPr id="29" name="テキスト ボックス 28"/>
          <p:cNvSpPr txBox="1"/>
          <p:nvPr/>
        </p:nvSpPr>
        <p:spPr>
          <a:xfrm>
            <a:off x="3765065" y="4080450"/>
            <a:ext cx="1718482" cy="246221"/>
          </a:xfrm>
          <a:prstGeom prst="rect">
            <a:avLst/>
          </a:prstGeom>
          <a:noFill/>
        </p:spPr>
        <p:txBody>
          <a:bodyPr wrap="square" rtlCol="0">
            <a:spAutoFit/>
          </a:bodyPr>
          <a:lstStyle/>
          <a:p>
            <a:pPr algn="ctr">
              <a:lnSpc>
                <a:spcPts val="1200"/>
              </a:lnSpc>
            </a:pPr>
            <a:r>
              <a:rPr lang="ja-JP" altLang="en-US" sz="900" spc="100"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株式会社</a:t>
            </a:r>
            <a:r>
              <a:rPr lang="en-US" altLang="ja-JP" sz="900" spc="100"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TABIPPO</a:t>
            </a:r>
          </a:p>
        </p:txBody>
      </p:sp>
      <p:sp>
        <p:nvSpPr>
          <p:cNvPr id="30" name="正方形/長方形 29"/>
          <p:cNvSpPr/>
          <p:nvPr/>
        </p:nvSpPr>
        <p:spPr>
          <a:xfrm>
            <a:off x="5516853" y="3641688"/>
            <a:ext cx="1152507" cy="343302"/>
          </a:xfrm>
          <a:prstGeom prst="rect">
            <a:avLst/>
          </a:prstGeom>
          <a:solidFill>
            <a:srgbClr val="17AFAB"/>
          </a:solidFill>
          <a:ln w="3175">
            <a:solidFill>
              <a:srgbClr val="17AF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R" panose="02020400000000000000" pitchFamily="17" charset="-128"/>
              <a:ea typeface="UD デジタル 教科書体 N-R" panose="02020400000000000000" pitchFamily="17" charset="-128"/>
            </a:endParaRPr>
          </a:p>
        </p:txBody>
      </p:sp>
      <p:sp>
        <p:nvSpPr>
          <p:cNvPr id="31" name="テキスト ボックス 30"/>
          <p:cNvSpPr txBox="1"/>
          <p:nvPr/>
        </p:nvSpPr>
        <p:spPr>
          <a:xfrm>
            <a:off x="5606293" y="3696179"/>
            <a:ext cx="991060" cy="246221"/>
          </a:xfrm>
          <a:prstGeom prst="rect">
            <a:avLst/>
          </a:prstGeom>
          <a:noFill/>
        </p:spPr>
        <p:txBody>
          <a:bodyPr wrap="square" rtlCol="0">
            <a:spAutoFit/>
          </a:bodyPr>
          <a:lstStyle/>
          <a:p>
            <a:pPr algn="ctr">
              <a:lnSpc>
                <a:spcPts val="1200"/>
              </a:lnSpc>
            </a:pPr>
            <a:r>
              <a:rPr lang="ja-JP" altLang="en-US" sz="1000" spc="100" dirty="0" smtClean="0">
                <a:solidFill>
                  <a:schemeClr val="bg1"/>
                </a:solidFill>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取材・配信</a:t>
            </a:r>
            <a:endParaRPr lang="en-US" altLang="ja-JP" sz="1000" spc="100" dirty="0" smtClean="0">
              <a:solidFill>
                <a:schemeClr val="bg1"/>
              </a:solidFill>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p:txBody>
      </p:sp>
      <p:sp>
        <p:nvSpPr>
          <p:cNvPr id="32" name="正方形/長方形 31"/>
          <p:cNvSpPr/>
          <p:nvPr/>
        </p:nvSpPr>
        <p:spPr>
          <a:xfrm>
            <a:off x="5516853" y="3966631"/>
            <a:ext cx="1152507" cy="452119"/>
          </a:xfrm>
          <a:prstGeom prst="rect">
            <a:avLst/>
          </a:prstGeom>
          <a:solidFill>
            <a:schemeClr val="bg1"/>
          </a:solidFill>
          <a:ln w="3175">
            <a:solidFill>
              <a:srgbClr val="17AF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R" panose="02020400000000000000" pitchFamily="17" charset="-128"/>
              <a:ea typeface="UD デジタル 教科書体 N-R" panose="02020400000000000000" pitchFamily="17" charset="-128"/>
            </a:endParaRPr>
          </a:p>
        </p:txBody>
      </p:sp>
      <p:sp>
        <p:nvSpPr>
          <p:cNvPr id="33" name="テキスト ボックス 32"/>
          <p:cNvSpPr txBox="1"/>
          <p:nvPr/>
        </p:nvSpPr>
        <p:spPr>
          <a:xfrm>
            <a:off x="5499977" y="4038639"/>
            <a:ext cx="1235368" cy="400110"/>
          </a:xfrm>
          <a:prstGeom prst="rect">
            <a:avLst/>
          </a:prstGeom>
          <a:noFill/>
        </p:spPr>
        <p:txBody>
          <a:bodyPr wrap="square" rtlCol="0">
            <a:spAutoFit/>
          </a:bodyPr>
          <a:lstStyle/>
          <a:p>
            <a:pPr algn="ctr">
              <a:lnSpc>
                <a:spcPts val="1200"/>
              </a:lnSpc>
            </a:pPr>
            <a:r>
              <a:rPr lang="ja-JP" altLang="en-US" sz="8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インフルエンサー</a:t>
            </a:r>
            <a:endParaRPr lang="en-US" altLang="ja-JP" sz="8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a:p>
            <a:pPr algn="ctr">
              <a:lnSpc>
                <a:spcPts val="1200"/>
              </a:lnSpc>
            </a:pPr>
            <a:r>
              <a:rPr lang="ja-JP" altLang="en-US" sz="8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公募</a:t>
            </a:r>
            <a:r>
              <a:rPr lang="ja-JP" altLang="en-US" sz="800" spc="100"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クリエイター</a:t>
            </a:r>
            <a:endParaRPr lang="en-US" altLang="ja-JP" sz="800" spc="100"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p:txBody>
      </p:sp>
      <p:sp>
        <p:nvSpPr>
          <p:cNvPr id="35" name="正方形/長方形 34"/>
          <p:cNvSpPr/>
          <p:nvPr/>
        </p:nvSpPr>
        <p:spPr>
          <a:xfrm>
            <a:off x="3765064" y="4551285"/>
            <a:ext cx="2894203" cy="484471"/>
          </a:xfrm>
          <a:prstGeom prst="rect">
            <a:avLst/>
          </a:prstGeom>
          <a:solidFill>
            <a:srgbClr val="17AFAB"/>
          </a:solidFill>
          <a:ln w="3175">
            <a:solidFill>
              <a:srgbClr val="17AF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R" panose="02020400000000000000" pitchFamily="17" charset="-128"/>
              <a:ea typeface="UD デジタル 教科書体 N-R" panose="02020400000000000000" pitchFamily="17" charset="-128"/>
            </a:endParaRPr>
          </a:p>
        </p:txBody>
      </p:sp>
      <p:sp>
        <p:nvSpPr>
          <p:cNvPr id="36" name="テキスト ボックス 35"/>
          <p:cNvSpPr txBox="1"/>
          <p:nvPr/>
        </p:nvSpPr>
        <p:spPr>
          <a:xfrm>
            <a:off x="3797573" y="4684029"/>
            <a:ext cx="2654657" cy="246221"/>
          </a:xfrm>
          <a:prstGeom prst="rect">
            <a:avLst/>
          </a:prstGeom>
          <a:noFill/>
        </p:spPr>
        <p:txBody>
          <a:bodyPr wrap="square" rtlCol="0">
            <a:spAutoFit/>
          </a:bodyPr>
          <a:lstStyle/>
          <a:p>
            <a:pPr algn="ctr">
              <a:lnSpc>
                <a:spcPts val="1200"/>
              </a:lnSpc>
            </a:pPr>
            <a:r>
              <a:rPr lang="ja-JP" altLang="en-US" sz="1000" spc="100" dirty="0" smtClean="0">
                <a:solidFill>
                  <a:schemeClr val="bg1"/>
                </a:solidFill>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技術協力</a:t>
            </a:r>
            <a:r>
              <a:rPr lang="en-US" altLang="ja-JP" sz="1000" spc="100" dirty="0" smtClean="0">
                <a:solidFill>
                  <a:schemeClr val="bg1"/>
                </a:solidFill>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 </a:t>
            </a:r>
            <a:r>
              <a:rPr lang="ja-JP" altLang="en-US" sz="1000" spc="100" dirty="0" smtClean="0">
                <a:solidFill>
                  <a:schemeClr val="bg1"/>
                </a:solidFill>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　</a:t>
            </a:r>
            <a:endParaRPr lang="en-US" altLang="ja-JP" sz="1000" spc="100" dirty="0" smtClean="0">
              <a:solidFill>
                <a:schemeClr val="bg1"/>
              </a:solidFill>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p:txBody>
      </p:sp>
      <p:sp>
        <p:nvSpPr>
          <p:cNvPr id="37" name="正方形/長方形 36"/>
          <p:cNvSpPr/>
          <p:nvPr/>
        </p:nvSpPr>
        <p:spPr>
          <a:xfrm>
            <a:off x="3765064" y="4924112"/>
            <a:ext cx="2894203" cy="554687"/>
          </a:xfrm>
          <a:prstGeom prst="rect">
            <a:avLst/>
          </a:prstGeom>
          <a:solidFill>
            <a:schemeClr val="bg1"/>
          </a:solidFill>
          <a:ln w="3175">
            <a:solidFill>
              <a:srgbClr val="17AF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R" panose="02020400000000000000" pitchFamily="17" charset="-128"/>
              <a:ea typeface="UD デジタル 教科書体 N-R" panose="02020400000000000000" pitchFamily="17" charset="-128"/>
            </a:endParaRPr>
          </a:p>
        </p:txBody>
      </p:sp>
      <p:sp>
        <p:nvSpPr>
          <p:cNvPr id="52" name="テキスト ボックス 51"/>
          <p:cNvSpPr txBox="1"/>
          <p:nvPr/>
        </p:nvSpPr>
        <p:spPr>
          <a:xfrm>
            <a:off x="3700514" y="5070798"/>
            <a:ext cx="3092767" cy="246221"/>
          </a:xfrm>
          <a:prstGeom prst="rect">
            <a:avLst/>
          </a:prstGeom>
          <a:noFill/>
        </p:spPr>
        <p:txBody>
          <a:bodyPr wrap="square" rtlCol="0">
            <a:spAutoFit/>
          </a:bodyPr>
          <a:lstStyle/>
          <a:p>
            <a:pPr algn="ctr">
              <a:lnSpc>
                <a:spcPts val="1200"/>
              </a:lnSpc>
            </a:pPr>
            <a:r>
              <a:rPr lang="en-US" altLang="ja-JP" sz="9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LINE</a:t>
            </a:r>
            <a:r>
              <a:rPr lang="ja-JP" altLang="en-US" sz="9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株式会社</a:t>
            </a:r>
            <a:endParaRPr lang="en-US" altLang="ja-JP" sz="900"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p:txBody>
      </p:sp>
      <p:cxnSp>
        <p:nvCxnSpPr>
          <p:cNvPr id="54" name="直線コネクタ 53"/>
          <p:cNvCxnSpPr/>
          <p:nvPr/>
        </p:nvCxnSpPr>
        <p:spPr>
          <a:xfrm>
            <a:off x="3771123" y="2471231"/>
            <a:ext cx="1803167" cy="0"/>
          </a:xfrm>
          <a:prstGeom prst="line">
            <a:avLst/>
          </a:prstGeom>
          <a:ln>
            <a:solidFill>
              <a:srgbClr val="17AFAB"/>
            </a:solidFill>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a:xfrm>
            <a:off x="3292826" y="3030527"/>
            <a:ext cx="474832" cy="0"/>
          </a:xfrm>
          <a:prstGeom prst="line">
            <a:avLst/>
          </a:prstGeom>
          <a:ln>
            <a:solidFill>
              <a:srgbClr val="17AFAB"/>
            </a:solidFill>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a:off x="3292826" y="4028301"/>
            <a:ext cx="474832" cy="0"/>
          </a:xfrm>
          <a:prstGeom prst="line">
            <a:avLst/>
          </a:prstGeom>
          <a:ln>
            <a:solidFill>
              <a:srgbClr val="17AFAB"/>
            </a:solidFill>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a:off x="3292826" y="5216621"/>
            <a:ext cx="474832" cy="0"/>
          </a:xfrm>
          <a:prstGeom prst="line">
            <a:avLst/>
          </a:prstGeom>
          <a:ln>
            <a:solidFill>
              <a:srgbClr val="17AFAB"/>
            </a:solidFill>
          </a:ln>
        </p:spPr>
        <p:style>
          <a:lnRef idx="1">
            <a:schemeClr val="accent1"/>
          </a:lnRef>
          <a:fillRef idx="0">
            <a:schemeClr val="accent1"/>
          </a:fillRef>
          <a:effectRef idx="0">
            <a:schemeClr val="accent1"/>
          </a:effectRef>
          <a:fontRef idx="minor">
            <a:schemeClr val="tx1"/>
          </a:fontRef>
        </p:style>
      </p:cxnSp>
      <p:cxnSp>
        <p:nvCxnSpPr>
          <p:cNvPr id="59" name="直線コネクタ 58"/>
          <p:cNvCxnSpPr/>
          <p:nvPr/>
        </p:nvCxnSpPr>
        <p:spPr>
          <a:xfrm>
            <a:off x="6021288" y="3475087"/>
            <a:ext cx="0" cy="266487"/>
          </a:xfrm>
          <a:prstGeom prst="line">
            <a:avLst/>
          </a:prstGeom>
          <a:ln>
            <a:solidFill>
              <a:srgbClr val="17AFAB"/>
            </a:solidFill>
          </a:ln>
        </p:spPr>
        <p:style>
          <a:lnRef idx="1">
            <a:schemeClr val="accent1"/>
          </a:lnRef>
          <a:fillRef idx="0">
            <a:schemeClr val="accent1"/>
          </a:fillRef>
          <a:effectRef idx="0">
            <a:schemeClr val="accent1"/>
          </a:effectRef>
          <a:fontRef idx="minor">
            <a:schemeClr val="tx1"/>
          </a:fontRef>
        </p:style>
      </p:cxnSp>
      <p:sp>
        <p:nvSpPr>
          <p:cNvPr id="60" name="正方形/長方形 59"/>
          <p:cNvSpPr/>
          <p:nvPr/>
        </p:nvSpPr>
        <p:spPr>
          <a:xfrm>
            <a:off x="1660455" y="5652120"/>
            <a:ext cx="2022279" cy="523220"/>
          </a:xfrm>
          <a:prstGeom prst="rect">
            <a:avLst/>
          </a:prstGeom>
        </p:spPr>
        <p:txBody>
          <a:bodyPr wrap="square">
            <a:spAutoFit/>
          </a:bodyPr>
          <a:lstStyle/>
          <a:p>
            <a:pPr fontAlgn="base">
              <a:spcBef>
                <a:spcPct val="0"/>
              </a:spcBef>
              <a:spcAft>
                <a:spcPct val="0"/>
              </a:spcAft>
            </a:pPr>
            <a:r>
              <a:rPr lang="ja-JP" altLang="en-US" sz="1400" dirty="0">
                <a:latin typeface="UD デジタル 教科書体 N-R" panose="02020400000000000000" pitchFamily="17" charset="-128"/>
                <a:ea typeface="UD デジタル 教科書体 N-R" panose="02020400000000000000" pitchFamily="17" charset="-128"/>
              </a:rPr>
              <a:t>村井宗明</a:t>
            </a:r>
          </a:p>
          <a:p>
            <a:pPr fontAlgn="base">
              <a:spcBef>
                <a:spcPct val="0"/>
              </a:spcBef>
              <a:spcAft>
                <a:spcPct val="0"/>
              </a:spcAft>
            </a:pPr>
            <a:r>
              <a:rPr lang="ja-JP" altLang="en-US" sz="1400" dirty="0" smtClean="0">
                <a:latin typeface="UD デジタル 教科書体 N-R" panose="02020400000000000000" pitchFamily="17" charset="-128"/>
                <a:ea typeface="UD デジタル 教科書体 N-R" panose="02020400000000000000" pitchFamily="17" charset="-128"/>
              </a:rPr>
              <a:t>　</a:t>
            </a:r>
            <a:endParaRPr lang="en-US" altLang="ja-JP" sz="1400" dirty="0" smtClean="0">
              <a:latin typeface="UD デジタル 教科書体 N-R" panose="02020400000000000000" pitchFamily="17" charset="-128"/>
              <a:ea typeface="UD デジタル 教科書体 N-R" panose="02020400000000000000" pitchFamily="17" charset="-128"/>
            </a:endParaRPr>
          </a:p>
        </p:txBody>
      </p:sp>
      <p:sp>
        <p:nvSpPr>
          <p:cNvPr id="61" name="正方形/長方形 60"/>
          <p:cNvSpPr/>
          <p:nvPr/>
        </p:nvSpPr>
        <p:spPr>
          <a:xfrm>
            <a:off x="1713095" y="5954893"/>
            <a:ext cx="4668233" cy="769441"/>
          </a:xfrm>
          <a:prstGeom prst="rect">
            <a:avLst/>
          </a:prstGeom>
        </p:spPr>
        <p:txBody>
          <a:bodyPr wrap="square">
            <a:spAutoFit/>
          </a:bodyPr>
          <a:lstStyle/>
          <a:p>
            <a:r>
              <a:rPr lang="ja-JP" altLang="en-US" sz="1100" dirty="0">
                <a:latin typeface="UD デジタル 教科書体 N-R" panose="02020400000000000000" pitchFamily="17" charset="-128"/>
                <a:ea typeface="UD デジタル 教科書体 N-R" panose="02020400000000000000" pitchFamily="17" charset="-128"/>
              </a:rPr>
              <a:t>東京大学農学部卒業後、</a:t>
            </a:r>
            <a:r>
              <a:rPr lang="en-US" altLang="ja-JP" sz="1100" dirty="0">
                <a:latin typeface="UD デジタル 教科書体 N-R" panose="02020400000000000000" pitchFamily="17" charset="-128"/>
                <a:ea typeface="UD デジタル 教科書体 N-R" panose="02020400000000000000" pitchFamily="17" charset="-128"/>
              </a:rPr>
              <a:t>JICA</a:t>
            </a:r>
            <a:r>
              <a:rPr lang="ja-JP" altLang="en-US" sz="1100" dirty="0">
                <a:latin typeface="UD デジタル 教科書体 N-R" panose="02020400000000000000" pitchFamily="17" charset="-128"/>
                <a:ea typeface="UD デジタル 教科書体 N-R" panose="02020400000000000000" pitchFamily="17" charset="-128"/>
              </a:rPr>
              <a:t>（国際協力機構）勤務を経て、英国大学院で身体運動と栄養について学ぶ。テレビ、ラジオ、イベントなどの</a:t>
            </a:r>
            <a:r>
              <a:rPr lang="en-US" altLang="ja-JP" sz="1100" dirty="0">
                <a:latin typeface="UD デジタル 教科書体 N-R" panose="02020400000000000000" pitchFamily="17" charset="-128"/>
                <a:ea typeface="UD デジタル 教科書体 N-R" panose="02020400000000000000" pitchFamily="17" charset="-128"/>
              </a:rPr>
              <a:t>MC</a:t>
            </a:r>
            <a:r>
              <a:rPr lang="ja-JP" altLang="en-US" sz="1100" dirty="0">
                <a:latin typeface="UD デジタル 教科書体 N-R" panose="02020400000000000000" pitchFamily="17" charset="-128"/>
                <a:ea typeface="UD デジタル 教科書体 N-R" panose="02020400000000000000" pitchFamily="17" charset="-128"/>
              </a:rPr>
              <a:t>や、雑誌記事・書籍の執筆、自転車フィットネスの提案など、自転車を軸に健康、美容、エコの</a:t>
            </a:r>
            <a:r>
              <a:rPr lang="ja-JP" altLang="en-US" sz="1100" dirty="0" smtClean="0">
                <a:latin typeface="UD デジタル 教科書体 N-R" panose="02020400000000000000" pitchFamily="17" charset="-128"/>
                <a:ea typeface="UD デジタル 教科書体 N-R" panose="02020400000000000000" pitchFamily="17" charset="-128"/>
              </a:rPr>
              <a:t>フィー</a:t>
            </a:r>
            <a:endParaRPr lang="ja-JP" altLang="en-US" sz="1100" dirty="0">
              <a:latin typeface="UD デジタル 教科書体 N-R" panose="02020400000000000000" pitchFamily="17" charset="-128"/>
              <a:ea typeface="UD デジタル 教科書体 N-R" panose="02020400000000000000" pitchFamily="17" charset="-128"/>
            </a:endParaRPr>
          </a:p>
        </p:txBody>
      </p:sp>
      <p:pic>
        <p:nvPicPr>
          <p:cNvPr id="62" name="図 61"/>
          <p:cNvPicPr>
            <a:picLocks noChangeAspect="1"/>
          </p:cNvPicPr>
          <p:nvPr/>
        </p:nvPicPr>
        <p:blipFill rotWithShape="1">
          <a:blip r:embed="rId2"/>
          <a:srcRect b="21792"/>
          <a:stretch/>
        </p:blipFill>
        <p:spPr>
          <a:xfrm>
            <a:off x="700930" y="5620785"/>
            <a:ext cx="886699" cy="1042098"/>
          </a:xfrm>
          <a:prstGeom prst="rect">
            <a:avLst/>
          </a:prstGeom>
        </p:spPr>
      </p:pic>
      <p:sp>
        <p:nvSpPr>
          <p:cNvPr id="63" name="正方形/長方形 62"/>
          <p:cNvSpPr/>
          <p:nvPr/>
        </p:nvSpPr>
        <p:spPr>
          <a:xfrm>
            <a:off x="1701064" y="6848350"/>
            <a:ext cx="2022279" cy="523220"/>
          </a:xfrm>
          <a:prstGeom prst="rect">
            <a:avLst/>
          </a:prstGeom>
        </p:spPr>
        <p:txBody>
          <a:bodyPr wrap="square">
            <a:spAutoFit/>
          </a:bodyPr>
          <a:lstStyle/>
          <a:p>
            <a:pPr fontAlgn="base">
              <a:spcBef>
                <a:spcPct val="0"/>
              </a:spcBef>
              <a:spcAft>
                <a:spcPct val="0"/>
              </a:spcAft>
            </a:pPr>
            <a:r>
              <a:rPr lang="ja-JP" altLang="en-US" sz="1400" dirty="0">
                <a:latin typeface="UD デジタル 教科書体 N-R" panose="02020400000000000000" pitchFamily="17" charset="-128"/>
                <a:ea typeface="UD デジタル 教科書体 N-R" panose="02020400000000000000" pitchFamily="17" charset="-128"/>
              </a:rPr>
              <a:t>村井宗明</a:t>
            </a:r>
          </a:p>
          <a:p>
            <a:pPr fontAlgn="base">
              <a:spcBef>
                <a:spcPct val="0"/>
              </a:spcBef>
              <a:spcAft>
                <a:spcPct val="0"/>
              </a:spcAft>
            </a:pPr>
            <a:r>
              <a:rPr lang="ja-JP" altLang="en-US" sz="1400" dirty="0" smtClean="0">
                <a:latin typeface="UD デジタル 教科書体 N-R" panose="02020400000000000000" pitchFamily="17" charset="-128"/>
                <a:ea typeface="UD デジタル 教科書体 N-R" panose="02020400000000000000" pitchFamily="17" charset="-128"/>
              </a:rPr>
              <a:t>　</a:t>
            </a:r>
            <a:endParaRPr lang="en-US" altLang="ja-JP" sz="1400" dirty="0" smtClean="0">
              <a:latin typeface="UD デジタル 教科書体 N-R" panose="02020400000000000000" pitchFamily="17" charset="-128"/>
              <a:ea typeface="UD デジタル 教科書体 N-R" panose="02020400000000000000" pitchFamily="17" charset="-128"/>
            </a:endParaRPr>
          </a:p>
        </p:txBody>
      </p:sp>
      <p:sp>
        <p:nvSpPr>
          <p:cNvPr id="64" name="正方形/長方形 63"/>
          <p:cNvSpPr/>
          <p:nvPr/>
        </p:nvSpPr>
        <p:spPr>
          <a:xfrm>
            <a:off x="1753704" y="7151123"/>
            <a:ext cx="4668233" cy="769441"/>
          </a:xfrm>
          <a:prstGeom prst="rect">
            <a:avLst/>
          </a:prstGeom>
        </p:spPr>
        <p:txBody>
          <a:bodyPr wrap="square">
            <a:spAutoFit/>
          </a:bodyPr>
          <a:lstStyle/>
          <a:p>
            <a:r>
              <a:rPr lang="ja-JP" altLang="en-US" sz="1100" dirty="0">
                <a:latin typeface="UD デジタル 教科書体 N-R" panose="02020400000000000000" pitchFamily="17" charset="-128"/>
                <a:ea typeface="UD デジタル 教科書体 N-R" panose="02020400000000000000" pitchFamily="17" charset="-128"/>
              </a:rPr>
              <a:t>東京大学農学部卒業後、</a:t>
            </a:r>
            <a:r>
              <a:rPr lang="en-US" altLang="ja-JP" sz="1100" dirty="0">
                <a:latin typeface="UD デジタル 教科書体 N-R" panose="02020400000000000000" pitchFamily="17" charset="-128"/>
                <a:ea typeface="UD デジタル 教科書体 N-R" panose="02020400000000000000" pitchFamily="17" charset="-128"/>
              </a:rPr>
              <a:t>JICA</a:t>
            </a:r>
            <a:r>
              <a:rPr lang="ja-JP" altLang="en-US" sz="1100" dirty="0">
                <a:latin typeface="UD デジタル 教科書体 N-R" panose="02020400000000000000" pitchFamily="17" charset="-128"/>
                <a:ea typeface="UD デジタル 教科書体 N-R" panose="02020400000000000000" pitchFamily="17" charset="-128"/>
              </a:rPr>
              <a:t>（国際協力機構）勤務を経て、英国大学院で身体運動と栄養について学ぶ。テレビ、ラジオ、イベントなどの</a:t>
            </a:r>
            <a:r>
              <a:rPr lang="en-US" altLang="ja-JP" sz="1100" dirty="0">
                <a:latin typeface="UD デジタル 教科書体 N-R" panose="02020400000000000000" pitchFamily="17" charset="-128"/>
                <a:ea typeface="UD デジタル 教科書体 N-R" panose="02020400000000000000" pitchFamily="17" charset="-128"/>
              </a:rPr>
              <a:t>MC</a:t>
            </a:r>
            <a:r>
              <a:rPr lang="ja-JP" altLang="en-US" sz="1100" dirty="0">
                <a:latin typeface="UD デジタル 教科書体 N-R" panose="02020400000000000000" pitchFamily="17" charset="-128"/>
                <a:ea typeface="UD デジタル 教科書体 N-R" panose="02020400000000000000" pitchFamily="17" charset="-128"/>
              </a:rPr>
              <a:t>や、雑誌記事・書籍の執筆、自転車フィットネスの提案など、自転車を軸に健康、美容、エコの</a:t>
            </a:r>
            <a:r>
              <a:rPr lang="ja-JP" altLang="en-US" sz="1100" dirty="0" smtClean="0">
                <a:latin typeface="UD デジタル 教科書体 N-R" panose="02020400000000000000" pitchFamily="17" charset="-128"/>
                <a:ea typeface="UD デジタル 教科書体 N-R" panose="02020400000000000000" pitchFamily="17" charset="-128"/>
              </a:rPr>
              <a:t>フィー</a:t>
            </a:r>
            <a:endParaRPr lang="ja-JP" altLang="en-US" sz="1100" dirty="0">
              <a:latin typeface="UD デジタル 教科書体 N-R" panose="02020400000000000000" pitchFamily="17" charset="-128"/>
              <a:ea typeface="UD デジタル 教科書体 N-R" panose="02020400000000000000" pitchFamily="17" charset="-128"/>
            </a:endParaRPr>
          </a:p>
        </p:txBody>
      </p:sp>
      <p:pic>
        <p:nvPicPr>
          <p:cNvPr id="66" name="図 65"/>
          <p:cNvPicPr>
            <a:picLocks noChangeAspect="1"/>
          </p:cNvPicPr>
          <p:nvPr/>
        </p:nvPicPr>
        <p:blipFill rotWithShape="1">
          <a:blip r:embed="rId2"/>
          <a:srcRect b="21792"/>
          <a:stretch/>
        </p:blipFill>
        <p:spPr>
          <a:xfrm>
            <a:off x="711301" y="6678957"/>
            <a:ext cx="886699" cy="1042098"/>
          </a:xfrm>
          <a:prstGeom prst="rect">
            <a:avLst/>
          </a:prstGeom>
        </p:spPr>
      </p:pic>
      <p:pic>
        <p:nvPicPr>
          <p:cNvPr id="67" name="図 66"/>
          <p:cNvPicPr>
            <a:picLocks noChangeAspect="1"/>
          </p:cNvPicPr>
          <p:nvPr/>
        </p:nvPicPr>
        <p:blipFill rotWithShape="1">
          <a:blip r:embed="rId2"/>
          <a:srcRect b="21792"/>
          <a:stretch/>
        </p:blipFill>
        <p:spPr>
          <a:xfrm>
            <a:off x="700930" y="7767361"/>
            <a:ext cx="886699" cy="1042098"/>
          </a:xfrm>
          <a:prstGeom prst="rect">
            <a:avLst/>
          </a:prstGeom>
        </p:spPr>
      </p:pic>
      <p:sp>
        <p:nvSpPr>
          <p:cNvPr id="68" name="正方形/長方形 67"/>
          <p:cNvSpPr/>
          <p:nvPr/>
        </p:nvSpPr>
        <p:spPr>
          <a:xfrm>
            <a:off x="1688816" y="7906522"/>
            <a:ext cx="2022279" cy="523220"/>
          </a:xfrm>
          <a:prstGeom prst="rect">
            <a:avLst/>
          </a:prstGeom>
        </p:spPr>
        <p:txBody>
          <a:bodyPr wrap="square">
            <a:spAutoFit/>
          </a:bodyPr>
          <a:lstStyle/>
          <a:p>
            <a:pPr fontAlgn="base">
              <a:spcBef>
                <a:spcPct val="0"/>
              </a:spcBef>
              <a:spcAft>
                <a:spcPct val="0"/>
              </a:spcAft>
            </a:pPr>
            <a:r>
              <a:rPr lang="ja-JP" altLang="en-US" sz="1400" dirty="0">
                <a:latin typeface="UD デジタル 教科書体 N-R" panose="02020400000000000000" pitchFamily="17" charset="-128"/>
                <a:ea typeface="UD デジタル 教科書体 N-R" panose="02020400000000000000" pitchFamily="17" charset="-128"/>
              </a:rPr>
              <a:t>村井宗明</a:t>
            </a:r>
          </a:p>
          <a:p>
            <a:pPr fontAlgn="base">
              <a:spcBef>
                <a:spcPct val="0"/>
              </a:spcBef>
              <a:spcAft>
                <a:spcPct val="0"/>
              </a:spcAft>
            </a:pPr>
            <a:r>
              <a:rPr lang="ja-JP" altLang="en-US" sz="1400" dirty="0" smtClean="0">
                <a:latin typeface="UD デジタル 教科書体 N-R" panose="02020400000000000000" pitchFamily="17" charset="-128"/>
                <a:ea typeface="UD デジタル 教科書体 N-R" panose="02020400000000000000" pitchFamily="17" charset="-128"/>
              </a:rPr>
              <a:t>　</a:t>
            </a:r>
            <a:endParaRPr lang="en-US" altLang="ja-JP" sz="1400" dirty="0" smtClean="0">
              <a:latin typeface="UD デジタル 教科書体 N-R" panose="02020400000000000000" pitchFamily="17" charset="-128"/>
              <a:ea typeface="UD デジタル 教科書体 N-R" panose="02020400000000000000" pitchFamily="17" charset="-128"/>
            </a:endParaRPr>
          </a:p>
        </p:txBody>
      </p:sp>
      <p:sp>
        <p:nvSpPr>
          <p:cNvPr id="69" name="正方形/長方形 68"/>
          <p:cNvSpPr/>
          <p:nvPr/>
        </p:nvSpPr>
        <p:spPr>
          <a:xfrm>
            <a:off x="1741456" y="8209295"/>
            <a:ext cx="4668233" cy="769441"/>
          </a:xfrm>
          <a:prstGeom prst="rect">
            <a:avLst/>
          </a:prstGeom>
        </p:spPr>
        <p:txBody>
          <a:bodyPr wrap="square">
            <a:spAutoFit/>
          </a:bodyPr>
          <a:lstStyle/>
          <a:p>
            <a:r>
              <a:rPr lang="ja-JP" altLang="en-US" sz="1100" dirty="0">
                <a:latin typeface="UD デジタル 教科書体 N-R" panose="02020400000000000000" pitchFamily="17" charset="-128"/>
                <a:ea typeface="UD デジタル 教科書体 N-R" panose="02020400000000000000" pitchFamily="17" charset="-128"/>
              </a:rPr>
              <a:t>東京大学農学部卒業後、</a:t>
            </a:r>
            <a:r>
              <a:rPr lang="en-US" altLang="ja-JP" sz="1100" dirty="0">
                <a:latin typeface="UD デジタル 教科書体 N-R" panose="02020400000000000000" pitchFamily="17" charset="-128"/>
                <a:ea typeface="UD デジタル 教科書体 N-R" panose="02020400000000000000" pitchFamily="17" charset="-128"/>
              </a:rPr>
              <a:t>JICA</a:t>
            </a:r>
            <a:r>
              <a:rPr lang="ja-JP" altLang="en-US" sz="1100" dirty="0">
                <a:latin typeface="UD デジタル 教科書体 N-R" panose="02020400000000000000" pitchFamily="17" charset="-128"/>
                <a:ea typeface="UD デジタル 教科書体 N-R" panose="02020400000000000000" pitchFamily="17" charset="-128"/>
              </a:rPr>
              <a:t>（国際協力機構）勤務を経て、英国大学院で身体運動と栄養について学ぶ。テレビ、ラジオ、イベントなどの</a:t>
            </a:r>
            <a:r>
              <a:rPr lang="en-US" altLang="ja-JP" sz="1100" dirty="0">
                <a:latin typeface="UD デジタル 教科書体 N-R" panose="02020400000000000000" pitchFamily="17" charset="-128"/>
                <a:ea typeface="UD デジタル 教科書体 N-R" panose="02020400000000000000" pitchFamily="17" charset="-128"/>
              </a:rPr>
              <a:t>MC</a:t>
            </a:r>
            <a:r>
              <a:rPr lang="ja-JP" altLang="en-US" sz="1100" dirty="0">
                <a:latin typeface="UD デジタル 教科書体 N-R" panose="02020400000000000000" pitchFamily="17" charset="-128"/>
                <a:ea typeface="UD デジタル 教科書体 N-R" panose="02020400000000000000" pitchFamily="17" charset="-128"/>
              </a:rPr>
              <a:t>や、雑誌記事・書籍の執筆、自転車フィットネスの提案など、自転車を軸に健康、美容、エコの</a:t>
            </a:r>
            <a:r>
              <a:rPr lang="ja-JP" altLang="en-US" sz="1100" dirty="0" smtClean="0">
                <a:latin typeface="UD デジタル 教科書体 N-R" panose="02020400000000000000" pitchFamily="17" charset="-128"/>
                <a:ea typeface="UD デジタル 教科書体 N-R" panose="02020400000000000000" pitchFamily="17" charset="-128"/>
              </a:rPr>
              <a:t>フィー</a:t>
            </a:r>
            <a:endParaRPr lang="ja-JP" altLang="en-US" sz="1100" dirty="0">
              <a:latin typeface="UD デジタル 教科書体 N-R" panose="02020400000000000000" pitchFamily="17" charset="-128"/>
              <a:ea typeface="UD デジタル 教科書体 N-R" panose="02020400000000000000" pitchFamily="17" charset="-128"/>
            </a:endParaRPr>
          </a:p>
        </p:txBody>
      </p:sp>
      <p:sp>
        <p:nvSpPr>
          <p:cNvPr id="47" name="楕円 46"/>
          <p:cNvSpPr/>
          <p:nvPr/>
        </p:nvSpPr>
        <p:spPr bwMode="auto">
          <a:xfrm>
            <a:off x="2060848" y="4049140"/>
            <a:ext cx="3024336" cy="882900"/>
          </a:xfrm>
          <a:prstGeom prst="ellips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dirty="0" smtClean="0">
                <a:ln>
                  <a:noFill/>
                </a:ln>
                <a:solidFill>
                  <a:srgbClr val="FF0000"/>
                </a:solidFill>
                <a:effectLst/>
                <a:latin typeface="UD デジタル 教科書体 NK-R" panose="02020400000000000000" pitchFamily="18" charset="-128"/>
                <a:ea typeface="UD デジタル 教科書体 NK-R" panose="02020400000000000000" pitchFamily="18" charset="-128"/>
              </a:rPr>
              <a:t>札幌支店作成</a:t>
            </a:r>
          </a:p>
        </p:txBody>
      </p:sp>
    </p:spTree>
    <p:extLst>
      <p:ext uri="{BB962C8B-B14F-4D97-AF65-F5344CB8AC3E}">
        <p14:creationId xmlns:p14="http://schemas.microsoft.com/office/powerpoint/2010/main" val="428196254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fld id="{730BBA1A-3C89-4178-A396-91F51362B106}" type="slidenum">
              <a:rPr kumimoji="1" lang="ja-JP" altLang="en-US" smtClean="0"/>
              <a:t>74</a:t>
            </a:fld>
            <a:endParaRPr kumimoji="1" lang="ja-JP" altLang="en-US"/>
          </a:p>
        </p:txBody>
      </p:sp>
      <p:graphicFrame>
        <p:nvGraphicFramePr>
          <p:cNvPr id="4" name="表 3"/>
          <p:cNvGraphicFramePr>
            <a:graphicFrameLocks noGrp="1"/>
          </p:cNvGraphicFramePr>
          <p:nvPr>
            <p:extLst>
              <p:ext uri="{D42A27DB-BD31-4B8C-83A1-F6EECF244321}">
                <p14:modId xmlns:p14="http://schemas.microsoft.com/office/powerpoint/2010/main" val="2376737044"/>
              </p:ext>
            </p:extLst>
          </p:nvPr>
        </p:nvGraphicFramePr>
        <p:xfrm>
          <a:off x="260651" y="1608638"/>
          <a:ext cx="6336701" cy="7062838"/>
        </p:xfrm>
        <a:graphic>
          <a:graphicData uri="http://schemas.openxmlformats.org/drawingml/2006/table">
            <a:tbl>
              <a:tblPr firstRow="1" bandRow="1">
                <a:tableStyleId>{68D230F3-CF80-4859-8CE7-A43EE81993B5}</a:tableStyleId>
              </a:tblPr>
              <a:tblGrid>
                <a:gridCol w="1152125">
                  <a:extLst>
                    <a:ext uri="{9D8B030D-6E8A-4147-A177-3AD203B41FA5}">
                      <a16:colId xmlns:a16="http://schemas.microsoft.com/office/drawing/2014/main" val="2131647100"/>
                    </a:ext>
                  </a:extLst>
                </a:gridCol>
                <a:gridCol w="576064">
                  <a:extLst>
                    <a:ext uri="{9D8B030D-6E8A-4147-A177-3AD203B41FA5}">
                      <a16:colId xmlns:a16="http://schemas.microsoft.com/office/drawing/2014/main" val="1684148747"/>
                    </a:ext>
                  </a:extLst>
                </a:gridCol>
                <a:gridCol w="576064">
                  <a:extLst>
                    <a:ext uri="{9D8B030D-6E8A-4147-A177-3AD203B41FA5}">
                      <a16:colId xmlns:a16="http://schemas.microsoft.com/office/drawing/2014/main" val="2898902572"/>
                    </a:ext>
                  </a:extLst>
                </a:gridCol>
                <a:gridCol w="576064">
                  <a:extLst>
                    <a:ext uri="{9D8B030D-6E8A-4147-A177-3AD203B41FA5}">
                      <a16:colId xmlns:a16="http://schemas.microsoft.com/office/drawing/2014/main" val="1789206793"/>
                    </a:ext>
                  </a:extLst>
                </a:gridCol>
                <a:gridCol w="576064">
                  <a:extLst>
                    <a:ext uri="{9D8B030D-6E8A-4147-A177-3AD203B41FA5}">
                      <a16:colId xmlns:a16="http://schemas.microsoft.com/office/drawing/2014/main" val="884268653"/>
                    </a:ext>
                  </a:extLst>
                </a:gridCol>
                <a:gridCol w="576064">
                  <a:extLst>
                    <a:ext uri="{9D8B030D-6E8A-4147-A177-3AD203B41FA5}">
                      <a16:colId xmlns:a16="http://schemas.microsoft.com/office/drawing/2014/main" val="3700377833"/>
                    </a:ext>
                  </a:extLst>
                </a:gridCol>
                <a:gridCol w="576064">
                  <a:extLst>
                    <a:ext uri="{9D8B030D-6E8A-4147-A177-3AD203B41FA5}">
                      <a16:colId xmlns:a16="http://schemas.microsoft.com/office/drawing/2014/main" val="3185769669"/>
                    </a:ext>
                  </a:extLst>
                </a:gridCol>
                <a:gridCol w="576064">
                  <a:extLst>
                    <a:ext uri="{9D8B030D-6E8A-4147-A177-3AD203B41FA5}">
                      <a16:colId xmlns:a16="http://schemas.microsoft.com/office/drawing/2014/main" val="4248594122"/>
                    </a:ext>
                  </a:extLst>
                </a:gridCol>
                <a:gridCol w="576064">
                  <a:extLst>
                    <a:ext uri="{9D8B030D-6E8A-4147-A177-3AD203B41FA5}">
                      <a16:colId xmlns:a16="http://schemas.microsoft.com/office/drawing/2014/main" val="3463176112"/>
                    </a:ext>
                  </a:extLst>
                </a:gridCol>
                <a:gridCol w="576064">
                  <a:extLst>
                    <a:ext uri="{9D8B030D-6E8A-4147-A177-3AD203B41FA5}">
                      <a16:colId xmlns:a16="http://schemas.microsoft.com/office/drawing/2014/main" val="362813309"/>
                    </a:ext>
                  </a:extLst>
                </a:gridCol>
              </a:tblGrid>
              <a:tr h="238378">
                <a:tc>
                  <a:txBody>
                    <a:bodyPr/>
                    <a:lstStyle>
                      <a:lvl1pPr marL="0" algn="l" defTabSz="914400" rtl="0" eaLnBrk="1" latinLnBrk="0" hangingPunct="1">
                        <a:defRPr kumimoji="1" sz="1800" b="1" kern="1200">
                          <a:solidFill>
                            <a:schemeClr val="lt1"/>
                          </a:solidFill>
                          <a:latin typeface="Segoe UI"/>
                          <a:ea typeface="メイリオ"/>
                        </a:defRPr>
                      </a:lvl1pPr>
                      <a:lvl2pPr marL="457200" algn="l" defTabSz="914400" rtl="0" eaLnBrk="1" latinLnBrk="0" hangingPunct="1">
                        <a:defRPr kumimoji="1" sz="1800" b="1" kern="1200">
                          <a:solidFill>
                            <a:schemeClr val="lt1"/>
                          </a:solidFill>
                          <a:latin typeface="Segoe UI"/>
                          <a:ea typeface="メイリオ"/>
                        </a:defRPr>
                      </a:lvl2pPr>
                      <a:lvl3pPr marL="914400" algn="l" defTabSz="914400" rtl="0" eaLnBrk="1" latinLnBrk="0" hangingPunct="1">
                        <a:defRPr kumimoji="1" sz="1800" b="1" kern="1200">
                          <a:solidFill>
                            <a:schemeClr val="lt1"/>
                          </a:solidFill>
                          <a:latin typeface="Segoe UI"/>
                          <a:ea typeface="メイリオ"/>
                        </a:defRPr>
                      </a:lvl3pPr>
                      <a:lvl4pPr marL="1371600" algn="l" defTabSz="914400" rtl="0" eaLnBrk="1" latinLnBrk="0" hangingPunct="1">
                        <a:defRPr kumimoji="1" sz="1800" b="1" kern="1200">
                          <a:solidFill>
                            <a:schemeClr val="lt1"/>
                          </a:solidFill>
                          <a:latin typeface="Segoe UI"/>
                          <a:ea typeface="メイリオ"/>
                        </a:defRPr>
                      </a:lvl4pPr>
                      <a:lvl5pPr marL="1828800" algn="l" defTabSz="914400" rtl="0" eaLnBrk="1" latinLnBrk="0" hangingPunct="1">
                        <a:defRPr kumimoji="1" sz="1800" b="1" kern="1200">
                          <a:solidFill>
                            <a:schemeClr val="lt1"/>
                          </a:solidFill>
                          <a:latin typeface="Segoe UI"/>
                          <a:ea typeface="メイリオ"/>
                        </a:defRPr>
                      </a:lvl5pPr>
                      <a:lvl6pPr marL="2286000" algn="l" defTabSz="914400" rtl="0" eaLnBrk="1" latinLnBrk="0" hangingPunct="1">
                        <a:defRPr kumimoji="1" sz="1800" b="1" kern="1200">
                          <a:solidFill>
                            <a:schemeClr val="lt1"/>
                          </a:solidFill>
                          <a:latin typeface="Segoe UI"/>
                          <a:ea typeface="メイリオ"/>
                        </a:defRPr>
                      </a:lvl6pPr>
                      <a:lvl7pPr marL="2743200" algn="l" defTabSz="914400" rtl="0" eaLnBrk="1" latinLnBrk="0" hangingPunct="1">
                        <a:defRPr kumimoji="1" sz="1800" b="1" kern="1200">
                          <a:solidFill>
                            <a:schemeClr val="lt1"/>
                          </a:solidFill>
                          <a:latin typeface="Segoe UI"/>
                          <a:ea typeface="メイリオ"/>
                        </a:defRPr>
                      </a:lvl7pPr>
                      <a:lvl8pPr marL="3200400" algn="l" defTabSz="914400" rtl="0" eaLnBrk="1" latinLnBrk="0" hangingPunct="1">
                        <a:defRPr kumimoji="1" sz="1800" b="1" kern="1200">
                          <a:solidFill>
                            <a:schemeClr val="lt1"/>
                          </a:solidFill>
                          <a:latin typeface="Segoe UI"/>
                          <a:ea typeface="メイリオ"/>
                        </a:defRPr>
                      </a:lvl8pPr>
                      <a:lvl9pPr marL="3657600" algn="l" defTabSz="914400" rtl="0" eaLnBrk="1" latinLnBrk="0" hangingPunct="1">
                        <a:defRPr kumimoji="1" sz="1800" b="1" kern="1200">
                          <a:solidFill>
                            <a:schemeClr val="lt1"/>
                          </a:solidFill>
                          <a:latin typeface="Segoe UI"/>
                          <a:ea typeface="メイリオ"/>
                        </a:defRPr>
                      </a:lvl9pPr>
                    </a:lstStyle>
                    <a:p>
                      <a:pPr algn="ctr"/>
                      <a:r>
                        <a:rPr kumimoji="1" lang="ja-JP" altLang="en-US" sz="1050" dirty="0" smtClean="0">
                          <a:latin typeface="UD デジタル 教科書体 NK-R" panose="02020400000000000000" pitchFamily="18" charset="-128"/>
                          <a:ea typeface="UD デジタル 教科書体 NK-R" panose="02020400000000000000" pitchFamily="18" charset="-128"/>
                        </a:rPr>
                        <a:t>業務内容</a:t>
                      </a:r>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lvl1pPr marL="0" algn="l" defTabSz="914400" rtl="0" eaLnBrk="1" latinLnBrk="0" hangingPunct="1">
                        <a:defRPr kumimoji="1" sz="1800" b="1" kern="1200">
                          <a:solidFill>
                            <a:schemeClr val="lt1"/>
                          </a:solidFill>
                          <a:latin typeface="Segoe UI"/>
                          <a:ea typeface="メイリオ"/>
                        </a:defRPr>
                      </a:lvl1pPr>
                      <a:lvl2pPr marL="457200" algn="l" defTabSz="914400" rtl="0" eaLnBrk="1" latinLnBrk="0" hangingPunct="1">
                        <a:defRPr kumimoji="1" sz="1800" b="1" kern="1200">
                          <a:solidFill>
                            <a:schemeClr val="lt1"/>
                          </a:solidFill>
                          <a:latin typeface="Segoe UI"/>
                          <a:ea typeface="メイリオ"/>
                        </a:defRPr>
                      </a:lvl2pPr>
                      <a:lvl3pPr marL="914400" algn="l" defTabSz="914400" rtl="0" eaLnBrk="1" latinLnBrk="0" hangingPunct="1">
                        <a:defRPr kumimoji="1" sz="1800" b="1" kern="1200">
                          <a:solidFill>
                            <a:schemeClr val="lt1"/>
                          </a:solidFill>
                          <a:latin typeface="Segoe UI"/>
                          <a:ea typeface="メイリオ"/>
                        </a:defRPr>
                      </a:lvl3pPr>
                      <a:lvl4pPr marL="1371600" algn="l" defTabSz="914400" rtl="0" eaLnBrk="1" latinLnBrk="0" hangingPunct="1">
                        <a:defRPr kumimoji="1" sz="1800" b="1" kern="1200">
                          <a:solidFill>
                            <a:schemeClr val="lt1"/>
                          </a:solidFill>
                          <a:latin typeface="Segoe UI"/>
                          <a:ea typeface="メイリオ"/>
                        </a:defRPr>
                      </a:lvl4pPr>
                      <a:lvl5pPr marL="1828800" algn="l" defTabSz="914400" rtl="0" eaLnBrk="1" latinLnBrk="0" hangingPunct="1">
                        <a:defRPr kumimoji="1" sz="1800" b="1" kern="1200">
                          <a:solidFill>
                            <a:schemeClr val="lt1"/>
                          </a:solidFill>
                          <a:latin typeface="Segoe UI"/>
                          <a:ea typeface="メイリオ"/>
                        </a:defRPr>
                      </a:lvl5pPr>
                      <a:lvl6pPr marL="2286000" algn="l" defTabSz="914400" rtl="0" eaLnBrk="1" latinLnBrk="0" hangingPunct="1">
                        <a:defRPr kumimoji="1" sz="1800" b="1" kern="1200">
                          <a:solidFill>
                            <a:schemeClr val="lt1"/>
                          </a:solidFill>
                          <a:latin typeface="Segoe UI"/>
                          <a:ea typeface="メイリオ"/>
                        </a:defRPr>
                      </a:lvl6pPr>
                      <a:lvl7pPr marL="2743200" algn="l" defTabSz="914400" rtl="0" eaLnBrk="1" latinLnBrk="0" hangingPunct="1">
                        <a:defRPr kumimoji="1" sz="1800" b="1" kern="1200">
                          <a:solidFill>
                            <a:schemeClr val="lt1"/>
                          </a:solidFill>
                          <a:latin typeface="Segoe UI"/>
                          <a:ea typeface="メイリオ"/>
                        </a:defRPr>
                      </a:lvl7pPr>
                      <a:lvl8pPr marL="3200400" algn="l" defTabSz="914400" rtl="0" eaLnBrk="1" latinLnBrk="0" hangingPunct="1">
                        <a:defRPr kumimoji="1" sz="1800" b="1" kern="1200">
                          <a:solidFill>
                            <a:schemeClr val="lt1"/>
                          </a:solidFill>
                          <a:latin typeface="Segoe UI"/>
                          <a:ea typeface="メイリオ"/>
                        </a:defRPr>
                      </a:lvl8pPr>
                      <a:lvl9pPr marL="3657600" algn="l" defTabSz="914400" rtl="0" eaLnBrk="1" latinLnBrk="0" hangingPunct="1">
                        <a:defRPr kumimoji="1" sz="1800" b="1" kern="1200">
                          <a:solidFill>
                            <a:schemeClr val="lt1"/>
                          </a:solidFill>
                          <a:latin typeface="Segoe UI"/>
                          <a:ea typeface="メイリオ"/>
                        </a:defRPr>
                      </a:lvl9pPr>
                    </a:lstStyle>
                    <a:p>
                      <a:pPr algn="ctr"/>
                      <a:r>
                        <a:rPr kumimoji="1" lang="en-US" altLang="ja-JP" sz="1050" dirty="0" smtClean="0">
                          <a:latin typeface="UD デジタル 教科書体 NK-R" panose="02020400000000000000" pitchFamily="18" charset="-128"/>
                          <a:ea typeface="UD デジタル 教科書体 NK-R" panose="02020400000000000000" pitchFamily="18" charset="-128"/>
                        </a:rPr>
                        <a:t>7</a:t>
                      </a:r>
                      <a:r>
                        <a:rPr kumimoji="1" lang="ja-JP" altLang="en-US" sz="1050" dirty="0" smtClean="0">
                          <a:latin typeface="UD デジタル 教科書体 NK-R" panose="02020400000000000000" pitchFamily="18" charset="-128"/>
                          <a:ea typeface="UD デジタル 教科書体 NK-R" panose="02020400000000000000" pitchFamily="18" charset="-128"/>
                        </a:rPr>
                        <a:t>月</a:t>
                      </a:r>
                      <a:endParaRPr kumimoji="1" lang="ja-JP" altLang="en-US" sz="1050" b="1"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lvl1pPr marL="0" algn="l" defTabSz="914400" rtl="0" eaLnBrk="1" latinLnBrk="0" hangingPunct="1">
                        <a:defRPr kumimoji="1" sz="1800" b="1" kern="1200">
                          <a:solidFill>
                            <a:schemeClr val="lt1"/>
                          </a:solidFill>
                          <a:latin typeface="Segoe UI"/>
                          <a:ea typeface="メイリオ"/>
                        </a:defRPr>
                      </a:lvl1pPr>
                      <a:lvl2pPr marL="457200" algn="l" defTabSz="914400" rtl="0" eaLnBrk="1" latinLnBrk="0" hangingPunct="1">
                        <a:defRPr kumimoji="1" sz="1800" b="1" kern="1200">
                          <a:solidFill>
                            <a:schemeClr val="lt1"/>
                          </a:solidFill>
                          <a:latin typeface="Segoe UI"/>
                          <a:ea typeface="メイリオ"/>
                        </a:defRPr>
                      </a:lvl2pPr>
                      <a:lvl3pPr marL="914400" algn="l" defTabSz="914400" rtl="0" eaLnBrk="1" latinLnBrk="0" hangingPunct="1">
                        <a:defRPr kumimoji="1" sz="1800" b="1" kern="1200">
                          <a:solidFill>
                            <a:schemeClr val="lt1"/>
                          </a:solidFill>
                          <a:latin typeface="Segoe UI"/>
                          <a:ea typeface="メイリオ"/>
                        </a:defRPr>
                      </a:lvl3pPr>
                      <a:lvl4pPr marL="1371600" algn="l" defTabSz="914400" rtl="0" eaLnBrk="1" latinLnBrk="0" hangingPunct="1">
                        <a:defRPr kumimoji="1" sz="1800" b="1" kern="1200">
                          <a:solidFill>
                            <a:schemeClr val="lt1"/>
                          </a:solidFill>
                          <a:latin typeface="Segoe UI"/>
                          <a:ea typeface="メイリオ"/>
                        </a:defRPr>
                      </a:lvl4pPr>
                      <a:lvl5pPr marL="1828800" algn="l" defTabSz="914400" rtl="0" eaLnBrk="1" latinLnBrk="0" hangingPunct="1">
                        <a:defRPr kumimoji="1" sz="1800" b="1" kern="1200">
                          <a:solidFill>
                            <a:schemeClr val="lt1"/>
                          </a:solidFill>
                          <a:latin typeface="Segoe UI"/>
                          <a:ea typeface="メイリオ"/>
                        </a:defRPr>
                      </a:lvl5pPr>
                      <a:lvl6pPr marL="2286000" algn="l" defTabSz="914400" rtl="0" eaLnBrk="1" latinLnBrk="0" hangingPunct="1">
                        <a:defRPr kumimoji="1" sz="1800" b="1" kern="1200">
                          <a:solidFill>
                            <a:schemeClr val="lt1"/>
                          </a:solidFill>
                          <a:latin typeface="Segoe UI"/>
                          <a:ea typeface="メイリオ"/>
                        </a:defRPr>
                      </a:lvl6pPr>
                      <a:lvl7pPr marL="2743200" algn="l" defTabSz="914400" rtl="0" eaLnBrk="1" latinLnBrk="0" hangingPunct="1">
                        <a:defRPr kumimoji="1" sz="1800" b="1" kern="1200">
                          <a:solidFill>
                            <a:schemeClr val="lt1"/>
                          </a:solidFill>
                          <a:latin typeface="Segoe UI"/>
                          <a:ea typeface="メイリオ"/>
                        </a:defRPr>
                      </a:lvl7pPr>
                      <a:lvl8pPr marL="3200400" algn="l" defTabSz="914400" rtl="0" eaLnBrk="1" latinLnBrk="0" hangingPunct="1">
                        <a:defRPr kumimoji="1" sz="1800" b="1" kern="1200">
                          <a:solidFill>
                            <a:schemeClr val="lt1"/>
                          </a:solidFill>
                          <a:latin typeface="Segoe UI"/>
                          <a:ea typeface="メイリオ"/>
                        </a:defRPr>
                      </a:lvl8pPr>
                      <a:lvl9pPr marL="3657600" algn="l" defTabSz="914400" rtl="0" eaLnBrk="1" latinLnBrk="0" hangingPunct="1">
                        <a:defRPr kumimoji="1" sz="1800" b="1" kern="1200">
                          <a:solidFill>
                            <a:schemeClr val="lt1"/>
                          </a:solidFill>
                          <a:latin typeface="Segoe UI"/>
                          <a:ea typeface="メイリオ"/>
                        </a:defRPr>
                      </a:lvl9pPr>
                    </a:lstStyle>
                    <a:p>
                      <a:pPr algn="ctr"/>
                      <a:r>
                        <a:rPr kumimoji="1" lang="en-US" altLang="ja-JP" sz="1050" dirty="0" smtClean="0">
                          <a:latin typeface="UD デジタル 教科書体 NK-R" panose="02020400000000000000" pitchFamily="18" charset="-128"/>
                          <a:ea typeface="UD デジタル 教科書体 NK-R" panose="02020400000000000000" pitchFamily="18" charset="-128"/>
                        </a:rPr>
                        <a:t>8</a:t>
                      </a:r>
                      <a:r>
                        <a:rPr kumimoji="1" lang="ja-JP" altLang="en-US" sz="1050" dirty="0" smtClean="0">
                          <a:latin typeface="UD デジタル 教科書体 NK-R" panose="02020400000000000000" pitchFamily="18" charset="-128"/>
                          <a:ea typeface="UD デジタル 教科書体 NK-R" panose="02020400000000000000" pitchFamily="18" charset="-128"/>
                        </a:rPr>
                        <a:t>月</a:t>
                      </a:r>
                      <a:endParaRPr kumimoji="1" lang="ja-JP" altLang="en-US" sz="1050" b="1"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lvl1pPr marL="0" algn="l" defTabSz="914400" rtl="0" eaLnBrk="1" latinLnBrk="0" hangingPunct="1">
                        <a:defRPr kumimoji="1" sz="1800" b="1" kern="1200">
                          <a:solidFill>
                            <a:schemeClr val="lt1"/>
                          </a:solidFill>
                          <a:latin typeface="Segoe UI"/>
                          <a:ea typeface="メイリオ"/>
                        </a:defRPr>
                      </a:lvl1pPr>
                      <a:lvl2pPr marL="457200" algn="l" defTabSz="914400" rtl="0" eaLnBrk="1" latinLnBrk="0" hangingPunct="1">
                        <a:defRPr kumimoji="1" sz="1800" b="1" kern="1200">
                          <a:solidFill>
                            <a:schemeClr val="lt1"/>
                          </a:solidFill>
                          <a:latin typeface="Segoe UI"/>
                          <a:ea typeface="メイリオ"/>
                        </a:defRPr>
                      </a:lvl2pPr>
                      <a:lvl3pPr marL="914400" algn="l" defTabSz="914400" rtl="0" eaLnBrk="1" latinLnBrk="0" hangingPunct="1">
                        <a:defRPr kumimoji="1" sz="1800" b="1" kern="1200">
                          <a:solidFill>
                            <a:schemeClr val="lt1"/>
                          </a:solidFill>
                          <a:latin typeface="Segoe UI"/>
                          <a:ea typeface="メイリオ"/>
                        </a:defRPr>
                      </a:lvl3pPr>
                      <a:lvl4pPr marL="1371600" algn="l" defTabSz="914400" rtl="0" eaLnBrk="1" latinLnBrk="0" hangingPunct="1">
                        <a:defRPr kumimoji="1" sz="1800" b="1" kern="1200">
                          <a:solidFill>
                            <a:schemeClr val="lt1"/>
                          </a:solidFill>
                          <a:latin typeface="Segoe UI"/>
                          <a:ea typeface="メイリオ"/>
                        </a:defRPr>
                      </a:lvl4pPr>
                      <a:lvl5pPr marL="1828800" algn="l" defTabSz="914400" rtl="0" eaLnBrk="1" latinLnBrk="0" hangingPunct="1">
                        <a:defRPr kumimoji="1" sz="1800" b="1" kern="1200">
                          <a:solidFill>
                            <a:schemeClr val="lt1"/>
                          </a:solidFill>
                          <a:latin typeface="Segoe UI"/>
                          <a:ea typeface="メイリオ"/>
                        </a:defRPr>
                      </a:lvl5pPr>
                      <a:lvl6pPr marL="2286000" algn="l" defTabSz="914400" rtl="0" eaLnBrk="1" latinLnBrk="0" hangingPunct="1">
                        <a:defRPr kumimoji="1" sz="1800" b="1" kern="1200">
                          <a:solidFill>
                            <a:schemeClr val="lt1"/>
                          </a:solidFill>
                          <a:latin typeface="Segoe UI"/>
                          <a:ea typeface="メイリオ"/>
                        </a:defRPr>
                      </a:lvl6pPr>
                      <a:lvl7pPr marL="2743200" algn="l" defTabSz="914400" rtl="0" eaLnBrk="1" latinLnBrk="0" hangingPunct="1">
                        <a:defRPr kumimoji="1" sz="1800" b="1" kern="1200">
                          <a:solidFill>
                            <a:schemeClr val="lt1"/>
                          </a:solidFill>
                          <a:latin typeface="Segoe UI"/>
                          <a:ea typeface="メイリオ"/>
                        </a:defRPr>
                      </a:lvl7pPr>
                      <a:lvl8pPr marL="3200400" algn="l" defTabSz="914400" rtl="0" eaLnBrk="1" latinLnBrk="0" hangingPunct="1">
                        <a:defRPr kumimoji="1" sz="1800" b="1" kern="1200">
                          <a:solidFill>
                            <a:schemeClr val="lt1"/>
                          </a:solidFill>
                          <a:latin typeface="Segoe UI"/>
                          <a:ea typeface="メイリオ"/>
                        </a:defRPr>
                      </a:lvl8pPr>
                      <a:lvl9pPr marL="3657600" algn="l" defTabSz="914400" rtl="0" eaLnBrk="1" latinLnBrk="0" hangingPunct="1">
                        <a:defRPr kumimoji="1" sz="1800" b="1" kern="1200">
                          <a:solidFill>
                            <a:schemeClr val="lt1"/>
                          </a:solidFill>
                          <a:latin typeface="Segoe UI"/>
                          <a:ea typeface="メイリオ"/>
                        </a:defRPr>
                      </a:lvl9pPr>
                    </a:lstStyle>
                    <a:p>
                      <a:pPr algn="ctr"/>
                      <a:r>
                        <a:rPr kumimoji="1" lang="en-US" altLang="ja-JP" sz="1050" dirty="0" smtClean="0">
                          <a:latin typeface="UD デジタル 教科書体 NK-R" panose="02020400000000000000" pitchFamily="18" charset="-128"/>
                          <a:ea typeface="UD デジタル 教科書体 NK-R" panose="02020400000000000000" pitchFamily="18" charset="-128"/>
                        </a:rPr>
                        <a:t>9</a:t>
                      </a:r>
                      <a:r>
                        <a:rPr kumimoji="1" lang="ja-JP" altLang="en-US" sz="1050" dirty="0" smtClean="0">
                          <a:latin typeface="UD デジタル 教科書体 NK-R" panose="02020400000000000000" pitchFamily="18" charset="-128"/>
                          <a:ea typeface="UD デジタル 教科書体 NK-R" panose="02020400000000000000" pitchFamily="18" charset="-128"/>
                        </a:rPr>
                        <a:t>月</a:t>
                      </a:r>
                      <a:endParaRPr kumimoji="1" lang="ja-JP" altLang="en-US" sz="1050" b="1"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lvl1pPr marL="0" algn="l" defTabSz="914400" rtl="0" eaLnBrk="1" latinLnBrk="0" hangingPunct="1">
                        <a:defRPr kumimoji="1" sz="1800" b="1" kern="1200">
                          <a:solidFill>
                            <a:schemeClr val="lt1"/>
                          </a:solidFill>
                          <a:latin typeface="Segoe UI"/>
                          <a:ea typeface="メイリオ"/>
                        </a:defRPr>
                      </a:lvl1pPr>
                      <a:lvl2pPr marL="457200" algn="l" defTabSz="914400" rtl="0" eaLnBrk="1" latinLnBrk="0" hangingPunct="1">
                        <a:defRPr kumimoji="1" sz="1800" b="1" kern="1200">
                          <a:solidFill>
                            <a:schemeClr val="lt1"/>
                          </a:solidFill>
                          <a:latin typeface="Segoe UI"/>
                          <a:ea typeface="メイリオ"/>
                        </a:defRPr>
                      </a:lvl2pPr>
                      <a:lvl3pPr marL="914400" algn="l" defTabSz="914400" rtl="0" eaLnBrk="1" latinLnBrk="0" hangingPunct="1">
                        <a:defRPr kumimoji="1" sz="1800" b="1" kern="1200">
                          <a:solidFill>
                            <a:schemeClr val="lt1"/>
                          </a:solidFill>
                          <a:latin typeface="Segoe UI"/>
                          <a:ea typeface="メイリオ"/>
                        </a:defRPr>
                      </a:lvl3pPr>
                      <a:lvl4pPr marL="1371600" algn="l" defTabSz="914400" rtl="0" eaLnBrk="1" latinLnBrk="0" hangingPunct="1">
                        <a:defRPr kumimoji="1" sz="1800" b="1" kern="1200">
                          <a:solidFill>
                            <a:schemeClr val="lt1"/>
                          </a:solidFill>
                          <a:latin typeface="Segoe UI"/>
                          <a:ea typeface="メイリオ"/>
                        </a:defRPr>
                      </a:lvl4pPr>
                      <a:lvl5pPr marL="1828800" algn="l" defTabSz="914400" rtl="0" eaLnBrk="1" latinLnBrk="0" hangingPunct="1">
                        <a:defRPr kumimoji="1" sz="1800" b="1" kern="1200">
                          <a:solidFill>
                            <a:schemeClr val="lt1"/>
                          </a:solidFill>
                          <a:latin typeface="Segoe UI"/>
                          <a:ea typeface="メイリオ"/>
                        </a:defRPr>
                      </a:lvl5pPr>
                      <a:lvl6pPr marL="2286000" algn="l" defTabSz="914400" rtl="0" eaLnBrk="1" latinLnBrk="0" hangingPunct="1">
                        <a:defRPr kumimoji="1" sz="1800" b="1" kern="1200">
                          <a:solidFill>
                            <a:schemeClr val="lt1"/>
                          </a:solidFill>
                          <a:latin typeface="Segoe UI"/>
                          <a:ea typeface="メイリオ"/>
                        </a:defRPr>
                      </a:lvl6pPr>
                      <a:lvl7pPr marL="2743200" algn="l" defTabSz="914400" rtl="0" eaLnBrk="1" latinLnBrk="0" hangingPunct="1">
                        <a:defRPr kumimoji="1" sz="1800" b="1" kern="1200">
                          <a:solidFill>
                            <a:schemeClr val="lt1"/>
                          </a:solidFill>
                          <a:latin typeface="Segoe UI"/>
                          <a:ea typeface="メイリオ"/>
                        </a:defRPr>
                      </a:lvl7pPr>
                      <a:lvl8pPr marL="3200400" algn="l" defTabSz="914400" rtl="0" eaLnBrk="1" latinLnBrk="0" hangingPunct="1">
                        <a:defRPr kumimoji="1" sz="1800" b="1" kern="1200">
                          <a:solidFill>
                            <a:schemeClr val="lt1"/>
                          </a:solidFill>
                          <a:latin typeface="Segoe UI"/>
                          <a:ea typeface="メイリオ"/>
                        </a:defRPr>
                      </a:lvl8pPr>
                      <a:lvl9pPr marL="3657600" algn="l" defTabSz="914400" rtl="0" eaLnBrk="1" latinLnBrk="0" hangingPunct="1">
                        <a:defRPr kumimoji="1" sz="1800" b="1" kern="1200">
                          <a:solidFill>
                            <a:schemeClr val="lt1"/>
                          </a:solidFill>
                          <a:latin typeface="Segoe UI"/>
                          <a:ea typeface="メイリオ"/>
                        </a:defRPr>
                      </a:lvl9pPr>
                    </a:lstStyle>
                    <a:p>
                      <a:pPr algn="ctr"/>
                      <a:r>
                        <a:rPr kumimoji="1" lang="en-US" altLang="ja-JP" sz="1050" dirty="0" smtClean="0">
                          <a:latin typeface="UD デジタル 教科書体 NK-R" panose="02020400000000000000" pitchFamily="18" charset="-128"/>
                          <a:ea typeface="UD デジタル 教科書体 NK-R" panose="02020400000000000000" pitchFamily="18" charset="-128"/>
                        </a:rPr>
                        <a:t>10</a:t>
                      </a:r>
                      <a:r>
                        <a:rPr kumimoji="1" lang="ja-JP" altLang="en-US" sz="1050" dirty="0" smtClean="0">
                          <a:latin typeface="UD デジタル 教科書体 NK-R" panose="02020400000000000000" pitchFamily="18" charset="-128"/>
                          <a:ea typeface="UD デジタル 教科書体 NK-R" panose="02020400000000000000" pitchFamily="18" charset="-128"/>
                        </a:rPr>
                        <a:t>月</a:t>
                      </a:r>
                      <a:endParaRPr kumimoji="1" lang="ja-JP" altLang="en-US" sz="1050" b="1"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lvl1pPr marL="0" algn="l" defTabSz="914400" rtl="0" eaLnBrk="1" latinLnBrk="0" hangingPunct="1">
                        <a:defRPr kumimoji="1" sz="1800" b="1" kern="1200">
                          <a:solidFill>
                            <a:schemeClr val="lt1"/>
                          </a:solidFill>
                          <a:latin typeface="Segoe UI"/>
                          <a:ea typeface="メイリオ"/>
                        </a:defRPr>
                      </a:lvl1pPr>
                      <a:lvl2pPr marL="457200" algn="l" defTabSz="914400" rtl="0" eaLnBrk="1" latinLnBrk="0" hangingPunct="1">
                        <a:defRPr kumimoji="1" sz="1800" b="1" kern="1200">
                          <a:solidFill>
                            <a:schemeClr val="lt1"/>
                          </a:solidFill>
                          <a:latin typeface="Segoe UI"/>
                          <a:ea typeface="メイリオ"/>
                        </a:defRPr>
                      </a:lvl2pPr>
                      <a:lvl3pPr marL="914400" algn="l" defTabSz="914400" rtl="0" eaLnBrk="1" latinLnBrk="0" hangingPunct="1">
                        <a:defRPr kumimoji="1" sz="1800" b="1" kern="1200">
                          <a:solidFill>
                            <a:schemeClr val="lt1"/>
                          </a:solidFill>
                          <a:latin typeface="Segoe UI"/>
                          <a:ea typeface="メイリオ"/>
                        </a:defRPr>
                      </a:lvl3pPr>
                      <a:lvl4pPr marL="1371600" algn="l" defTabSz="914400" rtl="0" eaLnBrk="1" latinLnBrk="0" hangingPunct="1">
                        <a:defRPr kumimoji="1" sz="1800" b="1" kern="1200">
                          <a:solidFill>
                            <a:schemeClr val="lt1"/>
                          </a:solidFill>
                          <a:latin typeface="Segoe UI"/>
                          <a:ea typeface="メイリオ"/>
                        </a:defRPr>
                      </a:lvl4pPr>
                      <a:lvl5pPr marL="1828800" algn="l" defTabSz="914400" rtl="0" eaLnBrk="1" latinLnBrk="0" hangingPunct="1">
                        <a:defRPr kumimoji="1" sz="1800" b="1" kern="1200">
                          <a:solidFill>
                            <a:schemeClr val="lt1"/>
                          </a:solidFill>
                          <a:latin typeface="Segoe UI"/>
                          <a:ea typeface="メイリオ"/>
                        </a:defRPr>
                      </a:lvl5pPr>
                      <a:lvl6pPr marL="2286000" algn="l" defTabSz="914400" rtl="0" eaLnBrk="1" latinLnBrk="0" hangingPunct="1">
                        <a:defRPr kumimoji="1" sz="1800" b="1" kern="1200">
                          <a:solidFill>
                            <a:schemeClr val="lt1"/>
                          </a:solidFill>
                          <a:latin typeface="Segoe UI"/>
                          <a:ea typeface="メイリオ"/>
                        </a:defRPr>
                      </a:lvl6pPr>
                      <a:lvl7pPr marL="2743200" algn="l" defTabSz="914400" rtl="0" eaLnBrk="1" latinLnBrk="0" hangingPunct="1">
                        <a:defRPr kumimoji="1" sz="1800" b="1" kern="1200">
                          <a:solidFill>
                            <a:schemeClr val="lt1"/>
                          </a:solidFill>
                          <a:latin typeface="Segoe UI"/>
                          <a:ea typeface="メイリオ"/>
                        </a:defRPr>
                      </a:lvl7pPr>
                      <a:lvl8pPr marL="3200400" algn="l" defTabSz="914400" rtl="0" eaLnBrk="1" latinLnBrk="0" hangingPunct="1">
                        <a:defRPr kumimoji="1" sz="1800" b="1" kern="1200">
                          <a:solidFill>
                            <a:schemeClr val="lt1"/>
                          </a:solidFill>
                          <a:latin typeface="Segoe UI"/>
                          <a:ea typeface="メイリオ"/>
                        </a:defRPr>
                      </a:lvl8pPr>
                      <a:lvl9pPr marL="3657600" algn="l" defTabSz="914400" rtl="0" eaLnBrk="1" latinLnBrk="0" hangingPunct="1">
                        <a:defRPr kumimoji="1" sz="1800" b="1" kern="1200">
                          <a:solidFill>
                            <a:schemeClr val="lt1"/>
                          </a:solidFill>
                          <a:latin typeface="Segoe UI"/>
                          <a:ea typeface="メイリオ"/>
                        </a:defRPr>
                      </a:lvl9pPr>
                    </a:lstStyle>
                    <a:p>
                      <a:pPr algn="ctr"/>
                      <a:r>
                        <a:rPr kumimoji="1" lang="en-US" altLang="ja-JP" sz="1050" dirty="0" smtClean="0">
                          <a:latin typeface="UD デジタル 教科書体 NK-R" panose="02020400000000000000" pitchFamily="18" charset="-128"/>
                          <a:ea typeface="UD デジタル 教科書体 NK-R" panose="02020400000000000000" pitchFamily="18" charset="-128"/>
                        </a:rPr>
                        <a:t>11</a:t>
                      </a:r>
                      <a:r>
                        <a:rPr kumimoji="1" lang="ja-JP" altLang="en-US" sz="1050" dirty="0" smtClean="0">
                          <a:latin typeface="UD デジタル 教科書体 NK-R" panose="02020400000000000000" pitchFamily="18" charset="-128"/>
                          <a:ea typeface="UD デジタル 教科書体 NK-R" panose="02020400000000000000" pitchFamily="18" charset="-128"/>
                        </a:rPr>
                        <a:t>月</a:t>
                      </a:r>
                      <a:endParaRPr kumimoji="1" lang="ja-JP" altLang="en-US" sz="1050" b="1"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lvl1pPr marL="0" algn="l" defTabSz="914400" rtl="0" eaLnBrk="1" latinLnBrk="0" hangingPunct="1">
                        <a:defRPr kumimoji="1" sz="1800" b="1" kern="1200">
                          <a:solidFill>
                            <a:schemeClr val="lt1"/>
                          </a:solidFill>
                          <a:latin typeface="Segoe UI"/>
                          <a:ea typeface="メイリオ"/>
                        </a:defRPr>
                      </a:lvl1pPr>
                      <a:lvl2pPr marL="457200" algn="l" defTabSz="914400" rtl="0" eaLnBrk="1" latinLnBrk="0" hangingPunct="1">
                        <a:defRPr kumimoji="1" sz="1800" b="1" kern="1200">
                          <a:solidFill>
                            <a:schemeClr val="lt1"/>
                          </a:solidFill>
                          <a:latin typeface="Segoe UI"/>
                          <a:ea typeface="メイリオ"/>
                        </a:defRPr>
                      </a:lvl2pPr>
                      <a:lvl3pPr marL="914400" algn="l" defTabSz="914400" rtl="0" eaLnBrk="1" latinLnBrk="0" hangingPunct="1">
                        <a:defRPr kumimoji="1" sz="1800" b="1" kern="1200">
                          <a:solidFill>
                            <a:schemeClr val="lt1"/>
                          </a:solidFill>
                          <a:latin typeface="Segoe UI"/>
                          <a:ea typeface="メイリオ"/>
                        </a:defRPr>
                      </a:lvl3pPr>
                      <a:lvl4pPr marL="1371600" algn="l" defTabSz="914400" rtl="0" eaLnBrk="1" latinLnBrk="0" hangingPunct="1">
                        <a:defRPr kumimoji="1" sz="1800" b="1" kern="1200">
                          <a:solidFill>
                            <a:schemeClr val="lt1"/>
                          </a:solidFill>
                          <a:latin typeface="Segoe UI"/>
                          <a:ea typeface="メイリオ"/>
                        </a:defRPr>
                      </a:lvl4pPr>
                      <a:lvl5pPr marL="1828800" algn="l" defTabSz="914400" rtl="0" eaLnBrk="1" latinLnBrk="0" hangingPunct="1">
                        <a:defRPr kumimoji="1" sz="1800" b="1" kern="1200">
                          <a:solidFill>
                            <a:schemeClr val="lt1"/>
                          </a:solidFill>
                          <a:latin typeface="Segoe UI"/>
                          <a:ea typeface="メイリオ"/>
                        </a:defRPr>
                      </a:lvl5pPr>
                      <a:lvl6pPr marL="2286000" algn="l" defTabSz="914400" rtl="0" eaLnBrk="1" latinLnBrk="0" hangingPunct="1">
                        <a:defRPr kumimoji="1" sz="1800" b="1" kern="1200">
                          <a:solidFill>
                            <a:schemeClr val="lt1"/>
                          </a:solidFill>
                          <a:latin typeface="Segoe UI"/>
                          <a:ea typeface="メイリオ"/>
                        </a:defRPr>
                      </a:lvl6pPr>
                      <a:lvl7pPr marL="2743200" algn="l" defTabSz="914400" rtl="0" eaLnBrk="1" latinLnBrk="0" hangingPunct="1">
                        <a:defRPr kumimoji="1" sz="1800" b="1" kern="1200">
                          <a:solidFill>
                            <a:schemeClr val="lt1"/>
                          </a:solidFill>
                          <a:latin typeface="Segoe UI"/>
                          <a:ea typeface="メイリオ"/>
                        </a:defRPr>
                      </a:lvl7pPr>
                      <a:lvl8pPr marL="3200400" algn="l" defTabSz="914400" rtl="0" eaLnBrk="1" latinLnBrk="0" hangingPunct="1">
                        <a:defRPr kumimoji="1" sz="1800" b="1" kern="1200">
                          <a:solidFill>
                            <a:schemeClr val="lt1"/>
                          </a:solidFill>
                          <a:latin typeface="Segoe UI"/>
                          <a:ea typeface="メイリオ"/>
                        </a:defRPr>
                      </a:lvl8pPr>
                      <a:lvl9pPr marL="3657600" algn="l" defTabSz="914400" rtl="0" eaLnBrk="1" latinLnBrk="0" hangingPunct="1">
                        <a:defRPr kumimoji="1" sz="1800" b="1" kern="1200">
                          <a:solidFill>
                            <a:schemeClr val="lt1"/>
                          </a:solidFill>
                          <a:latin typeface="Segoe UI"/>
                          <a:ea typeface="メイリオ"/>
                        </a:defRPr>
                      </a:lvl9pPr>
                    </a:lstStyle>
                    <a:p>
                      <a:pPr algn="ctr"/>
                      <a:r>
                        <a:rPr kumimoji="1" lang="en-US" altLang="ja-JP" sz="1050" dirty="0" smtClean="0">
                          <a:latin typeface="UD デジタル 教科書体 NK-R" panose="02020400000000000000" pitchFamily="18" charset="-128"/>
                          <a:ea typeface="UD デジタル 教科書体 NK-R" panose="02020400000000000000" pitchFamily="18" charset="-128"/>
                        </a:rPr>
                        <a:t>12</a:t>
                      </a:r>
                      <a:r>
                        <a:rPr kumimoji="1" lang="ja-JP" altLang="en-US" sz="1050" dirty="0" smtClean="0">
                          <a:latin typeface="UD デジタル 教科書体 NK-R" panose="02020400000000000000" pitchFamily="18" charset="-128"/>
                          <a:ea typeface="UD デジタル 教科書体 NK-R" panose="02020400000000000000" pitchFamily="18" charset="-128"/>
                        </a:rPr>
                        <a:t>月</a:t>
                      </a:r>
                      <a:endParaRPr kumimoji="1" lang="ja-JP" altLang="en-US" sz="1050" b="1"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lvl1pPr marL="0" algn="l" defTabSz="914400" rtl="0" eaLnBrk="1" latinLnBrk="0" hangingPunct="1">
                        <a:defRPr kumimoji="1" sz="1800" b="1" kern="1200">
                          <a:solidFill>
                            <a:schemeClr val="lt1"/>
                          </a:solidFill>
                          <a:latin typeface="Segoe UI"/>
                          <a:ea typeface="メイリオ"/>
                        </a:defRPr>
                      </a:lvl1pPr>
                      <a:lvl2pPr marL="457200" algn="l" defTabSz="914400" rtl="0" eaLnBrk="1" latinLnBrk="0" hangingPunct="1">
                        <a:defRPr kumimoji="1" sz="1800" b="1" kern="1200">
                          <a:solidFill>
                            <a:schemeClr val="lt1"/>
                          </a:solidFill>
                          <a:latin typeface="Segoe UI"/>
                          <a:ea typeface="メイリオ"/>
                        </a:defRPr>
                      </a:lvl2pPr>
                      <a:lvl3pPr marL="914400" algn="l" defTabSz="914400" rtl="0" eaLnBrk="1" latinLnBrk="0" hangingPunct="1">
                        <a:defRPr kumimoji="1" sz="1800" b="1" kern="1200">
                          <a:solidFill>
                            <a:schemeClr val="lt1"/>
                          </a:solidFill>
                          <a:latin typeface="Segoe UI"/>
                          <a:ea typeface="メイリオ"/>
                        </a:defRPr>
                      </a:lvl3pPr>
                      <a:lvl4pPr marL="1371600" algn="l" defTabSz="914400" rtl="0" eaLnBrk="1" latinLnBrk="0" hangingPunct="1">
                        <a:defRPr kumimoji="1" sz="1800" b="1" kern="1200">
                          <a:solidFill>
                            <a:schemeClr val="lt1"/>
                          </a:solidFill>
                          <a:latin typeface="Segoe UI"/>
                          <a:ea typeface="メイリオ"/>
                        </a:defRPr>
                      </a:lvl4pPr>
                      <a:lvl5pPr marL="1828800" algn="l" defTabSz="914400" rtl="0" eaLnBrk="1" latinLnBrk="0" hangingPunct="1">
                        <a:defRPr kumimoji="1" sz="1800" b="1" kern="1200">
                          <a:solidFill>
                            <a:schemeClr val="lt1"/>
                          </a:solidFill>
                          <a:latin typeface="Segoe UI"/>
                          <a:ea typeface="メイリオ"/>
                        </a:defRPr>
                      </a:lvl5pPr>
                      <a:lvl6pPr marL="2286000" algn="l" defTabSz="914400" rtl="0" eaLnBrk="1" latinLnBrk="0" hangingPunct="1">
                        <a:defRPr kumimoji="1" sz="1800" b="1" kern="1200">
                          <a:solidFill>
                            <a:schemeClr val="lt1"/>
                          </a:solidFill>
                          <a:latin typeface="Segoe UI"/>
                          <a:ea typeface="メイリオ"/>
                        </a:defRPr>
                      </a:lvl6pPr>
                      <a:lvl7pPr marL="2743200" algn="l" defTabSz="914400" rtl="0" eaLnBrk="1" latinLnBrk="0" hangingPunct="1">
                        <a:defRPr kumimoji="1" sz="1800" b="1" kern="1200">
                          <a:solidFill>
                            <a:schemeClr val="lt1"/>
                          </a:solidFill>
                          <a:latin typeface="Segoe UI"/>
                          <a:ea typeface="メイリオ"/>
                        </a:defRPr>
                      </a:lvl7pPr>
                      <a:lvl8pPr marL="3200400" algn="l" defTabSz="914400" rtl="0" eaLnBrk="1" latinLnBrk="0" hangingPunct="1">
                        <a:defRPr kumimoji="1" sz="1800" b="1" kern="1200">
                          <a:solidFill>
                            <a:schemeClr val="lt1"/>
                          </a:solidFill>
                          <a:latin typeface="Segoe UI"/>
                          <a:ea typeface="メイリオ"/>
                        </a:defRPr>
                      </a:lvl8pPr>
                      <a:lvl9pPr marL="3657600" algn="l" defTabSz="914400" rtl="0" eaLnBrk="1" latinLnBrk="0" hangingPunct="1">
                        <a:defRPr kumimoji="1" sz="1800" b="1" kern="1200">
                          <a:solidFill>
                            <a:schemeClr val="lt1"/>
                          </a:solidFill>
                          <a:latin typeface="Segoe UI"/>
                          <a:ea typeface="メイリオ"/>
                        </a:defRPr>
                      </a:lvl9pPr>
                    </a:lstStyle>
                    <a:p>
                      <a:pPr algn="ctr"/>
                      <a:r>
                        <a:rPr kumimoji="1" lang="en-US" altLang="ja-JP" sz="1050" dirty="0" smtClean="0">
                          <a:latin typeface="UD デジタル 教科書体 NK-R" panose="02020400000000000000" pitchFamily="18" charset="-128"/>
                          <a:ea typeface="UD デジタル 教科書体 NK-R" panose="02020400000000000000" pitchFamily="18" charset="-128"/>
                        </a:rPr>
                        <a:t>1</a:t>
                      </a:r>
                      <a:r>
                        <a:rPr kumimoji="1" lang="ja-JP" altLang="en-US" sz="1050" dirty="0" smtClean="0">
                          <a:latin typeface="UD デジタル 教科書体 NK-R" panose="02020400000000000000" pitchFamily="18" charset="-128"/>
                          <a:ea typeface="UD デジタル 教科書体 NK-R" panose="02020400000000000000" pitchFamily="18" charset="-128"/>
                        </a:rPr>
                        <a:t>月</a:t>
                      </a:r>
                      <a:endParaRPr kumimoji="1" lang="ja-JP" altLang="en-US" sz="1050" b="1"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lvl1pPr marL="0" algn="l" defTabSz="914400" rtl="0" eaLnBrk="1" latinLnBrk="0" hangingPunct="1">
                        <a:defRPr kumimoji="1" sz="1800" b="1" kern="1200">
                          <a:solidFill>
                            <a:schemeClr val="lt1"/>
                          </a:solidFill>
                          <a:latin typeface="Segoe UI"/>
                          <a:ea typeface="メイリオ"/>
                        </a:defRPr>
                      </a:lvl1pPr>
                      <a:lvl2pPr marL="457200" algn="l" defTabSz="914400" rtl="0" eaLnBrk="1" latinLnBrk="0" hangingPunct="1">
                        <a:defRPr kumimoji="1" sz="1800" b="1" kern="1200">
                          <a:solidFill>
                            <a:schemeClr val="lt1"/>
                          </a:solidFill>
                          <a:latin typeface="Segoe UI"/>
                          <a:ea typeface="メイリオ"/>
                        </a:defRPr>
                      </a:lvl2pPr>
                      <a:lvl3pPr marL="914400" algn="l" defTabSz="914400" rtl="0" eaLnBrk="1" latinLnBrk="0" hangingPunct="1">
                        <a:defRPr kumimoji="1" sz="1800" b="1" kern="1200">
                          <a:solidFill>
                            <a:schemeClr val="lt1"/>
                          </a:solidFill>
                          <a:latin typeface="Segoe UI"/>
                          <a:ea typeface="メイリオ"/>
                        </a:defRPr>
                      </a:lvl3pPr>
                      <a:lvl4pPr marL="1371600" algn="l" defTabSz="914400" rtl="0" eaLnBrk="1" latinLnBrk="0" hangingPunct="1">
                        <a:defRPr kumimoji="1" sz="1800" b="1" kern="1200">
                          <a:solidFill>
                            <a:schemeClr val="lt1"/>
                          </a:solidFill>
                          <a:latin typeface="Segoe UI"/>
                          <a:ea typeface="メイリオ"/>
                        </a:defRPr>
                      </a:lvl4pPr>
                      <a:lvl5pPr marL="1828800" algn="l" defTabSz="914400" rtl="0" eaLnBrk="1" latinLnBrk="0" hangingPunct="1">
                        <a:defRPr kumimoji="1" sz="1800" b="1" kern="1200">
                          <a:solidFill>
                            <a:schemeClr val="lt1"/>
                          </a:solidFill>
                          <a:latin typeface="Segoe UI"/>
                          <a:ea typeface="メイリオ"/>
                        </a:defRPr>
                      </a:lvl5pPr>
                      <a:lvl6pPr marL="2286000" algn="l" defTabSz="914400" rtl="0" eaLnBrk="1" latinLnBrk="0" hangingPunct="1">
                        <a:defRPr kumimoji="1" sz="1800" b="1" kern="1200">
                          <a:solidFill>
                            <a:schemeClr val="lt1"/>
                          </a:solidFill>
                          <a:latin typeface="Segoe UI"/>
                          <a:ea typeface="メイリオ"/>
                        </a:defRPr>
                      </a:lvl6pPr>
                      <a:lvl7pPr marL="2743200" algn="l" defTabSz="914400" rtl="0" eaLnBrk="1" latinLnBrk="0" hangingPunct="1">
                        <a:defRPr kumimoji="1" sz="1800" b="1" kern="1200">
                          <a:solidFill>
                            <a:schemeClr val="lt1"/>
                          </a:solidFill>
                          <a:latin typeface="Segoe UI"/>
                          <a:ea typeface="メイリオ"/>
                        </a:defRPr>
                      </a:lvl7pPr>
                      <a:lvl8pPr marL="3200400" algn="l" defTabSz="914400" rtl="0" eaLnBrk="1" latinLnBrk="0" hangingPunct="1">
                        <a:defRPr kumimoji="1" sz="1800" b="1" kern="1200">
                          <a:solidFill>
                            <a:schemeClr val="lt1"/>
                          </a:solidFill>
                          <a:latin typeface="Segoe UI"/>
                          <a:ea typeface="メイリオ"/>
                        </a:defRPr>
                      </a:lvl8pPr>
                      <a:lvl9pPr marL="3657600" algn="l" defTabSz="914400" rtl="0" eaLnBrk="1" latinLnBrk="0" hangingPunct="1">
                        <a:defRPr kumimoji="1" sz="1800" b="1" kern="1200">
                          <a:solidFill>
                            <a:schemeClr val="lt1"/>
                          </a:solidFill>
                          <a:latin typeface="Segoe UI"/>
                          <a:ea typeface="メイリオ"/>
                        </a:defRPr>
                      </a:lvl9pPr>
                    </a:lstStyle>
                    <a:p>
                      <a:pPr algn="ctr"/>
                      <a:r>
                        <a:rPr kumimoji="1" lang="en-US" altLang="ja-JP" sz="1050" dirty="0" smtClean="0">
                          <a:latin typeface="UD デジタル 教科書体 NK-R" panose="02020400000000000000" pitchFamily="18" charset="-128"/>
                          <a:ea typeface="UD デジタル 教科書体 NK-R" panose="02020400000000000000" pitchFamily="18" charset="-128"/>
                        </a:rPr>
                        <a:t>2</a:t>
                      </a:r>
                      <a:r>
                        <a:rPr kumimoji="1" lang="ja-JP" altLang="en-US" sz="1050" dirty="0" smtClean="0">
                          <a:latin typeface="UD デジタル 教科書体 NK-R" panose="02020400000000000000" pitchFamily="18" charset="-128"/>
                          <a:ea typeface="UD デジタル 教科書体 NK-R" panose="02020400000000000000" pitchFamily="18" charset="-128"/>
                        </a:rPr>
                        <a:t>月</a:t>
                      </a:r>
                      <a:endParaRPr kumimoji="1" lang="ja-JP" altLang="en-US" sz="1050" b="1"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lvl1pPr marL="0" algn="l" defTabSz="914400" rtl="0" eaLnBrk="1" latinLnBrk="0" hangingPunct="1">
                        <a:defRPr kumimoji="1" sz="1800" b="1" kern="1200">
                          <a:solidFill>
                            <a:schemeClr val="lt1"/>
                          </a:solidFill>
                          <a:latin typeface="Segoe UI"/>
                          <a:ea typeface="メイリオ"/>
                        </a:defRPr>
                      </a:lvl1pPr>
                      <a:lvl2pPr marL="457200" algn="l" defTabSz="914400" rtl="0" eaLnBrk="1" latinLnBrk="0" hangingPunct="1">
                        <a:defRPr kumimoji="1" sz="1800" b="1" kern="1200">
                          <a:solidFill>
                            <a:schemeClr val="lt1"/>
                          </a:solidFill>
                          <a:latin typeface="Segoe UI"/>
                          <a:ea typeface="メイリオ"/>
                        </a:defRPr>
                      </a:lvl2pPr>
                      <a:lvl3pPr marL="914400" algn="l" defTabSz="914400" rtl="0" eaLnBrk="1" latinLnBrk="0" hangingPunct="1">
                        <a:defRPr kumimoji="1" sz="1800" b="1" kern="1200">
                          <a:solidFill>
                            <a:schemeClr val="lt1"/>
                          </a:solidFill>
                          <a:latin typeface="Segoe UI"/>
                          <a:ea typeface="メイリオ"/>
                        </a:defRPr>
                      </a:lvl3pPr>
                      <a:lvl4pPr marL="1371600" algn="l" defTabSz="914400" rtl="0" eaLnBrk="1" latinLnBrk="0" hangingPunct="1">
                        <a:defRPr kumimoji="1" sz="1800" b="1" kern="1200">
                          <a:solidFill>
                            <a:schemeClr val="lt1"/>
                          </a:solidFill>
                          <a:latin typeface="Segoe UI"/>
                          <a:ea typeface="メイリオ"/>
                        </a:defRPr>
                      </a:lvl4pPr>
                      <a:lvl5pPr marL="1828800" algn="l" defTabSz="914400" rtl="0" eaLnBrk="1" latinLnBrk="0" hangingPunct="1">
                        <a:defRPr kumimoji="1" sz="1800" b="1" kern="1200">
                          <a:solidFill>
                            <a:schemeClr val="lt1"/>
                          </a:solidFill>
                          <a:latin typeface="Segoe UI"/>
                          <a:ea typeface="メイリオ"/>
                        </a:defRPr>
                      </a:lvl5pPr>
                      <a:lvl6pPr marL="2286000" algn="l" defTabSz="914400" rtl="0" eaLnBrk="1" latinLnBrk="0" hangingPunct="1">
                        <a:defRPr kumimoji="1" sz="1800" b="1" kern="1200">
                          <a:solidFill>
                            <a:schemeClr val="lt1"/>
                          </a:solidFill>
                          <a:latin typeface="Segoe UI"/>
                          <a:ea typeface="メイリオ"/>
                        </a:defRPr>
                      </a:lvl6pPr>
                      <a:lvl7pPr marL="2743200" algn="l" defTabSz="914400" rtl="0" eaLnBrk="1" latinLnBrk="0" hangingPunct="1">
                        <a:defRPr kumimoji="1" sz="1800" b="1" kern="1200">
                          <a:solidFill>
                            <a:schemeClr val="lt1"/>
                          </a:solidFill>
                          <a:latin typeface="Segoe UI"/>
                          <a:ea typeface="メイリオ"/>
                        </a:defRPr>
                      </a:lvl7pPr>
                      <a:lvl8pPr marL="3200400" algn="l" defTabSz="914400" rtl="0" eaLnBrk="1" latinLnBrk="0" hangingPunct="1">
                        <a:defRPr kumimoji="1" sz="1800" b="1" kern="1200">
                          <a:solidFill>
                            <a:schemeClr val="lt1"/>
                          </a:solidFill>
                          <a:latin typeface="Segoe UI"/>
                          <a:ea typeface="メイリオ"/>
                        </a:defRPr>
                      </a:lvl8pPr>
                      <a:lvl9pPr marL="3657600" algn="l" defTabSz="914400" rtl="0" eaLnBrk="1" latinLnBrk="0" hangingPunct="1">
                        <a:defRPr kumimoji="1" sz="1800" b="1" kern="1200">
                          <a:solidFill>
                            <a:schemeClr val="lt1"/>
                          </a:solidFill>
                          <a:latin typeface="Segoe UI"/>
                          <a:ea typeface="メイリオ"/>
                        </a:defRPr>
                      </a:lvl9pPr>
                    </a:lstStyle>
                    <a:p>
                      <a:pPr algn="ctr"/>
                      <a:r>
                        <a:rPr kumimoji="1" lang="en-US" altLang="ja-JP" sz="1050" dirty="0" smtClean="0">
                          <a:latin typeface="UD デジタル 教科書体 NK-R" panose="02020400000000000000" pitchFamily="18" charset="-128"/>
                          <a:ea typeface="UD デジタル 教科書体 NK-R" panose="02020400000000000000" pitchFamily="18" charset="-128"/>
                        </a:rPr>
                        <a:t>3</a:t>
                      </a:r>
                      <a:r>
                        <a:rPr kumimoji="1" lang="ja-JP" altLang="en-US" sz="1050" dirty="0" smtClean="0">
                          <a:latin typeface="UD デジタル 教科書体 NK-R" panose="02020400000000000000" pitchFamily="18" charset="-128"/>
                          <a:ea typeface="UD デジタル 教科書体 NK-R" panose="02020400000000000000" pitchFamily="18" charset="-128"/>
                        </a:rPr>
                        <a:t>月</a:t>
                      </a:r>
                      <a:endParaRPr kumimoji="1" lang="ja-JP" altLang="en-US" sz="1050" b="1"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extLst>
                  <a:ext uri="{0D108BD9-81ED-4DB2-BD59-A6C34878D82A}">
                    <a16:rowId xmlns:a16="http://schemas.microsoft.com/office/drawing/2014/main" val="764707560"/>
                  </a:ext>
                </a:extLst>
              </a:tr>
              <a:tr h="1136402">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pPr algn="ctr"/>
                      <a:r>
                        <a:rPr kumimoji="1" lang="ja-JP" altLang="en-US" sz="1050" dirty="0" smtClean="0">
                          <a:latin typeface="UD デジタル 教科書体 NK-R" panose="02020400000000000000" pitchFamily="18" charset="-128"/>
                          <a:ea typeface="UD デジタル 教科書体 NK-R" panose="02020400000000000000" pitchFamily="18" charset="-128"/>
                        </a:rPr>
                        <a:t>全体</a:t>
                      </a:r>
                      <a:endParaRPr kumimoji="1" lang="ja-JP" altLang="en-US" sz="1050" b="0" dirty="0">
                        <a:latin typeface="UD デジタル 教科書体 NK-R" panose="02020400000000000000" pitchFamily="18" charset="-128"/>
                        <a:ea typeface="UD デジタル 教科書体 NK-R" panose="02020400000000000000" pitchFamily="18" charset="-128"/>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en-US" altLang="ja-JP" sz="1050" dirty="0">
                        <a:latin typeface="UD デジタル 教科書体 NK-R" panose="02020400000000000000" pitchFamily="18" charset="-128"/>
                        <a:ea typeface="UD デジタル 教科書体 NK-R" panose="02020400000000000000" pitchFamily="18" charset="-128"/>
                      </a:endParaRPr>
                    </a:p>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6920076"/>
                  </a:ext>
                </a:extLst>
              </a:tr>
              <a:tr h="1136402">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pPr marL="0" marR="0" lvl="0" indent="0" algn="ctr" defTabSz="829361" rtl="0" eaLnBrk="1" fontAlgn="auto" latinLnBrk="0" hangingPunct="1">
                        <a:lnSpc>
                          <a:spcPct val="100000"/>
                        </a:lnSpc>
                        <a:spcBef>
                          <a:spcPts val="0"/>
                        </a:spcBef>
                        <a:spcAft>
                          <a:spcPts val="0"/>
                        </a:spcAft>
                        <a:buClrTx/>
                        <a:buSzTx/>
                        <a:buFontTx/>
                        <a:buNone/>
                        <a:tabLst/>
                        <a:defRPr/>
                      </a:pPr>
                      <a:r>
                        <a:rPr kumimoji="1" lang="ja-JP" altLang="en-US" sz="1050" dirty="0" smtClean="0">
                          <a:latin typeface="UD デジタル 教科書体 NK-R" panose="02020400000000000000" pitchFamily="18" charset="-128"/>
                          <a:ea typeface="UD デジタル 教科書体 NK-R" panose="02020400000000000000" pitchFamily="18" charset="-128"/>
                        </a:rPr>
                        <a:t>①</a:t>
                      </a:r>
                      <a:endParaRPr kumimoji="1" lang="en-US" altLang="ja-JP" sz="1050" dirty="0" smtClean="0">
                        <a:latin typeface="UD デジタル 教科書体 NK-R" panose="02020400000000000000" pitchFamily="18" charset="-128"/>
                        <a:ea typeface="UD デジタル 教科書体 NK-R" panose="02020400000000000000" pitchFamily="18" charset="-128"/>
                      </a:endParaRPr>
                    </a:p>
                    <a:p>
                      <a:pPr marL="0" marR="0" lvl="0" indent="0" algn="ctr" defTabSz="829361" rtl="0" eaLnBrk="1" fontAlgn="auto" latinLnBrk="0" hangingPunct="1">
                        <a:lnSpc>
                          <a:spcPct val="100000"/>
                        </a:lnSpc>
                        <a:spcBef>
                          <a:spcPts val="0"/>
                        </a:spcBef>
                        <a:spcAft>
                          <a:spcPts val="0"/>
                        </a:spcAft>
                        <a:buClrTx/>
                        <a:buSzTx/>
                        <a:buFontTx/>
                        <a:buNone/>
                        <a:tabLst/>
                        <a:defRPr/>
                      </a:pPr>
                      <a:r>
                        <a:rPr kumimoji="1" lang="ja-JP" altLang="en-US" sz="1050" dirty="0" smtClean="0">
                          <a:latin typeface="UD デジタル 教科書体 NK-R" panose="02020400000000000000" pitchFamily="18" charset="-128"/>
                          <a:ea typeface="UD デジタル 教科書体 NK-R" panose="02020400000000000000" pitchFamily="18" charset="-128"/>
                        </a:rPr>
                        <a:t>ツアー用</a:t>
                      </a:r>
                      <a:endParaRPr kumimoji="1" lang="en-US" altLang="ja-JP" sz="1050" dirty="0" smtClean="0">
                        <a:latin typeface="UD デジタル 教科書体 NK-R" panose="02020400000000000000" pitchFamily="18" charset="-128"/>
                        <a:ea typeface="UD デジタル 教科書体 NK-R" panose="02020400000000000000" pitchFamily="18" charset="-128"/>
                      </a:endParaRPr>
                    </a:p>
                    <a:p>
                      <a:pPr marL="0" marR="0" lvl="0" indent="0" algn="ctr" defTabSz="829361" rtl="0" eaLnBrk="1" fontAlgn="auto" latinLnBrk="0" hangingPunct="1">
                        <a:lnSpc>
                          <a:spcPct val="100000"/>
                        </a:lnSpc>
                        <a:spcBef>
                          <a:spcPts val="0"/>
                        </a:spcBef>
                        <a:spcAft>
                          <a:spcPts val="0"/>
                        </a:spcAft>
                        <a:buClrTx/>
                        <a:buSzTx/>
                        <a:buFontTx/>
                        <a:buNone/>
                        <a:tabLst/>
                        <a:defRPr/>
                      </a:pPr>
                      <a:r>
                        <a:rPr kumimoji="1" lang="ja-JP" altLang="en-US" sz="1050" dirty="0" smtClean="0">
                          <a:latin typeface="UD デジタル 教科書体 NK-R" panose="02020400000000000000" pitchFamily="18" charset="-128"/>
                          <a:ea typeface="UD デジタル 教科書体 NK-R" panose="02020400000000000000" pitchFamily="18" charset="-128"/>
                        </a:rPr>
                        <a:t>資料作成</a:t>
                      </a:r>
                      <a:endParaRPr kumimoji="1" lang="en-US" altLang="ja-JP"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15214216"/>
                  </a:ext>
                </a:extLst>
              </a:tr>
              <a:tr h="1136402">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pPr algn="ctr"/>
                      <a:r>
                        <a:rPr kumimoji="1" lang="ja-JP" altLang="en-US" sz="1050" dirty="0" smtClean="0">
                          <a:latin typeface="UD デジタル 教科書体 NK-R" panose="02020400000000000000" pitchFamily="18" charset="-128"/>
                          <a:ea typeface="UD デジタル 教科書体 NK-R" panose="02020400000000000000" pitchFamily="18" charset="-128"/>
                        </a:rPr>
                        <a:t>②</a:t>
                      </a:r>
                      <a:endParaRPr kumimoji="1" lang="en-US" altLang="ja-JP" sz="1050" dirty="0" smtClean="0">
                        <a:latin typeface="UD デジタル 教科書体 NK-R" panose="02020400000000000000" pitchFamily="18" charset="-128"/>
                        <a:ea typeface="UD デジタル 教科書体 NK-R" panose="02020400000000000000" pitchFamily="18" charset="-128"/>
                      </a:endParaRPr>
                    </a:p>
                    <a:p>
                      <a:pPr algn="ctr"/>
                      <a:r>
                        <a:rPr kumimoji="1" lang="ja-JP" altLang="en-US" sz="1050" dirty="0" smtClean="0">
                          <a:latin typeface="UD デジタル 教科書体 NK-R" panose="02020400000000000000" pitchFamily="18" charset="-128"/>
                          <a:ea typeface="UD デジタル 教科書体 NK-R" panose="02020400000000000000" pitchFamily="18" charset="-128"/>
                        </a:rPr>
                        <a:t>テスト</a:t>
                      </a:r>
                      <a:endParaRPr kumimoji="1" lang="en-US" altLang="ja-JP" sz="1050" dirty="0" smtClean="0">
                        <a:latin typeface="UD デジタル 教科書体 NK-R" panose="02020400000000000000" pitchFamily="18" charset="-128"/>
                        <a:ea typeface="UD デジタル 教科書体 NK-R" panose="02020400000000000000" pitchFamily="18" charset="-128"/>
                      </a:endParaRPr>
                    </a:p>
                    <a:p>
                      <a:pPr algn="ctr"/>
                      <a:r>
                        <a:rPr kumimoji="1" lang="ja-JP" altLang="en-US" sz="1050" dirty="0" smtClean="0">
                          <a:latin typeface="UD デジタル 教科書体 NK-R" panose="02020400000000000000" pitchFamily="18" charset="-128"/>
                          <a:ea typeface="UD デジタル 教科書体 NK-R" panose="02020400000000000000" pitchFamily="18" charset="-128"/>
                        </a:rPr>
                        <a:t>マーケティング</a:t>
                      </a:r>
                      <a:endParaRPr kumimoji="1" lang="en-US" altLang="ja-JP"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0305159"/>
                  </a:ext>
                </a:extLst>
              </a:tr>
              <a:tr h="1136402">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pPr algn="ctr"/>
                      <a:r>
                        <a:rPr kumimoji="1" lang="ja-JP" altLang="en-US" sz="1050" b="0" dirty="0" smtClean="0">
                          <a:latin typeface="UD デジタル 教科書体 NK-R" panose="02020400000000000000" pitchFamily="18" charset="-128"/>
                          <a:ea typeface="UD デジタル 教科書体 NK-R" panose="02020400000000000000" pitchFamily="18" charset="-128"/>
                        </a:rPr>
                        <a:t>③</a:t>
                      </a:r>
                      <a:endParaRPr kumimoji="1" lang="en-US" altLang="ja-JP" sz="1050" b="0" dirty="0" smtClean="0">
                        <a:latin typeface="UD デジタル 教科書体 NK-R" panose="02020400000000000000" pitchFamily="18" charset="-128"/>
                        <a:ea typeface="UD デジタル 教科書体 NK-R" panose="02020400000000000000" pitchFamily="18" charset="-128"/>
                      </a:endParaRPr>
                    </a:p>
                    <a:p>
                      <a:pPr algn="ctr"/>
                      <a:r>
                        <a:rPr kumimoji="1" lang="ja-JP" altLang="en-US" sz="1050" b="0" dirty="0" smtClean="0">
                          <a:latin typeface="UD デジタル 教科書体 NK-R" panose="02020400000000000000" pitchFamily="18" charset="-128"/>
                          <a:ea typeface="UD デジタル 教科書体 NK-R" panose="02020400000000000000" pitchFamily="18" charset="-128"/>
                        </a:rPr>
                        <a:t>旅行会社</a:t>
                      </a:r>
                      <a:endParaRPr kumimoji="1" lang="en-US" altLang="ja-JP" sz="1050" b="0" dirty="0" smtClean="0">
                        <a:latin typeface="UD デジタル 教科書体 NK-R" panose="02020400000000000000" pitchFamily="18" charset="-128"/>
                        <a:ea typeface="UD デジタル 教科書体 NK-R" panose="02020400000000000000" pitchFamily="18" charset="-128"/>
                      </a:endParaRPr>
                    </a:p>
                    <a:p>
                      <a:pPr algn="ctr"/>
                      <a:r>
                        <a:rPr kumimoji="1" lang="ja-JP" altLang="en-US" sz="1050" b="0" dirty="0" err="1" smtClean="0">
                          <a:latin typeface="UD デジタル 教科書体 NK-R" panose="02020400000000000000" pitchFamily="18" charset="-128"/>
                          <a:ea typeface="UD デジタル 教科書体 NK-R" panose="02020400000000000000" pitchFamily="18" charset="-128"/>
                        </a:rPr>
                        <a:t>招へいに</a:t>
                      </a:r>
                      <a:r>
                        <a:rPr kumimoji="1" lang="ja-JP" altLang="en-US" sz="1050" b="0" dirty="0" smtClean="0">
                          <a:latin typeface="UD デジタル 教科書体 NK-R" panose="02020400000000000000" pitchFamily="18" charset="-128"/>
                          <a:ea typeface="UD デジタル 教科書体 NK-R" panose="02020400000000000000" pitchFamily="18" charset="-128"/>
                        </a:rPr>
                        <a:t>よる</a:t>
                      </a:r>
                      <a:endParaRPr kumimoji="1" lang="en-US" altLang="ja-JP" sz="1050" b="0" dirty="0" smtClean="0">
                        <a:latin typeface="UD デジタル 教科書体 NK-R" panose="02020400000000000000" pitchFamily="18" charset="-128"/>
                        <a:ea typeface="UD デジタル 教科書体 NK-R" panose="02020400000000000000" pitchFamily="18" charset="-128"/>
                      </a:endParaRPr>
                    </a:p>
                    <a:p>
                      <a:pPr algn="ctr"/>
                      <a:r>
                        <a:rPr kumimoji="1" lang="ja-JP" altLang="en-US" sz="1050" b="0" dirty="0" smtClean="0">
                          <a:latin typeface="UD デジタル 教科書体 NK-R" panose="02020400000000000000" pitchFamily="18" charset="-128"/>
                          <a:ea typeface="UD デジタル 教科書体 NK-R" panose="02020400000000000000" pitchFamily="18" charset="-128"/>
                        </a:rPr>
                        <a:t>教育型旅行</a:t>
                      </a:r>
                      <a:endParaRPr kumimoji="1" lang="en-US" altLang="ja-JP" sz="1050" b="0" dirty="0" smtClean="0">
                        <a:latin typeface="UD デジタル 教科書体 NK-R" panose="02020400000000000000" pitchFamily="18" charset="-128"/>
                        <a:ea typeface="UD デジタル 教科書体 NK-R" panose="02020400000000000000" pitchFamily="18" charset="-128"/>
                      </a:endParaRPr>
                    </a:p>
                    <a:p>
                      <a:pPr algn="ctr"/>
                      <a:r>
                        <a:rPr kumimoji="1" lang="ja-JP" altLang="en-US" sz="1050" b="0" dirty="0" smtClean="0">
                          <a:latin typeface="UD デジタル 教科書体 NK-R" panose="02020400000000000000" pitchFamily="18" charset="-128"/>
                          <a:ea typeface="UD デジタル 教科書体 NK-R" panose="02020400000000000000" pitchFamily="18" charset="-128"/>
                        </a:rPr>
                        <a:t>コンテンツ造成</a:t>
                      </a:r>
                      <a:endParaRPr kumimoji="1" lang="ja-JP" altLang="en-US" sz="1050" b="0" dirty="0">
                        <a:latin typeface="UD デジタル 教科書体 NK-R" panose="02020400000000000000" pitchFamily="18" charset="-128"/>
                        <a:ea typeface="UD デジタル 教科書体 NK-R" panose="02020400000000000000" pitchFamily="18" charset="-128"/>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en-US" altLang="ja-JP"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7477687"/>
                  </a:ext>
                </a:extLst>
              </a:tr>
              <a:tr h="1136402">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pPr algn="ctr"/>
                      <a:r>
                        <a:rPr kumimoji="1" lang="ja-JP" altLang="en-US" sz="1050" dirty="0" smtClean="0">
                          <a:latin typeface="UD デジタル 教科書体 NK-R" panose="02020400000000000000" pitchFamily="18" charset="-128"/>
                          <a:ea typeface="UD デジタル 教科書体 NK-R" panose="02020400000000000000" pitchFamily="18" charset="-128"/>
                        </a:rPr>
                        <a:t>④</a:t>
                      </a:r>
                      <a:endParaRPr kumimoji="1" lang="en-US" altLang="ja-JP" sz="1050" dirty="0" smtClean="0">
                        <a:latin typeface="UD デジタル 教科書体 NK-R" panose="02020400000000000000" pitchFamily="18" charset="-128"/>
                        <a:ea typeface="UD デジタル 教科書体 NK-R" panose="02020400000000000000" pitchFamily="18" charset="-128"/>
                      </a:endParaRPr>
                    </a:p>
                    <a:p>
                      <a:pPr algn="ctr"/>
                      <a:r>
                        <a:rPr kumimoji="1" lang="ja-JP" altLang="en-US" sz="1050" dirty="0" smtClean="0">
                          <a:latin typeface="UD デジタル 教科書体 NK-R" panose="02020400000000000000" pitchFamily="18" charset="-128"/>
                          <a:ea typeface="UD デジタル 教科書体 NK-R" panose="02020400000000000000" pitchFamily="18" charset="-128"/>
                        </a:rPr>
                        <a:t>コンテンツ造成用写真素材撮影</a:t>
                      </a:r>
                      <a:endParaRPr kumimoji="1" lang="en-US" altLang="ja-JP" sz="1050" dirty="0" smtClean="0">
                        <a:latin typeface="UD デジタル 教科書体 NK-R" panose="02020400000000000000" pitchFamily="18" charset="-128"/>
                        <a:ea typeface="UD デジタル 教科書体 NK-R" panose="02020400000000000000" pitchFamily="18" charset="-128"/>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en-US" altLang="ja-JP"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en-US" altLang="ja-JP"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en-US" altLang="ja-JP"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05283144"/>
                  </a:ext>
                </a:extLst>
              </a:tr>
              <a:tr h="1136402">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pPr algn="ctr"/>
                      <a:r>
                        <a:rPr kumimoji="1" lang="ja-JP" altLang="en-US" sz="1050" dirty="0" smtClean="0">
                          <a:latin typeface="UD デジタル 教科書体 NK-R" panose="02020400000000000000" pitchFamily="18" charset="-128"/>
                          <a:ea typeface="UD デジタル 教科書体 NK-R" panose="02020400000000000000" pitchFamily="18" charset="-128"/>
                        </a:rPr>
                        <a:t>その他</a:t>
                      </a:r>
                      <a:endParaRPr kumimoji="1" lang="en-US" altLang="ja-JP"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en-US" altLang="ja-JP" sz="1050" dirty="0">
                        <a:latin typeface="UD デジタル 教科書体 NK-R" panose="02020400000000000000" pitchFamily="18" charset="-128"/>
                        <a:ea typeface="UD デジタル 教科書体 NK-R" panose="02020400000000000000" pitchFamily="18" charset="-128"/>
                      </a:endParaRPr>
                    </a:p>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en-US" altLang="ja-JP" sz="1050" dirty="0">
                        <a:latin typeface="UD デジタル 教科書体 NK-R" panose="02020400000000000000" pitchFamily="18" charset="-128"/>
                        <a:ea typeface="UD デジタル 教科書体 NK-R" panose="02020400000000000000" pitchFamily="18" charset="-128"/>
                      </a:endParaRPr>
                    </a:p>
                    <a:p>
                      <a:endParaRPr kumimoji="1" lang="en-US" altLang="ja-JP" sz="1050" dirty="0">
                        <a:latin typeface="UD デジタル 教科書体 NK-R" panose="02020400000000000000" pitchFamily="18" charset="-128"/>
                        <a:ea typeface="UD デジタル 教科書体 NK-R" panose="02020400000000000000" pitchFamily="18" charset="-128"/>
                      </a:endParaRPr>
                    </a:p>
                    <a:p>
                      <a:endParaRPr kumimoji="1" lang="en-US" altLang="ja-JP" sz="1050" dirty="0">
                        <a:latin typeface="UD デジタル 教科書体 NK-R" panose="02020400000000000000" pitchFamily="18" charset="-128"/>
                        <a:ea typeface="UD デジタル 教科書体 NK-R" panose="02020400000000000000" pitchFamily="18" charset="-128"/>
                      </a:endParaRPr>
                    </a:p>
                    <a:p>
                      <a:endParaRPr kumimoji="1" lang="en-US" altLang="ja-JP" sz="1050" dirty="0">
                        <a:latin typeface="UD デジタル 教科書体 NK-R" panose="02020400000000000000" pitchFamily="18" charset="-128"/>
                        <a:ea typeface="UD デジタル 教科書体 NK-R" panose="02020400000000000000" pitchFamily="18" charset="-128"/>
                      </a:endParaRPr>
                    </a:p>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en-US" altLang="ja-JP" sz="1050" dirty="0">
                        <a:latin typeface="UD デジタル 教科書体 NK-R" panose="02020400000000000000" pitchFamily="18" charset="-128"/>
                        <a:ea typeface="UD デジタル 教科書体 NK-R" panose="02020400000000000000" pitchFamily="18" charset="-128"/>
                      </a:endParaRPr>
                    </a:p>
                    <a:p>
                      <a:endParaRPr kumimoji="1" lang="en-US" altLang="ja-JP" sz="1050" dirty="0">
                        <a:latin typeface="UD デジタル 教科書体 NK-R" panose="02020400000000000000" pitchFamily="18" charset="-128"/>
                        <a:ea typeface="UD デジタル 教科書体 NK-R" panose="02020400000000000000" pitchFamily="18" charset="-128"/>
                      </a:endParaRPr>
                    </a:p>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89377842"/>
                  </a:ext>
                </a:extLst>
              </a:tr>
            </a:tbl>
          </a:graphicData>
        </a:graphic>
      </p:graphicFrame>
      <p:sp>
        <p:nvSpPr>
          <p:cNvPr id="6"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６</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業務スケジュール</a:t>
            </a:r>
            <a:r>
              <a:rPr kumimoji="1"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7" name="テキスト ボックス 6"/>
          <p:cNvSpPr txBox="1"/>
          <p:nvPr/>
        </p:nvSpPr>
        <p:spPr>
          <a:xfrm>
            <a:off x="206642" y="827584"/>
            <a:ext cx="6444716" cy="523220"/>
          </a:xfrm>
          <a:prstGeom prst="rect">
            <a:avLst/>
          </a:prstGeom>
          <a:noFill/>
        </p:spPr>
        <p:txBody>
          <a:bodyPr wrap="square" rtlCol="0">
            <a:spAutoFit/>
          </a:bodyPr>
          <a:lstStyle/>
          <a:p>
            <a:r>
              <a:rPr lang="ja-JP" altLang="en-US" sz="1400" dirty="0" smtClean="0">
                <a:latin typeface="UD デジタル 教科書体 NK-R" panose="02020400000000000000" pitchFamily="18" charset="-128"/>
                <a:ea typeface="UD デジタル 教科書体 NK-R" panose="02020400000000000000" pitchFamily="18" charset="-128"/>
              </a:rPr>
              <a:t>新型コロナウィルス感染症の影響</a:t>
            </a:r>
            <a:r>
              <a:rPr lang="ja-JP" altLang="en-US" sz="1400" dirty="0">
                <a:latin typeface="UD デジタル 教科書体 NK-R" panose="02020400000000000000" pitchFamily="18" charset="-128"/>
                <a:ea typeface="UD デジタル 教科書体 NK-R" panose="02020400000000000000" pitchFamily="18" charset="-128"/>
              </a:rPr>
              <a:t>に</a:t>
            </a:r>
            <a:r>
              <a:rPr lang="ja-JP" altLang="en-US" sz="1400" dirty="0" smtClean="0">
                <a:latin typeface="UD デジタル 教科書体 NK-R" panose="02020400000000000000" pitchFamily="18" charset="-128"/>
                <a:ea typeface="UD デジタル 教科書体 NK-R" panose="02020400000000000000" pitchFamily="18" charset="-128"/>
              </a:rPr>
              <a:t>より、当初</a:t>
            </a:r>
            <a:r>
              <a:rPr lang="ja-JP" altLang="en-US" sz="1400" dirty="0">
                <a:latin typeface="UD デジタル 教科書体 NK-R" panose="02020400000000000000" pitchFamily="18" charset="-128"/>
                <a:ea typeface="UD デジタル 教科書体 NK-R" panose="02020400000000000000" pitchFamily="18" charset="-128"/>
              </a:rPr>
              <a:t>の業務内容の実施</a:t>
            </a:r>
            <a:r>
              <a:rPr lang="ja-JP" altLang="en-US" sz="1400" dirty="0" smtClean="0">
                <a:latin typeface="UD デジタル 教科書体 NK-R" panose="02020400000000000000" pitchFamily="18" charset="-128"/>
                <a:ea typeface="UD デジタル 教科書体 NK-R" panose="02020400000000000000" pitchFamily="18" charset="-128"/>
              </a:rPr>
              <a:t>が</a:t>
            </a:r>
            <a:r>
              <a:rPr lang="ja-JP" altLang="en-US" sz="1400" dirty="0">
                <a:latin typeface="UD デジタル 教科書体 NK-R" panose="02020400000000000000" pitchFamily="18" charset="-128"/>
                <a:ea typeface="UD デジタル 教科書体 NK-R" panose="02020400000000000000" pitchFamily="18" charset="-128"/>
              </a:rPr>
              <a:t>困難</a:t>
            </a:r>
            <a:r>
              <a:rPr lang="ja-JP" altLang="en-US" sz="1400" dirty="0" smtClean="0">
                <a:latin typeface="UD デジタル 教科書体 NK-R" panose="02020400000000000000" pitchFamily="18" charset="-128"/>
                <a:ea typeface="UD デジタル 教科書体 NK-R" panose="02020400000000000000" pitchFamily="18" charset="-128"/>
              </a:rPr>
              <a:t>な場合、代替案を採用した場合でも年度内には業務終了いたします。</a:t>
            </a:r>
            <a:endParaRPr kumimoji="1" lang="ja-JP" altLang="en-US" sz="1400" dirty="0">
              <a:latin typeface="UD デジタル 教科書体 NK-R" panose="02020400000000000000" pitchFamily="18" charset="-128"/>
              <a:ea typeface="UD デジタル 教科書体 NK-R" panose="02020400000000000000" pitchFamily="18" charset="-128"/>
            </a:endParaRPr>
          </a:p>
        </p:txBody>
      </p:sp>
      <p:sp>
        <p:nvSpPr>
          <p:cNvPr id="9" name="テキスト ボックス 8"/>
          <p:cNvSpPr txBox="1"/>
          <p:nvPr/>
        </p:nvSpPr>
        <p:spPr>
          <a:xfrm>
            <a:off x="1450366" y="1331640"/>
            <a:ext cx="754498" cy="276999"/>
          </a:xfrm>
          <a:prstGeom prst="rect">
            <a:avLst/>
          </a:prstGeom>
          <a:noFill/>
        </p:spPr>
        <p:txBody>
          <a:bodyPr wrap="square" rtlCol="0">
            <a:spAutoFit/>
          </a:bodyPr>
          <a:lstStyle/>
          <a:p>
            <a:r>
              <a:rPr kumimoji="1" lang="en-US" altLang="ja-JP" sz="1200" b="1" dirty="0" smtClean="0">
                <a:latin typeface="UD デジタル 教科書体 NK-R" panose="02020400000000000000" pitchFamily="18" charset="-128"/>
                <a:ea typeface="UD デジタル 教科書体 NK-R" panose="02020400000000000000" pitchFamily="18" charset="-128"/>
              </a:rPr>
              <a:t>2021</a:t>
            </a:r>
            <a:r>
              <a:rPr kumimoji="1" lang="ja-JP" altLang="en-US" sz="1200" b="1" dirty="0" smtClean="0">
                <a:latin typeface="UD デジタル 教科書体 NK-R" panose="02020400000000000000" pitchFamily="18" charset="-128"/>
                <a:ea typeface="UD デジタル 教科書体 NK-R" panose="02020400000000000000" pitchFamily="18" charset="-128"/>
              </a:rPr>
              <a:t>年</a:t>
            </a:r>
            <a:endParaRPr kumimoji="1" lang="ja-JP" altLang="en-US" sz="1200" b="1" dirty="0">
              <a:latin typeface="UD デジタル 教科書体 NK-R" panose="02020400000000000000" pitchFamily="18" charset="-128"/>
              <a:ea typeface="UD デジタル 教科書体 NK-R" panose="02020400000000000000" pitchFamily="18" charset="-128"/>
            </a:endParaRPr>
          </a:p>
        </p:txBody>
      </p:sp>
      <p:sp>
        <p:nvSpPr>
          <p:cNvPr id="10" name="テキスト ボックス 9"/>
          <p:cNvSpPr txBox="1"/>
          <p:nvPr/>
        </p:nvSpPr>
        <p:spPr>
          <a:xfrm>
            <a:off x="4906750" y="1331640"/>
            <a:ext cx="754498" cy="276999"/>
          </a:xfrm>
          <a:prstGeom prst="rect">
            <a:avLst/>
          </a:prstGeom>
          <a:noFill/>
        </p:spPr>
        <p:txBody>
          <a:bodyPr wrap="square" rtlCol="0">
            <a:spAutoFit/>
          </a:bodyPr>
          <a:lstStyle/>
          <a:p>
            <a:r>
              <a:rPr kumimoji="1" lang="en-US" altLang="ja-JP" sz="1200" b="1" dirty="0" smtClean="0">
                <a:latin typeface="UD デジタル 教科書体 NK-R" panose="02020400000000000000" pitchFamily="18" charset="-128"/>
                <a:ea typeface="UD デジタル 教科書体 NK-R" panose="02020400000000000000" pitchFamily="18" charset="-128"/>
              </a:rPr>
              <a:t>202</a:t>
            </a:r>
            <a:r>
              <a:rPr kumimoji="1" lang="ja-JP" altLang="en-US" sz="1200" b="1" dirty="0" smtClean="0">
                <a:latin typeface="UD デジタル 教科書体 NK-R" panose="02020400000000000000" pitchFamily="18" charset="-128"/>
                <a:ea typeface="UD デジタル 教科書体 NK-R" panose="02020400000000000000" pitchFamily="18" charset="-128"/>
              </a:rPr>
              <a:t>２年</a:t>
            </a:r>
            <a:endParaRPr kumimoji="1" lang="ja-JP" altLang="en-US" sz="1200" b="1" dirty="0">
              <a:latin typeface="UD デジタル 教科書体 NK-R" panose="02020400000000000000" pitchFamily="18" charset="-128"/>
              <a:ea typeface="UD デジタル 教科書体 NK-R" panose="02020400000000000000" pitchFamily="18" charset="-128"/>
            </a:endParaRPr>
          </a:p>
        </p:txBody>
      </p:sp>
      <p:sp>
        <p:nvSpPr>
          <p:cNvPr id="12" name="テキスト ボックス 11">
            <a:extLst>
              <a:ext uri="{FF2B5EF4-FFF2-40B4-BE49-F238E27FC236}">
                <a16:creationId xmlns:a16="http://schemas.microsoft.com/office/drawing/2014/main" id="{4275CF54-2D44-47E1-9D67-07BE0A44BD3E}"/>
              </a:ext>
            </a:extLst>
          </p:cNvPr>
          <p:cNvSpPr txBox="1"/>
          <p:nvPr/>
        </p:nvSpPr>
        <p:spPr>
          <a:xfrm>
            <a:off x="5733256" y="2472735"/>
            <a:ext cx="322499" cy="245166"/>
          </a:xfrm>
          <a:prstGeom prst="rect">
            <a:avLst/>
          </a:prstGeom>
          <a:noFill/>
        </p:spPr>
        <p:txBody>
          <a:bodyPr vert="horz" wrap="none" lIns="0" tIns="0" rIns="0" bIns="0" rtlCol="0" anchor="ctr" anchorCtr="0">
            <a:noAutofit/>
          </a:bodyPr>
          <a:lstStyle/>
          <a:p>
            <a:pPr marL="0" marR="0" lvl="0" indent="0" algn="ctr" defTabSz="844083" eaLnBrk="1" fontAlgn="base" latinLnBrk="0" hangingPunct="1">
              <a:lnSpc>
                <a:spcPct val="100000"/>
              </a:lnSpc>
              <a:spcBef>
                <a:spcPct val="0"/>
              </a:spcBef>
              <a:spcAft>
                <a:spcPct val="0"/>
              </a:spcAft>
              <a:buClrTx/>
              <a:buSzTx/>
              <a:buFontTx/>
              <a:buNone/>
              <a:tabLst/>
              <a:defRPr/>
            </a:pPr>
            <a:r>
              <a:rPr kumimoji="0" lang="ja-JP" altLang="en-US" sz="1000" b="0" i="0" u="none" strike="noStrike" kern="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 精算</a:t>
            </a:r>
            <a:r>
              <a:rPr kumimoji="0" lang="ja-JP" altLang="en-US" sz="1000" kern="0" dirty="0">
                <a:solidFill>
                  <a:prstClr val="black"/>
                </a:solidFill>
                <a:latin typeface="UD デジタル 教科書体 NK-R" panose="02020400000000000000" pitchFamily="18" charset="-128"/>
                <a:ea typeface="UD デジタル 教科書体 NK-R" panose="02020400000000000000" pitchFamily="18" charset="-128"/>
              </a:rPr>
              <a:t>・</a:t>
            </a:r>
            <a:r>
              <a:rPr kumimoji="0" lang="ja-JP" altLang="en-US" sz="1000" b="0" i="0" u="none" strike="noStrike" kern="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報告書作成</a:t>
            </a:r>
            <a:r>
              <a:rPr kumimoji="0" lang="ja-JP" altLang="en-US" sz="1000" kern="0" dirty="0">
                <a:solidFill>
                  <a:prstClr val="black"/>
                </a:solidFill>
                <a:latin typeface="UD デジタル 教科書体 NK-R" panose="02020400000000000000" pitchFamily="18" charset="-128"/>
                <a:ea typeface="UD デジタル 教科書体 NK-R" panose="02020400000000000000" pitchFamily="18" charset="-128"/>
              </a:rPr>
              <a:t>・</a:t>
            </a:r>
            <a:r>
              <a:rPr kumimoji="0" lang="ja-JP" altLang="en-US" sz="1000" b="0" i="0" u="none" strike="noStrike" kern="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提出</a:t>
            </a:r>
            <a:endParaRPr kumimoji="0" lang="en-US" altLang="ja-JP" sz="1000" b="0" i="0" u="none" strike="noStrike" kern="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p:txBody>
      </p:sp>
      <p:cxnSp>
        <p:nvCxnSpPr>
          <p:cNvPr id="13" name="直線矢印コネクタ 12">
            <a:extLst>
              <a:ext uri="{FF2B5EF4-FFF2-40B4-BE49-F238E27FC236}">
                <a16:creationId xmlns:a16="http://schemas.microsoft.com/office/drawing/2014/main" id="{6D6830D5-9965-4FAF-B41F-6C6125BEBDD8}"/>
              </a:ext>
            </a:extLst>
          </p:cNvPr>
          <p:cNvCxnSpPr>
            <a:cxnSpLocks/>
          </p:cNvCxnSpPr>
          <p:nvPr/>
        </p:nvCxnSpPr>
        <p:spPr>
          <a:xfrm flipH="1">
            <a:off x="1453604" y="1998876"/>
            <a:ext cx="322499" cy="0"/>
          </a:xfrm>
          <a:prstGeom prst="straightConnector1">
            <a:avLst/>
          </a:prstGeom>
          <a:noFill/>
          <a:ln w="38100" cap="flat" cmpd="sng" algn="ctr">
            <a:solidFill>
              <a:srgbClr val="5A5A5A">
                <a:lumMod val="60000"/>
                <a:lumOff val="40000"/>
              </a:srgbClr>
            </a:solidFill>
            <a:prstDash val="solid"/>
            <a:headEnd type="triangle"/>
            <a:tailEnd type="triangle"/>
          </a:ln>
          <a:effectLst/>
        </p:spPr>
      </p:cxnSp>
      <p:sp>
        <p:nvSpPr>
          <p:cNvPr id="14" name="テキスト ボックス 13">
            <a:extLst>
              <a:ext uri="{FF2B5EF4-FFF2-40B4-BE49-F238E27FC236}">
                <a16:creationId xmlns:a16="http://schemas.microsoft.com/office/drawing/2014/main" id="{541A10AA-1D19-49D2-9E1B-69C991C85460}"/>
              </a:ext>
            </a:extLst>
          </p:cNvPr>
          <p:cNvSpPr txBox="1"/>
          <p:nvPr/>
        </p:nvSpPr>
        <p:spPr>
          <a:xfrm>
            <a:off x="1519087" y="2094586"/>
            <a:ext cx="325737" cy="245166"/>
          </a:xfrm>
          <a:prstGeom prst="rect">
            <a:avLst/>
          </a:prstGeom>
          <a:noFill/>
        </p:spPr>
        <p:txBody>
          <a:bodyPr vert="horz" wrap="none" lIns="0" tIns="0" rIns="0" bIns="0" rtlCol="0" anchor="ctr" anchorCtr="0">
            <a:noAutofit/>
          </a:bodyPr>
          <a:lstStyle/>
          <a:p>
            <a:pPr marL="0" marR="0" lvl="0" indent="0" algn="ctr" defTabSz="844083" eaLnBrk="1" fontAlgn="base" latinLnBrk="0" hangingPunct="1">
              <a:lnSpc>
                <a:spcPct val="100000"/>
              </a:lnSpc>
              <a:spcBef>
                <a:spcPct val="0"/>
              </a:spcBef>
              <a:spcAft>
                <a:spcPct val="0"/>
              </a:spcAft>
              <a:buClrTx/>
              <a:buSzTx/>
              <a:buFontTx/>
              <a:buNone/>
              <a:tabLst/>
              <a:defRPr/>
            </a:pPr>
            <a:r>
              <a:rPr kumimoji="0" lang="ja-JP" altLang="en-US" sz="1000" b="0" i="0" u="none" strike="noStrike" kern="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 </a:t>
            </a:r>
            <a:r>
              <a:rPr kumimoji="0" lang="ja-JP" altLang="en-US" sz="1000" kern="0" dirty="0">
                <a:solidFill>
                  <a:prstClr val="black"/>
                </a:solidFill>
                <a:latin typeface="UD デジタル 教科書体 NK-R" panose="02020400000000000000" pitchFamily="18" charset="-128"/>
                <a:ea typeface="UD デジタル 教科書体 NK-R" panose="02020400000000000000" pitchFamily="18" charset="-128"/>
              </a:rPr>
              <a:t>業者決定</a:t>
            </a:r>
            <a:endParaRPr kumimoji="0" lang="en-US" altLang="ja-JP" sz="1000" b="0" i="0" u="none" strike="noStrike" kern="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p:txBody>
      </p:sp>
      <p:cxnSp>
        <p:nvCxnSpPr>
          <p:cNvPr id="17" name="直線矢印コネクタ 16">
            <a:extLst>
              <a:ext uri="{FF2B5EF4-FFF2-40B4-BE49-F238E27FC236}">
                <a16:creationId xmlns:a16="http://schemas.microsoft.com/office/drawing/2014/main" id="{6D6830D5-9965-4FAF-B41F-6C6125BEBDD8}"/>
              </a:ext>
            </a:extLst>
          </p:cNvPr>
          <p:cNvCxnSpPr>
            <a:cxnSpLocks/>
          </p:cNvCxnSpPr>
          <p:nvPr/>
        </p:nvCxnSpPr>
        <p:spPr>
          <a:xfrm flipH="1">
            <a:off x="6021288" y="2377025"/>
            <a:ext cx="322499" cy="0"/>
          </a:xfrm>
          <a:prstGeom prst="straightConnector1">
            <a:avLst/>
          </a:prstGeom>
          <a:noFill/>
          <a:ln w="38100" cap="flat" cmpd="sng" algn="ctr">
            <a:solidFill>
              <a:srgbClr val="5A5A5A">
                <a:lumMod val="60000"/>
                <a:lumOff val="40000"/>
              </a:srgbClr>
            </a:solidFill>
            <a:prstDash val="solid"/>
            <a:headEnd type="triangle"/>
            <a:tailEnd type="triangle"/>
          </a:ln>
          <a:effectLst/>
        </p:spPr>
      </p:cxnSp>
      <p:sp>
        <p:nvSpPr>
          <p:cNvPr id="18" name="楕円 17"/>
          <p:cNvSpPr/>
          <p:nvPr/>
        </p:nvSpPr>
        <p:spPr bwMode="auto">
          <a:xfrm>
            <a:off x="2202491" y="4886305"/>
            <a:ext cx="93234" cy="69867"/>
          </a:xfrm>
          <a:prstGeom prst="ellipse">
            <a:avLst/>
          </a:prstGeom>
          <a:solidFill>
            <a:schemeClr val="accent3">
              <a:lumMod val="65000"/>
            </a:schemeClr>
          </a:solidFill>
          <a:ln w="9525" cap="flat" cmpd="sng" algn="ctr">
            <a:solidFill>
              <a:schemeClr val="accent3">
                <a:lumMod val="65000"/>
              </a:schemeClr>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endParaRPr>
          </a:p>
        </p:txBody>
      </p:sp>
      <p:cxnSp>
        <p:nvCxnSpPr>
          <p:cNvPr id="19" name="直線矢印コネクタ 18">
            <a:extLst>
              <a:ext uri="{FF2B5EF4-FFF2-40B4-BE49-F238E27FC236}">
                <a16:creationId xmlns:a16="http://schemas.microsoft.com/office/drawing/2014/main" id="{6D6830D5-9965-4FAF-B41F-6C6125BEBDD8}"/>
              </a:ext>
            </a:extLst>
          </p:cNvPr>
          <p:cNvCxnSpPr>
            <a:cxnSpLocks/>
          </p:cNvCxnSpPr>
          <p:nvPr/>
        </p:nvCxnSpPr>
        <p:spPr>
          <a:xfrm flipH="1" flipV="1">
            <a:off x="1488023" y="4292099"/>
            <a:ext cx="322498" cy="1"/>
          </a:xfrm>
          <a:prstGeom prst="straightConnector1">
            <a:avLst/>
          </a:prstGeom>
          <a:noFill/>
          <a:ln w="38100" cap="flat" cmpd="sng" algn="ctr">
            <a:solidFill>
              <a:srgbClr val="5A5A5A">
                <a:lumMod val="60000"/>
                <a:lumOff val="40000"/>
              </a:srgbClr>
            </a:solidFill>
            <a:prstDash val="solid"/>
            <a:headEnd type="triangle"/>
            <a:tailEnd type="triangle"/>
          </a:ln>
          <a:effectLst/>
        </p:spPr>
      </p:cxnSp>
      <p:sp>
        <p:nvSpPr>
          <p:cNvPr id="20" name="テキスト ボックス 19">
            <a:extLst>
              <a:ext uri="{FF2B5EF4-FFF2-40B4-BE49-F238E27FC236}">
                <a16:creationId xmlns:a16="http://schemas.microsoft.com/office/drawing/2014/main" id="{541A10AA-1D19-49D2-9E1B-69C991C85460}"/>
              </a:ext>
            </a:extLst>
          </p:cNvPr>
          <p:cNvSpPr txBox="1"/>
          <p:nvPr/>
        </p:nvSpPr>
        <p:spPr>
          <a:xfrm>
            <a:off x="1556792" y="4315801"/>
            <a:ext cx="325737" cy="245166"/>
          </a:xfrm>
          <a:prstGeom prst="rect">
            <a:avLst/>
          </a:prstGeom>
          <a:noFill/>
        </p:spPr>
        <p:txBody>
          <a:bodyPr vert="horz" wrap="none" lIns="0" tIns="0" rIns="0" bIns="0" rtlCol="0" anchor="ctr" anchorCtr="0">
            <a:noAutofit/>
          </a:bodyPr>
          <a:lstStyle/>
          <a:p>
            <a:pPr marL="0" marR="0" lvl="0" indent="0" algn="ctr" defTabSz="844083" eaLnBrk="1" fontAlgn="base" latinLnBrk="0" hangingPunct="1">
              <a:lnSpc>
                <a:spcPct val="100000"/>
              </a:lnSpc>
              <a:spcBef>
                <a:spcPct val="0"/>
              </a:spcBef>
              <a:spcAft>
                <a:spcPct val="0"/>
              </a:spcAft>
              <a:buClrTx/>
              <a:buSzTx/>
              <a:buFontTx/>
              <a:buNone/>
              <a:tabLst/>
              <a:defRPr/>
            </a:pPr>
            <a:r>
              <a:rPr kumimoji="0" lang="ja-JP" altLang="en-US" sz="1000" b="0" i="0" u="none" strike="noStrike" kern="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 </a:t>
            </a:r>
            <a:r>
              <a:rPr kumimoji="0" lang="ja-JP" altLang="en-US" sz="1000" kern="0" dirty="0" smtClean="0">
                <a:solidFill>
                  <a:prstClr val="black"/>
                </a:solidFill>
                <a:latin typeface="UD デジタル 教科書体 NK-R" panose="02020400000000000000" pitchFamily="18" charset="-128"/>
                <a:ea typeface="UD デジタル 教科書体 NK-R" panose="02020400000000000000" pitchFamily="18" charset="-128"/>
              </a:rPr>
              <a:t>行程確定</a:t>
            </a:r>
            <a:endParaRPr kumimoji="0" lang="en-US" altLang="ja-JP" sz="1000" b="0" i="0" u="none" strike="noStrike" kern="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21" name="テキスト ボックス 20">
            <a:extLst>
              <a:ext uri="{FF2B5EF4-FFF2-40B4-BE49-F238E27FC236}">
                <a16:creationId xmlns:a16="http://schemas.microsoft.com/office/drawing/2014/main" id="{541A10AA-1D19-49D2-9E1B-69C991C85460}"/>
              </a:ext>
            </a:extLst>
          </p:cNvPr>
          <p:cNvSpPr txBox="1"/>
          <p:nvPr/>
        </p:nvSpPr>
        <p:spPr>
          <a:xfrm>
            <a:off x="2132856" y="4963873"/>
            <a:ext cx="325737" cy="245166"/>
          </a:xfrm>
          <a:prstGeom prst="rect">
            <a:avLst/>
          </a:prstGeom>
          <a:noFill/>
        </p:spPr>
        <p:txBody>
          <a:bodyPr vert="horz" wrap="none" lIns="0" tIns="0" rIns="0" bIns="0" rtlCol="0" anchor="ctr" anchorCtr="0">
            <a:noAutofit/>
          </a:bodyPr>
          <a:lstStyle/>
          <a:p>
            <a:pPr marL="0" marR="0" lvl="0" indent="0" algn="ctr" defTabSz="844083" eaLnBrk="1" fontAlgn="base" latinLnBrk="0" hangingPunct="1">
              <a:lnSpc>
                <a:spcPct val="100000"/>
              </a:lnSpc>
              <a:spcBef>
                <a:spcPct val="0"/>
              </a:spcBef>
              <a:spcAft>
                <a:spcPct val="0"/>
              </a:spcAft>
              <a:buClrTx/>
              <a:buSzTx/>
              <a:buFontTx/>
              <a:buNone/>
              <a:tabLst/>
              <a:defRPr/>
            </a:pPr>
            <a:r>
              <a:rPr kumimoji="0" lang="ja-JP" altLang="en-US" sz="1000" b="0" i="0" u="none" strike="noStrike" kern="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 </a:t>
            </a:r>
            <a:r>
              <a:rPr kumimoji="0" lang="ja-JP" altLang="en-US" sz="1000" kern="0" noProof="0" dirty="0" smtClean="0">
                <a:solidFill>
                  <a:prstClr val="black"/>
                </a:solidFill>
                <a:latin typeface="UD デジタル 教科書体 NK-R" panose="02020400000000000000" pitchFamily="18" charset="-128"/>
                <a:ea typeface="UD デジタル 教科書体 NK-R" panose="02020400000000000000" pitchFamily="18" charset="-128"/>
              </a:rPr>
              <a:t>モニターツアー実施</a:t>
            </a:r>
            <a:endParaRPr kumimoji="0" lang="en-US" altLang="ja-JP" sz="1000" b="0" i="0" u="none" strike="noStrike" kern="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p:txBody>
      </p:sp>
      <p:cxnSp>
        <p:nvCxnSpPr>
          <p:cNvPr id="22" name="直線矢印コネクタ 21">
            <a:extLst>
              <a:ext uri="{FF2B5EF4-FFF2-40B4-BE49-F238E27FC236}">
                <a16:creationId xmlns:a16="http://schemas.microsoft.com/office/drawing/2014/main" id="{6D6830D5-9965-4FAF-B41F-6C6125BEBDD8}"/>
              </a:ext>
            </a:extLst>
          </p:cNvPr>
          <p:cNvCxnSpPr>
            <a:cxnSpLocks/>
          </p:cNvCxnSpPr>
          <p:nvPr/>
        </p:nvCxnSpPr>
        <p:spPr>
          <a:xfrm flipH="1">
            <a:off x="1666365" y="4704983"/>
            <a:ext cx="322499" cy="0"/>
          </a:xfrm>
          <a:prstGeom prst="straightConnector1">
            <a:avLst/>
          </a:prstGeom>
          <a:noFill/>
          <a:ln w="38100" cap="flat" cmpd="sng" algn="ctr">
            <a:solidFill>
              <a:srgbClr val="5A5A5A">
                <a:lumMod val="60000"/>
                <a:lumOff val="40000"/>
              </a:srgbClr>
            </a:solidFill>
            <a:prstDash val="solid"/>
            <a:headEnd type="triangle"/>
            <a:tailEnd type="triangle"/>
          </a:ln>
          <a:effectLst/>
        </p:spPr>
      </p:cxnSp>
      <p:sp>
        <p:nvSpPr>
          <p:cNvPr id="23" name="テキスト ボックス 22">
            <a:extLst>
              <a:ext uri="{FF2B5EF4-FFF2-40B4-BE49-F238E27FC236}">
                <a16:creationId xmlns:a16="http://schemas.microsoft.com/office/drawing/2014/main" id="{541A10AA-1D19-49D2-9E1B-69C991C85460}"/>
              </a:ext>
            </a:extLst>
          </p:cNvPr>
          <p:cNvSpPr txBox="1"/>
          <p:nvPr/>
        </p:nvSpPr>
        <p:spPr>
          <a:xfrm>
            <a:off x="1666365" y="4726417"/>
            <a:ext cx="325737" cy="245166"/>
          </a:xfrm>
          <a:prstGeom prst="rect">
            <a:avLst/>
          </a:prstGeom>
          <a:noFill/>
        </p:spPr>
        <p:txBody>
          <a:bodyPr vert="horz" wrap="none" lIns="0" tIns="0" rIns="0" bIns="0" rtlCol="0" anchor="ctr" anchorCtr="0">
            <a:noAutofit/>
          </a:bodyPr>
          <a:lstStyle/>
          <a:p>
            <a:pPr marL="0" marR="0" lvl="0" indent="0" algn="ctr" defTabSz="844083" eaLnBrk="1" fontAlgn="base" latinLnBrk="0" hangingPunct="1">
              <a:lnSpc>
                <a:spcPct val="100000"/>
              </a:lnSpc>
              <a:spcBef>
                <a:spcPct val="0"/>
              </a:spcBef>
              <a:spcAft>
                <a:spcPct val="0"/>
              </a:spcAft>
              <a:buClrTx/>
              <a:buSzTx/>
              <a:buFontTx/>
              <a:buNone/>
              <a:tabLst/>
              <a:defRPr/>
            </a:pPr>
            <a:r>
              <a:rPr kumimoji="0" lang="ja-JP" altLang="en-US" sz="1000" b="0" i="0" u="none" strike="noStrike" kern="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 </a:t>
            </a:r>
            <a:r>
              <a:rPr kumimoji="0" lang="ja-JP" altLang="en-US" sz="1000" kern="0" noProof="0" dirty="0">
                <a:solidFill>
                  <a:prstClr val="black"/>
                </a:solidFill>
                <a:latin typeface="UD デジタル 教科書体 NK-R" panose="02020400000000000000" pitchFamily="18" charset="-128"/>
                <a:ea typeface="UD デジタル 教科書体 NK-R" panose="02020400000000000000" pitchFamily="18" charset="-128"/>
              </a:rPr>
              <a:t>募集</a:t>
            </a:r>
            <a:endParaRPr kumimoji="0" lang="en-US" altLang="ja-JP" sz="1000" b="0" i="0" u="none" strike="noStrike" kern="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p:txBody>
      </p:sp>
      <p:cxnSp>
        <p:nvCxnSpPr>
          <p:cNvPr id="26" name="直線矢印コネクタ 25">
            <a:extLst>
              <a:ext uri="{FF2B5EF4-FFF2-40B4-BE49-F238E27FC236}">
                <a16:creationId xmlns:a16="http://schemas.microsoft.com/office/drawing/2014/main" id="{6D6830D5-9965-4FAF-B41F-6C6125BEBDD8}"/>
              </a:ext>
            </a:extLst>
          </p:cNvPr>
          <p:cNvCxnSpPr>
            <a:cxnSpLocks/>
          </p:cNvCxnSpPr>
          <p:nvPr/>
        </p:nvCxnSpPr>
        <p:spPr>
          <a:xfrm flipH="1" flipV="1">
            <a:off x="1488023" y="5425063"/>
            <a:ext cx="322498" cy="1"/>
          </a:xfrm>
          <a:prstGeom prst="straightConnector1">
            <a:avLst/>
          </a:prstGeom>
          <a:noFill/>
          <a:ln w="38100" cap="flat" cmpd="sng" algn="ctr">
            <a:solidFill>
              <a:srgbClr val="5A5A5A">
                <a:lumMod val="60000"/>
                <a:lumOff val="40000"/>
              </a:srgbClr>
            </a:solidFill>
            <a:prstDash val="solid"/>
            <a:headEnd type="triangle"/>
            <a:tailEnd type="triangle"/>
          </a:ln>
          <a:effectLst/>
        </p:spPr>
      </p:cxnSp>
      <p:sp>
        <p:nvSpPr>
          <p:cNvPr id="27" name="テキスト ボックス 26">
            <a:extLst>
              <a:ext uri="{FF2B5EF4-FFF2-40B4-BE49-F238E27FC236}">
                <a16:creationId xmlns:a16="http://schemas.microsoft.com/office/drawing/2014/main" id="{541A10AA-1D19-49D2-9E1B-69C991C85460}"/>
              </a:ext>
            </a:extLst>
          </p:cNvPr>
          <p:cNvSpPr txBox="1"/>
          <p:nvPr/>
        </p:nvSpPr>
        <p:spPr>
          <a:xfrm>
            <a:off x="1844824" y="5446497"/>
            <a:ext cx="325737" cy="245166"/>
          </a:xfrm>
          <a:prstGeom prst="rect">
            <a:avLst/>
          </a:prstGeom>
          <a:noFill/>
        </p:spPr>
        <p:txBody>
          <a:bodyPr vert="horz" wrap="none" lIns="0" tIns="0" rIns="0" bIns="0" rtlCol="0" anchor="ctr" anchorCtr="0">
            <a:noAutofit/>
          </a:bodyPr>
          <a:lstStyle/>
          <a:p>
            <a:pPr marL="0" marR="0" lvl="0" indent="0" algn="ctr" defTabSz="844083" eaLnBrk="1" fontAlgn="base" latinLnBrk="0" hangingPunct="1">
              <a:lnSpc>
                <a:spcPct val="100000"/>
              </a:lnSpc>
              <a:spcBef>
                <a:spcPct val="0"/>
              </a:spcBef>
              <a:spcAft>
                <a:spcPct val="0"/>
              </a:spcAft>
              <a:buClrTx/>
              <a:buSzTx/>
              <a:buFontTx/>
              <a:buNone/>
              <a:tabLst/>
              <a:defRPr/>
            </a:pPr>
            <a:r>
              <a:rPr kumimoji="0" lang="ja-JP" altLang="en-US" sz="1000" b="0" i="0" u="none" strike="noStrike" kern="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 </a:t>
            </a:r>
            <a:r>
              <a:rPr kumimoji="0" lang="ja-JP" altLang="en-US" sz="1000" kern="0" noProof="0" dirty="0" smtClean="0">
                <a:solidFill>
                  <a:prstClr val="black"/>
                </a:solidFill>
                <a:latin typeface="UD デジタル 教科書体 NK-R" panose="02020400000000000000" pitchFamily="18" charset="-128"/>
                <a:ea typeface="UD デジタル 教科書体 NK-R" panose="02020400000000000000" pitchFamily="18" charset="-128"/>
              </a:rPr>
              <a:t>コンテンツ大枠決定</a:t>
            </a:r>
            <a:endParaRPr kumimoji="0" lang="en-US" altLang="ja-JP" sz="1000" b="0" i="0" u="none" strike="noStrike" kern="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p:txBody>
      </p:sp>
      <p:cxnSp>
        <p:nvCxnSpPr>
          <p:cNvPr id="28" name="直線矢印コネクタ 27"/>
          <p:cNvCxnSpPr>
            <a:cxnSpLocks/>
          </p:cNvCxnSpPr>
          <p:nvPr/>
        </p:nvCxnSpPr>
        <p:spPr>
          <a:xfrm flipH="1">
            <a:off x="2295724" y="5865663"/>
            <a:ext cx="1133276" cy="0"/>
          </a:xfrm>
          <a:prstGeom prst="straightConnector1">
            <a:avLst/>
          </a:prstGeom>
          <a:noFill/>
          <a:ln w="38100" cap="flat" cmpd="sng" algn="ctr">
            <a:solidFill>
              <a:srgbClr val="5A5A5A">
                <a:lumMod val="60000"/>
                <a:lumOff val="40000"/>
              </a:srgbClr>
            </a:solidFill>
            <a:prstDash val="solid"/>
            <a:headEnd type="triangle"/>
            <a:tailEnd type="triangle"/>
          </a:ln>
          <a:effectLst/>
        </p:spPr>
      </p:cxnSp>
      <p:sp>
        <p:nvSpPr>
          <p:cNvPr id="31" name="テキスト ボックス 30">
            <a:extLst>
              <a:ext uri="{FF2B5EF4-FFF2-40B4-BE49-F238E27FC236}">
                <a16:creationId xmlns:a16="http://schemas.microsoft.com/office/drawing/2014/main" id="{5C749E36-5DA0-456A-8174-C105C1E1D6D7}"/>
              </a:ext>
            </a:extLst>
          </p:cNvPr>
          <p:cNvSpPr txBox="1"/>
          <p:nvPr/>
        </p:nvSpPr>
        <p:spPr>
          <a:xfrm>
            <a:off x="1764139" y="5978055"/>
            <a:ext cx="2304914" cy="106113"/>
          </a:xfrm>
          <a:prstGeom prst="rect">
            <a:avLst/>
          </a:prstGeom>
          <a:noFill/>
        </p:spPr>
        <p:txBody>
          <a:bodyPr vert="horz" wrap="none" lIns="0" tIns="0" rIns="0" bIns="0" rtlCol="0" anchor="ctr" anchorCtr="0">
            <a:noAutofit/>
          </a:bodyPr>
          <a:lstStyle/>
          <a:p>
            <a:pPr lvl="0" algn="ctr" defTabSz="844083" fontAlgn="base">
              <a:spcBef>
                <a:spcPct val="0"/>
              </a:spcBef>
              <a:spcAft>
                <a:spcPct val="0"/>
              </a:spcAft>
              <a:defRPr/>
            </a:pPr>
            <a:r>
              <a:rPr kumimoji="0" lang="ja-JP" altLang="en-US" sz="1000" kern="0" dirty="0">
                <a:solidFill>
                  <a:prstClr val="black"/>
                </a:solidFill>
                <a:latin typeface="UD デジタル 教科書体 NK-R" panose="02020400000000000000" pitchFamily="18" charset="-128"/>
                <a:ea typeface="UD デジタル 教科書体 NK-R" panose="02020400000000000000" pitchFamily="18" charset="-128"/>
              </a:rPr>
              <a:t>モニターツアー</a:t>
            </a:r>
            <a:r>
              <a:rPr kumimoji="0" lang="ja-JP" altLang="en-US" sz="1000" kern="0" dirty="0" smtClean="0">
                <a:solidFill>
                  <a:prstClr val="black"/>
                </a:solidFill>
                <a:latin typeface="UD デジタル 教科書体 NK-R" panose="02020400000000000000" pitchFamily="18" charset="-128"/>
                <a:ea typeface="UD デジタル 教科書体 NK-R" panose="02020400000000000000" pitchFamily="18" charset="-128"/>
              </a:rPr>
              <a:t>で得た</a:t>
            </a:r>
            <a:r>
              <a:rPr kumimoji="0" lang="ja-JP" altLang="en-US" sz="1000" kern="0" dirty="0">
                <a:solidFill>
                  <a:prstClr val="black"/>
                </a:solidFill>
                <a:latin typeface="UD デジタル 教科書体 NK-R" panose="02020400000000000000" pitchFamily="18" charset="-128"/>
                <a:ea typeface="UD デジタル 教科書体 NK-R" panose="02020400000000000000" pitchFamily="18" charset="-128"/>
              </a:rPr>
              <a:t>改善点</a:t>
            </a:r>
            <a:r>
              <a:rPr kumimoji="0" lang="ja-JP" altLang="en-US" sz="1000" kern="0" dirty="0" smtClean="0">
                <a:solidFill>
                  <a:prstClr val="black"/>
                </a:solidFill>
                <a:latin typeface="UD デジタル 教科書体 NK-R" panose="02020400000000000000" pitchFamily="18" charset="-128"/>
                <a:ea typeface="UD デジタル 教科書体 NK-R" panose="02020400000000000000" pitchFamily="18" charset="-128"/>
              </a:rPr>
              <a:t>を</a:t>
            </a:r>
            <a:r>
              <a:rPr kumimoji="0" lang="ja-JP" altLang="en-US" sz="1000" kern="0" dirty="0">
                <a:solidFill>
                  <a:prstClr val="black"/>
                </a:solidFill>
                <a:latin typeface="UD デジタル 教科書体 NK-R" panose="02020400000000000000" pitchFamily="18" charset="-128"/>
                <a:ea typeface="UD デジタル 教科書体 NK-R" panose="02020400000000000000" pitchFamily="18" charset="-128"/>
              </a:rPr>
              <a:t>コンテンツ</a:t>
            </a:r>
            <a:r>
              <a:rPr kumimoji="0" lang="ja-JP" altLang="en-US" sz="1000" kern="0" dirty="0" smtClean="0">
                <a:solidFill>
                  <a:prstClr val="black"/>
                </a:solidFill>
                <a:latin typeface="UD デジタル 教科書体 NK-R" panose="02020400000000000000" pitchFamily="18" charset="-128"/>
                <a:ea typeface="UD デジタル 教科書体 NK-R" panose="02020400000000000000" pitchFamily="18" charset="-128"/>
              </a:rPr>
              <a:t>に反映</a:t>
            </a:r>
            <a:endParaRPr kumimoji="0" lang="en-US" altLang="ja-JP" sz="1000" kern="0" dirty="0">
              <a:solidFill>
                <a:prstClr val="black"/>
              </a:solidFill>
              <a:latin typeface="UD デジタル 教科書体 NK-R" panose="02020400000000000000" pitchFamily="18" charset="-128"/>
              <a:ea typeface="UD デジタル 教科書体 NK-R" panose="02020400000000000000" pitchFamily="18" charset="-128"/>
            </a:endParaRPr>
          </a:p>
        </p:txBody>
      </p:sp>
      <p:cxnSp>
        <p:nvCxnSpPr>
          <p:cNvPr id="32" name="直線矢印コネクタ 31"/>
          <p:cNvCxnSpPr>
            <a:cxnSpLocks/>
          </p:cNvCxnSpPr>
          <p:nvPr/>
        </p:nvCxnSpPr>
        <p:spPr>
          <a:xfrm flipH="1">
            <a:off x="3384521" y="3129359"/>
            <a:ext cx="908575" cy="0"/>
          </a:xfrm>
          <a:prstGeom prst="straightConnector1">
            <a:avLst/>
          </a:prstGeom>
          <a:noFill/>
          <a:ln w="38100" cap="flat" cmpd="sng" algn="ctr">
            <a:solidFill>
              <a:srgbClr val="5A5A5A">
                <a:lumMod val="60000"/>
                <a:lumOff val="40000"/>
              </a:srgbClr>
            </a:solidFill>
            <a:prstDash val="solid"/>
            <a:headEnd type="triangle"/>
            <a:tailEnd type="triangle"/>
          </a:ln>
          <a:effectLst/>
        </p:spPr>
      </p:cxnSp>
      <p:sp>
        <p:nvSpPr>
          <p:cNvPr id="33" name="テキスト ボックス 32">
            <a:extLst>
              <a:ext uri="{FF2B5EF4-FFF2-40B4-BE49-F238E27FC236}">
                <a16:creationId xmlns:a16="http://schemas.microsoft.com/office/drawing/2014/main" id="{5C749E36-5DA0-456A-8174-C105C1E1D6D7}"/>
              </a:ext>
            </a:extLst>
          </p:cNvPr>
          <p:cNvSpPr txBox="1"/>
          <p:nvPr/>
        </p:nvSpPr>
        <p:spPr>
          <a:xfrm>
            <a:off x="2671471" y="3241751"/>
            <a:ext cx="2304914" cy="106113"/>
          </a:xfrm>
          <a:prstGeom prst="rect">
            <a:avLst/>
          </a:prstGeom>
          <a:noFill/>
        </p:spPr>
        <p:txBody>
          <a:bodyPr vert="horz" wrap="none" lIns="0" tIns="0" rIns="0" bIns="0" rtlCol="0" anchor="ctr" anchorCtr="0">
            <a:noAutofit/>
          </a:bodyPr>
          <a:lstStyle/>
          <a:p>
            <a:pPr lvl="0" algn="ctr" defTabSz="844083" fontAlgn="base">
              <a:spcBef>
                <a:spcPct val="0"/>
              </a:spcBef>
              <a:spcAft>
                <a:spcPct val="0"/>
              </a:spcAft>
              <a:defRPr/>
            </a:pPr>
            <a:r>
              <a:rPr kumimoji="0" lang="ja-JP" altLang="en-US" sz="1000" kern="0" dirty="0" smtClean="0">
                <a:solidFill>
                  <a:prstClr val="black"/>
                </a:solidFill>
                <a:latin typeface="UD デジタル 教科書体 NK-R" panose="02020400000000000000" pitchFamily="18" charset="-128"/>
                <a:ea typeface="UD デジタル 教科書体 NK-R" panose="02020400000000000000" pitchFamily="18" charset="-128"/>
              </a:rPr>
              <a:t>紹介資料作成・調整</a:t>
            </a:r>
            <a:endParaRPr kumimoji="0" lang="en-US" altLang="ja-JP" sz="1000" kern="0" dirty="0">
              <a:solidFill>
                <a:prstClr val="black"/>
              </a:solidFill>
              <a:latin typeface="UD デジタル 教科書体 NK-R" panose="02020400000000000000" pitchFamily="18" charset="-128"/>
              <a:ea typeface="UD デジタル 教科書体 NK-R" panose="02020400000000000000" pitchFamily="18" charset="-128"/>
            </a:endParaRPr>
          </a:p>
        </p:txBody>
      </p:sp>
      <p:cxnSp>
        <p:nvCxnSpPr>
          <p:cNvPr id="34" name="直線矢印コネクタ 33">
            <a:extLst>
              <a:ext uri="{FF2B5EF4-FFF2-40B4-BE49-F238E27FC236}">
                <a16:creationId xmlns:a16="http://schemas.microsoft.com/office/drawing/2014/main" id="{33F83B1F-1F16-4AC4-A557-508DC8BD390F}"/>
              </a:ext>
            </a:extLst>
          </p:cNvPr>
          <p:cNvCxnSpPr>
            <a:cxnSpLocks/>
          </p:cNvCxnSpPr>
          <p:nvPr/>
        </p:nvCxnSpPr>
        <p:spPr>
          <a:xfrm flipH="1" flipV="1">
            <a:off x="1517760" y="7657311"/>
            <a:ext cx="4968055" cy="6534"/>
          </a:xfrm>
          <a:prstGeom prst="straightConnector1">
            <a:avLst/>
          </a:prstGeom>
          <a:noFill/>
          <a:ln w="38100" cap="flat" cmpd="sng" algn="ctr">
            <a:solidFill>
              <a:srgbClr val="5A5A5A">
                <a:lumMod val="60000"/>
                <a:lumOff val="40000"/>
              </a:srgbClr>
            </a:solidFill>
            <a:prstDash val="sysDot"/>
            <a:headEnd type="triangle"/>
            <a:tailEnd type="triangle"/>
          </a:ln>
          <a:effectLst/>
        </p:spPr>
      </p:cxnSp>
      <p:sp>
        <p:nvSpPr>
          <p:cNvPr id="35" name="テキスト ボックス 34">
            <a:extLst>
              <a:ext uri="{FF2B5EF4-FFF2-40B4-BE49-F238E27FC236}">
                <a16:creationId xmlns:a16="http://schemas.microsoft.com/office/drawing/2014/main" id="{EE7CB896-FCA8-4F22-9501-5F879F45A7E0}"/>
              </a:ext>
            </a:extLst>
          </p:cNvPr>
          <p:cNvSpPr txBox="1"/>
          <p:nvPr/>
        </p:nvSpPr>
        <p:spPr>
          <a:xfrm>
            <a:off x="1525889" y="7729319"/>
            <a:ext cx="4959926" cy="162754"/>
          </a:xfrm>
          <a:prstGeom prst="rect">
            <a:avLst/>
          </a:prstGeom>
          <a:noFill/>
        </p:spPr>
        <p:txBody>
          <a:bodyPr vert="horz" wrap="none" lIns="0" tIns="0" rIns="0" bIns="0" rtlCol="0" anchor="ctr" anchorCtr="0">
            <a:noAutofit/>
          </a:bodyPr>
          <a:lstStyle/>
          <a:p>
            <a:pPr marL="0" marR="0" lvl="0" indent="0" algn="ctr" defTabSz="844083" eaLnBrk="1" fontAlgn="base" latinLnBrk="0" hangingPunct="1">
              <a:lnSpc>
                <a:spcPct val="100000"/>
              </a:lnSpc>
              <a:spcBef>
                <a:spcPct val="0"/>
              </a:spcBef>
              <a:spcAft>
                <a:spcPct val="0"/>
              </a:spcAft>
              <a:buClrTx/>
              <a:buSzTx/>
              <a:buFontTx/>
              <a:buNone/>
              <a:tabLst/>
              <a:defRPr/>
            </a:pPr>
            <a:r>
              <a:rPr kumimoji="0" lang="ja-JP" altLang="en-US" sz="1000" kern="0" dirty="0">
                <a:solidFill>
                  <a:prstClr val="black"/>
                </a:solidFill>
                <a:latin typeface="UD デジタル 教科書体 NK-R" panose="02020400000000000000" pitchFamily="18" charset="-128"/>
                <a:ea typeface="UD デジタル 教科書体 NK-R" panose="02020400000000000000" pitchFamily="18" charset="-128"/>
              </a:rPr>
              <a:t>各</a:t>
            </a:r>
            <a:r>
              <a:rPr kumimoji="0" lang="ja-JP" altLang="en-US" sz="1000" b="0" i="0" u="none" strike="noStrike" kern="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施設等からの質問や問い合わせ対応</a:t>
            </a:r>
            <a:endParaRPr kumimoji="0" lang="en-US" altLang="ja-JP" sz="1000" b="0" i="0" u="none" strike="noStrike" kern="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p:txBody>
      </p:sp>
      <p:cxnSp>
        <p:nvCxnSpPr>
          <p:cNvPr id="36" name="直線矢印コネクタ 35">
            <a:extLst>
              <a:ext uri="{FF2B5EF4-FFF2-40B4-BE49-F238E27FC236}">
                <a16:creationId xmlns:a16="http://schemas.microsoft.com/office/drawing/2014/main" id="{33F83B1F-1F16-4AC4-A557-508DC8BD390F}"/>
              </a:ext>
            </a:extLst>
          </p:cNvPr>
          <p:cNvCxnSpPr>
            <a:cxnSpLocks/>
          </p:cNvCxnSpPr>
          <p:nvPr/>
        </p:nvCxnSpPr>
        <p:spPr>
          <a:xfrm flipH="1">
            <a:off x="1525889" y="8013709"/>
            <a:ext cx="4959926" cy="3642"/>
          </a:xfrm>
          <a:prstGeom prst="straightConnector1">
            <a:avLst/>
          </a:prstGeom>
          <a:noFill/>
          <a:ln w="38100" cap="flat" cmpd="sng" algn="ctr">
            <a:solidFill>
              <a:srgbClr val="5A5A5A">
                <a:lumMod val="60000"/>
                <a:lumOff val="40000"/>
              </a:srgbClr>
            </a:solidFill>
            <a:prstDash val="sysDot"/>
            <a:headEnd type="triangle"/>
            <a:tailEnd type="triangle"/>
          </a:ln>
          <a:effectLst/>
        </p:spPr>
      </p:cxnSp>
      <p:sp>
        <p:nvSpPr>
          <p:cNvPr id="37" name="テキスト ボックス 36">
            <a:extLst>
              <a:ext uri="{FF2B5EF4-FFF2-40B4-BE49-F238E27FC236}">
                <a16:creationId xmlns:a16="http://schemas.microsoft.com/office/drawing/2014/main" id="{EE7CB896-FCA8-4F22-9501-5F879F45A7E0}"/>
              </a:ext>
            </a:extLst>
          </p:cNvPr>
          <p:cNvSpPr txBox="1"/>
          <p:nvPr/>
        </p:nvSpPr>
        <p:spPr>
          <a:xfrm>
            <a:off x="1517760" y="8089359"/>
            <a:ext cx="4968055" cy="159891"/>
          </a:xfrm>
          <a:prstGeom prst="rect">
            <a:avLst/>
          </a:prstGeom>
          <a:noFill/>
        </p:spPr>
        <p:txBody>
          <a:bodyPr vert="horz" wrap="none" lIns="0" tIns="0" rIns="0" bIns="0" rtlCol="0" anchor="ctr" anchorCtr="0">
            <a:noAutofit/>
          </a:bodyPr>
          <a:lstStyle/>
          <a:p>
            <a:pPr marL="0" marR="0" lvl="0" indent="0" algn="ctr" defTabSz="844083" eaLnBrk="1" fontAlgn="base" latinLnBrk="0" hangingPunct="1">
              <a:lnSpc>
                <a:spcPct val="100000"/>
              </a:lnSpc>
              <a:spcBef>
                <a:spcPct val="0"/>
              </a:spcBef>
              <a:spcAft>
                <a:spcPct val="0"/>
              </a:spcAft>
              <a:buClrTx/>
              <a:buSzTx/>
              <a:buFontTx/>
              <a:buNone/>
              <a:tabLst/>
              <a:defRPr/>
            </a:pPr>
            <a:r>
              <a:rPr kumimoji="0" lang="ja-JP" altLang="en-US" sz="1000" b="0" i="0" u="none" strike="noStrike" kern="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 各施設などへ情報提供</a:t>
            </a:r>
            <a:endParaRPr kumimoji="0" lang="en-US" altLang="ja-JP" sz="1000" b="0" i="0" u="none" strike="noStrike" kern="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p:txBody>
      </p:sp>
      <p:cxnSp>
        <p:nvCxnSpPr>
          <p:cNvPr id="38" name="直線矢印コネクタ 37"/>
          <p:cNvCxnSpPr>
            <a:cxnSpLocks/>
          </p:cNvCxnSpPr>
          <p:nvPr/>
        </p:nvCxnSpPr>
        <p:spPr>
          <a:xfrm flipH="1">
            <a:off x="2016369" y="6862742"/>
            <a:ext cx="1133276" cy="0"/>
          </a:xfrm>
          <a:prstGeom prst="straightConnector1">
            <a:avLst/>
          </a:prstGeom>
          <a:noFill/>
          <a:ln w="38100" cap="flat" cmpd="sng" algn="ctr">
            <a:solidFill>
              <a:srgbClr val="5A5A5A">
                <a:lumMod val="60000"/>
                <a:lumOff val="40000"/>
              </a:srgbClr>
            </a:solidFill>
            <a:prstDash val="solid"/>
            <a:headEnd type="triangle"/>
            <a:tailEnd type="triangle"/>
          </a:ln>
          <a:effectLst/>
        </p:spPr>
      </p:cxnSp>
      <p:sp>
        <p:nvSpPr>
          <p:cNvPr id="39" name="テキスト ボックス 38">
            <a:extLst>
              <a:ext uri="{FF2B5EF4-FFF2-40B4-BE49-F238E27FC236}">
                <a16:creationId xmlns:a16="http://schemas.microsoft.com/office/drawing/2014/main" id="{5C749E36-5DA0-456A-8174-C105C1E1D6D7}"/>
              </a:ext>
            </a:extLst>
          </p:cNvPr>
          <p:cNvSpPr txBox="1"/>
          <p:nvPr/>
        </p:nvSpPr>
        <p:spPr>
          <a:xfrm>
            <a:off x="1430550" y="6975134"/>
            <a:ext cx="2304914" cy="106113"/>
          </a:xfrm>
          <a:prstGeom prst="rect">
            <a:avLst/>
          </a:prstGeom>
          <a:noFill/>
        </p:spPr>
        <p:txBody>
          <a:bodyPr vert="horz" wrap="none" lIns="0" tIns="0" rIns="0" bIns="0" rtlCol="0" anchor="ctr" anchorCtr="0">
            <a:noAutofit/>
          </a:bodyPr>
          <a:lstStyle/>
          <a:p>
            <a:pPr lvl="0" algn="ctr" defTabSz="844083" fontAlgn="base">
              <a:spcBef>
                <a:spcPct val="0"/>
              </a:spcBef>
              <a:spcAft>
                <a:spcPct val="0"/>
              </a:spcAft>
              <a:defRPr/>
            </a:pPr>
            <a:r>
              <a:rPr kumimoji="0" lang="ja-JP" altLang="en-US" sz="1000" kern="0" dirty="0">
                <a:solidFill>
                  <a:prstClr val="black"/>
                </a:solidFill>
                <a:latin typeface="UD デジタル 教科書体 NK-R" panose="02020400000000000000" pitchFamily="18" charset="-128"/>
                <a:ea typeface="UD デジタル 教科書体 NK-R" panose="02020400000000000000" pitchFamily="18" charset="-128"/>
              </a:rPr>
              <a:t>写真</a:t>
            </a:r>
            <a:r>
              <a:rPr kumimoji="0" lang="ja-JP" altLang="en-US" sz="1000" kern="0" dirty="0" smtClean="0">
                <a:solidFill>
                  <a:prstClr val="black"/>
                </a:solidFill>
                <a:latin typeface="UD デジタル 教科書体 NK-R" panose="02020400000000000000" pitchFamily="18" charset="-128"/>
                <a:ea typeface="UD デジタル 教科書体 NK-R" panose="02020400000000000000" pitchFamily="18" charset="-128"/>
              </a:rPr>
              <a:t>撮影・素材提供依頼</a:t>
            </a:r>
            <a:endParaRPr kumimoji="0" lang="en-US" altLang="ja-JP" sz="1000" kern="0"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40" name="楕円 39"/>
          <p:cNvSpPr/>
          <p:nvPr/>
        </p:nvSpPr>
        <p:spPr bwMode="auto">
          <a:xfrm>
            <a:off x="4362501" y="3457178"/>
            <a:ext cx="93234" cy="69867"/>
          </a:xfrm>
          <a:prstGeom prst="ellipse">
            <a:avLst/>
          </a:prstGeom>
          <a:solidFill>
            <a:schemeClr val="accent3">
              <a:lumMod val="65000"/>
            </a:schemeClr>
          </a:solidFill>
          <a:ln w="9525" cap="flat" cmpd="sng" algn="ctr">
            <a:solidFill>
              <a:schemeClr val="accent3">
                <a:lumMod val="65000"/>
              </a:schemeClr>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endParaRPr>
          </a:p>
        </p:txBody>
      </p:sp>
      <p:sp>
        <p:nvSpPr>
          <p:cNvPr id="41" name="テキスト ボックス 40">
            <a:extLst>
              <a:ext uri="{FF2B5EF4-FFF2-40B4-BE49-F238E27FC236}">
                <a16:creationId xmlns:a16="http://schemas.microsoft.com/office/drawing/2014/main" id="{541A10AA-1D19-49D2-9E1B-69C991C85460}"/>
              </a:ext>
            </a:extLst>
          </p:cNvPr>
          <p:cNvSpPr txBox="1"/>
          <p:nvPr/>
        </p:nvSpPr>
        <p:spPr>
          <a:xfrm>
            <a:off x="4255276" y="3534746"/>
            <a:ext cx="325737" cy="245166"/>
          </a:xfrm>
          <a:prstGeom prst="rect">
            <a:avLst/>
          </a:prstGeom>
          <a:noFill/>
        </p:spPr>
        <p:txBody>
          <a:bodyPr vert="horz" wrap="none" lIns="0" tIns="0" rIns="0" bIns="0" rtlCol="0" anchor="ctr" anchorCtr="0">
            <a:noAutofit/>
          </a:bodyPr>
          <a:lstStyle/>
          <a:p>
            <a:pPr marL="0" marR="0" lvl="0" indent="0" algn="ctr" defTabSz="844083" eaLnBrk="1" fontAlgn="base" latinLnBrk="0" hangingPunct="1">
              <a:lnSpc>
                <a:spcPct val="100000"/>
              </a:lnSpc>
              <a:spcBef>
                <a:spcPct val="0"/>
              </a:spcBef>
              <a:spcAft>
                <a:spcPct val="0"/>
              </a:spcAft>
              <a:buClrTx/>
              <a:buSzTx/>
              <a:buFontTx/>
              <a:buNone/>
              <a:tabLst/>
              <a:defRPr/>
            </a:pPr>
            <a:r>
              <a:rPr kumimoji="0" lang="ja-JP" altLang="en-US" sz="1000" b="0" i="0" u="none" strike="noStrike" kern="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 </a:t>
            </a:r>
            <a:r>
              <a:rPr kumimoji="0" lang="en-US" altLang="ja-JP" sz="1000" kern="0" dirty="0" smtClean="0">
                <a:solidFill>
                  <a:prstClr val="black"/>
                </a:solidFill>
                <a:latin typeface="UD デジタル 教科書体 NK-R" panose="02020400000000000000" pitchFamily="18" charset="-128"/>
                <a:ea typeface="UD デジタル 教科書体 NK-R" panose="02020400000000000000" pitchFamily="18" charset="-128"/>
              </a:rPr>
              <a:t>OTA</a:t>
            </a:r>
            <a:r>
              <a:rPr kumimoji="0" lang="ja-JP" altLang="en-US" sz="1000" kern="0" dirty="0" smtClean="0">
                <a:solidFill>
                  <a:prstClr val="black"/>
                </a:solidFill>
                <a:latin typeface="UD デジタル 教科書体 NK-R" panose="02020400000000000000" pitchFamily="18" charset="-128"/>
                <a:ea typeface="UD デジタル 教科書体 NK-R" panose="02020400000000000000" pitchFamily="18" charset="-128"/>
              </a:rPr>
              <a:t>等掲載</a:t>
            </a:r>
            <a:endParaRPr kumimoji="0" lang="en-US" altLang="ja-JP" sz="1000" b="0" i="0" u="none" strike="noStrike" kern="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42" name="楕円 41"/>
          <p:cNvSpPr/>
          <p:nvPr/>
        </p:nvSpPr>
        <p:spPr bwMode="auto">
          <a:xfrm>
            <a:off x="4074584" y="6121474"/>
            <a:ext cx="93234" cy="69867"/>
          </a:xfrm>
          <a:prstGeom prst="ellipse">
            <a:avLst/>
          </a:prstGeom>
          <a:solidFill>
            <a:schemeClr val="accent3">
              <a:lumMod val="65000"/>
            </a:schemeClr>
          </a:solidFill>
          <a:ln w="9525" cap="flat" cmpd="sng" algn="ctr">
            <a:solidFill>
              <a:schemeClr val="accent3">
                <a:lumMod val="65000"/>
              </a:schemeClr>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endParaRPr>
          </a:p>
        </p:txBody>
      </p:sp>
      <p:sp>
        <p:nvSpPr>
          <p:cNvPr id="43" name="テキスト ボックス 42">
            <a:extLst>
              <a:ext uri="{FF2B5EF4-FFF2-40B4-BE49-F238E27FC236}">
                <a16:creationId xmlns:a16="http://schemas.microsoft.com/office/drawing/2014/main" id="{541A10AA-1D19-49D2-9E1B-69C991C85460}"/>
              </a:ext>
            </a:extLst>
          </p:cNvPr>
          <p:cNvSpPr txBox="1"/>
          <p:nvPr/>
        </p:nvSpPr>
        <p:spPr>
          <a:xfrm>
            <a:off x="3967359" y="6199042"/>
            <a:ext cx="325737" cy="245166"/>
          </a:xfrm>
          <a:prstGeom prst="rect">
            <a:avLst/>
          </a:prstGeom>
          <a:noFill/>
        </p:spPr>
        <p:txBody>
          <a:bodyPr vert="horz" wrap="none" lIns="0" tIns="0" rIns="0" bIns="0" rtlCol="0" anchor="ctr" anchorCtr="0">
            <a:noAutofit/>
          </a:bodyPr>
          <a:lstStyle/>
          <a:p>
            <a:pPr marL="0" marR="0" lvl="0" indent="0" algn="ctr" defTabSz="844083" eaLnBrk="1" fontAlgn="base" latinLnBrk="0" hangingPunct="1">
              <a:lnSpc>
                <a:spcPct val="100000"/>
              </a:lnSpc>
              <a:spcBef>
                <a:spcPct val="0"/>
              </a:spcBef>
              <a:spcAft>
                <a:spcPct val="0"/>
              </a:spcAft>
              <a:buClrTx/>
              <a:buSzTx/>
              <a:buFontTx/>
              <a:buNone/>
              <a:tabLst/>
              <a:defRPr/>
            </a:pPr>
            <a:r>
              <a:rPr kumimoji="0" lang="ja-JP" altLang="en-US" sz="1000" b="0" i="0" u="none" strike="noStrike" kern="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 </a:t>
            </a:r>
            <a:r>
              <a:rPr kumimoji="0" lang="ja-JP" altLang="en-US" sz="1000" kern="0" noProof="0" dirty="0" smtClean="0">
                <a:solidFill>
                  <a:prstClr val="black"/>
                </a:solidFill>
                <a:latin typeface="UD デジタル 教科書体 NK-R" panose="02020400000000000000" pitchFamily="18" charset="-128"/>
                <a:ea typeface="UD デジタル 教科書体 NK-R" panose="02020400000000000000" pitchFamily="18" charset="-128"/>
              </a:rPr>
              <a:t>コンテンツ確定</a:t>
            </a:r>
            <a:endParaRPr kumimoji="0" lang="en-US" altLang="ja-JP" sz="1000" b="0" i="0" u="none" strike="noStrike" kern="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p:txBody>
      </p:sp>
      <p:cxnSp>
        <p:nvCxnSpPr>
          <p:cNvPr id="44" name="直線矢印コネクタ 43">
            <a:extLst>
              <a:ext uri="{FF2B5EF4-FFF2-40B4-BE49-F238E27FC236}">
                <a16:creationId xmlns:a16="http://schemas.microsoft.com/office/drawing/2014/main" id="{33F83B1F-1F16-4AC4-A557-508DC8BD390F}"/>
              </a:ext>
            </a:extLst>
          </p:cNvPr>
          <p:cNvCxnSpPr>
            <a:cxnSpLocks/>
          </p:cNvCxnSpPr>
          <p:nvPr/>
        </p:nvCxnSpPr>
        <p:spPr>
          <a:xfrm flipH="1" flipV="1">
            <a:off x="1613234" y="8412813"/>
            <a:ext cx="3111079" cy="6381"/>
          </a:xfrm>
          <a:prstGeom prst="straightConnector1">
            <a:avLst/>
          </a:prstGeom>
          <a:noFill/>
          <a:ln w="38100" cap="flat" cmpd="sng" algn="ctr">
            <a:solidFill>
              <a:srgbClr val="5A5A5A">
                <a:lumMod val="60000"/>
                <a:lumOff val="40000"/>
              </a:srgbClr>
            </a:solidFill>
            <a:prstDash val="sysDot"/>
            <a:headEnd type="triangle"/>
            <a:tailEnd type="triangle"/>
          </a:ln>
          <a:effectLst/>
        </p:spPr>
      </p:cxnSp>
      <p:sp>
        <p:nvSpPr>
          <p:cNvPr id="47" name="テキスト ボックス 46">
            <a:extLst>
              <a:ext uri="{FF2B5EF4-FFF2-40B4-BE49-F238E27FC236}">
                <a16:creationId xmlns:a16="http://schemas.microsoft.com/office/drawing/2014/main" id="{5C749E36-5DA0-456A-8174-C105C1E1D6D7}"/>
              </a:ext>
            </a:extLst>
          </p:cNvPr>
          <p:cNvSpPr txBox="1"/>
          <p:nvPr/>
        </p:nvSpPr>
        <p:spPr>
          <a:xfrm>
            <a:off x="1666365" y="8516157"/>
            <a:ext cx="3059437" cy="108027"/>
          </a:xfrm>
          <a:prstGeom prst="rect">
            <a:avLst/>
          </a:prstGeom>
          <a:noFill/>
        </p:spPr>
        <p:txBody>
          <a:bodyPr vert="horz" wrap="none" lIns="0" tIns="0" rIns="0" bIns="0" rtlCol="0" anchor="ctr" anchorCtr="0">
            <a:noAutofit/>
          </a:bodyPr>
          <a:lstStyle/>
          <a:p>
            <a:pPr lvl="0" algn="ctr" defTabSz="844083" fontAlgn="base">
              <a:spcBef>
                <a:spcPct val="0"/>
              </a:spcBef>
              <a:spcAft>
                <a:spcPct val="0"/>
              </a:spcAft>
              <a:defRPr/>
            </a:pPr>
            <a:r>
              <a:rPr kumimoji="0" lang="ja-JP" altLang="en-US" sz="1000" kern="0" dirty="0">
                <a:solidFill>
                  <a:prstClr val="black"/>
                </a:solidFill>
                <a:latin typeface="UD デジタル 教科書体 NK-R" panose="02020400000000000000" pitchFamily="18" charset="-128"/>
                <a:ea typeface="UD デジタル 教科書体 NK-R" panose="02020400000000000000" pitchFamily="18" charset="-128"/>
              </a:rPr>
              <a:t>教育旅行</a:t>
            </a:r>
            <a:r>
              <a:rPr kumimoji="0" lang="ja-JP" altLang="en-US" sz="1000" kern="0" dirty="0" smtClean="0">
                <a:solidFill>
                  <a:prstClr val="black"/>
                </a:solidFill>
                <a:latin typeface="UD デジタル 教科書体 NK-R" panose="02020400000000000000" pitchFamily="18" charset="-128"/>
                <a:ea typeface="UD デジタル 教科書体 NK-R" panose="02020400000000000000" pitchFamily="18" charset="-128"/>
              </a:rPr>
              <a:t>へアプローチ</a:t>
            </a:r>
            <a:endParaRPr kumimoji="0" lang="en-US" altLang="ja-JP" sz="1000" kern="0"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45" name="楕円 44"/>
          <p:cNvSpPr/>
          <p:nvPr/>
        </p:nvSpPr>
        <p:spPr bwMode="auto">
          <a:xfrm>
            <a:off x="1682869" y="2339752"/>
            <a:ext cx="93234" cy="69867"/>
          </a:xfrm>
          <a:prstGeom prst="ellipse">
            <a:avLst/>
          </a:prstGeom>
          <a:solidFill>
            <a:schemeClr val="accent3">
              <a:lumMod val="65000"/>
            </a:schemeClr>
          </a:solidFill>
          <a:ln w="9525" cap="flat" cmpd="sng" algn="ctr">
            <a:solidFill>
              <a:schemeClr val="accent3">
                <a:lumMod val="65000"/>
              </a:schemeClr>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endParaRPr>
          </a:p>
        </p:txBody>
      </p:sp>
      <p:sp>
        <p:nvSpPr>
          <p:cNvPr id="46" name="テキスト ボックス 45">
            <a:extLst>
              <a:ext uri="{FF2B5EF4-FFF2-40B4-BE49-F238E27FC236}">
                <a16:creationId xmlns:a16="http://schemas.microsoft.com/office/drawing/2014/main" id="{541A10AA-1D19-49D2-9E1B-69C991C85460}"/>
              </a:ext>
            </a:extLst>
          </p:cNvPr>
          <p:cNvSpPr txBox="1"/>
          <p:nvPr/>
        </p:nvSpPr>
        <p:spPr>
          <a:xfrm>
            <a:off x="1628800" y="2417320"/>
            <a:ext cx="325737" cy="245166"/>
          </a:xfrm>
          <a:prstGeom prst="rect">
            <a:avLst/>
          </a:prstGeom>
          <a:noFill/>
        </p:spPr>
        <p:txBody>
          <a:bodyPr vert="horz" wrap="none" lIns="0" tIns="0" rIns="0" bIns="0" rtlCol="0" anchor="ctr" anchorCtr="0">
            <a:noAutofit/>
          </a:bodyPr>
          <a:lstStyle/>
          <a:p>
            <a:pPr marL="0" marR="0" lvl="0" indent="0" algn="ctr" defTabSz="844083" eaLnBrk="1" fontAlgn="base" latinLnBrk="0" hangingPunct="1">
              <a:lnSpc>
                <a:spcPct val="100000"/>
              </a:lnSpc>
              <a:spcBef>
                <a:spcPct val="0"/>
              </a:spcBef>
              <a:spcAft>
                <a:spcPct val="0"/>
              </a:spcAft>
              <a:buClrTx/>
              <a:buSzTx/>
              <a:buFontTx/>
              <a:buNone/>
              <a:tabLst/>
              <a:defRPr/>
            </a:pPr>
            <a:r>
              <a:rPr kumimoji="0" lang="ja-JP" altLang="en-US" sz="1000" b="0" i="0" u="none" strike="noStrike" kern="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 </a:t>
            </a:r>
            <a:r>
              <a:rPr kumimoji="0" lang="ja-JP" altLang="en-US" sz="1000" kern="0" dirty="0">
                <a:solidFill>
                  <a:prstClr val="black"/>
                </a:solidFill>
                <a:latin typeface="UD デジタル 教科書体 NK-R" panose="02020400000000000000" pitchFamily="18" charset="-128"/>
                <a:ea typeface="UD デジタル 教科書体 NK-R" panose="02020400000000000000" pitchFamily="18" charset="-128"/>
              </a:rPr>
              <a:t>地域説明</a:t>
            </a:r>
            <a:r>
              <a:rPr kumimoji="0" lang="ja-JP" altLang="en-US" sz="1000" kern="0" noProof="0" dirty="0" smtClean="0">
                <a:solidFill>
                  <a:prstClr val="black"/>
                </a:solidFill>
                <a:latin typeface="UD デジタル 教科書体 NK-R" panose="02020400000000000000" pitchFamily="18" charset="-128"/>
                <a:ea typeface="UD デジタル 教科書体 NK-R" panose="02020400000000000000" pitchFamily="18" charset="-128"/>
              </a:rPr>
              <a:t>実施</a:t>
            </a:r>
            <a:endParaRPr kumimoji="0" lang="en-US" altLang="ja-JP" sz="1000" b="0" i="0" u="none" strike="noStrike" kern="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p:txBody>
      </p:sp>
      <p:cxnSp>
        <p:nvCxnSpPr>
          <p:cNvPr id="48" name="直線矢印コネクタ 47">
            <a:extLst>
              <a:ext uri="{FF2B5EF4-FFF2-40B4-BE49-F238E27FC236}">
                <a16:creationId xmlns:a16="http://schemas.microsoft.com/office/drawing/2014/main" id="{6D6830D5-9965-4FAF-B41F-6C6125BEBDD8}"/>
              </a:ext>
            </a:extLst>
          </p:cNvPr>
          <p:cNvCxnSpPr>
            <a:cxnSpLocks/>
          </p:cNvCxnSpPr>
          <p:nvPr/>
        </p:nvCxnSpPr>
        <p:spPr>
          <a:xfrm flipH="1">
            <a:off x="1700808" y="2718956"/>
            <a:ext cx="322499" cy="0"/>
          </a:xfrm>
          <a:prstGeom prst="straightConnector1">
            <a:avLst/>
          </a:prstGeom>
          <a:noFill/>
          <a:ln w="38100" cap="flat" cmpd="sng" algn="ctr">
            <a:solidFill>
              <a:srgbClr val="5A5A5A">
                <a:lumMod val="60000"/>
                <a:lumOff val="40000"/>
              </a:srgbClr>
            </a:solidFill>
            <a:prstDash val="solid"/>
            <a:headEnd type="triangle"/>
            <a:tailEnd type="triangle"/>
          </a:ln>
          <a:effectLst/>
        </p:spPr>
      </p:cxnSp>
      <p:sp>
        <p:nvSpPr>
          <p:cNvPr id="49" name="テキスト ボックス 48">
            <a:extLst>
              <a:ext uri="{FF2B5EF4-FFF2-40B4-BE49-F238E27FC236}">
                <a16:creationId xmlns:a16="http://schemas.microsoft.com/office/drawing/2014/main" id="{541A10AA-1D19-49D2-9E1B-69C991C85460}"/>
              </a:ext>
            </a:extLst>
          </p:cNvPr>
          <p:cNvSpPr txBox="1"/>
          <p:nvPr/>
        </p:nvSpPr>
        <p:spPr>
          <a:xfrm>
            <a:off x="1697570" y="2801363"/>
            <a:ext cx="325737" cy="245166"/>
          </a:xfrm>
          <a:prstGeom prst="rect">
            <a:avLst/>
          </a:prstGeom>
          <a:noFill/>
        </p:spPr>
        <p:txBody>
          <a:bodyPr vert="horz" wrap="none" lIns="0" tIns="0" rIns="0" bIns="0" rtlCol="0" anchor="ctr" anchorCtr="0">
            <a:noAutofit/>
          </a:bodyPr>
          <a:lstStyle/>
          <a:p>
            <a:pPr marL="0" marR="0" lvl="0" indent="0" algn="ctr" defTabSz="844083" eaLnBrk="1" fontAlgn="base" latinLnBrk="0" hangingPunct="1">
              <a:lnSpc>
                <a:spcPct val="100000"/>
              </a:lnSpc>
              <a:spcBef>
                <a:spcPct val="0"/>
              </a:spcBef>
              <a:spcAft>
                <a:spcPct val="0"/>
              </a:spcAft>
              <a:buClrTx/>
              <a:buSzTx/>
              <a:buFontTx/>
              <a:buNone/>
              <a:tabLst/>
              <a:defRPr/>
            </a:pPr>
            <a:r>
              <a:rPr kumimoji="0" lang="ja-JP" altLang="en-US" sz="1000" b="0" i="0" u="none" strike="noStrike" kern="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 </a:t>
            </a:r>
            <a:r>
              <a:rPr kumimoji="0" lang="ja-JP" altLang="en-US" sz="1000" kern="0" noProof="0" dirty="0">
                <a:solidFill>
                  <a:prstClr val="black"/>
                </a:solidFill>
                <a:latin typeface="UD デジタル 教科書体 NK-R" panose="02020400000000000000" pitchFamily="18" charset="-128"/>
                <a:ea typeface="UD デジタル 教科書体 NK-R" panose="02020400000000000000" pitchFamily="18" charset="-128"/>
              </a:rPr>
              <a:t>契約</a:t>
            </a:r>
            <a:endParaRPr kumimoji="0" lang="en-US" altLang="ja-JP" sz="1000" b="0" i="0" u="none" strike="noStrike" kern="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p:txBody>
      </p:sp>
      <p:cxnSp>
        <p:nvCxnSpPr>
          <p:cNvPr id="50" name="直線矢印コネクタ 49"/>
          <p:cNvCxnSpPr>
            <a:cxnSpLocks/>
          </p:cNvCxnSpPr>
          <p:nvPr/>
        </p:nvCxnSpPr>
        <p:spPr>
          <a:xfrm flipH="1">
            <a:off x="4917336" y="3796621"/>
            <a:ext cx="908575" cy="0"/>
          </a:xfrm>
          <a:prstGeom prst="straightConnector1">
            <a:avLst/>
          </a:prstGeom>
          <a:noFill/>
          <a:ln w="38100" cap="flat" cmpd="sng" algn="ctr">
            <a:solidFill>
              <a:srgbClr val="5A5A5A">
                <a:lumMod val="60000"/>
                <a:lumOff val="40000"/>
              </a:srgbClr>
            </a:solidFill>
            <a:prstDash val="solid"/>
            <a:headEnd type="triangle"/>
            <a:tailEnd type="triangle"/>
          </a:ln>
          <a:effectLst/>
        </p:spPr>
      </p:cxnSp>
      <p:sp>
        <p:nvSpPr>
          <p:cNvPr id="51" name="テキスト ボックス 50">
            <a:extLst>
              <a:ext uri="{FF2B5EF4-FFF2-40B4-BE49-F238E27FC236}">
                <a16:creationId xmlns:a16="http://schemas.microsoft.com/office/drawing/2014/main" id="{5C749E36-5DA0-456A-8174-C105C1E1D6D7}"/>
              </a:ext>
            </a:extLst>
          </p:cNvPr>
          <p:cNvSpPr txBox="1"/>
          <p:nvPr/>
        </p:nvSpPr>
        <p:spPr>
          <a:xfrm>
            <a:off x="4204286" y="3909013"/>
            <a:ext cx="2304914" cy="106113"/>
          </a:xfrm>
          <a:prstGeom prst="rect">
            <a:avLst/>
          </a:prstGeom>
          <a:noFill/>
        </p:spPr>
        <p:txBody>
          <a:bodyPr vert="horz" wrap="none" lIns="0" tIns="0" rIns="0" bIns="0" rtlCol="0" anchor="ctr" anchorCtr="0">
            <a:noAutofit/>
          </a:bodyPr>
          <a:lstStyle/>
          <a:p>
            <a:pPr lvl="0" algn="ctr" defTabSz="844083" fontAlgn="base">
              <a:spcBef>
                <a:spcPct val="0"/>
              </a:spcBef>
              <a:spcAft>
                <a:spcPct val="0"/>
              </a:spcAft>
              <a:defRPr/>
            </a:pPr>
            <a:r>
              <a:rPr kumimoji="0" lang="en-US" altLang="ja-JP" sz="1000" kern="0" dirty="0" smtClean="0">
                <a:solidFill>
                  <a:prstClr val="black"/>
                </a:solidFill>
                <a:latin typeface="UD デジタル 教科書体 NK-R" panose="02020400000000000000" pitchFamily="18" charset="-128"/>
                <a:ea typeface="UD デジタル 教科書体 NK-R" panose="02020400000000000000" pitchFamily="18" charset="-128"/>
              </a:rPr>
              <a:t>OTA</a:t>
            </a:r>
            <a:r>
              <a:rPr kumimoji="0" lang="ja-JP" altLang="en-US" sz="1000" kern="0" dirty="0" smtClean="0">
                <a:solidFill>
                  <a:prstClr val="black"/>
                </a:solidFill>
                <a:latin typeface="UD デジタル 教科書体 NK-R" panose="02020400000000000000" pitchFamily="18" charset="-128"/>
                <a:ea typeface="UD デジタル 教科書体 NK-R" panose="02020400000000000000" pitchFamily="18" charset="-128"/>
              </a:rPr>
              <a:t>掲載後の情報収集</a:t>
            </a:r>
            <a:endParaRPr kumimoji="0" lang="en-US" altLang="ja-JP" sz="1000" kern="0"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52" name="楕円 51"/>
          <p:cNvSpPr/>
          <p:nvPr/>
        </p:nvSpPr>
        <p:spPr bwMode="auto">
          <a:xfrm>
            <a:off x="2060848" y="4049140"/>
            <a:ext cx="3024336" cy="882900"/>
          </a:xfrm>
          <a:prstGeom prst="ellips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dirty="0" smtClean="0">
                <a:ln>
                  <a:noFill/>
                </a:ln>
                <a:solidFill>
                  <a:srgbClr val="FF0000"/>
                </a:solidFill>
                <a:effectLst/>
                <a:latin typeface="UD デジタル 教科書体 NK-R" panose="02020400000000000000" pitchFamily="18" charset="-128"/>
                <a:ea typeface="UD デジタル 教科書体 NK-R" panose="02020400000000000000" pitchFamily="18" charset="-128"/>
              </a:rPr>
              <a:t>札幌支店作成</a:t>
            </a:r>
          </a:p>
        </p:txBody>
      </p:sp>
    </p:spTree>
    <p:extLst>
      <p:ext uri="{BB962C8B-B14F-4D97-AF65-F5344CB8AC3E}">
        <p14:creationId xmlns:p14="http://schemas.microsoft.com/office/powerpoint/2010/main" val="340173226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6195906" y="8954616"/>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1" lang="en-US" altLang="ja-JP" sz="1000" b="0" i="0" u="none" strike="noStrike" kern="1200" cap="none" spc="0" normalizeH="0" baseline="0" noProof="0">
              <a:ln>
                <a:noFill/>
              </a:ln>
              <a:solidFill>
                <a:srgbClr val="000000"/>
              </a:solidFill>
              <a:effectLst/>
              <a:uLnTx/>
              <a:uFillTx/>
              <a:latin typeface="Meiryo UI"/>
              <a:ea typeface="Meiryo UI"/>
              <a:cs typeface="+mn-cs"/>
            </a:endParaRPr>
          </a:p>
        </p:txBody>
      </p:sp>
      <p:sp>
        <p:nvSpPr>
          <p:cNvPr id="5"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７　見積書</a:t>
            </a:r>
            <a:r>
              <a:rPr kumimoji="1"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3" name="タイトル 4"/>
          <p:cNvSpPr txBox="1">
            <a:spLocks/>
          </p:cNvSpPr>
          <p:nvPr/>
        </p:nvSpPr>
        <p:spPr bwMode="auto">
          <a:xfrm>
            <a:off x="14804" y="1127638"/>
            <a:ext cx="600962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kumimoji="1" sz="2400" b="1">
                <a:solidFill>
                  <a:schemeClr val="tx2"/>
                </a:solidFill>
                <a:latin typeface="Meiryo UI" pitchFamily="50" charset="-128"/>
                <a:ea typeface="Meiryo UI" pitchFamily="50" charset="-128"/>
                <a:cs typeface="Meiryo UI" pitchFamily="50" charset="-128"/>
              </a:defRPr>
            </a:lvl1pPr>
            <a:lvl2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2pPr>
            <a:lvl3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3pPr>
            <a:lvl4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4pPr>
            <a:lvl5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5pPr>
            <a:lvl6pPr marL="4572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6pPr>
            <a:lvl7pPr marL="9144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7pPr>
            <a:lvl8pPr marL="13716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8pPr>
            <a:lvl9pPr marL="18288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0" cap="none" spc="0" normalizeH="0" baseline="0" noProof="0" dirty="0" smtClean="0">
                <a:ln>
                  <a:noFill/>
                </a:ln>
                <a:solidFill>
                  <a:srgbClr val="000000"/>
                </a:solidFill>
                <a:effectLst/>
                <a:uLnTx/>
                <a:uFillTx/>
                <a:latin typeface="Meiryo UI" pitchFamily="50" charset="-128"/>
                <a:ea typeface="Meiryo UI" pitchFamily="50" charset="-128"/>
              </a:rPr>
              <a:t>　</a:t>
            </a:r>
            <a:endParaRPr kumimoji="1" lang="ja-JP" altLang="en-US" sz="2400" b="1" i="0" u="none" strike="noStrike" kern="0" cap="none" spc="0" normalizeH="0" baseline="0" noProof="0" dirty="0">
              <a:ln>
                <a:noFill/>
              </a:ln>
              <a:solidFill>
                <a:srgbClr val="000000"/>
              </a:solidFill>
              <a:effectLst/>
              <a:uLnTx/>
              <a:uFillTx/>
              <a:latin typeface="Meiryo UI" pitchFamily="50" charset="-128"/>
              <a:ea typeface="Meiryo UI" pitchFamily="50" charset="-128"/>
            </a:endParaRPr>
          </a:p>
        </p:txBody>
      </p:sp>
      <p:graphicFrame>
        <p:nvGraphicFramePr>
          <p:cNvPr id="6" name="オブジェクト 5"/>
          <p:cNvGraphicFramePr>
            <a:graphicFrameLocks noChangeAspect="1"/>
          </p:cNvGraphicFramePr>
          <p:nvPr>
            <p:extLst>
              <p:ext uri="{D42A27DB-BD31-4B8C-83A1-F6EECF244321}">
                <p14:modId xmlns:p14="http://schemas.microsoft.com/office/powerpoint/2010/main" val="1716754977"/>
              </p:ext>
            </p:extLst>
          </p:nvPr>
        </p:nvGraphicFramePr>
        <p:xfrm>
          <a:off x="104775" y="977900"/>
          <a:ext cx="6648450" cy="7493000"/>
        </p:xfrm>
        <a:graphic>
          <a:graphicData uri="http://schemas.openxmlformats.org/presentationml/2006/ole">
            <mc:AlternateContent xmlns:mc="http://schemas.openxmlformats.org/markup-compatibility/2006">
              <mc:Choice xmlns:v="urn:schemas-microsoft-com:vml" Requires="v">
                <p:oleObj spid="_x0000_s2290" name="ワークシート" r:id="rId3" imgW="6648372" imgH="7493092" progId="Excel.Sheet.12">
                  <p:embed/>
                </p:oleObj>
              </mc:Choice>
              <mc:Fallback>
                <p:oleObj name="ワークシート" r:id="rId3" imgW="6648372" imgH="7493092" progId="Excel.Sheet.12">
                  <p:embed/>
                  <p:pic>
                    <p:nvPicPr>
                      <p:cNvPr id="4" name="オブジェクト 3"/>
                      <p:cNvPicPr/>
                      <p:nvPr/>
                    </p:nvPicPr>
                    <p:blipFill>
                      <a:blip r:embed="rId4"/>
                      <a:stretch>
                        <a:fillRect/>
                      </a:stretch>
                    </p:blipFill>
                    <p:spPr>
                      <a:xfrm>
                        <a:off x="104775" y="977900"/>
                        <a:ext cx="6648450" cy="7493000"/>
                      </a:xfrm>
                      <a:prstGeom prst="rect">
                        <a:avLst/>
                      </a:prstGeom>
                    </p:spPr>
                  </p:pic>
                </p:oleObj>
              </mc:Fallback>
            </mc:AlternateContent>
          </a:graphicData>
        </a:graphic>
      </p:graphicFrame>
      <p:sp>
        <p:nvSpPr>
          <p:cNvPr id="7" name="楕円 6"/>
          <p:cNvSpPr/>
          <p:nvPr/>
        </p:nvSpPr>
        <p:spPr bwMode="auto">
          <a:xfrm>
            <a:off x="2060848" y="4049140"/>
            <a:ext cx="3024336" cy="882900"/>
          </a:xfrm>
          <a:prstGeom prst="ellips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dirty="0" smtClean="0">
                <a:ln>
                  <a:noFill/>
                </a:ln>
                <a:solidFill>
                  <a:srgbClr val="FF0000"/>
                </a:solidFill>
                <a:effectLst/>
                <a:latin typeface="UD デジタル 教科書体 NK-R" panose="02020400000000000000" pitchFamily="18" charset="-128"/>
                <a:ea typeface="UD デジタル 教科書体 NK-R" panose="02020400000000000000" pitchFamily="18" charset="-128"/>
              </a:rPr>
              <a:t>未調整</a:t>
            </a:r>
          </a:p>
        </p:txBody>
      </p:sp>
    </p:spTree>
    <p:extLst>
      <p:ext uri="{BB962C8B-B14F-4D97-AF65-F5344CB8AC3E}">
        <p14:creationId xmlns:p14="http://schemas.microsoft.com/office/powerpoint/2010/main" val="118057697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6195906" y="8954616"/>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1" lang="en-US" altLang="ja-JP" sz="1000" b="0" i="0" u="none" strike="noStrike" kern="1200" cap="none" spc="0" normalizeH="0" baseline="0" noProof="0">
              <a:ln>
                <a:noFill/>
              </a:ln>
              <a:solidFill>
                <a:srgbClr val="000000"/>
              </a:solidFill>
              <a:effectLst/>
              <a:uLnTx/>
              <a:uFillTx/>
              <a:latin typeface="Meiryo UI"/>
              <a:ea typeface="Meiryo UI"/>
              <a:cs typeface="+mn-cs"/>
            </a:endParaRPr>
          </a:p>
        </p:txBody>
      </p:sp>
      <p:sp>
        <p:nvSpPr>
          <p:cNvPr id="5"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７　見積書</a:t>
            </a:r>
            <a:r>
              <a:rPr kumimoji="1"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3" name="タイトル 4"/>
          <p:cNvSpPr txBox="1">
            <a:spLocks/>
          </p:cNvSpPr>
          <p:nvPr/>
        </p:nvSpPr>
        <p:spPr bwMode="auto">
          <a:xfrm>
            <a:off x="14804" y="1127638"/>
            <a:ext cx="600962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kumimoji="1" sz="2400" b="1">
                <a:solidFill>
                  <a:schemeClr val="tx2"/>
                </a:solidFill>
                <a:latin typeface="Meiryo UI" pitchFamily="50" charset="-128"/>
                <a:ea typeface="Meiryo UI" pitchFamily="50" charset="-128"/>
                <a:cs typeface="Meiryo UI" pitchFamily="50" charset="-128"/>
              </a:defRPr>
            </a:lvl1pPr>
            <a:lvl2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2pPr>
            <a:lvl3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3pPr>
            <a:lvl4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4pPr>
            <a:lvl5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5pPr>
            <a:lvl6pPr marL="4572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6pPr>
            <a:lvl7pPr marL="9144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7pPr>
            <a:lvl8pPr marL="13716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8pPr>
            <a:lvl9pPr marL="18288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0" cap="none" spc="0" normalizeH="0" baseline="0" noProof="0" dirty="0" smtClean="0">
                <a:ln>
                  <a:noFill/>
                </a:ln>
                <a:solidFill>
                  <a:srgbClr val="000000"/>
                </a:solidFill>
                <a:effectLst/>
                <a:uLnTx/>
                <a:uFillTx/>
                <a:latin typeface="Meiryo UI" pitchFamily="50" charset="-128"/>
                <a:ea typeface="Meiryo UI" pitchFamily="50" charset="-128"/>
              </a:rPr>
              <a:t>　</a:t>
            </a:r>
            <a:endParaRPr kumimoji="1" lang="ja-JP" altLang="en-US" sz="2400" b="1" i="0" u="none" strike="noStrike" kern="0" cap="none" spc="0" normalizeH="0" baseline="0" noProof="0" dirty="0">
              <a:ln>
                <a:noFill/>
              </a:ln>
              <a:solidFill>
                <a:srgbClr val="000000"/>
              </a:solidFill>
              <a:effectLst/>
              <a:uLnTx/>
              <a:uFillTx/>
              <a:latin typeface="Meiryo UI" pitchFamily="50" charset="-128"/>
              <a:ea typeface="Meiryo UI" pitchFamily="50" charset="-128"/>
            </a:endParaRPr>
          </a:p>
        </p:txBody>
      </p:sp>
      <p:sp>
        <p:nvSpPr>
          <p:cNvPr id="7" name="楕円 6"/>
          <p:cNvSpPr/>
          <p:nvPr/>
        </p:nvSpPr>
        <p:spPr bwMode="auto">
          <a:xfrm>
            <a:off x="3460709" y="10663"/>
            <a:ext cx="3024336" cy="882900"/>
          </a:xfrm>
          <a:prstGeom prst="ellips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dirty="0" smtClean="0">
                <a:ln>
                  <a:noFill/>
                </a:ln>
                <a:solidFill>
                  <a:srgbClr val="FF0000"/>
                </a:solidFill>
                <a:effectLst/>
                <a:latin typeface="UD デジタル 教科書体 NK-R" panose="02020400000000000000" pitchFamily="18" charset="-128"/>
                <a:ea typeface="UD デジタル 教科書体 NK-R" panose="02020400000000000000" pitchFamily="18" charset="-128"/>
              </a:rPr>
              <a:t>未調整</a:t>
            </a:r>
          </a:p>
        </p:txBody>
      </p:sp>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664" y="893562"/>
            <a:ext cx="5619767" cy="7942845"/>
          </a:xfrm>
          <a:prstGeom prst="rect">
            <a:avLst/>
          </a:prstGeom>
        </p:spPr>
      </p:pic>
    </p:spTree>
    <p:extLst>
      <p:ext uri="{BB962C8B-B14F-4D97-AF65-F5344CB8AC3E}">
        <p14:creationId xmlns:p14="http://schemas.microsoft.com/office/powerpoint/2010/main" val="378712401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6195906" y="8954616"/>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1" lang="en-US" altLang="ja-JP" sz="1000" b="0" i="0" u="none" strike="noStrike" kern="1200" cap="none" spc="0" normalizeH="0" baseline="0" noProof="0">
              <a:ln>
                <a:noFill/>
              </a:ln>
              <a:solidFill>
                <a:srgbClr val="000000"/>
              </a:solidFill>
              <a:effectLst/>
              <a:uLnTx/>
              <a:uFillTx/>
              <a:latin typeface="Meiryo UI"/>
              <a:ea typeface="Meiryo UI"/>
              <a:cs typeface="+mn-cs"/>
            </a:endParaRPr>
          </a:p>
        </p:txBody>
      </p:sp>
      <p:sp>
        <p:nvSpPr>
          <p:cNvPr id="5"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７　見積書</a:t>
            </a:r>
            <a:r>
              <a:rPr kumimoji="1"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3" name="タイトル 4"/>
          <p:cNvSpPr txBox="1">
            <a:spLocks/>
          </p:cNvSpPr>
          <p:nvPr/>
        </p:nvSpPr>
        <p:spPr bwMode="auto">
          <a:xfrm>
            <a:off x="14804" y="1127638"/>
            <a:ext cx="600962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kumimoji="1" sz="2400" b="1">
                <a:solidFill>
                  <a:schemeClr val="tx2"/>
                </a:solidFill>
                <a:latin typeface="Meiryo UI" pitchFamily="50" charset="-128"/>
                <a:ea typeface="Meiryo UI" pitchFamily="50" charset="-128"/>
                <a:cs typeface="Meiryo UI" pitchFamily="50" charset="-128"/>
              </a:defRPr>
            </a:lvl1pPr>
            <a:lvl2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2pPr>
            <a:lvl3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3pPr>
            <a:lvl4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4pPr>
            <a:lvl5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5pPr>
            <a:lvl6pPr marL="4572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6pPr>
            <a:lvl7pPr marL="9144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7pPr>
            <a:lvl8pPr marL="13716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8pPr>
            <a:lvl9pPr marL="18288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0" cap="none" spc="0" normalizeH="0" baseline="0" noProof="0" dirty="0" smtClean="0">
                <a:ln>
                  <a:noFill/>
                </a:ln>
                <a:solidFill>
                  <a:srgbClr val="000000"/>
                </a:solidFill>
                <a:effectLst/>
                <a:uLnTx/>
                <a:uFillTx/>
                <a:latin typeface="Meiryo UI" pitchFamily="50" charset="-128"/>
                <a:ea typeface="Meiryo UI" pitchFamily="50" charset="-128"/>
              </a:rPr>
              <a:t>　</a:t>
            </a:r>
            <a:endParaRPr kumimoji="1" lang="ja-JP" altLang="en-US" sz="2400" b="1" i="0" u="none" strike="noStrike" kern="0" cap="none" spc="0" normalizeH="0" baseline="0" noProof="0" dirty="0">
              <a:ln>
                <a:noFill/>
              </a:ln>
              <a:solidFill>
                <a:srgbClr val="000000"/>
              </a:solidFill>
              <a:effectLst/>
              <a:uLnTx/>
              <a:uFillTx/>
              <a:latin typeface="Meiryo UI" pitchFamily="50" charset="-128"/>
              <a:ea typeface="Meiryo UI" pitchFamily="50" charset="-128"/>
            </a:endParaRPr>
          </a:p>
        </p:txBody>
      </p:sp>
      <p:sp>
        <p:nvSpPr>
          <p:cNvPr id="7" name="楕円 6"/>
          <p:cNvSpPr/>
          <p:nvPr/>
        </p:nvSpPr>
        <p:spPr bwMode="auto">
          <a:xfrm>
            <a:off x="3460709" y="10663"/>
            <a:ext cx="3024336" cy="882900"/>
          </a:xfrm>
          <a:prstGeom prst="ellips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dirty="0" smtClean="0">
                <a:ln>
                  <a:noFill/>
                </a:ln>
                <a:solidFill>
                  <a:srgbClr val="FF0000"/>
                </a:solidFill>
                <a:effectLst/>
                <a:latin typeface="UD デジタル 教科書体 NK-R" panose="02020400000000000000" pitchFamily="18" charset="-128"/>
                <a:ea typeface="UD デジタル 教科書体 NK-R" panose="02020400000000000000" pitchFamily="18" charset="-128"/>
              </a:rPr>
              <a:t>未調整</a:t>
            </a:r>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251" y="1028580"/>
            <a:ext cx="5323655" cy="7524328"/>
          </a:xfrm>
          <a:prstGeom prst="rect">
            <a:avLst/>
          </a:prstGeom>
        </p:spPr>
      </p:pic>
    </p:spTree>
    <p:extLst>
      <p:ext uri="{BB962C8B-B14F-4D97-AF65-F5344CB8AC3E}">
        <p14:creationId xmlns:p14="http://schemas.microsoft.com/office/powerpoint/2010/main" val="329803602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fld id="{730BBA1A-3C89-4178-A396-91F51362B106}" type="slidenum">
              <a:rPr kumimoji="1" lang="ja-JP" altLang="en-US" smtClean="0"/>
              <a:t>78</a:t>
            </a:fld>
            <a:endParaRPr kumimoji="1" lang="ja-JP" altLang="en-US"/>
          </a:p>
        </p:txBody>
      </p:sp>
      <p:sp>
        <p:nvSpPr>
          <p:cNvPr id="4" name="タイトル 4"/>
          <p:cNvSpPr>
            <a:spLocks noGrp="1"/>
          </p:cNvSpPr>
          <p:nvPr>
            <p:ph type="title"/>
          </p:nvPr>
        </p:nvSpPr>
        <p:spPr>
          <a:xfrm>
            <a:off x="260648" y="251520"/>
            <a:ext cx="6336704" cy="369332"/>
          </a:xfrm>
        </p:spPr>
        <p:txBody>
          <a:bodyPr/>
          <a:lstStyle/>
          <a:p>
            <a:r>
              <a:rPr lang="en-US" altLang="ja-JP" dirty="0">
                <a:solidFill>
                  <a:schemeClr val="tx1"/>
                </a:solidFill>
                <a:latin typeface="UD デジタル 教科書体 NK-R" panose="02020400000000000000" pitchFamily="18" charset="-128"/>
                <a:ea typeface="UD デジタル 教科書体 NK-R" panose="02020400000000000000" pitchFamily="18" charset="-128"/>
              </a:rPr>
              <a:t>MEMO</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27732313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スライド番号プレースホルダー 2"/>
          <p:cNvSpPr>
            <a:spLocks noGrp="1"/>
          </p:cNvSpPr>
          <p:nvPr>
            <p:ph type="sldNum" sz="quarter" idx="10"/>
          </p:nvPr>
        </p:nvSpPr>
        <p:spPr>
          <a:xfrm>
            <a:off x="6178348" y="8976144"/>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1" lang="en-US" altLang="ja-JP" sz="1000" b="0" i="0" u="none" strike="noStrike" kern="1200" cap="none" spc="0" normalizeH="0" baseline="0" noProof="0" dirty="0">
              <a:ln>
                <a:noFill/>
              </a:ln>
              <a:solidFill>
                <a:srgbClr val="000000"/>
              </a:solidFill>
              <a:effectLst/>
              <a:uLnTx/>
              <a:uFillTx/>
              <a:latin typeface="Meiryo UI"/>
              <a:ea typeface="Meiryo UI"/>
              <a:cs typeface="+mn-cs"/>
            </a:endParaRPr>
          </a:p>
        </p:txBody>
      </p:sp>
      <p:sp>
        <p:nvSpPr>
          <p:cNvPr id="195"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２</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ご提案</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のポイント　　　　</a:t>
            </a:r>
            <a:r>
              <a:rPr lang="ja-JP" altLang="en-US" dirty="0" smtClean="0">
                <a:solidFill>
                  <a:srgbClr val="FF0000"/>
                </a:solidFill>
                <a:latin typeface="UD デジタル 教科書体 NK-R" panose="02020400000000000000" pitchFamily="18" charset="-128"/>
                <a:ea typeface="UD デジタル 教科書体 NK-R" panose="02020400000000000000" pitchFamily="18" charset="-128"/>
              </a:rPr>
              <a:t>観光データ活用型③</a:t>
            </a:r>
            <a:endParaRPr kumimoji="1" lang="ja-JP" altLang="en-US" sz="2800" dirty="0">
              <a:solidFill>
                <a:srgbClr val="FF0000"/>
              </a:solidFill>
              <a:latin typeface="UD デジタル 教科書体 NK-R" panose="02020400000000000000" pitchFamily="18" charset="-128"/>
              <a:ea typeface="UD デジタル 教科書体 NK-R" panose="02020400000000000000" pitchFamily="18" charset="-128"/>
            </a:endParaRPr>
          </a:p>
        </p:txBody>
      </p:sp>
      <p:sp>
        <p:nvSpPr>
          <p:cNvPr id="4" name="テキスト ボックス 3"/>
          <p:cNvSpPr txBox="1"/>
          <p:nvPr/>
        </p:nvSpPr>
        <p:spPr>
          <a:xfrm>
            <a:off x="512347" y="925204"/>
            <a:ext cx="6085005" cy="523220"/>
          </a:xfrm>
          <a:prstGeom prst="rect">
            <a:avLst/>
          </a:prstGeom>
          <a:solidFill>
            <a:srgbClr val="FFFF00"/>
          </a:solidFill>
        </p:spPr>
        <p:txBody>
          <a:bodyPr wrap="square" rtlCol="0">
            <a:spAutoFit/>
          </a:bodyPr>
          <a:lstStyle/>
          <a:p>
            <a:r>
              <a:rPr lang="ja-JP" altLang="en-US" sz="1400" dirty="0" smtClean="0">
                <a:solidFill>
                  <a:schemeClr val="accent6">
                    <a:lumMod val="50000"/>
                  </a:schemeClr>
                </a:solidFill>
                <a:latin typeface="UD デジタル 教科書体 NK-R" panose="02020400000000000000" pitchFamily="18" charset="-128"/>
                <a:ea typeface="UD デジタル 教科書体 NK-R" panose="02020400000000000000" pitchFamily="18" charset="-128"/>
              </a:rPr>
              <a:t>東武トップツアーズは、北海道を含む全国観光地における</a:t>
            </a:r>
            <a:endParaRPr lang="en-US" altLang="ja-JP" sz="1400" dirty="0" smtClean="0">
              <a:solidFill>
                <a:schemeClr val="accent6">
                  <a:lumMod val="50000"/>
                </a:schemeClr>
              </a:solidFill>
              <a:latin typeface="UD デジタル 教科書体 NK-R" panose="02020400000000000000" pitchFamily="18" charset="-128"/>
              <a:ea typeface="UD デジタル 教科書体 NK-R" panose="02020400000000000000" pitchFamily="18" charset="-128"/>
            </a:endParaRPr>
          </a:p>
          <a:p>
            <a:r>
              <a:rPr lang="ja-JP" altLang="en-US" sz="1400" dirty="0" smtClean="0">
                <a:solidFill>
                  <a:schemeClr val="accent6">
                    <a:lumMod val="50000"/>
                  </a:schemeClr>
                </a:solidFill>
                <a:latin typeface="UD デジタル 教科書体 NK-R" panose="02020400000000000000" pitchFamily="18" charset="-128"/>
                <a:ea typeface="UD デジタル 教科書体 NK-R" panose="02020400000000000000" pitchFamily="18" charset="-128"/>
              </a:rPr>
              <a:t>アクセス数、属性</a:t>
            </a:r>
            <a:r>
              <a:rPr lang="ja-JP" altLang="en-US" sz="1400" dirty="0">
                <a:solidFill>
                  <a:schemeClr val="accent6">
                    <a:lumMod val="50000"/>
                  </a:schemeClr>
                </a:solidFill>
                <a:latin typeface="UD デジタル 教科書体 NK-R" panose="02020400000000000000" pitchFamily="18" charset="-128"/>
                <a:ea typeface="UD デジタル 教科書体 NK-R" panose="02020400000000000000" pitchFamily="18" charset="-128"/>
              </a:rPr>
              <a:t>、</a:t>
            </a:r>
            <a:r>
              <a:rPr lang="ja-JP" altLang="en-US" sz="1400" dirty="0" smtClean="0">
                <a:solidFill>
                  <a:schemeClr val="accent6">
                    <a:lumMod val="50000"/>
                  </a:schemeClr>
                </a:solidFill>
                <a:latin typeface="UD デジタル 教科書体 NK-R" panose="02020400000000000000" pitchFamily="18" charset="-128"/>
                <a:ea typeface="UD デジタル 教科書体 NK-R" panose="02020400000000000000" pitchFamily="18" charset="-128"/>
              </a:rPr>
              <a:t>検索キーワード数を分析しています。</a:t>
            </a:r>
            <a:endParaRPr lang="en-US" altLang="ja-JP" sz="1400" dirty="0">
              <a:latin typeface="UD デジタル 教科書体 NK-R" panose="02020400000000000000" pitchFamily="18" charset="-128"/>
              <a:ea typeface="UD デジタル 教科書体 NK-R" panose="02020400000000000000" pitchFamily="18" charset="-128"/>
            </a:endParaRPr>
          </a:p>
        </p:txBody>
      </p:sp>
      <p:sp>
        <p:nvSpPr>
          <p:cNvPr id="8" name="テキスト ボックス 7"/>
          <p:cNvSpPr txBox="1"/>
          <p:nvPr/>
        </p:nvSpPr>
        <p:spPr>
          <a:xfrm>
            <a:off x="330848" y="7717685"/>
            <a:ext cx="6444716" cy="830997"/>
          </a:xfrm>
          <a:prstGeom prst="rect">
            <a:avLst/>
          </a:prstGeom>
          <a:noFill/>
        </p:spPr>
        <p:txBody>
          <a:bodyPr wrap="square" rtlCol="0">
            <a:spAutoFit/>
          </a:bodyPr>
          <a:lstStyle/>
          <a:p>
            <a:r>
              <a:rPr kumimoji="1" lang="ja-JP" altLang="en-US" sz="1600" dirty="0" smtClean="0">
                <a:latin typeface="UD デジタル 教科書体 NK-R" panose="02020400000000000000" pitchFamily="18" charset="-128"/>
                <a:ea typeface="UD デジタル 教科書体 NK-R" panose="02020400000000000000" pitchFamily="18" charset="-128"/>
              </a:rPr>
              <a:t>東武トップツアーズが最も得意とする観光データ連携型の</a:t>
            </a:r>
            <a:r>
              <a:rPr kumimoji="1" lang="en-US" altLang="ja-JP" sz="1600" dirty="0" smtClean="0">
                <a:latin typeface="UD デジタル 教科書体 NK-R" panose="02020400000000000000" pitchFamily="18" charset="-128"/>
                <a:ea typeface="UD デジタル 教科書体 NK-R" panose="02020400000000000000" pitchFamily="18" charset="-128"/>
              </a:rPr>
              <a:t>SNS</a:t>
            </a:r>
            <a:endParaRPr lang="en-US" altLang="ja-JP" sz="1600" dirty="0">
              <a:latin typeface="UD デジタル 教科書体 NK-R" panose="02020400000000000000" pitchFamily="18" charset="-128"/>
              <a:ea typeface="UD デジタル 教科書体 NK-R" panose="02020400000000000000" pitchFamily="18" charset="-128"/>
            </a:endParaRPr>
          </a:p>
          <a:p>
            <a:r>
              <a:rPr lang="ja-JP" altLang="en-US" sz="1600" dirty="0" smtClean="0">
                <a:latin typeface="UD デジタル 教科書体 NK-R" panose="02020400000000000000" pitchFamily="18" charset="-128"/>
                <a:ea typeface="UD デジタル 教科書体 NK-R" panose="02020400000000000000" pitchFamily="18" charset="-128"/>
              </a:rPr>
              <a:t>サイトに流入している</a:t>
            </a:r>
            <a:r>
              <a:rPr lang="ja-JP" altLang="en-US" sz="1600" u="sng" dirty="0" smtClean="0">
                <a:solidFill>
                  <a:srgbClr val="FF0000"/>
                </a:solidFill>
                <a:latin typeface="UD デジタル 教科書体 NK-R" panose="02020400000000000000" pitchFamily="18" charset="-128"/>
                <a:ea typeface="UD デジタル 教科書体 NK-R" panose="02020400000000000000" pitchFamily="18" charset="-128"/>
              </a:rPr>
              <a:t>検索キーワード</a:t>
            </a:r>
            <a:r>
              <a:rPr lang="ja-JP" altLang="en-US" sz="1600" dirty="0" smtClean="0">
                <a:latin typeface="UD デジタル 教科書体 NK-R" panose="02020400000000000000" pitchFamily="18" charset="-128"/>
                <a:ea typeface="UD デジタル 教科書体 NK-R" panose="02020400000000000000" pitchFamily="18" charset="-128"/>
              </a:rPr>
              <a:t>の数と増減を分析しているため、</a:t>
            </a:r>
            <a:endParaRPr lang="en-US" altLang="ja-JP" sz="1600" dirty="0" smtClean="0">
              <a:latin typeface="UD デジタル 教科書体 NK-R" panose="02020400000000000000" pitchFamily="18" charset="-128"/>
              <a:ea typeface="UD デジタル 教科書体 NK-R" panose="02020400000000000000" pitchFamily="18" charset="-128"/>
            </a:endParaRPr>
          </a:p>
          <a:p>
            <a:r>
              <a:rPr kumimoji="1" lang="ja-JP" altLang="en-US" sz="1600" dirty="0" smtClean="0">
                <a:solidFill>
                  <a:srgbClr val="FF0000"/>
                </a:solidFill>
                <a:latin typeface="UD デジタル 教科書体 NK-R" panose="02020400000000000000" pitchFamily="18" charset="-128"/>
                <a:ea typeface="UD デジタル 教科書体 NK-R" panose="02020400000000000000" pitchFamily="18" charset="-128"/>
              </a:rPr>
              <a:t>効果的</a:t>
            </a:r>
            <a:r>
              <a:rPr lang="ja-JP" altLang="en-US" sz="1600" dirty="0" smtClean="0">
                <a:solidFill>
                  <a:srgbClr val="FF0000"/>
                </a:solidFill>
                <a:latin typeface="UD デジタル 教科書体 NK-R" panose="02020400000000000000" pitchFamily="18" charset="-128"/>
                <a:ea typeface="UD デジタル 教科書体 NK-R" panose="02020400000000000000" pitchFamily="18" charset="-128"/>
              </a:rPr>
              <a:t>を上げる</a:t>
            </a:r>
            <a:r>
              <a:rPr kumimoji="1" lang="en-US" altLang="ja-JP" sz="1600" dirty="0" smtClean="0">
                <a:solidFill>
                  <a:srgbClr val="FF0000"/>
                </a:solidFill>
                <a:latin typeface="UD デジタル 教科書体 NK-R" panose="02020400000000000000" pitchFamily="18" charset="-128"/>
                <a:ea typeface="UD デジタル 教科書体 NK-R" panose="02020400000000000000" pitchFamily="18" charset="-128"/>
              </a:rPr>
              <a:t>SNS</a:t>
            </a:r>
            <a:r>
              <a:rPr kumimoji="1" lang="ja-JP" altLang="en-US" sz="1600" dirty="0" smtClean="0">
                <a:solidFill>
                  <a:srgbClr val="FF0000"/>
                </a:solidFill>
                <a:latin typeface="UD デジタル 教科書体 NK-R" panose="02020400000000000000" pitchFamily="18" charset="-128"/>
                <a:ea typeface="UD デジタル 教科書体 NK-R" panose="02020400000000000000" pitchFamily="18" charset="-128"/>
              </a:rPr>
              <a:t>運用</a:t>
            </a:r>
            <a:r>
              <a:rPr kumimoji="1" lang="ja-JP" altLang="en-US" sz="1600" dirty="0" smtClean="0">
                <a:latin typeface="UD デジタル 教科書体 NK-R" panose="02020400000000000000" pitchFamily="18" charset="-128"/>
                <a:ea typeface="UD デジタル 教科書体 NK-R" panose="02020400000000000000" pitchFamily="18" charset="-128"/>
              </a:rPr>
              <a:t>が得意です。</a:t>
            </a:r>
            <a:endParaRPr kumimoji="1" lang="ja-JP" altLang="en-US" sz="1600" dirty="0">
              <a:latin typeface="UD デジタル 教科書体 NK-R" panose="02020400000000000000" pitchFamily="18" charset="-128"/>
              <a:ea typeface="UD デジタル 教科書体 NK-R" panose="02020400000000000000" pitchFamily="18" charset="-128"/>
            </a:endParaRPr>
          </a:p>
        </p:txBody>
      </p:sp>
      <p:pic>
        <p:nvPicPr>
          <p:cNvPr id="2" name="図 1"/>
          <p:cNvPicPr>
            <a:picLocks noChangeAspect="1"/>
          </p:cNvPicPr>
          <p:nvPr/>
        </p:nvPicPr>
        <p:blipFill rotWithShape="1">
          <a:blip r:embed="rId2"/>
          <a:srcRect l="-1102" t="16126"/>
          <a:stretch/>
        </p:blipFill>
        <p:spPr>
          <a:xfrm>
            <a:off x="158801" y="1658241"/>
            <a:ext cx="6438551" cy="1498155"/>
          </a:xfrm>
          <a:prstGeom prst="rect">
            <a:avLst/>
          </a:prstGeom>
        </p:spPr>
      </p:pic>
      <p:pic>
        <p:nvPicPr>
          <p:cNvPr id="5" name="図 4"/>
          <p:cNvPicPr>
            <a:picLocks noChangeAspect="1"/>
          </p:cNvPicPr>
          <p:nvPr/>
        </p:nvPicPr>
        <p:blipFill>
          <a:blip r:embed="rId3"/>
          <a:stretch>
            <a:fillRect/>
          </a:stretch>
        </p:blipFill>
        <p:spPr>
          <a:xfrm>
            <a:off x="512347" y="1594140"/>
            <a:ext cx="4639322" cy="495369"/>
          </a:xfrm>
          <a:prstGeom prst="rect">
            <a:avLst/>
          </a:prstGeom>
        </p:spPr>
      </p:pic>
      <p:pic>
        <p:nvPicPr>
          <p:cNvPr id="7" name="図 6"/>
          <p:cNvPicPr>
            <a:picLocks noChangeAspect="1"/>
          </p:cNvPicPr>
          <p:nvPr/>
        </p:nvPicPr>
        <p:blipFill>
          <a:blip r:embed="rId4"/>
          <a:stretch>
            <a:fillRect/>
          </a:stretch>
        </p:blipFill>
        <p:spPr>
          <a:xfrm>
            <a:off x="105268" y="3707904"/>
            <a:ext cx="2099596" cy="3864655"/>
          </a:xfrm>
          <a:prstGeom prst="rect">
            <a:avLst/>
          </a:prstGeom>
          <a:solidFill>
            <a:schemeClr val="bg1"/>
          </a:solidFill>
          <a:ln>
            <a:solidFill>
              <a:schemeClr val="tx1"/>
            </a:solidFill>
          </a:ln>
        </p:spPr>
      </p:pic>
      <p:pic>
        <p:nvPicPr>
          <p:cNvPr id="14" name="図 13"/>
          <p:cNvPicPr>
            <a:picLocks noChangeAspect="1"/>
          </p:cNvPicPr>
          <p:nvPr/>
        </p:nvPicPr>
        <p:blipFill>
          <a:blip r:embed="rId5"/>
          <a:stretch>
            <a:fillRect/>
          </a:stretch>
        </p:blipFill>
        <p:spPr>
          <a:xfrm>
            <a:off x="2276872" y="3707904"/>
            <a:ext cx="2160241" cy="3864655"/>
          </a:xfrm>
          <a:prstGeom prst="rect">
            <a:avLst/>
          </a:prstGeom>
          <a:solidFill>
            <a:schemeClr val="tx1"/>
          </a:solidFill>
        </p:spPr>
      </p:pic>
      <p:pic>
        <p:nvPicPr>
          <p:cNvPr id="15" name="図 14"/>
          <p:cNvPicPr>
            <a:picLocks noChangeAspect="1"/>
          </p:cNvPicPr>
          <p:nvPr/>
        </p:nvPicPr>
        <p:blipFill>
          <a:blip r:embed="rId6"/>
          <a:stretch>
            <a:fillRect/>
          </a:stretch>
        </p:blipFill>
        <p:spPr>
          <a:xfrm>
            <a:off x="4505075" y="3716743"/>
            <a:ext cx="2178247" cy="3846975"/>
          </a:xfrm>
          <a:prstGeom prst="rect">
            <a:avLst/>
          </a:prstGeom>
          <a:ln>
            <a:solidFill>
              <a:schemeClr val="tx1"/>
            </a:solidFill>
          </a:ln>
        </p:spPr>
      </p:pic>
      <p:sp>
        <p:nvSpPr>
          <p:cNvPr id="16" name="正方形/長方形 15"/>
          <p:cNvSpPr/>
          <p:nvPr/>
        </p:nvSpPr>
        <p:spPr>
          <a:xfrm>
            <a:off x="183777" y="3239265"/>
            <a:ext cx="5799986" cy="369332"/>
          </a:xfrm>
          <a:prstGeom prst="rect">
            <a:avLst/>
          </a:prstGeom>
        </p:spPr>
        <p:txBody>
          <a:bodyPr wrap="none">
            <a:spAutoFit/>
          </a:bodyPr>
          <a:lstStyle/>
          <a:p>
            <a:r>
              <a:rPr lang="ja-JP" altLang="en-US" dirty="0">
                <a:latin typeface="UD デジタル 教科書体 NK-R" panose="02020400000000000000" pitchFamily="18" charset="-128"/>
                <a:ea typeface="UD デジタル 教科書体 NK-R" panose="02020400000000000000" pitchFamily="18" charset="-128"/>
              </a:rPr>
              <a:t>上</a:t>
            </a:r>
            <a:r>
              <a:rPr lang="ja-JP" altLang="en-US" dirty="0" smtClean="0">
                <a:latin typeface="UD デジタル 教科書体 NK-R" panose="02020400000000000000" pitchFamily="18" charset="-128"/>
                <a:ea typeface="UD デジタル 教科書体 NK-R" panose="02020400000000000000" pitchFamily="18" charset="-128"/>
              </a:rPr>
              <a:t>のサイトを検索している「検索キーワード」の数と流入数</a:t>
            </a:r>
            <a:endParaRPr lang="ja-JP" altLang="en-US" dirty="0"/>
          </a:p>
        </p:txBody>
      </p:sp>
    </p:spTree>
    <p:extLst>
      <p:ext uri="{BB962C8B-B14F-4D97-AF65-F5344CB8AC3E}">
        <p14:creationId xmlns:p14="http://schemas.microsoft.com/office/powerpoint/2010/main" val="39575042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スライド番号プレースホルダー 2"/>
          <p:cNvSpPr>
            <a:spLocks noGrp="1"/>
          </p:cNvSpPr>
          <p:nvPr>
            <p:ph type="sldNum" sz="quarter" idx="10"/>
          </p:nvPr>
        </p:nvSpPr>
        <p:spPr>
          <a:xfrm>
            <a:off x="6178348" y="8976144"/>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en-US" altLang="ja-JP" sz="1000" b="0" i="0" u="none" strike="noStrike" kern="1200" cap="none" spc="0" normalizeH="0" baseline="0" noProof="0" dirty="0">
              <a:ln>
                <a:noFill/>
              </a:ln>
              <a:solidFill>
                <a:srgbClr val="000000"/>
              </a:solidFill>
              <a:effectLst/>
              <a:uLnTx/>
              <a:uFillTx/>
              <a:latin typeface="Meiryo UI"/>
              <a:ea typeface="Meiryo UI"/>
              <a:cs typeface="+mn-cs"/>
            </a:endParaRPr>
          </a:p>
        </p:txBody>
      </p:sp>
      <p:sp>
        <p:nvSpPr>
          <p:cNvPr id="195"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２</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ご提案</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のポイント　　　　</a:t>
            </a:r>
            <a:r>
              <a:rPr lang="ja-JP" altLang="en-US" dirty="0" smtClean="0">
                <a:solidFill>
                  <a:srgbClr val="FF0000"/>
                </a:solidFill>
                <a:latin typeface="UD デジタル 教科書体 NK-R" panose="02020400000000000000" pitchFamily="18" charset="-128"/>
                <a:ea typeface="UD デジタル 教科書体 NK-R" panose="02020400000000000000" pitchFamily="18" charset="-128"/>
              </a:rPr>
              <a:t>観光データ活用型④</a:t>
            </a:r>
            <a:endParaRPr kumimoji="1" lang="ja-JP" altLang="en-US" sz="2800" dirty="0">
              <a:solidFill>
                <a:srgbClr val="FF0000"/>
              </a:solidFill>
              <a:latin typeface="UD デジタル 教科書体 NK-R" panose="02020400000000000000" pitchFamily="18" charset="-128"/>
              <a:ea typeface="UD デジタル 教科書体 NK-R" panose="02020400000000000000" pitchFamily="18" charset="-128"/>
            </a:endParaRPr>
          </a:p>
        </p:txBody>
      </p:sp>
      <p:sp>
        <p:nvSpPr>
          <p:cNvPr id="8" name="テキスト ボックス 7"/>
          <p:cNvSpPr txBox="1"/>
          <p:nvPr/>
        </p:nvSpPr>
        <p:spPr>
          <a:xfrm>
            <a:off x="263378" y="863649"/>
            <a:ext cx="6444716" cy="830997"/>
          </a:xfrm>
          <a:prstGeom prst="rect">
            <a:avLst/>
          </a:prstGeom>
          <a:noFill/>
        </p:spPr>
        <p:txBody>
          <a:bodyPr wrap="square" rtlCol="0">
            <a:spAutoFit/>
          </a:bodyPr>
          <a:lstStyle/>
          <a:p>
            <a:r>
              <a:rPr kumimoji="1" lang="ja-JP" altLang="en-US" sz="1600" dirty="0" smtClean="0">
                <a:latin typeface="UD デジタル 教科書体 NK-R" panose="02020400000000000000" pitchFamily="18" charset="-128"/>
                <a:ea typeface="UD デジタル 教科書体 NK-R" panose="02020400000000000000" pitchFamily="18" charset="-128"/>
              </a:rPr>
              <a:t>東武トップツアーズが最も得意とする観光データ連携型の</a:t>
            </a:r>
            <a:r>
              <a:rPr kumimoji="1" lang="en-US" altLang="ja-JP" sz="1600" dirty="0" smtClean="0">
                <a:latin typeface="UD デジタル 教科書体 NK-R" panose="02020400000000000000" pitchFamily="18" charset="-128"/>
                <a:ea typeface="UD デジタル 教科書体 NK-R" panose="02020400000000000000" pitchFamily="18" charset="-128"/>
              </a:rPr>
              <a:t>SNS</a:t>
            </a:r>
            <a:r>
              <a:rPr kumimoji="1" lang="ja-JP" altLang="en-US" sz="1600" dirty="0" smtClean="0">
                <a:latin typeface="UD デジタル 教科書体 NK-R" panose="02020400000000000000" pitchFamily="18" charset="-128"/>
                <a:ea typeface="UD デジタル 教科書体 NK-R" panose="02020400000000000000" pitchFamily="18" charset="-128"/>
              </a:rPr>
              <a:t>運用</a:t>
            </a:r>
            <a:endParaRPr kumimoji="1" lang="en-US" altLang="ja-JP" sz="1600" dirty="0" smtClean="0">
              <a:latin typeface="UD デジタル 教科書体 NK-R" panose="02020400000000000000" pitchFamily="18" charset="-128"/>
              <a:ea typeface="UD デジタル 教科書体 NK-R" panose="02020400000000000000" pitchFamily="18" charset="-128"/>
            </a:endParaRPr>
          </a:p>
          <a:p>
            <a:r>
              <a:rPr kumimoji="1" lang="ja-JP" altLang="en-US" sz="1600" dirty="0" smtClean="0">
                <a:latin typeface="UD デジタル 教科書体 NK-R" panose="02020400000000000000" pitchFamily="18" charset="-128"/>
                <a:ea typeface="UD デジタル 教科書体 NK-R" panose="02020400000000000000" pitchFamily="18" charset="-128"/>
              </a:rPr>
              <a:t>観光に関する</a:t>
            </a:r>
            <a:r>
              <a:rPr kumimoji="1" lang="en-US" altLang="ja-JP" sz="1600" dirty="0" smtClean="0">
                <a:latin typeface="UD デジタル 教科書体 NK-R" panose="02020400000000000000" pitchFamily="18" charset="-128"/>
                <a:ea typeface="UD デジタル 教科書体 NK-R" panose="02020400000000000000" pitchFamily="18" charset="-128"/>
              </a:rPr>
              <a:t>Twitter</a:t>
            </a:r>
            <a:r>
              <a:rPr kumimoji="1" lang="ja-JP" altLang="en-US" sz="1600" dirty="0" smtClean="0">
                <a:latin typeface="UD デジタル 教科書体 NK-R" panose="02020400000000000000" pitchFamily="18" charset="-128"/>
                <a:ea typeface="UD デジタル 教科書体 NK-R" panose="02020400000000000000" pitchFamily="18" charset="-128"/>
              </a:rPr>
              <a:t>上のキーワードの種別と増減を解析しているため、</a:t>
            </a:r>
            <a:endParaRPr kumimoji="1" lang="en-US" altLang="ja-JP" sz="1600" dirty="0" smtClean="0">
              <a:latin typeface="UD デジタル 教科書体 NK-R" panose="02020400000000000000" pitchFamily="18" charset="-128"/>
              <a:ea typeface="UD デジタル 教科書体 NK-R" panose="02020400000000000000" pitchFamily="18" charset="-128"/>
            </a:endParaRPr>
          </a:p>
          <a:p>
            <a:r>
              <a:rPr lang="ja-JP" altLang="en-US" sz="1600" dirty="0" smtClean="0">
                <a:latin typeface="UD デジタル 教科書体 NK-R" panose="02020400000000000000" pitchFamily="18" charset="-128"/>
                <a:ea typeface="UD デジタル 教科書体 NK-R" panose="02020400000000000000" pitchFamily="18" charset="-128"/>
              </a:rPr>
              <a:t>流行に合わせた効果的な</a:t>
            </a:r>
            <a:r>
              <a:rPr lang="en-US" altLang="ja-JP" sz="1600" dirty="0" smtClean="0">
                <a:latin typeface="UD デジタル 教科書体 NK-R" panose="02020400000000000000" pitchFamily="18" charset="-128"/>
                <a:ea typeface="UD デジタル 教科書体 NK-R" panose="02020400000000000000" pitchFamily="18" charset="-128"/>
              </a:rPr>
              <a:t>SNS</a:t>
            </a:r>
            <a:r>
              <a:rPr lang="ja-JP" altLang="en-US" sz="1600" dirty="0" smtClean="0">
                <a:latin typeface="UD デジタル 教科書体 NK-R" panose="02020400000000000000" pitchFamily="18" charset="-128"/>
                <a:ea typeface="UD デジタル 教科書体 NK-R" panose="02020400000000000000" pitchFamily="18" charset="-128"/>
              </a:rPr>
              <a:t>運用を得意としています。</a:t>
            </a:r>
            <a:endParaRPr lang="en-US" altLang="ja-JP" sz="1600" dirty="0">
              <a:latin typeface="UD デジタル 教科書体 NK-R" panose="02020400000000000000" pitchFamily="18" charset="-128"/>
              <a:ea typeface="UD デジタル 教科書体 NK-R" panose="02020400000000000000" pitchFamily="18" charset="-128"/>
            </a:endParaRPr>
          </a:p>
        </p:txBody>
      </p:sp>
      <p:sp>
        <p:nvSpPr>
          <p:cNvPr id="9" name="テキスト ボックス 8"/>
          <p:cNvSpPr txBox="1"/>
          <p:nvPr/>
        </p:nvSpPr>
        <p:spPr>
          <a:xfrm>
            <a:off x="260649" y="1840765"/>
            <a:ext cx="4320480" cy="338554"/>
          </a:xfrm>
          <a:prstGeom prst="rect">
            <a:avLst/>
          </a:prstGeom>
          <a:solidFill>
            <a:srgbClr val="D7F1D8"/>
          </a:solidFill>
        </p:spPr>
        <p:txBody>
          <a:bodyPr wrap="square" rtlCol="0">
            <a:spAutoFit/>
          </a:bodyPr>
          <a:lstStyle/>
          <a:p>
            <a:r>
              <a:rPr lang="en-US" altLang="ja-JP" sz="1600" dirty="0" smtClean="0">
                <a:latin typeface="UD デジタル 教科書体 NK-R" panose="02020400000000000000" pitchFamily="18" charset="-128"/>
                <a:ea typeface="UD デジタル 教科書体 NK-R" panose="02020400000000000000" pitchFamily="18" charset="-128"/>
              </a:rPr>
              <a:t>Twitter</a:t>
            </a:r>
            <a:r>
              <a:rPr lang="ja-JP" altLang="en-US" sz="1600" dirty="0" smtClean="0">
                <a:latin typeface="UD デジタル 教科書体 NK-R" panose="02020400000000000000" pitchFamily="18" charset="-128"/>
                <a:ea typeface="UD デジタル 教科書体 NK-R" panose="02020400000000000000" pitchFamily="18" charset="-128"/>
              </a:rPr>
              <a:t>上の観光キーワード（例、北海道　観光）</a:t>
            </a:r>
            <a:endParaRPr lang="ja-JP" altLang="en-US" sz="1600" dirty="0">
              <a:latin typeface="UD デジタル 教科書体 NK-R" panose="02020400000000000000" pitchFamily="18" charset="-128"/>
              <a:ea typeface="UD デジタル 教科書体 NK-R" panose="02020400000000000000" pitchFamily="18" charset="-128"/>
            </a:endParaRPr>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91910"/>
            <a:ext cx="6858000" cy="1914306"/>
          </a:xfrm>
          <a:prstGeom prst="rect">
            <a:avLst/>
          </a:prstGeom>
        </p:spPr>
      </p:pic>
      <p:pic>
        <p:nvPicPr>
          <p:cNvPr id="5" name="図 4"/>
          <p:cNvPicPr>
            <a:picLocks noChangeAspect="1"/>
          </p:cNvPicPr>
          <p:nvPr/>
        </p:nvPicPr>
        <p:blipFill>
          <a:blip r:embed="rId3"/>
          <a:stretch>
            <a:fillRect/>
          </a:stretch>
        </p:blipFill>
        <p:spPr>
          <a:xfrm>
            <a:off x="404664" y="2296292"/>
            <a:ext cx="3915321" cy="752580"/>
          </a:xfrm>
          <a:prstGeom prst="rect">
            <a:avLst/>
          </a:prstGeom>
        </p:spPr>
      </p:pic>
      <p:pic>
        <p:nvPicPr>
          <p:cNvPr id="6" name="図 5"/>
          <p:cNvPicPr>
            <a:picLocks noChangeAspect="1"/>
          </p:cNvPicPr>
          <p:nvPr/>
        </p:nvPicPr>
        <p:blipFill>
          <a:blip r:embed="rId4"/>
          <a:stretch>
            <a:fillRect/>
          </a:stretch>
        </p:blipFill>
        <p:spPr>
          <a:xfrm>
            <a:off x="260648" y="5177355"/>
            <a:ext cx="3339089" cy="1014617"/>
          </a:xfrm>
          <a:prstGeom prst="rect">
            <a:avLst/>
          </a:prstGeom>
        </p:spPr>
      </p:pic>
      <p:pic>
        <p:nvPicPr>
          <p:cNvPr id="7" name="図 6"/>
          <p:cNvPicPr>
            <a:picLocks noChangeAspect="1"/>
          </p:cNvPicPr>
          <p:nvPr/>
        </p:nvPicPr>
        <p:blipFill>
          <a:blip r:embed="rId5"/>
          <a:stretch>
            <a:fillRect/>
          </a:stretch>
        </p:blipFill>
        <p:spPr>
          <a:xfrm>
            <a:off x="260648" y="6290819"/>
            <a:ext cx="3339089" cy="986455"/>
          </a:xfrm>
          <a:prstGeom prst="rect">
            <a:avLst/>
          </a:prstGeom>
        </p:spPr>
      </p:pic>
      <p:pic>
        <p:nvPicPr>
          <p:cNvPr id="10" name="図 9"/>
          <p:cNvPicPr>
            <a:picLocks noChangeAspect="1"/>
          </p:cNvPicPr>
          <p:nvPr/>
        </p:nvPicPr>
        <p:blipFill>
          <a:blip r:embed="rId6"/>
          <a:stretch>
            <a:fillRect/>
          </a:stretch>
        </p:blipFill>
        <p:spPr>
          <a:xfrm>
            <a:off x="3737926" y="5415098"/>
            <a:ext cx="2931434" cy="1605174"/>
          </a:xfrm>
          <a:prstGeom prst="rect">
            <a:avLst/>
          </a:prstGeom>
        </p:spPr>
      </p:pic>
      <p:pic>
        <p:nvPicPr>
          <p:cNvPr id="12" name="図 11"/>
          <p:cNvPicPr>
            <a:picLocks noChangeAspect="1"/>
          </p:cNvPicPr>
          <p:nvPr/>
        </p:nvPicPr>
        <p:blipFill>
          <a:blip r:embed="rId7"/>
          <a:stretch>
            <a:fillRect/>
          </a:stretch>
        </p:blipFill>
        <p:spPr>
          <a:xfrm>
            <a:off x="4941168" y="1783534"/>
            <a:ext cx="1643227" cy="1213460"/>
          </a:xfrm>
          <a:prstGeom prst="rect">
            <a:avLst/>
          </a:prstGeom>
        </p:spPr>
      </p:pic>
      <p:sp>
        <p:nvSpPr>
          <p:cNvPr id="13" name="正方形/長方形 12"/>
          <p:cNvSpPr/>
          <p:nvPr/>
        </p:nvSpPr>
        <p:spPr>
          <a:xfrm>
            <a:off x="325508" y="7656852"/>
            <a:ext cx="6127828" cy="1077218"/>
          </a:xfrm>
          <a:prstGeom prst="rect">
            <a:avLst/>
          </a:prstGeom>
        </p:spPr>
        <p:txBody>
          <a:bodyPr wrap="square">
            <a:spAutoFit/>
          </a:bodyPr>
          <a:lstStyle/>
          <a:p>
            <a:r>
              <a:rPr lang="ja-JP" altLang="en-US" sz="1600" dirty="0" smtClean="0">
                <a:latin typeface="UD デジタル 教科書体 NK-R" panose="02020400000000000000" pitchFamily="18" charset="-128"/>
                <a:ea typeface="UD デジタル 教科書体 NK-R" panose="02020400000000000000" pitchFamily="18" charset="-128"/>
              </a:rPr>
              <a:t>北海道の観光関連の各キーワードを大量に、北海道観光振興機構様と共有して相談します。そして、当社が専門とする「観光デジタルマーケティング」の観点からの</a:t>
            </a:r>
            <a:r>
              <a:rPr lang="en-US" altLang="ja-JP" sz="1600" dirty="0" smtClean="0">
                <a:latin typeface="UD デジタル 教科書体 NK-R" panose="02020400000000000000" pitchFamily="18" charset="-128"/>
                <a:ea typeface="UD デジタル 教科書体 NK-R" panose="02020400000000000000" pitchFamily="18" charset="-128"/>
              </a:rPr>
              <a:t>LINE</a:t>
            </a:r>
            <a:r>
              <a:rPr lang="ja-JP" altLang="en-US" sz="1600" dirty="0" smtClean="0">
                <a:latin typeface="UD デジタル 教科書体 NK-R" panose="02020400000000000000" pitchFamily="18" charset="-128"/>
                <a:ea typeface="UD デジタル 教科書体 NK-R" panose="02020400000000000000" pitchFamily="18" charset="-128"/>
              </a:rPr>
              <a:t>からの動画配信、旅行記事配信、</a:t>
            </a:r>
            <a:r>
              <a:rPr lang="en-US" altLang="ja-JP" sz="1600" dirty="0" err="1" smtClean="0">
                <a:latin typeface="UD デジタル 教科書体 NK-R" panose="02020400000000000000" pitchFamily="18" charset="-128"/>
                <a:ea typeface="UD デジタル 教科書体 NK-R" panose="02020400000000000000" pitchFamily="18" charset="-128"/>
              </a:rPr>
              <a:t>Youtube</a:t>
            </a:r>
            <a:r>
              <a:rPr lang="ja-JP" altLang="en-US" sz="1600" dirty="0" smtClean="0">
                <a:latin typeface="UD デジタル 教科書体 NK-R" panose="02020400000000000000" pitchFamily="18" charset="-128"/>
                <a:ea typeface="UD デジタル 教科書体 NK-R" panose="02020400000000000000" pitchFamily="18" charset="-128"/>
              </a:rPr>
              <a:t>配信を進めます。</a:t>
            </a:r>
            <a:endParaRPr lang="en-US" altLang="ja-JP" sz="1600"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2571501329"/>
      </p:ext>
    </p:extLst>
  </p:cSld>
  <p:clrMapOvr>
    <a:masterClrMapping/>
  </p:clrMapOvr>
  <p:timing>
    <p:tnLst>
      <p:par>
        <p:cTn id="1" dur="indefinite" restart="never" nodeType="tmRoot"/>
      </p:par>
    </p:tnLst>
  </p:timing>
</p:sld>
</file>

<file path=ppt/theme/theme1.xml><?xml version="1.0" encoding="utf-8"?>
<a:theme xmlns:a="http://schemas.openxmlformats.org/drawingml/2006/main" name="VAKS_TOPTOUR（FINAL）">
  <a:themeElements>
    <a:clrScheme name="VAKS_TOPTOUR（FINAL） 8">
      <a:dk1>
        <a:srgbClr val="000000"/>
      </a:dk1>
      <a:lt1>
        <a:srgbClr val="FFFFFF"/>
      </a:lt1>
      <a:dk2>
        <a:srgbClr val="000000"/>
      </a:dk2>
      <a:lt2>
        <a:srgbClr val="808080"/>
      </a:lt2>
      <a:accent1>
        <a:srgbClr val="CDD9FF"/>
      </a:accent1>
      <a:accent2>
        <a:srgbClr val="698DFF"/>
      </a:accent2>
      <a:accent3>
        <a:srgbClr val="FFFFFF"/>
      </a:accent3>
      <a:accent4>
        <a:srgbClr val="000000"/>
      </a:accent4>
      <a:accent5>
        <a:srgbClr val="E3E9FF"/>
      </a:accent5>
      <a:accent6>
        <a:srgbClr val="5E7FE7"/>
      </a:accent6>
      <a:hlink>
        <a:srgbClr val="0541FF"/>
      </a:hlink>
      <a:folHlink>
        <a:srgbClr val="002BB4"/>
      </a:folHlink>
    </a:clrScheme>
    <a:fontScheme name="Meiryo UI">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800" b="0" i="0" u="none" strike="noStrike" cap="none" normalizeH="0" baseline="0" smtClean="0">
            <a:ln>
              <a:noFill/>
            </a:ln>
            <a:solidFill>
              <a:schemeClr val="tx1"/>
            </a:solidFill>
            <a:effectLst/>
            <a:latin typeface="Century" pitchFamily="18" charset="0"/>
            <a:ea typeface="ＭＳ 明朝" pitchFamily="17" charset="-128"/>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800" b="0" i="0" u="none" strike="noStrike" cap="none" normalizeH="0" baseline="0" smtClean="0">
            <a:ln>
              <a:noFill/>
            </a:ln>
            <a:solidFill>
              <a:schemeClr val="tx1"/>
            </a:solidFill>
            <a:effectLst/>
            <a:latin typeface="Century" pitchFamily="18" charset="0"/>
            <a:ea typeface="ＭＳ 明朝" pitchFamily="17" charset="-128"/>
          </a:defRPr>
        </a:defPPr>
      </a:lstStyle>
    </a:lnDef>
  </a:objectDefaults>
  <a:extraClrSchemeLst>
    <a:extraClrScheme>
      <a:clrScheme name="VAKS_TOPTOUR（FINAL）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VAKS_TOPTOUR（FINAL）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VAKS_TOPTOUR（FINAL）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VAKS_TOPTOUR（FINAL）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AKS_TOPTOUR（FINAL）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VAKS_TOPTOUR（FINAL）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VAKS_TOPTOUR（FINAL）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VAKS_TOPTOUR（FINAL） 8">
        <a:dk1>
          <a:srgbClr val="000000"/>
        </a:dk1>
        <a:lt1>
          <a:srgbClr val="FFFFFF"/>
        </a:lt1>
        <a:dk2>
          <a:srgbClr val="000000"/>
        </a:dk2>
        <a:lt2>
          <a:srgbClr val="808080"/>
        </a:lt2>
        <a:accent1>
          <a:srgbClr val="CDD9FF"/>
        </a:accent1>
        <a:accent2>
          <a:srgbClr val="698DFF"/>
        </a:accent2>
        <a:accent3>
          <a:srgbClr val="FFFFFF"/>
        </a:accent3>
        <a:accent4>
          <a:srgbClr val="000000"/>
        </a:accent4>
        <a:accent5>
          <a:srgbClr val="E3E9FF"/>
        </a:accent5>
        <a:accent6>
          <a:srgbClr val="5E7FE7"/>
        </a:accent6>
        <a:hlink>
          <a:srgbClr val="0541FF"/>
        </a:hlink>
        <a:folHlink>
          <a:srgbClr val="002BB4"/>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33622</TotalTime>
  <Words>10520</Words>
  <Application>Microsoft Office PowerPoint</Application>
  <PresentationFormat>画面に合わせる (4:3)</PresentationFormat>
  <Paragraphs>1277</Paragraphs>
  <Slides>79</Slides>
  <Notes>23</Notes>
  <HiddenSlides>0</HiddenSlides>
  <MMClips>0</MMClips>
  <ScaleCrop>false</ScaleCrop>
  <HeadingPairs>
    <vt:vector size="8" baseType="variant">
      <vt:variant>
        <vt:lpstr>使用されているフォント</vt:lpstr>
      </vt:variant>
      <vt:variant>
        <vt:i4>16</vt:i4>
      </vt:variant>
      <vt:variant>
        <vt:lpstr>テーマ</vt:lpstr>
      </vt:variant>
      <vt:variant>
        <vt:i4>1</vt:i4>
      </vt:variant>
      <vt:variant>
        <vt:lpstr>埋め込まれた OLE サーバー</vt:lpstr>
      </vt:variant>
      <vt:variant>
        <vt:i4>2</vt:i4>
      </vt:variant>
      <vt:variant>
        <vt:lpstr>スライド タイトル</vt:lpstr>
      </vt:variant>
      <vt:variant>
        <vt:i4>79</vt:i4>
      </vt:variant>
    </vt:vector>
  </HeadingPairs>
  <TitlesOfParts>
    <vt:vector size="98" baseType="lpstr">
      <vt:lpstr>M PLUS 1p</vt:lpstr>
      <vt:lpstr>Meiryo UI</vt:lpstr>
      <vt:lpstr>ＭＳ Ｐゴシック</vt:lpstr>
      <vt:lpstr>ＭＳ 明朝</vt:lpstr>
      <vt:lpstr>UD デジタル 教科書体 N-B</vt:lpstr>
      <vt:lpstr>UD デジタル 教科書体 NK-R</vt:lpstr>
      <vt:lpstr>UD デジタル 教科書体 N-R</vt:lpstr>
      <vt:lpstr>メイリオ</vt:lpstr>
      <vt:lpstr>メイリオ</vt:lpstr>
      <vt:lpstr>游ゴシック</vt:lpstr>
      <vt:lpstr>Arial</vt:lpstr>
      <vt:lpstr>Calibri</vt:lpstr>
      <vt:lpstr>Century</vt:lpstr>
      <vt:lpstr>Segoe UI</vt:lpstr>
      <vt:lpstr>Times New Roman</vt:lpstr>
      <vt:lpstr>Wingdings</vt:lpstr>
      <vt:lpstr>VAKS_TOPTOUR（FINAL）</vt:lpstr>
      <vt:lpstr>ワークシート</vt:lpstr>
      <vt:lpstr>Microsoft Excel ワークシート</vt:lpstr>
      <vt:lpstr>PowerPoint プレゼンテーション</vt:lpstr>
      <vt:lpstr>PowerPoint プレゼンテーション</vt:lpstr>
      <vt:lpstr>　１　事業実施概要　</vt:lpstr>
      <vt:lpstr>　１　事業実施概要　</vt:lpstr>
      <vt:lpstr>　２　ご提案のポイント　　　　</vt:lpstr>
      <vt:lpstr>　２　ご提案のポイント　　　　観光データ活用型①</vt:lpstr>
      <vt:lpstr>　２　ご提案のポイント　　　　観光データ活用型②</vt:lpstr>
      <vt:lpstr>　２　ご提案のポイント　　　　観光データ活用型③</vt:lpstr>
      <vt:lpstr>　２　ご提案のポイント　　　　観光データ活用型④</vt:lpstr>
      <vt:lpstr>　２　ご提案のポイント　　LINEに関する業務遂行能力</vt:lpstr>
      <vt:lpstr>　２　ご提案のポイント　　LINEに関する業務遂行能力</vt:lpstr>
      <vt:lpstr>　２　ご提案のポイント　　LINEに関する業務遂行能力</vt:lpstr>
      <vt:lpstr>　２　ご提案のポイント　データ活用型LINEに改良①</vt:lpstr>
      <vt:lpstr>　２　ご提案のポイント　データ活用型LINEに改良②</vt:lpstr>
      <vt:lpstr>　２　ご提案のポイント　　データ活用SNSマーケティング</vt:lpstr>
      <vt:lpstr>　２　ご提案のポイント　　インフルエンサーの活用</vt:lpstr>
      <vt:lpstr>　２　ご提案のポイント　　　遵守するガイドライン</vt:lpstr>
      <vt:lpstr>　３　業務内容　　（１）表示名の移行　 </vt:lpstr>
      <vt:lpstr>　３　業務内容　　（１）表示名の移行　</vt:lpstr>
      <vt:lpstr>　３　業務内容　　（２）LINE公式アカウントの改良</vt:lpstr>
      <vt:lpstr>　３　業務内容　　（２）LINE公式アカウントの改良</vt:lpstr>
      <vt:lpstr>　３　業務内容　　（２）LINE公式アカウントの改良</vt:lpstr>
      <vt:lpstr>　３　業務内容　　（２）LINE公式アカウントの改良</vt:lpstr>
      <vt:lpstr>　３　業務内容　　（２）LINE公式アカウントの改良</vt:lpstr>
      <vt:lpstr>　３　業務内容　　（２）LINE公式アカウントの改良</vt:lpstr>
      <vt:lpstr>　３　業務内容　　（２）LINE公式アカウントの改良</vt:lpstr>
      <vt:lpstr>　３　業務内容　　（３）効果的な情報発信</vt:lpstr>
      <vt:lpstr>　３　業務内容　　（３）効果的な情報発信</vt:lpstr>
      <vt:lpstr>　３　業務内容　　（３）効果的な情報発信</vt:lpstr>
      <vt:lpstr>　３　業務内容　　（３）効果的な情報発信　　</vt:lpstr>
      <vt:lpstr>　３　業務内容　　（３）効果的な情報発信　　</vt:lpstr>
      <vt:lpstr>　３　業務内容　　（３）効果的な情報発信　　</vt:lpstr>
      <vt:lpstr>　３　業務内容　　（３）効果的な情報発信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リアルの行動にも繋がる</vt:lpstr>
      <vt:lpstr>PowerPoint プレゼンテーション</vt:lpstr>
      <vt:lpstr>PowerPoint プレゼンテーション</vt:lpstr>
      <vt:lpstr>　３　業務内容　　　（５）キュンちゃんLINEスタンプ</vt:lpstr>
      <vt:lpstr>　３　業務内容　　　（５）キュンちゃんLINEスタンプ</vt:lpstr>
      <vt:lpstr>　３　業務内容　　　（５）キュンちゃんLINEスタンプ</vt:lpstr>
      <vt:lpstr>　３　業務内容　　　（５）キュンちゃんLINEスタンプ</vt:lpstr>
      <vt:lpstr>　３　業務内容　　　（６）機構のSNSとの連携</vt:lpstr>
      <vt:lpstr>　３　業務内容　（７）ユーザーとの情報交換の整備</vt:lpstr>
      <vt:lpstr>　３　業務内容　（７）ユーザーとの情報交換の整備</vt:lpstr>
      <vt:lpstr>　３　業務内容　（７）ユーザーとの情報交換の整備</vt:lpstr>
      <vt:lpstr>　３　業務内容　　　（８）データの連携ほか</vt:lpstr>
      <vt:lpstr>　３　業務内容　　　（８）データの連携ほか</vt:lpstr>
      <vt:lpstr>　３　業務内容　　（９）広告効果・経済効果　</vt:lpstr>
      <vt:lpstr>　３　業務内容　　（９）広告効果・経済効果　</vt:lpstr>
      <vt:lpstr>　３　業務内容　　（９）広告効果・経済効果　</vt:lpstr>
      <vt:lpstr>　３　業務内容　　（１０）実績報告書の作成　</vt:lpstr>
      <vt:lpstr>①「札幌」ツイート数分析 (過去180日間での計測)</vt:lpstr>
      <vt:lpstr>②「知床」ツイート数分析 (過去180日間での計測)</vt:lpstr>
      <vt:lpstr>③「函館」ツイート数分析 (過去180日間での計測)</vt:lpstr>
      <vt:lpstr>④「富良野」ツイート数分析 (過去180日間での計測)</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４　これまでの類似事業実績　</vt:lpstr>
      <vt:lpstr>　４　これまでの類似事業実績　</vt:lpstr>
      <vt:lpstr>　５　業務実施体制　</vt:lpstr>
      <vt:lpstr>　６　業務スケジュール　</vt:lpstr>
      <vt:lpstr>　７　見積書　</vt:lpstr>
      <vt:lpstr>　７　見積書　</vt:lpstr>
      <vt:lpstr>　７　見積書　</vt:lpstr>
      <vt:lpstr>MEMO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N110999</dc:creator>
  <cp:lastModifiedBy>村井宗明</cp:lastModifiedBy>
  <cp:revision>2013</cp:revision>
  <cp:lastPrinted>2022-03-18T00:58:08Z</cp:lastPrinted>
  <dcterms:created xsi:type="dcterms:W3CDTF">2015-02-12T10:37:39Z</dcterms:created>
  <dcterms:modified xsi:type="dcterms:W3CDTF">2022-03-21T11:26:57Z</dcterms:modified>
</cp:coreProperties>
</file>