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7" r:id="rId3"/>
    <p:sldMasterId id="2147483754" r:id="rId4"/>
  </p:sldMasterIdLst>
  <p:notesMasterIdLst>
    <p:notesMasterId r:id="rId58"/>
  </p:notesMasterIdLst>
  <p:sldIdLst>
    <p:sldId id="257" r:id="rId5"/>
    <p:sldId id="617" r:id="rId6"/>
    <p:sldId id="616" r:id="rId7"/>
    <p:sldId id="448" r:id="rId8"/>
    <p:sldId id="450" r:id="rId9"/>
    <p:sldId id="449" r:id="rId10"/>
    <p:sldId id="716" r:id="rId11"/>
    <p:sldId id="559" r:id="rId12"/>
    <p:sldId id="654" r:id="rId13"/>
    <p:sldId id="608" r:id="rId14"/>
    <p:sldId id="263" r:id="rId15"/>
    <p:sldId id="674" r:id="rId16"/>
    <p:sldId id="649" r:id="rId17"/>
    <p:sldId id="268" r:id="rId18"/>
    <p:sldId id="289" r:id="rId19"/>
    <p:sldId id="294" r:id="rId20"/>
    <p:sldId id="293" r:id="rId21"/>
    <p:sldId id="652" r:id="rId22"/>
    <p:sldId id="290" r:id="rId23"/>
    <p:sldId id="612" r:id="rId24"/>
    <p:sldId id="718" r:id="rId25"/>
    <p:sldId id="719" r:id="rId26"/>
    <p:sldId id="720" r:id="rId27"/>
    <p:sldId id="721" r:id="rId28"/>
    <p:sldId id="723" r:id="rId29"/>
    <p:sldId id="724" r:id="rId30"/>
    <p:sldId id="725" r:id="rId31"/>
    <p:sldId id="727" r:id="rId32"/>
    <p:sldId id="728" r:id="rId33"/>
    <p:sldId id="729" r:id="rId34"/>
    <p:sldId id="731" r:id="rId35"/>
    <p:sldId id="644" r:id="rId36"/>
    <p:sldId id="312" r:id="rId37"/>
    <p:sldId id="594" r:id="rId38"/>
    <p:sldId id="601" r:id="rId39"/>
    <p:sldId id="606" r:id="rId40"/>
    <p:sldId id="614" r:id="rId41"/>
    <p:sldId id="613" r:id="rId42"/>
    <p:sldId id="595" r:id="rId43"/>
    <p:sldId id="596" r:id="rId44"/>
    <p:sldId id="597" r:id="rId45"/>
    <p:sldId id="598" r:id="rId46"/>
    <p:sldId id="320" r:id="rId47"/>
    <p:sldId id="615" r:id="rId48"/>
    <p:sldId id="611" r:id="rId49"/>
    <p:sldId id="314" r:id="rId50"/>
    <p:sldId id="315" r:id="rId51"/>
    <p:sldId id="316" r:id="rId52"/>
    <p:sldId id="317" r:id="rId53"/>
    <p:sldId id="734" r:id="rId54"/>
    <p:sldId id="733" r:id="rId55"/>
    <p:sldId id="574" r:id="rId56"/>
    <p:sldId id="732"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村井 宗明" initials="村井" lastIdx="1" clrIdx="0">
    <p:extLst>
      <p:ext uri="{19B8F6BF-5375-455C-9EA6-DF929625EA0E}">
        <p15:presenceInfo xmlns:p15="http://schemas.microsoft.com/office/powerpoint/2012/main" userId="946c7badefaaf3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7" autoAdjust="0"/>
    <p:restoredTop sz="94660"/>
  </p:normalViewPr>
  <p:slideViewPr>
    <p:cSldViewPr snapToGrid="0">
      <p:cViewPr varScale="1">
        <p:scale>
          <a:sx n="72" d="100"/>
          <a:sy n="72" d="100"/>
        </p:scale>
        <p:origin x="6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ja-JP" sz="18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インターネット利用時間</a:t>
            </a:r>
            <a:endParaRPr lang="en-US" altLang="ja-JP" sz="18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endParaRPr>
          </a:p>
          <a:p>
            <a:pPr>
              <a:defRPr sz="2400" b="0" i="0" u="none" strike="noStrike" kern="1200" spc="0" baseline="0">
                <a:solidFill>
                  <a:schemeClr val="tx1">
                    <a:lumMod val="65000"/>
                    <a:lumOff val="35000"/>
                  </a:schemeClr>
                </a:solidFill>
                <a:latin typeface="+mn-lt"/>
                <a:ea typeface="+mn-ea"/>
                <a:cs typeface="+mn-cs"/>
              </a:defRPr>
            </a:pPr>
            <a:r>
              <a:rPr lang="ja-JP" altLang="ja-JP" sz="16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（総務省、</a:t>
            </a:r>
            <a:r>
              <a:rPr lang="ja-JP" altLang="en-US" sz="16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１０</a:t>
            </a:r>
            <a:r>
              <a:rPr lang="ja-JP" altLang="ja-JP" sz="1600" b="0" i="0" baseline="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rPr>
              <a:t>代）</a:t>
            </a:r>
            <a:endParaRPr lang="ja-JP" altLang="ja-JP" sz="1800" dirty="0">
              <a:solidFill>
                <a:schemeClr val="tx1">
                  <a:lumMod val="85000"/>
                  <a:lumOff val="15000"/>
                </a:schemeClr>
              </a:solidFill>
              <a:effectLst/>
              <a:latin typeface="UD デジタル 教科書体 NP-B" panose="02020700000000000000" pitchFamily="18" charset="-128"/>
              <a:ea typeface="UD デジタル 教科書体 NP-B" panose="02020700000000000000" pitchFamily="18" charset="-128"/>
            </a:endParaRPr>
          </a:p>
        </c:rich>
      </c:tx>
      <c:layout>
        <c:manualLayout>
          <c:xMode val="edge"/>
          <c:yMode val="edge"/>
          <c:x val="5.3606102463416216E-3"/>
          <c:y val="3.4668291366240301E-3"/>
        </c:manualLayout>
      </c:layout>
      <c:overlay val="0"/>
      <c:spPr>
        <a:noFill/>
        <a:ln>
          <a:solidFill>
            <a:schemeClr val="tx1"/>
          </a:solidFill>
        </a:ln>
        <a:effectLst/>
      </c:spPr>
    </c:title>
    <c:autoTitleDeleted val="0"/>
    <c:plotArea>
      <c:layout>
        <c:manualLayout>
          <c:layoutTarget val="inner"/>
          <c:xMode val="edge"/>
          <c:yMode val="edge"/>
          <c:x val="3.2210604306769822E-2"/>
          <c:y val="0.18863711319215984"/>
          <c:w val="0.93702736814164034"/>
          <c:h val="0.70003252135387684"/>
        </c:manualLayout>
      </c:layout>
      <c:lineChart>
        <c:grouping val="standard"/>
        <c:varyColors val="0"/>
        <c:ser>
          <c:idx val="0"/>
          <c:order val="0"/>
          <c:tx>
            <c:strRef>
              <c:f>'10代'!$B$1</c:f>
              <c:strCache>
                <c:ptCount val="1"/>
                <c:pt idx="0">
                  <c:v>メール</c:v>
                </c:pt>
              </c:strCache>
            </c:strRef>
          </c:tx>
          <c:spPr>
            <a:ln w="76200" cap="rnd">
              <a:solidFill>
                <a:schemeClr val="accent1"/>
              </a:solidFill>
              <a:prstDash val="sysDot"/>
              <a:round/>
            </a:ln>
            <a:effectLst/>
          </c:spPr>
          <c:marker>
            <c:symbol val="circle"/>
            <c:size val="5"/>
            <c:spPr>
              <a:solidFill>
                <a:schemeClr val="accent1"/>
              </a:solidFill>
              <a:ln w="76200">
                <a:solidFill>
                  <a:schemeClr val="accent1"/>
                </a:solidFill>
                <a:prstDash val="sysDot"/>
              </a:ln>
              <a:effectLst/>
            </c:spPr>
          </c:marker>
          <c:cat>
            <c:strRef>
              <c:f>'10代'!$A$2:$A$6</c:f>
              <c:strCache>
                <c:ptCount val="5"/>
                <c:pt idx="0">
                  <c:v>H24</c:v>
                </c:pt>
                <c:pt idx="1">
                  <c:v>H25</c:v>
                </c:pt>
                <c:pt idx="2">
                  <c:v>H26</c:v>
                </c:pt>
                <c:pt idx="3">
                  <c:v>H27</c:v>
                </c:pt>
                <c:pt idx="4">
                  <c:v>H28</c:v>
                </c:pt>
              </c:strCache>
            </c:strRef>
          </c:cat>
          <c:val>
            <c:numRef>
              <c:f>'10代'!$B$2:$B$6</c:f>
              <c:numCache>
                <c:formatCode>General</c:formatCode>
                <c:ptCount val="5"/>
                <c:pt idx="0">
                  <c:v>47.9</c:v>
                </c:pt>
                <c:pt idx="1">
                  <c:v>23.8</c:v>
                </c:pt>
                <c:pt idx="2">
                  <c:v>14.3</c:v>
                </c:pt>
                <c:pt idx="3">
                  <c:v>17</c:v>
                </c:pt>
                <c:pt idx="4">
                  <c:v>20.2</c:v>
                </c:pt>
              </c:numCache>
            </c:numRef>
          </c:val>
          <c:smooth val="0"/>
          <c:extLst>
            <c:ext xmlns:c16="http://schemas.microsoft.com/office/drawing/2014/chart" uri="{C3380CC4-5D6E-409C-BE32-E72D297353CC}">
              <c16:uniqueId val="{00000000-A1B4-495E-8005-A3840BDFB3FD}"/>
            </c:ext>
          </c:extLst>
        </c:ser>
        <c:ser>
          <c:idx val="1"/>
          <c:order val="1"/>
          <c:tx>
            <c:strRef>
              <c:f>'10代'!$C$1</c:f>
              <c:strCache>
                <c:ptCount val="1"/>
                <c:pt idx="0">
                  <c:v>ウェブ(アプリ・ＨＰ）</c:v>
                </c:pt>
              </c:strCache>
            </c:strRef>
          </c:tx>
          <c:spPr>
            <a:ln w="57150" cap="rnd">
              <a:solidFill>
                <a:schemeClr val="accent2"/>
              </a:solidFill>
              <a:prstDash val="lgDash"/>
              <a:round/>
            </a:ln>
            <a:effectLst/>
          </c:spPr>
          <c:marker>
            <c:symbol val="circle"/>
            <c:size val="5"/>
            <c:spPr>
              <a:solidFill>
                <a:schemeClr val="accent2"/>
              </a:solidFill>
              <a:ln w="57150">
                <a:solidFill>
                  <a:schemeClr val="accent2"/>
                </a:solidFill>
                <a:prstDash val="lgDash"/>
              </a:ln>
              <a:effectLst/>
            </c:spPr>
          </c:marker>
          <c:cat>
            <c:strRef>
              <c:f>'10代'!$A$2:$A$6</c:f>
              <c:strCache>
                <c:ptCount val="5"/>
                <c:pt idx="0">
                  <c:v>H24</c:v>
                </c:pt>
                <c:pt idx="1">
                  <c:v>H25</c:v>
                </c:pt>
                <c:pt idx="2">
                  <c:v>H26</c:v>
                </c:pt>
                <c:pt idx="3">
                  <c:v>H27</c:v>
                </c:pt>
                <c:pt idx="4">
                  <c:v>H28</c:v>
                </c:pt>
              </c:strCache>
            </c:strRef>
          </c:cat>
          <c:val>
            <c:numRef>
              <c:f>'10代'!$C$2:$C$6</c:f>
              <c:numCache>
                <c:formatCode>General</c:formatCode>
                <c:ptCount val="5"/>
                <c:pt idx="0">
                  <c:v>27</c:v>
                </c:pt>
                <c:pt idx="1">
                  <c:v>13.2</c:v>
                </c:pt>
                <c:pt idx="2">
                  <c:v>11.5</c:v>
                </c:pt>
                <c:pt idx="3">
                  <c:v>14.1</c:v>
                </c:pt>
                <c:pt idx="4">
                  <c:v>12.1</c:v>
                </c:pt>
              </c:numCache>
            </c:numRef>
          </c:val>
          <c:smooth val="0"/>
          <c:extLst>
            <c:ext xmlns:c16="http://schemas.microsoft.com/office/drawing/2014/chart" uri="{C3380CC4-5D6E-409C-BE32-E72D297353CC}">
              <c16:uniqueId val="{00000001-A1B4-495E-8005-A3840BDFB3FD}"/>
            </c:ext>
          </c:extLst>
        </c:ser>
        <c:ser>
          <c:idx val="2"/>
          <c:order val="2"/>
          <c:tx>
            <c:strRef>
              <c:f>'10代'!$D$1</c:f>
              <c:strCache>
                <c:ptCount val="1"/>
                <c:pt idx="0">
                  <c:v>ＳＮＳ</c:v>
                </c:pt>
              </c:strCache>
            </c:strRef>
          </c:tx>
          <c:spPr>
            <a:ln w="38100" cap="rnd">
              <a:solidFill>
                <a:srgbClr val="00B050"/>
              </a:solidFill>
              <a:round/>
            </a:ln>
            <a:effectLst/>
          </c:spPr>
          <c:marker>
            <c:symbol val="circle"/>
            <c:size val="5"/>
            <c:spPr>
              <a:solidFill>
                <a:schemeClr val="accent3"/>
              </a:solidFill>
              <a:ln w="38100">
                <a:solidFill>
                  <a:srgbClr val="00B050"/>
                </a:solidFill>
              </a:ln>
              <a:effectLst/>
            </c:spPr>
          </c:marker>
          <c:cat>
            <c:strRef>
              <c:f>'10代'!$A$2:$A$6</c:f>
              <c:strCache>
                <c:ptCount val="5"/>
                <c:pt idx="0">
                  <c:v>H24</c:v>
                </c:pt>
                <c:pt idx="1">
                  <c:v>H25</c:v>
                </c:pt>
                <c:pt idx="2">
                  <c:v>H26</c:v>
                </c:pt>
                <c:pt idx="3">
                  <c:v>H27</c:v>
                </c:pt>
                <c:pt idx="4">
                  <c:v>H28</c:v>
                </c:pt>
              </c:strCache>
            </c:strRef>
          </c:cat>
          <c:val>
            <c:numRef>
              <c:f>'10代'!$D$2:$D$6</c:f>
              <c:numCache>
                <c:formatCode>General</c:formatCode>
                <c:ptCount val="5"/>
                <c:pt idx="0">
                  <c:v>26.9</c:v>
                </c:pt>
                <c:pt idx="1">
                  <c:v>48.1</c:v>
                </c:pt>
                <c:pt idx="2">
                  <c:v>59.8</c:v>
                </c:pt>
                <c:pt idx="3">
                  <c:v>57.8</c:v>
                </c:pt>
                <c:pt idx="4">
                  <c:v>58.9</c:v>
                </c:pt>
              </c:numCache>
            </c:numRef>
          </c:val>
          <c:smooth val="0"/>
          <c:extLst>
            <c:ext xmlns:c16="http://schemas.microsoft.com/office/drawing/2014/chart" uri="{C3380CC4-5D6E-409C-BE32-E72D297353CC}">
              <c16:uniqueId val="{00000002-A1B4-495E-8005-A3840BDFB3FD}"/>
            </c:ext>
          </c:extLst>
        </c:ser>
        <c:dLbls>
          <c:showLegendKey val="0"/>
          <c:showVal val="0"/>
          <c:showCatName val="0"/>
          <c:showSerName val="0"/>
          <c:showPercent val="0"/>
          <c:showBubbleSize val="0"/>
        </c:dLbls>
        <c:marker val="1"/>
        <c:smooth val="0"/>
        <c:axId val="53969280"/>
        <c:axId val="53971200"/>
      </c:lineChart>
      <c:catAx>
        <c:axId val="5396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53971200"/>
        <c:crosses val="autoZero"/>
        <c:auto val="1"/>
        <c:lblAlgn val="ctr"/>
        <c:lblOffset val="100"/>
        <c:noMultiLvlLbl val="0"/>
      </c:catAx>
      <c:valAx>
        <c:axId val="53971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3969280"/>
        <c:crosses val="autoZero"/>
        <c:crossBetween val="between"/>
      </c:valAx>
      <c:spPr>
        <a:noFill/>
        <a:ln>
          <a:noFill/>
        </a:ln>
        <a:effectLst/>
      </c:spPr>
    </c:plotArea>
    <c:plotVisOnly val="1"/>
    <c:dispBlanksAs val="gap"/>
    <c:showDLblsOverMax val="0"/>
  </c:chart>
  <c:spPr>
    <a:solidFill>
      <a:sysClr val="window" lastClr="FFFFFF"/>
    </a:solidFill>
    <a:ln>
      <a:noFill/>
    </a:ln>
    <a:effectLst/>
  </c:spPr>
  <c:txPr>
    <a:bodyPr/>
    <a:lstStyle/>
    <a:p>
      <a:pPr>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000" dirty="0"/>
              <a:t>（総務省 令和２年度）</a:t>
            </a:r>
            <a:r>
              <a:rPr lang="ja-JP" altLang="en-US" sz="2400" dirty="0"/>
              <a:t>日本国民の</a:t>
            </a:r>
            <a:r>
              <a:rPr lang="en-US" altLang="ja-JP" sz="2400" dirty="0"/>
              <a:t>SNS</a:t>
            </a:r>
            <a:r>
              <a:rPr lang="ja-JP" altLang="en-US" sz="2400" dirty="0"/>
              <a:t>の利用率</a:t>
            </a:r>
            <a:endParaRPr lang="ja-JP" altLang="en-US" sz="2000" dirty="0"/>
          </a:p>
        </c:rich>
      </c:tx>
      <c:layout>
        <c:manualLayout>
          <c:xMode val="edge"/>
          <c:yMode val="edge"/>
          <c:x val="2.6353223474526965E-2"/>
          <c:y val="1.07868023897438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958F-4486-9A85-BFB62F00E97E}"/>
              </c:ext>
            </c:extLst>
          </c:dPt>
          <c:dPt>
            <c:idx val="1"/>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958F-4486-9A85-BFB62F00E97E}"/>
              </c:ext>
            </c:extLst>
          </c:dPt>
          <c:dPt>
            <c:idx val="2"/>
            <c:invertIfNegative val="0"/>
            <c:bubble3D val="0"/>
            <c:spPr>
              <a:solidFill>
                <a:srgbClr val="FFC000"/>
              </a:solidFill>
              <a:ln>
                <a:noFill/>
              </a:ln>
              <a:effectLst/>
            </c:spPr>
            <c:extLst>
              <c:ext xmlns:c16="http://schemas.microsoft.com/office/drawing/2014/chart" uri="{C3380CC4-5D6E-409C-BE32-E72D297353CC}">
                <c16:uniqueId val="{00000005-958F-4486-9A85-BFB62F00E97E}"/>
              </c:ext>
            </c:extLst>
          </c:dPt>
          <c:dPt>
            <c:idx val="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7-958F-4486-9A85-BFB62F00E97E}"/>
              </c:ext>
            </c:extLst>
          </c:dPt>
          <c:dPt>
            <c:idx val="4"/>
            <c:invertIfNegative val="0"/>
            <c:bubble3D val="0"/>
            <c:spPr>
              <a:solidFill>
                <a:srgbClr val="002060"/>
              </a:solidFill>
              <a:ln>
                <a:noFill/>
              </a:ln>
              <a:effectLst/>
            </c:spPr>
            <c:extLst>
              <c:ext xmlns:c16="http://schemas.microsoft.com/office/drawing/2014/chart" uri="{C3380CC4-5D6E-409C-BE32-E72D297353CC}">
                <c16:uniqueId val="{00000010-FC53-40C3-848D-5944DD95A34B}"/>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9-958F-4486-9A85-BFB62F00E97E}"/>
              </c:ext>
            </c:extLst>
          </c:dPt>
          <c:dPt>
            <c:idx val="6"/>
            <c:invertIfNegative val="0"/>
            <c:bubble3D val="0"/>
            <c:spPr>
              <a:solidFill>
                <a:srgbClr val="CC00FF"/>
              </a:solidFill>
              <a:ln>
                <a:noFill/>
              </a:ln>
              <a:effectLst/>
            </c:spPr>
            <c:extLst>
              <c:ext xmlns:c16="http://schemas.microsoft.com/office/drawing/2014/chart" uri="{C3380CC4-5D6E-409C-BE32-E72D297353CC}">
                <c16:uniqueId val="{0000000B-958F-4486-9A85-BFB62F00E97E}"/>
              </c:ext>
            </c:extLst>
          </c:dPt>
          <c:dPt>
            <c:idx val="7"/>
            <c:invertIfNegative val="0"/>
            <c:bubble3D val="0"/>
            <c:spPr>
              <a:solidFill>
                <a:srgbClr val="FF0000"/>
              </a:solidFill>
              <a:ln>
                <a:noFill/>
              </a:ln>
              <a:effectLst/>
            </c:spPr>
            <c:extLst>
              <c:ext xmlns:c16="http://schemas.microsoft.com/office/drawing/2014/chart" uri="{C3380CC4-5D6E-409C-BE32-E72D297353CC}">
                <c16:uniqueId val="{0000000D-958F-4486-9A85-BFB62F00E97E}"/>
              </c:ext>
            </c:extLst>
          </c:dPt>
          <c:dPt>
            <c:idx val="8"/>
            <c:invertIfNegative val="0"/>
            <c:bubble3D val="0"/>
            <c:spPr>
              <a:solidFill>
                <a:srgbClr val="00B050"/>
              </a:solidFill>
              <a:ln>
                <a:noFill/>
              </a:ln>
              <a:effectLst/>
            </c:spPr>
            <c:extLst>
              <c:ext xmlns:c16="http://schemas.microsoft.com/office/drawing/2014/chart" uri="{C3380CC4-5D6E-409C-BE32-E72D297353CC}">
                <c16:uniqueId val="{0000000F-958F-4486-9A85-BFB62F00E97E}"/>
              </c:ext>
            </c:extLst>
          </c:dPt>
          <c:cat>
            <c:strRef>
              <c:f>Sheet2!$B$2:$B$10</c:f>
              <c:strCache>
                <c:ptCount val="9"/>
                <c:pt idx="0">
                  <c:v>MIXI</c:v>
                </c:pt>
                <c:pt idx="1">
                  <c:v>Mobage</c:v>
                </c:pt>
                <c:pt idx="2">
                  <c:v>ニコニコ</c:v>
                </c:pt>
                <c:pt idx="3">
                  <c:v>TikTok</c:v>
                </c:pt>
                <c:pt idx="4">
                  <c:v>Facebook</c:v>
                </c:pt>
                <c:pt idx="5">
                  <c:v>Twitter</c:v>
                </c:pt>
                <c:pt idx="6">
                  <c:v>Instagram</c:v>
                </c:pt>
                <c:pt idx="7">
                  <c:v>Youtube</c:v>
                </c:pt>
                <c:pt idx="8">
                  <c:v>LINE</c:v>
                </c:pt>
              </c:strCache>
            </c:strRef>
          </c:cat>
          <c:val>
            <c:numRef>
              <c:f>Sheet2!$C$2:$C$10</c:f>
              <c:numCache>
                <c:formatCode>General</c:formatCode>
                <c:ptCount val="9"/>
                <c:pt idx="0">
                  <c:v>2.2999999999999998</c:v>
                </c:pt>
                <c:pt idx="1">
                  <c:v>2.7</c:v>
                </c:pt>
                <c:pt idx="2">
                  <c:v>14.5</c:v>
                </c:pt>
                <c:pt idx="3">
                  <c:v>17.3</c:v>
                </c:pt>
                <c:pt idx="4">
                  <c:v>31.9</c:v>
                </c:pt>
                <c:pt idx="5">
                  <c:v>42.3</c:v>
                </c:pt>
                <c:pt idx="6">
                  <c:v>42.3</c:v>
                </c:pt>
                <c:pt idx="7">
                  <c:v>85.2</c:v>
                </c:pt>
                <c:pt idx="8">
                  <c:v>90.3</c:v>
                </c:pt>
              </c:numCache>
            </c:numRef>
          </c:val>
          <c:extLst>
            <c:ext xmlns:c16="http://schemas.microsoft.com/office/drawing/2014/chart" uri="{C3380CC4-5D6E-409C-BE32-E72D297353CC}">
              <c16:uniqueId val="{00000010-958F-4486-9A85-BFB62F00E97E}"/>
            </c:ext>
          </c:extLst>
        </c:ser>
        <c:dLbls>
          <c:showLegendKey val="0"/>
          <c:showVal val="0"/>
          <c:showCatName val="0"/>
          <c:showSerName val="0"/>
          <c:showPercent val="0"/>
          <c:showBubbleSize val="0"/>
        </c:dLbls>
        <c:gapWidth val="182"/>
        <c:axId val="1809348784"/>
        <c:axId val="1809349200"/>
      </c:barChart>
      <c:catAx>
        <c:axId val="1809348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400" b="1" i="0" u="none" strike="noStrike" kern="1200" baseline="0">
                <a:solidFill>
                  <a:schemeClr val="tx1">
                    <a:lumMod val="65000"/>
                    <a:lumOff val="35000"/>
                  </a:schemeClr>
                </a:solidFill>
                <a:latin typeface="+mn-lt"/>
                <a:ea typeface="+mn-ea"/>
                <a:cs typeface="+mn-cs"/>
              </a:defRPr>
            </a:pPr>
            <a:endParaRPr lang="ja-JP"/>
          </a:p>
        </c:txPr>
        <c:crossAx val="1809349200"/>
        <c:crosses val="autoZero"/>
        <c:auto val="1"/>
        <c:lblAlgn val="ctr"/>
        <c:lblOffset val="100"/>
        <c:noMultiLvlLbl val="0"/>
      </c:catAx>
      <c:valAx>
        <c:axId val="1809349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0934878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dirty="0"/>
              <a:t>平日</a:t>
            </a:r>
            <a:endParaRPr lang="ja-JP"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BF23-4C72-8B86-F49D942B2C1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BF23-4C72-8B86-F49D942B2C1C}"/>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BF23-4C72-8B86-F49D942B2C1C}"/>
              </c:ext>
            </c:extLst>
          </c:dPt>
          <c:cat>
            <c:strRef>
              <c:f>Sheet1!$M$5:$M$7</c:f>
              <c:strCache>
                <c:ptCount val="3"/>
                <c:pt idx="0">
                  <c:v>PC</c:v>
                </c:pt>
                <c:pt idx="1">
                  <c:v>スマホ</c:v>
                </c:pt>
                <c:pt idx="2">
                  <c:v>タブレット</c:v>
                </c:pt>
              </c:strCache>
            </c:strRef>
          </c:cat>
          <c:val>
            <c:numRef>
              <c:f>Sheet1!$N$5:$N$7</c:f>
              <c:numCache>
                <c:formatCode>General</c:formatCode>
                <c:ptCount val="3"/>
                <c:pt idx="0">
                  <c:v>13.1</c:v>
                </c:pt>
                <c:pt idx="1">
                  <c:v>150.1</c:v>
                </c:pt>
                <c:pt idx="2">
                  <c:v>5.5</c:v>
                </c:pt>
              </c:numCache>
            </c:numRef>
          </c:val>
          <c:extLst>
            <c:ext xmlns:c16="http://schemas.microsoft.com/office/drawing/2014/chart" uri="{C3380CC4-5D6E-409C-BE32-E72D297353CC}">
              <c16:uniqueId val="{00000006-BF23-4C72-8B86-F49D942B2C1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dirty="0"/>
              <a:t>休日</a:t>
            </a:r>
            <a:endParaRPr lang="en-US" altLang="ja-JP" sz="16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spPr>
            <a:solidFill>
              <a:srgbClr val="FF0000"/>
            </a:solidFill>
          </c:spPr>
          <c:dPt>
            <c:idx val="0"/>
            <c:bubble3D val="0"/>
            <c:spPr>
              <a:solidFill>
                <a:srgbClr val="FF0000"/>
              </a:solidFill>
              <a:ln w="19050">
                <a:solidFill>
                  <a:schemeClr val="lt1"/>
                </a:solidFill>
              </a:ln>
              <a:effectLst/>
            </c:spPr>
            <c:extLst>
              <c:ext xmlns:c16="http://schemas.microsoft.com/office/drawing/2014/chart" uri="{C3380CC4-5D6E-409C-BE32-E72D297353CC}">
                <c16:uniqueId val="{00000001-07A0-4312-B184-D07CDF2C59F9}"/>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07A0-4312-B184-D07CDF2C59F9}"/>
              </c:ext>
            </c:extLst>
          </c:dPt>
          <c:dPt>
            <c:idx val="2"/>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5-07A0-4312-B184-D07CDF2C59F9}"/>
              </c:ext>
            </c:extLst>
          </c:dPt>
          <c:cat>
            <c:strRef>
              <c:f>Sheet1!$M$5:$M$7</c:f>
              <c:strCache>
                <c:ptCount val="3"/>
                <c:pt idx="0">
                  <c:v>PC</c:v>
                </c:pt>
                <c:pt idx="1">
                  <c:v>スマホ</c:v>
                </c:pt>
                <c:pt idx="2">
                  <c:v>タブレット</c:v>
                </c:pt>
              </c:strCache>
            </c:strRef>
          </c:cat>
          <c:val>
            <c:numRef>
              <c:f>Sheet1!$N$5:$N$7</c:f>
              <c:numCache>
                <c:formatCode>General</c:formatCode>
                <c:ptCount val="3"/>
                <c:pt idx="0">
                  <c:v>32.799999999999997</c:v>
                </c:pt>
                <c:pt idx="1">
                  <c:v>197.1</c:v>
                </c:pt>
                <c:pt idx="2">
                  <c:v>9.6</c:v>
                </c:pt>
              </c:numCache>
            </c:numRef>
          </c:val>
          <c:extLst>
            <c:ext xmlns:c16="http://schemas.microsoft.com/office/drawing/2014/chart" uri="{C3380CC4-5D6E-409C-BE32-E72D297353CC}">
              <c16:uniqueId val="{00000006-07A0-4312-B184-D07CDF2C59F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9999913945183085E-2"/>
          <c:y val="0.86611585010207059"/>
          <c:w val="0.89999982789036614"/>
          <c:h val="0.133884149897929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dLbls>
          <c:showLegendKey val="0"/>
          <c:showVal val="0"/>
          <c:showCatName val="0"/>
          <c:showSerName val="0"/>
          <c:showPercent val="0"/>
          <c:showBubbleSize val="0"/>
        </c:dLbls>
        <c:marker val="1"/>
        <c:smooth val="0"/>
        <c:axId val="2094734554"/>
        <c:axId val="2094734552"/>
      </c:lineChart>
      <c:catAx>
        <c:axId val="2094734554"/>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a:lstStyle/>
          <a:p>
            <a:pPr>
              <a:defRPr sz="700" b="0" i="0" u="none" strike="noStrike">
                <a:solidFill>
                  <a:schemeClr val="tx1"/>
                </a:solidFill>
                <a:latin typeface="Arial"/>
              </a:defRPr>
            </a:pPr>
            <a:endParaRPr lang="ja-JP"/>
          </a:p>
        </c:txPr>
        <c:crossAx val="2094734552"/>
        <c:crosses val="autoZero"/>
        <c:auto val="1"/>
        <c:lblAlgn val="ctr"/>
        <c:lblOffset val="100"/>
        <c:tickLblSkip val="4"/>
        <c:noMultiLvlLbl val="1"/>
      </c:catAx>
      <c:valAx>
        <c:axId val="2094734552"/>
        <c:scaling>
          <c:orientation val="minMax"/>
          <c:min val="0"/>
        </c:scaling>
        <c:delete val="0"/>
        <c:axPos val="l"/>
        <c:majorGridlines>
          <c:spPr>
            <a:ln w="12700" cap="flat">
              <a:solidFill>
                <a:srgbClr val="ADADAD"/>
              </a:solidFill>
              <a:prstDash val="solid"/>
              <a:round/>
            </a:ln>
          </c:spPr>
        </c:majorGridlines>
        <c:numFmt formatCode="[&gt;999999999.999]#,##0.0,,\B;[&gt;999999.999]#,##0.0,,\M;#,##0\ _M" sourceLinked="0"/>
        <c:majorTickMark val="out"/>
        <c:minorTickMark val="none"/>
        <c:tickLblPos val="nextTo"/>
        <c:spPr>
          <a:ln w="12700" cap="flat">
            <a:noFill/>
            <a:prstDash val="solid"/>
            <a:round/>
          </a:ln>
        </c:spPr>
        <c:txPr>
          <a:bodyPr/>
          <a:lstStyle/>
          <a:p>
            <a:pPr>
              <a:defRPr sz="600" b="0" i="0" u="none" strike="noStrike">
                <a:solidFill>
                  <a:srgbClr val="ADADAD"/>
                </a:solidFill>
                <a:latin typeface="Arial"/>
              </a:defRPr>
            </a:pPr>
            <a:endParaRPr lang="ja-JP"/>
          </a:p>
        </c:txPr>
        <c:crossAx val="2094734554"/>
        <c:crosses val="autoZero"/>
        <c:crossBetween val="between"/>
      </c:valAx>
      <c:spPr>
        <a:noFill/>
        <a:ln>
          <a:noFill/>
        </a:ln>
        <a:effectLst/>
      </c:spPr>
    </c:plotArea>
    <c:plotVisOnly val="1"/>
    <c:dispBlanksAs val="gap"/>
    <c:showDLblsOverMax val="1"/>
  </c:chart>
  <c:spPr>
    <a:noFill/>
    <a:ln w="12700" cap="flat">
      <a:noFill/>
      <a:miter lim="400000"/>
    </a:ln>
    <a:effectLst/>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CA35B-508C-4438-B65A-F85B77EE290D}" type="datetimeFigureOut">
              <a:rPr kumimoji="1" lang="ja-JP" altLang="en-US" smtClean="0"/>
              <a:t>2022/5/19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21ACC-2390-40D6-8C59-A29353C3C4C5}" type="slidenum">
              <a:rPr kumimoji="1" lang="ja-JP" altLang="en-US" smtClean="0"/>
              <a:t>‹#›</a:t>
            </a:fld>
            <a:endParaRPr kumimoji="1" lang="ja-JP" altLang="en-US"/>
          </a:p>
        </p:txBody>
      </p:sp>
    </p:spTree>
    <p:extLst>
      <p:ext uri="{BB962C8B-B14F-4D97-AF65-F5344CB8AC3E}">
        <p14:creationId xmlns:p14="http://schemas.microsoft.com/office/powerpoint/2010/main" val="20009506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063115" y="630937"/>
            <a:ext cx="5230368"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ja-JP" altLang="en-US"/>
              <a:t>マスター タイトルの書式設定</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59B577A2-2C6A-41B1-8BA8-9E811D84ED38}" type="datetime1">
              <a:rPr kumimoji="1" lang="ja-JP" altLang="en-US" smtClean="0"/>
              <a:t>2022/5/19</a:t>
            </a:fld>
            <a:endParaRPr kumimoji="1" lang="ja-JP" altLang="en-US"/>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kumimoji="1" lang="ja-JP" altLang="en-US"/>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B15C752D-AC49-46AC-8DF6-64E47356F93F}" type="slidenum">
              <a:rPr kumimoji="1" lang="ja-JP" altLang="en-US" smtClean="0"/>
              <a:t>‹#›</a:t>
            </a:fld>
            <a:endParaRPr kumimoji="1" lang="ja-JP" altLang="en-US"/>
          </a:p>
        </p:txBody>
      </p:sp>
      <p:sp>
        <p:nvSpPr>
          <p:cNvPr id="13" name="Rectangle 12"/>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5566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FA41DCC-372B-4484-82EB-F10CF7FCC459}"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67833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911" y="382386"/>
            <a:ext cx="1771930" cy="560040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942974" y="382386"/>
            <a:ext cx="5809517" cy="560040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FF401D-029C-492E-936F-3C67505EE167}"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41593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ine logo w/o page num">
    <p:bg>
      <p:bgPr>
        <a:solidFill>
          <a:schemeClr val="bg1"/>
        </a:solidFill>
        <a:effectLst/>
      </p:bgPr>
    </p:bg>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C649CF7-7811-4116-831D-0FFCA693C941}" type="datetime1">
              <a:rPr kumimoji="1" lang="ja-JP" altLang="en-US" smtClean="0"/>
              <a:t>2022/5/19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lvl1pPr>
              <a:defRPr sz="1108"/>
            </a:lvl1pPr>
          </a:lstStyle>
          <a:p>
            <a:fld id="{51BD200A-41AE-47EF-B0DD-6A55E776B06A}" type="slidenum">
              <a:rPr lang="ja-JP" altLang="en-US" smtClean="0"/>
              <a:pPr/>
              <a:t>‹#›</a:t>
            </a:fld>
            <a:endParaRPr lang="ja-JP" altLang="en-US" dirty="0"/>
          </a:p>
        </p:txBody>
      </p:sp>
    </p:spTree>
    <p:extLst>
      <p:ext uri="{BB962C8B-B14F-4D97-AF65-F5344CB8AC3E}">
        <p14:creationId xmlns:p14="http://schemas.microsoft.com/office/powerpoint/2010/main" val="323795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3636E33-9421-4DD1-84E5-64E4F3772A20}"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4248F854-8FF5-4C10-8A8E-748BBCB2B9D2}"/>
              </a:ext>
            </a:extLst>
          </p:cNvPr>
          <p:cNvPicPr>
            <a:picLocks noChangeAspect="1"/>
          </p:cNvPicPr>
          <p:nvPr userDrawn="1"/>
        </p:nvPicPr>
        <p:blipFill>
          <a:blip r:embed="rId2"/>
          <a:stretch>
            <a:fillRect/>
          </a:stretch>
        </p:blipFill>
        <p:spPr>
          <a:xfrm>
            <a:off x="344219" y="6401742"/>
            <a:ext cx="2037178" cy="274344"/>
          </a:xfrm>
          <a:prstGeom prst="rect">
            <a:avLst/>
          </a:prstGeom>
        </p:spPr>
      </p:pic>
      <p:pic>
        <p:nvPicPr>
          <p:cNvPr id="8" name="図 7">
            <a:extLst>
              <a:ext uri="{FF2B5EF4-FFF2-40B4-BE49-F238E27FC236}">
                <a16:creationId xmlns:a16="http://schemas.microsoft.com/office/drawing/2014/main" id="{07A2F892-2C9C-426F-B012-D4B05AF5612E}"/>
              </a:ext>
            </a:extLst>
          </p:cNvPr>
          <p:cNvPicPr>
            <a:picLocks noChangeAspect="1"/>
          </p:cNvPicPr>
          <p:nvPr userDrawn="1"/>
        </p:nvPicPr>
        <p:blipFill rotWithShape="1">
          <a:blip r:embed="rId3"/>
          <a:srcRect l="18557" t="16679"/>
          <a:stretch/>
        </p:blipFill>
        <p:spPr>
          <a:xfrm>
            <a:off x="2444262" y="6401743"/>
            <a:ext cx="1016963" cy="365125"/>
          </a:xfrm>
          <a:prstGeom prst="rect">
            <a:avLst/>
          </a:prstGeom>
        </p:spPr>
      </p:pic>
    </p:spTree>
    <p:extLst>
      <p:ext uri="{BB962C8B-B14F-4D97-AF65-F5344CB8AC3E}">
        <p14:creationId xmlns:p14="http://schemas.microsoft.com/office/powerpoint/2010/main" val="4106986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dirty="0"/>
          </a:p>
        </p:txBody>
      </p:sp>
      <p:pic>
        <p:nvPicPr>
          <p:cNvPr id="7" name="図 6">
            <a:extLst>
              <a:ext uri="{FF2B5EF4-FFF2-40B4-BE49-F238E27FC236}">
                <a16:creationId xmlns:a16="http://schemas.microsoft.com/office/drawing/2014/main" id="{F268CB1C-F4B6-46D3-B8C6-8D1F638299A8}"/>
              </a:ext>
            </a:extLst>
          </p:cNvPr>
          <p:cNvPicPr>
            <a:picLocks noChangeAspect="1"/>
          </p:cNvPicPr>
          <p:nvPr userDrawn="1"/>
        </p:nvPicPr>
        <p:blipFill>
          <a:blip r:embed="rId2"/>
          <a:stretch>
            <a:fillRect/>
          </a:stretch>
        </p:blipFill>
        <p:spPr>
          <a:xfrm>
            <a:off x="344219" y="6401742"/>
            <a:ext cx="2037178" cy="274344"/>
          </a:xfrm>
          <a:prstGeom prst="rect">
            <a:avLst/>
          </a:prstGeom>
        </p:spPr>
      </p:pic>
      <p:pic>
        <p:nvPicPr>
          <p:cNvPr id="9" name="図 8">
            <a:extLst>
              <a:ext uri="{FF2B5EF4-FFF2-40B4-BE49-F238E27FC236}">
                <a16:creationId xmlns:a16="http://schemas.microsoft.com/office/drawing/2014/main" id="{C626B666-0137-492C-8388-777C6079C5DC}"/>
              </a:ext>
            </a:extLst>
          </p:cNvPr>
          <p:cNvPicPr>
            <a:picLocks noChangeAspect="1"/>
          </p:cNvPicPr>
          <p:nvPr userDrawn="1"/>
        </p:nvPicPr>
        <p:blipFill rotWithShape="1">
          <a:blip r:embed="rId3"/>
          <a:srcRect l="18557" t="16679"/>
          <a:stretch/>
        </p:blipFill>
        <p:spPr>
          <a:xfrm>
            <a:off x="2444262" y="6401743"/>
            <a:ext cx="1016963" cy="365125"/>
          </a:xfrm>
          <a:prstGeom prst="rect">
            <a:avLst/>
          </a:prstGeom>
        </p:spPr>
      </p:pic>
    </p:spTree>
    <p:extLst>
      <p:ext uri="{BB962C8B-B14F-4D97-AF65-F5344CB8AC3E}">
        <p14:creationId xmlns:p14="http://schemas.microsoft.com/office/powerpoint/2010/main" val="456206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1"/>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6"/>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F13779-CAB8-4AEF-A600-9022D0A2DA6E}"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3625476B-0FBE-4469-8913-FFB3D1400BE1}"/>
              </a:ext>
            </a:extLst>
          </p:cNvPr>
          <p:cNvPicPr>
            <a:picLocks noChangeAspect="1"/>
          </p:cNvPicPr>
          <p:nvPr userDrawn="1"/>
        </p:nvPicPr>
        <p:blipFill>
          <a:blip r:embed="rId2"/>
          <a:stretch>
            <a:fillRect/>
          </a:stretch>
        </p:blipFill>
        <p:spPr>
          <a:xfrm>
            <a:off x="344219" y="6401742"/>
            <a:ext cx="2037178" cy="274344"/>
          </a:xfrm>
          <a:prstGeom prst="rect">
            <a:avLst/>
          </a:prstGeom>
        </p:spPr>
      </p:pic>
      <p:pic>
        <p:nvPicPr>
          <p:cNvPr id="8" name="図 7">
            <a:extLst>
              <a:ext uri="{FF2B5EF4-FFF2-40B4-BE49-F238E27FC236}">
                <a16:creationId xmlns:a16="http://schemas.microsoft.com/office/drawing/2014/main" id="{5D13C634-7234-4036-8AA9-E9F08663B3FA}"/>
              </a:ext>
            </a:extLst>
          </p:cNvPr>
          <p:cNvPicPr>
            <a:picLocks noChangeAspect="1"/>
          </p:cNvPicPr>
          <p:nvPr userDrawn="1"/>
        </p:nvPicPr>
        <p:blipFill rotWithShape="1">
          <a:blip r:embed="rId3"/>
          <a:srcRect l="18557" t="16679"/>
          <a:stretch/>
        </p:blipFill>
        <p:spPr>
          <a:xfrm>
            <a:off x="2444262" y="6401743"/>
            <a:ext cx="1016963" cy="365125"/>
          </a:xfrm>
          <a:prstGeom prst="rect">
            <a:avLst/>
          </a:prstGeom>
        </p:spPr>
      </p:pic>
    </p:spTree>
    <p:extLst>
      <p:ext uri="{BB962C8B-B14F-4D97-AF65-F5344CB8AC3E}">
        <p14:creationId xmlns:p14="http://schemas.microsoft.com/office/powerpoint/2010/main" val="1074090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AD1BF2B-D1E3-4F8B-9D40-EF2137BB4723}"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608571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11ECA49-19A2-4591-9286-E053780BC121}" type="datetime1">
              <a:rPr kumimoji="1" lang="ja-JP" altLang="en-US" smtClean="0"/>
              <a:t>2022/5/19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492607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13C2D47-BF77-48E1-9EAA-9915984135FE}" type="datetime1">
              <a:rPr kumimoji="1" lang="ja-JP" altLang="en-US" smtClean="0"/>
              <a:t>2022/5/19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1344178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04DAE-A437-4060-AEF3-BDCB15D9768E}" type="datetime1">
              <a:rPr kumimoji="1" lang="ja-JP" altLang="en-US" smtClean="0"/>
              <a:t>2022/5/19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266592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DB0767-99D2-4B73-A607-35EFB289BBA9}"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971335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9729EB2-658D-44B2-9A19-1775C51615A1}"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5268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BEAFE8-1EC4-4581-AF6B-213207AE43D3}"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1125233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6804FEE-6DB0-49A8-92A4-F88C16566791}"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4084073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294C4D-96DB-4453-AE4D-FAAC24590A9D}"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3281765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72EC621-A6C2-4850-983E-41C75269DBCA}"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2D67644-F747-42A9-9006-DD247FB35F66}" type="slidenum">
              <a:rPr kumimoji="1" lang="ja-JP" altLang="en-US" smtClean="0"/>
              <a:t>‹#›</a:t>
            </a:fld>
            <a:endParaRPr kumimoji="1" lang="ja-JP" altLang="en-US"/>
          </a:p>
        </p:txBody>
      </p:sp>
    </p:spTree>
    <p:extLst>
      <p:ext uri="{BB962C8B-B14F-4D97-AF65-F5344CB8AC3E}">
        <p14:creationId xmlns:p14="http://schemas.microsoft.com/office/powerpoint/2010/main" val="3859391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ine logo w/o page nu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190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065417" y="5054602"/>
            <a:ext cx="673276" cy="279400"/>
          </a:xfrm>
        </p:spPr>
        <p:txBody>
          <a:bodyPr/>
          <a:lstStyle/>
          <a:p>
            <a:fld id="{4E7DB491-2804-471A-9257-D51ECBAD8FAC}" type="datetime1">
              <a:rPr kumimoji="1" lang="ja-JP" altLang="en-US" smtClean="0"/>
              <a:t>2022/5/19</a:t>
            </a:fld>
            <a:endParaRPr kumimoji="1" lang="ja-JP" altLang="en-US"/>
          </a:p>
        </p:txBody>
      </p:sp>
      <p:sp>
        <p:nvSpPr>
          <p:cNvPr id="5" name="Footer Placeholder 4"/>
          <p:cNvSpPr>
            <a:spLocks noGrp="1"/>
          </p:cNvSpPr>
          <p:nvPr>
            <p:ph type="ftr" sz="quarter" idx="11"/>
          </p:nvPr>
        </p:nvSpPr>
        <p:spPr>
          <a:xfrm>
            <a:off x="1921934" y="5054602"/>
            <a:ext cx="4064860" cy="279400"/>
          </a:xfrm>
        </p:spPr>
        <p:txBody>
          <a:bodyPr/>
          <a:lstStyle/>
          <a:p>
            <a:endParaRPr kumimoji="1" lang="ja-JP" altLang="en-US"/>
          </a:p>
        </p:txBody>
      </p:sp>
      <p:sp>
        <p:nvSpPr>
          <p:cNvPr id="6" name="Slide Number Placeholder 5"/>
          <p:cNvSpPr>
            <a:spLocks noGrp="1"/>
          </p:cNvSpPr>
          <p:nvPr>
            <p:ph type="sldNum" sz="quarter" idx="12"/>
          </p:nvPr>
        </p:nvSpPr>
        <p:spPr>
          <a:xfrm>
            <a:off x="6817317" y="5054602"/>
            <a:ext cx="413483" cy="279400"/>
          </a:xfrm>
        </p:spPr>
        <p:txBody>
          <a:bodyPr/>
          <a:lstStyle/>
          <a:p>
            <a:fld id="{2CA21C09-55AC-4719-BB36-E07DD41E6FFE}" type="slidenum">
              <a:rPr kumimoji="1" lang="ja-JP" altLang="en-US" smtClean="0"/>
              <a:t>‹#›</a:t>
            </a:fld>
            <a:endParaRPr kumimoji="1" lang="ja-JP"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05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0AAFC3-9ADD-46A1-B1A7-C7CD416D58ED}"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8954141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5A8BAA0-1DC3-465D-8C0B-E058790D6B07}"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169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3424F5A-7FA8-4289-8A7B-617F0E8AC5BD}"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3712268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11" name="Freeform 6"/>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bg2"/>
          </a:solidFill>
          <a:ln w="0">
            <a:noFill/>
            <a:prstDash val="solid"/>
            <a:round/>
            <a:headEnd/>
            <a:tailEnd/>
          </a:ln>
        </p:spPr>
      </p:sp>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8C39D08F-954A-4410-A28E-E77B3139CC1D}" type="datetime1">
              <a:rPr kumimoji="1" lang="ja-JP" altLang="en-US" smtClean="0"/>
              <a:t>2022/5/19</a:t>
            </a:fld>
            <a:endParaRPr kumimoji="1" lang="ja-JP" altLang="en-US"/>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B15C752D-AC49-46AC-8DF6-64E47356F93F}" type="slidenum">
              <a:rPr kumimoji="1" lang="ja-JP" altLang="en-US" smtClean="0"/>
              <a:t>‹#›</a:t>
            </a:fld>
            <a:endParaRPr kumimoji="1" lang="ja-JP" altLang="en-US"/>
          </a:p>
        </p:txBody>
      </p:sp>
      <p:sp>
        <p:nvSpPr>
          <p:cNvPr id="16" name="Freeform 11"/>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nvGrpSpPr>
          <p:cNvPr id="7" name="Group 6" title="left scallop shape"/>
          <p:cNvGrpSpPr/>
          <p:nvPr/>
        </p:nvGrpSpPr>
        <p:grpSpPr>
          <a:xfrm>
            <a:off x="0" y="0"/>
            <a:ext cx="2110979" cy="6858000"/>
            <a:chOff x="0" y="0"/>
            <a:chExt cx="2110979" cy="6858000"/>
          </a:xfrm>
        </p:grpSpPr>
        <p:sp>
          <p:nvSpPr>
            <p:cNvPr id="9" name="Freeform 8" title="left scallop shape"/>
            <p:cNvSpPr/>
            <p:nvPr/>
          </p:nvSpPr>
          <p:spPr bwMode="auto">
            <a:xfrm>
              <a:off x="0" y="0"/>
              <a:ext cx="2110979"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0" name="Freeform 11" title="left scallop inline"/>
            <p:cNvSpPr/>
            <p:nvPr/>
          </p:nvSpPr>
          <p:spPr bwMode="auto">
            <a:xfrm>
              <a:off x="655786" y="0"/>
              <a:ext cx="1234679"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84304873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94522B3-71F9-414B-9D69-F82D228AE2D9}" type="datetime1">
              <a:rPr kumimoji="1" lang="ja-JP" altLang="en-US" smtClean="0"/>
              <a:t>2022/5/19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7791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A422C8B-CBC0-4954-B042-33247B74412F}" type="datetime1">
              <a:rPr kumimoji="1" lang="ja-JP" altLang="en-US" smtClean="0"/>
              <a:t>2022/5/19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7109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42CF4-9467-4368-A53D-0FEC83BBFFBA}" type="datetime1">
              <a:rPr kumimoji="1" lang="ja-JP" altLang="en-US" smtClean="0"/>
              <a:t>2022/5/19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8405714" y="6475438"/>
            <a:ext cx="395510" cy="279400"/>
          </a:xfrm>
        </p:spPr>
        <p:txBody>
          <a:bodyPr/>
          <a:lstStyle>
            <a:lvl1pPr>
              <a:defRPr sz="1200"/>
            </a:lvl1pPr>
          </a:lstStyle>
          <a:p>
            <a:fld id="{2CA21C09-55AC-4719-BB36-E07DD41E6FFE}" type="slidenum">
              <a:rPr kumimoji="1" lang="ja-JP" altLang="en-US" smtClean="0"/>
              <a:pPr/>
              <a:t>‹#›</a:t>
            </a:fld>
            <a:endParaRPr kumimoji="1" lang="ja-JP" altLang="en-US" dirty="0"/>
          </a:p>
        </p:txBody>
      </p:sp>
    </p:spTree>
    <p:extLst>
      <p:ext uri="{BB962C8B-B14F-4D97-AF65-F5344CB8AC3E}">
        <p14:creationId xmlns:p14="http://schemas.microsoft.com/office/powerpoint/2010/main" val="779054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8213F6-E528-4D4E-A1FC-8543E7F786F4}"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376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ja-JP" altLang="en-US"/>
              <a:t>マスター タイトルの書式設定</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066DC28-C384-40FA-A23C-BFBD79BB5854}"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1416934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0060A5D-8E01-4F78-AD17-AEF0C26CC485}"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1866990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9F2FAD-4B78-4EE4-846A-7B658691F56A}"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8859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B7C94B4-1F6E-4419-A2B0-0EFE1914708F}"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92868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F69180C-884A-41D8-A8A3-5021D4F92042}"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2302822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ja-JP" altLang="en-US"/>
              <a:t>マスター タイトルの書式設定</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788C844-6D99-4E52-B476-64B439664F24}"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768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942975" y="2286000"/>
            <a:ext cx="3593592"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985846" y="2286000"/>
            <a:ext cx="3593592" cy="36195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8AE6C57-83E3-42CE-806B-63E444D4B1B2}" type="datetime1">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313675091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ja-JP" altLang="en-US"/>
              <a:t>マスター タイトルの書式設定</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A415F25-5107-4E03-B7DE-BCCFDB4C9522}"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567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6C7B62-CC2C-4399-8FA7-F132F1DB7A80}"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7167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3FF3E5-AB34-4320-97E0-B91330BB2071}" type="datetime1">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A21C09-55AC-4719-BB36-E07DD41E6FFE}" type="slidenum">
              <a:rPr kumimoji="1" lang="ja-JP" altLang="en-US" smtClean="0"/>
              <a:t>‹#›</a:t>
            </a:fld>
            <a:endParaRPr kumimoji="1" lang="ja-JP"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62727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950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1725242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891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2561451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4293856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2009547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124493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942975" y="381001"/>
            <a:ext cx="7629525" cy="14935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41832"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941832" y="2909102"/>
            <a:ext cx="361188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975398" y="2199634"/>
            <a:ext cx="3611880" cy="632529"/>
          </a:xfrm>
        </p:spPr>
        <p:txBody>
          <a:bodyPr anchor="b">
            <a:noAutofit/>
          </a:bodyPr>
          <a:lstStyle>
            <a:lvl1pPr marL="0" indent="0">
              <a:lnSpc>
                <a:spcPct val="100000"/>
              </a:lnSpc>
              <a:buNone/>
              <a:defRPr sz="1800" b="1" cap="all" spc="15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975398" y="2909102"/>
            <a:ext cx="3611880" cy="299639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8319507-BFDF-49B6-A7E6-E168D90F9609}" type="datetime1">
              <a:rPr kumimoji="1" lang="ja-JP" altLang="en-US" smtClean="0"/>
              <a:t>2022/5/19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29192417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6D0A41D-2435-4EFB-AF49-1700756C3CD3}" type="datetimeFigureOut">
              <a:rPr kumimoji="1" lang="ja-JP" altLang="en-US" smtClean="0"/>
              <a:t>2022/5/19</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1002245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2368366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7874394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D0A41D-2435-4EFB-AF49-1700756C3CD3}" type="datetimeFigureOut">
              <a:rPr kumimoji="1" lang="ja-JP" altLang="en-US" smtClean="0"/>
              <a:t>2022/5/19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DBB91D5-FC29-4384-AD87-5D7071ABE1E2}" type="slidenum">
              <a:rPr kumimoji="1" lang="ja-JP" altLang="en-US" smtClean="0"/>
              <a:t>‹#›</a:t>
            </a:fld>
            <a:endParaRPr kumimoji="1" lang="ja-JP" altLang="en-US"/>
          </a:p>
        </p:txBody>
      </p:sp>
    </p:spTree>
    <p:extLst>
      <p:ext uri="{BB962C8B-B14F-4D97-AF65-F5344CB8AC3E}">
        <p14:creationId xmlns:p14="http://schemas.microsoft.com/office/powerpoint/2010/main" val="328240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ine logo(white) w/o page num">
    <p:bg>
      <p:bgPr>
        <a:solidFill>
          <a:schemeClr val="bg1"/>
        </a:solidFill>
        <a:effectLst/>
      </p:bgPr>
    </p:bg>
    <p:spTree>
      <p:nvGrpSpPr>
        <p:cNvPr id="1" name=""/>
        <p:cNvGrpSpPr/>
        <p:nvPr/>
      </p:nvGrpSpPr>
      <p:grpSpPr>
        <a:xfrm>
          <a:off x="0" y="0"/>
          <a:ext cx="0" cy="0"/>
          <a:chOff x="0" y="0"/>
          <a:chExt cx="0" cy="0"/>
        </a:xfrm>
      </p:grpSpPr>
      <p:pic>
        <p:nvPicPr>
          <p:cNvPr id="2" name="그림 40">
            <a:extLst>
              <a:ext uri="{FF2B5EF4-FFF2-40B4-BE49-F238E27FC236}">
                <a16:creationId xmlns:a16="http://schemas.microsoft.com/office/drawing/2014/main" id="{24466B89-BC0E-584A-A290-9E0913F70014}"/>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339127" y="6330600"/>
            <a:ext cx="322180" cy="119385"/>
          </a:xfrm>
          <a:prstGeom prst="rect">
            <a:avLst/>
          </a:prstGeom>
        </p:spPr>
      </p:pic>
    </p:spTree>
    <p:extLst>
      <p:ext uri="{BB962C8B-B14F-4D97-AF65-F5344CB8AC3E}">
        <p14:creationId xmlns:p14="http://schemas.microsoft.com/office/powerpoint/2010/main" val="4002412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7" name="슬라이드 번호 개체 틀 4"/>
          <p:cNvSpPr>
            <a:spLocks noGrp="1"/>
          </p:cNvSpPr>
          <p:nvPr>
            <p:ph type="sldNum" sz="quarter" idx="4"/>
          </p:nvPr>
        </p:nvSpPr>
        <p:spPr>
          <a:xfrm>
            <a:off x="265332" y="6509632"/>
            <a:ext cx="396123" cy="127044"/>
          </a:xfrm>
          <a:prstGeom prst="rect">
            <a:avLst/>
          </a:prstGeom>
          <a:noFill/>
        </p:spPr>
        <p:txBody>
          <a:bodyPr lIns="0" tIns="0" rIns="0" bIns="0"/>
          <a:lstStyle>
            <a:lvl1pPr>
              <a:defRPr>
                <a:solidFill>
                  <a:srgbClr val="D8D8D8"/>
                </a:solidFill>
              </a:defRPr>
            </a:lvl1pPr>
          </a:lstStyle>
          <a:p>
            <a:fld id="{41791C1F-411B-1E40-9D51-5ECAFA9B8807}" type="slidenum">
              <a:rPr kumimoji="1" lang="ko-KR" altLang="en-US" sz="831" smtClean="0">
                <a:latin typeface="Arial" charset="0"/>
                <a:ea typeface="Arial" charset="0"/>
                <a:cs typeface="Arial" charset="0"/>
              </a:rPr>
              <a:pPr/>
              <a:t>‹#›</a:t>
            </a:fld>
            <a:endParaRPr kumimoji="1" lang="ko-KR" altLang="en-US" sz="831" dirty="0">
              <a:latin typeface="Arial" charset="0"/>
              <a:ea typeface="Arial" charset="0"/>
              <a:cs typeface="Arial" charset="0"/>
            </a:endParaRPr>
          </a:p>
        </p:txBody>
      </p:sp>
      <p:sp>
        <p:nvSpPr>
          <p:cNvPr id="3" name="슬라이드 번호 개체 틀 2"/>
          <p:cNvSpPr txBox="1">
            <a:spLocks/>
          </p:cNvSpPr>
          <p:nvPr userDrawn="1"/>
        </p:nvSpPr>
        <p:spPr>
          <a:xfrm>
            <a:off x="6553200" y="6356352"/>
            <a:ext cx="2133600" cy="365125"/>
          </a:xfrm>
          <a:prstGeom prst="rect">
            <a:avLst/>
          </a:prstGeom>
        </p:spPr>
        <p:txBody>
          <a:bodyPr vert="horz" lIns="84406" tIns="42203" rIns="84406" bIns="42203"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1791C1F-411B-1E40-9D51-5ECAFA9B8807}" type="slidenum">
              <a:rPr lang="ko-KR" altLang="en-US" sz="831" smtClean="0">
                <a:solidFill>
                  <a:prstClr val="black">
                    <a:lumMod val="65000"/>
                    <a:lumOff val="35000"/>
                  </a:prstClr>
                </a:solidFill>
                <a:latin typeface="Arial" charset="0"/>
                <a:ea typeface="Arial" charset="0"/>
                <a:cs typeface="Arial" charset="0"/>
              </a:rPr>
              <a:pPr/>
              <a:t>‹#›</a:t>
            </a:fld>
            <a:endParaRPr lang="ko-KR" altLang="en-US" sz="831" dirty="0">
              <a:solidFill>
                <a:prstClr val="black">
                  <a:lumMod val="65000"/>
                  <a:lumOff val="35000"/>
                </a:prstClr>
              </a:solidFill>
              <a:latin typeface="Arial" charset="0"/>
              <a:ea typeface="Arial" charset="0"/>
              <a:cs typeface="Arial" charset="0"/>
            </a:endParaRPr>
          </a:p>
        </p:txBody>
      </p:sp>
    </p:spTree>
    <p:extLst>
      <p:ext uri="{BB962C8B-B14F-4D97-AF65-F5344CB8AC3E}">
        <p14:creationId xmlns:p14="http://schemas.microsoft.com/office/powerpoint/2010/main" val="141247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2B36146-FFA4-4CE5-9DBF-B195618D0CD3}" type="datetime1">
              <a:rPr kumimoji="1" lang="ja-JP" altLang="en-US" smtClean="0"/>
              <a:t>2022/5/19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395180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4EA7E8-E1FE-4F02-A846-16B5402E5AA7}" type="datetime1">
              <a:rPr kumimoji="1" lang="ja-JP" altLang="en-US" smtClean="0"/>
              <a:t>2022/5/19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15C752D-AC49-46AC-8DF6-64E47356F93F}" type="slidenum">
              <a:rPr kumimoji="1" lang="ja-JP" altLang="en-US" smtClean="0"/>
              <a:t>‹#›</a:t>
            </a:fld>
            <a:endParaRPr kumimoji="1" lang="ja-JP" altLang="en-US"/>
          </a:p>
        </p:txBody>
      </p:sp>
    </p:spTree>
    <p:extLst>
      <p:ext uri="{BB962C8B-B14F-4D97-AF65-F5344CB8AC3E}">
        <p14:creationId xmlns:p14="http://schemas.microsoft.com/office/powerpoint/2010/main" val="372914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800" b="1" i="0" cap="all" spc="225" baseline="0">
                <a:solidFill>
                  <a:schemeClr val="accent1"/>
                </a:solidFill>
                <a:latin typeface="+mn-l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53414" y="1741336"/>
            <a:ext cx="2319086"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73789" y="6375679"/>
            <a:ext cx="925016" cy="348462"/>
          </a:xfrm>
        </p:spPr>
        <p:txBody>
          <a:bodyPr/>
          <a:lstStyle/>
          <a:p>
            <a:fld id="{5E3FBB9F-1871-4E41-A049-9D98D9E1FE49}" type="datetime1">
              <a:rPr kumimoji="1" lang="ja-JP" altLang="en-US" smtClean="0"/>
              <a:t>2022/5/19</a:t>
            </a:fld>
            <a:endParaRPr kumimoji="1" lang="ja-JP" altLang="en-US"/>
          </a:p>
        </p:txBody>
      </p:sp>
      <p:sp>
        <p:nvSpPr>
          <p:cNvPr id="6" name="Footer Placeholder 5"/>
          <p:cNvSpPr>
            <a:spLocks noGrp="1"/>
          </p:cNvSpPr>
          <p:nvPr>
            <p:ph type="ftr" sz="quarter" idx="11"/>
          </p:nvPr>
        </p:nvSpPr>
        <p:spPr>
          <a:xfrm>
            <a:off x="1577716" y="6375679"/>
            <a:ext cx="2611634" cy="345796"/>
          </a:xfrm>
        </p:spPr>
        <p:txBody>
          <a:bodyPr/>
          <a:lstStyle/>
          <a:p>
            <a:endParaRPr kumimoji="1" lang="ja-JP" altLang="en-US"/>
          </a:p>
        </p:txBody>
      </p:sp>
      <p:sp>
        <p:nvSpPr>
          <p:cNvPr id="7" name="Slide Number Placeholder 6"/>
          <p:cNvSpPr>
            <a:spLocks noGrp="1"/>
          </p:cNvSpPr>
          <p:nvPr>
            <p:ph type="sldNum" sz="quarter" idx="12"/>
          </p:nvPr>
        </p:nvSpPr>
        <p:spPr>
          <a:xfrm>
            <a:off x="4268261" y="6375679"/>
            <a:ext cx="924342" cy="345796"/>
          </a:xfrm>
        </p:spPr>
        <p:txBody>
          <a:bodyPr/>
          <a:lstStyle/>
          <a:p>
            <a:fld id="{B15C752D-AC49-46AC-8DF6-64E47356F93F}" type="slidenum">
              <a:rPr kumimoji="1" lang="ja-JP" altLang="en-US" smtClean="0"/>
              <a:t>‹#›</a:t>
            </a:fld>
            <a:endParaRPr kumimoji="1" lang="ja-JP" altLang="en-US"/>
          </a:p>
        </p:txBody>
      </p:sp>
      <p:sp>
        <p:nvSpPr>
          <p:cNvPr id="8" name="Rectangle 7"/>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879000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800" b="1" i="0" spc="225" baseline="0">
                <a:solidFill>
                  <a:schemeClr val="accent1"/>
                </a:solidFill>
                <a:latin typeface="+mn-lt"/>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6253413" y="1741336"/>
            <a:ext cx="2319088" cy="4164164"/>
          </a:xfrm>
        </p:spPr>
        <p:txBody>
          <a:bodyPr>
            <a:normAutofit/>
          </a:bodyPr>
          <a:lstStyle>
            <a:lvl1pPr marL="0" indent="0">
              <a:lnSpc>
                <a:spcPct val="110000"/>
              </a:lnSpc>
              <a:spcBef>
                <a:spcPts val="1200"/>
              </a:spcBef>
              <a:buNone/>
              <a:defRPr sz="14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574463" y="6375679"/>
            <a:ext cx="924342" cy="348462"/>
          </a:xfrm>
        </p:spPr>
        <p:txBody>
          <a:bodyPr/>
          <a:lstStyle/>
          <a:p>
            <a:fld id="{16EF503F-BE7F-4C4F-9072-92E1424F5978}" type="datetime1">
              <a:rPr kumimoji="1" lang="ja-JP" altLang="en-US" smtClean="0"/>
              <a:t>2022/5/19</a:t>
            </a:fld>
            <a:endParaRPr kumimoji="1" lang="ja-JP" altLang="en-US"/>
          </a:p>
        </p:txBody>
      </p:sp>
      <p:sp>
        <p:nvSpPr>
          <p:cNvPr id="6" name="Footer Placeholder 5"/>
          <p:cNvSpPr>
            <a:spLocks noGrp="1"/>
          </p:cNvSpPr>
          <p:nvPr>
            <p:ph type="ftr" sz="quarter" idx="11"/>
          </p:nvPr>
        </p:nvSpPr>
        <p:spPr>
          <a:xfrm>
            <a:off x="1577716" y="6375679"/>
            <a:ext cx="2611634" cy="345796"/>
          </a:xfrm>
        </p:spPr>
        <p:txBody>
          <a:bodyPr/>
          <a:lstStyle/>
          <a:p>
            <a:endParaRPr kumimoji="1" lang="ja-JP" altLang="en-US"/>
          </a:p>
        </p:txBody>
      </p:sp>
      <p:sp>
        <p:nvSpPr>
          <p:cNvPr id="7" name="Slide Number Placeholder 6"/>
          <p:cNvSpPr>
            <a:spLocks noGrp="1"/>
          </p:cNvSpPr>
          <p:nvPr>
            <p:ph type="sldNum" sz="quarter" idx="12"/>
          </p:nvPr>
        </p:nvSpPr>
        <p:spPr>
          <a:xfrm>
            <a:off x="4256153" y="6375679"/>
            <a:ext cx="947460" cy="345796"/>
          </a:xfrm>
        </p:spPr>
        <p:txBody>
          <a:bodyPr/>
          <a:lstStyle/>
          <a:p>
            <a:fld id="{B15C752D-AC49-46AC-8DF6-64E47356F93F}" type="slidenum">
              <a:rPr kumimoji="1" lang="ja-JP" altLang="en-US" smtClean="0"/>
              <a:t>‹#›</a:t>
            </a:fld>
            <a:endParaRPr kumimoji="1" lang="ja-JP" altLang="en-US"/>
          </a:p>
        </p:txBody>
      </p:sp>
      <p:sp>
        <p:nvSpPr>
          <p:cNvPr id="13" name="Rectangle 12"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4574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fld id="{CC405970-EA63-4AB5-BFAC-BCBECF903562}" type="datetime1">
              <a:rPr kumimoji="1" lang="ja-JP" altLang="en-US" smtClean="0"/>
              <a:t>2022/5/19</a:t>
            </a:fld>
            <a:endParaRPr kumimoji="1" lang="ja-JP" altLang="en-US"/>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B15C752D-AC49-46AC-8DF6-64E47356F93F}" type="slidenum">
              <a:rPr kumimoji="1" lang="ja-JP" altLang="en-US" smtClean="0"/>
              <a:t>‹#›</a:t>
            </a:fld>
            <a:endParaRPr kumimoji="1" lang="ja-JP" altLang="en-US"/>
          </a:p>
        </p:txBody>
      </p:sp>
      <p:sp>
        <p:nvSpPr>
          <p:cNvPr id="12" name="Rectangle 11"/>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p:cNvSpPr/>
          <p:nvPr/>
        </p:nvSpPr>
        <p:spPr bwMode="auto">
          <a:xfrm>
            <a:off x="1" y="0"/>
            <a:ext cx="679090" cy="6858000"/>
          </a:xfrm>
          <a:custGeom>
            <a:avLst/>
            <a:gdLst/>
            <a:ahLst/>
            <a:cxnLst/>
            <a:rect l="0" t="0" r="r" b="b"/>
            <a:pathLst>
              <a:path w="211" h="2160">
                <a:moveTo>
                  <a:pt x="155" y="1728"/>
                </a:moveTo>
                <a:cubicBezTo>
                  <a:pt x="155" y="1620"/>
                  <a:pt x="211" y="1620"/>
                  <a:pt x="211" y="1512"/>
                </a:cubicBezTo>
                <a:cubicBezTo>
                  <a:pt x="211" y="1404"/>
                  <a:pt x="155" y="1404"/>
                  <a:pt x="155" y="1296"/>
                </a:cubicBezTo>
                <a:cubicBezTo>
                  <a:pt x="155" y="1188"/>
                  <a:pt x="211" y="1188"/>
                  <a:pt x="211" y="1080"/>
                </a:cubicBezTo>
                <a:cubicBezTo>
                  <a:pt x="211" y="972"/>
                  <a:pt x="155" y="972"/>
                  <a:pt x="155" y="864"/>
                </a:cubicBezTo>
                <a:cubicBezTo>
                  <a:pt x="155" y="756"/>
                  <a:pt x="211" y="756"/>
                  <a:pt x="211" y="648"/>
                </a:cubicBezTo>
                <a:cubicBezTo>
                  <a:pt x="211" y="540"/>
                  <a:pt x="155" y="540"/>
                  <a:pt x="155" y="432"/>
                </a:cubicBezTo>
                <a:cubicBezTo>
                  <a:pt x="155" y="324"/>
                  <a:pt x="211" y="324"/>
                  <a:pt x="211" y="216"/>
                </a:cubicBezTo>
                <a:cubicBezTo>
                  <a:pt x="211" y="108"/>
                  <a:pt x="155" y="108"/>
                  <a:pt x="155" y="0"/>
                </a:cubicBezTo>
                <a:cubicBezTo>
                  <a:pt x="0" y="0"/>
                  <a:pt x="0" y="0"/>
                  <a:pt x="0" y="0"/>
                </a:cubicBezTo>
                <a:cubicBezTo>
                  <a:pt x="0" y="2160"/>
                  <a:pt x="0" y="2160"/>
                  <a:pt x="0" y="2160"/>
                </a:cubicBezTo>
                <a:cubicBezTo>
                  <a:pt x="155" y="2160"/>
                  <a:pt x="155" y="2160"/>
                  <a:pt x="155" y="2160"/>
                </a:cubicBezTo>
                <a:cubicBezTo>
                  <a:pt x="155" y="2052"/>
                  <a:pt x="211" y="2052"/>
                  <a:pt x="211" y="1944"/>
                </a:cubicBezTo>
                <a:cubicBezTo>
                  <a:pt x="211" y="1836"/>
                  <a:pt x="155" y="1836"/>
                  <a:pt x="155" y="1728"/>
                </a:cubicBezTo>
                <a:close/>
              </a:path>
            </a:pathLst>
          </a:custGeom>
          <a:solidFill>
            <a:schemeClr val="tx2"/>
          </a:solidFill>
          <a:ln>
            <a:noFill/>
          </a:ln>
        </p:spPr>
      </p:sp>
    </p:spTree>
    <p:extLst>
      <p:ext uri="{BB962C8B-B14F-4D97-AF65-F5344CB8AC3E}">
        <p14:creationId xmlns:p14="http://schemas.microsoft.com/office/powerpoint/2010/main" val="7436311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45" r:id="rId12"/>
  </p:sldLayoutIdLst>
  <p:hf hdr="0" ftr="0" dt="0"/>
  <p:txStyles>
    <p:title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p:titleStyle>
    <p:body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594">
          <p15:clr>
            <a:srgbClr val="F26B43"/>
          </p15:clr>
        </p15:guide>
        <p15:guide id="1" pos="792">
          <p15:clr>
            <a:srgbClr val="F26B43"/>
          </p15:clr>
        </p15:guide>
        <p15:guide id="2" pos="7200">
          <p15:clr>
            <a:srgbClr val="F26B43"/>
          </p15:clr>
        </p15:guide>
        <p15:guide id="3" pos="5400">
          <p15:clr>
            <a:srgbClr val="F26B43"/>
          </p15:clr>
        </p15:guide>
        <p15:guide id="4" orient="horz" pos="4008">
          <p15:clr>
            <a:srgbClr val="F26B43"/>
          </p15:clr>
        </p15:guide>
        <p15:guide id="5" orient="horz" pos="1440">
          <p15:clr>
            <a:srgbClr val="F26B43"/>
          </p15:clr>
        </p15:guide>
        <p15:guide id="6" orient="horz" pos="3720">
          <p15:clr>
            <a:srgbClr val="F26B43"/>
          </p15:clr>
        </p15:guide>
        <p15:guide id="7"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03EED61F-A6E5-40BD-9A20-2EB44921A2A4}" type="datetime1">
              <a:rPr kumimoji="1" lang="ja-JP" altLang="en-US" smtClean="0"/>
              <a:t>2022/5/19</a:t>
            </a:fld>
            <a:endParaRPr kumimoji="1" lang="ja-JP" alt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508168E6-13AE-43C0-BCBE-14E9D3D04652}" type="slidenum">
              <a:rPr kumimoji="1" lang="ja-JP" altLang="en-US" smtClean="0"/>
              <a:t>‹#›</a:t>
            </a:fld>
            <a:endParaRPr kumimoji="1" lang="ja-JP" altLang="en-US"/>
          </a:p>
        </p:txBody>
      </p:sp>
    </p:spTree>
    <p:extLst>
      <p:ext uri="{BB962C8B-B14F-4D97-AF65-F5344CB8AC3E}">
        <p14:creationId xmlns:p14="http://schemas.microsoft.com/office/powerpoint/2010/main" val="661354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46" r:id="rId13"/>
  </p:sldLayoutIdLst>
  <p:hf hdr="0" ftr="0" dt="0"/>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CD99FF0-03B7-4DD0-BD86-FA1A74EE5646}" type="datetime1">
              <a:rPr kumimoji="1" lang="ja-JP" altLang="en-US" smtClean="0"/>
              <a:t>2022/5/19</a:t>
            </a:fld>
            <a:endParaRPr kumimoji="1" lang="ja-JP"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kumimoji="1" lang="ja-JP" alt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CA21C09-55AC-4719-BB36-E07DD41E6FFE}" type="slidenum">
              <a:rPr kumimoji="1" lang="ja-JP" altLang="en-US" smtClean="0"/>
              <a:t>‹#›</a:t>
            </a:fld>
            <a:endParaRPr kumimoji="1" lang="ja-JP" altLang="en-US"/>
          </a:p>
        </p:txBody>
      </p:sp>
    </p:spTree>
    <p:extLst>
      <p:ext uri="{BB962C8B-B14F-4D97-AF65-F5344CB8AC3E}">
        <p14:creationId xmlns:p14="http://schemas.microsoft.com/office/powerpoint/2010/main" val="35463576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Lst>
  <p:hf hdr="0" ftr="0" dt="0"/>
  <p:txStyles>
    <p:title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D0A41D-2435-4EFB-AF49-1700756C3CD3}" type="datetimeFigureOut">
              <a:rPr kumimoji="1" lang="ja-JP" altLang="en-US" smtClean="0"/>
              <a:t>2022/5/19</a:t>
            </a:fld>
            <a:endParaRPr kumimoji="1" lang="ja-JP"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DBB91D5-FC29-4384-AD87-5D7071ABE1E2}" type="slidenum">
              <a:rPr kumimoji="1" lang="ja-JP" altLang="en-US" smtClean="0"/>
              <a:t>‹#›</a:t>
            </a:fld>
            <a:endParaRPr kumimoji="1" lang="ja-JP"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35179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soumu.go.jp/iicp/research/results/media_usage-time.html"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www.soumu.go.jp/main_content/000708016.pdf" TargetMode="Externa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hyperlink" Target="http://nav.cx/HnpPyN" TargetMode="External"/><Relationship Id="rId2" Type="http://schemas.openxmlformats.org/officeDocument/2006/relationships/image" Target="../media/image59.png"/><Relationship Id="rId1" Type="http://schemas.openxmlformats.org/officeDocument/2006/relationships/slideLayout" Target="../slideLayouts/slideLayout43.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png"/><Relationship Id="rId1" Type="http://schemas.openxmlformats.org/officeDocument/2006/relationships/slideLayout" Target="../slideLayouts/slideLayout55.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png"/><Relationship Id="rId1" Type="http://schemas.openxmlformats.org/officeDocument/2006/relationships/slideLayout" Target="../slideLayouts/slideLayout55.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png"/><Relationship Id="rId1" Type="http://schemas.openxmlformats.org/officeDocument/2006/relationships/slideLayout" Target="../slideLayouts/slideLayout49.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9.png"/><Relationship Id="rId1" Type="http://schemas.openxmlformats.org/officeDocument/2006/relationships/slideLayout" Target="../slideLayouts/slideLayout55.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9.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8.jpe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9.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59.pn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9.png"/><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59.png"/><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59.png"/><Relationship Id="rId1" Type="http://schemas.openxmlformats.org/officeDocument/2006/relationships/slideLayout" Target="../slideLayouts/slideLayout55.xml"/><Relationship Id="rId6" Type="http://schemas.openxmlformats.org/officeDocument/2006/relationships/image" Target="../media/image82.jpeg"/><Relationship Id="rId5" Type="http://schemas.openxmlformats.org/officeDocument/2006/relationships/image" Target="../media/image81.png"/><Relationship Id="rId10" Type="http://schemas.openxmlformats.org/officeDocument/2006/relationships/image" Target="../media/image85.jpg"/><Relationship Id="rId4" Type="http://schemas.openxmlformats.org/officeDocument/2006/relationships/image" Target="../media/image80.png"/><Relationship Id="rId9"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www.soumu.go.jp/iicp/research/results/media_usage-time.html" TargetMode="External"/><Relationship Id="rId1" Type="http://schemas.openxmlformats.org/officeDocument/2006/relationships/slideLayout" Target="../slideLayouts/slideLayout49.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hyperlink" Target="mailto:Muneaki_murai@tobutoptours.co.jp"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emf"/><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2879D9-F33B-46C6-BEA1-637C9352AA1E}"/>
              </a:ext>
            </a:extLst>
          </p:cNvPr>
          <p:cNvSpPr>
            <a:spLocks noGrp="1"/>
          </p:cNvSpPr>
          <p:nvPr>
            <p:ph type="ctrTitle"/>
          </p:nvPr>
        </p:nvSpPr>
        <p:spPr>
          <a:xfrm>
            <a:off x="0" y="1098730"/>
            <a:ext cx="9263270" cy="964563"/>
          </a:xfrm>
        </p:spPr>
        <p:txBody>
          <a:bodyPr/>
          <a:lstStyle/>
          <a:p>
            <a:r>
              <a:rPr lang="ja-JP" altLang="en-US" sz="4000" b="1" dirty="0">
                <a:latin typeface="BIZ UDPゴシック" panose="020B0400000000000000" pitchFamily="50" charset="-128"/>
                <a:ea typeface="BIZ UDPゴシック" panose="020B0400000000000000" pitchFamily="50" charset="-128"/>
              </a:rPr>
              <a:t>自治体におけるマーケティングと</a:t>
            </a:r>
            <a:br>
              <a:rPr lang="en-US" altLang="ja-JP" sz="4000" b="1" dirty="0">
                <a:latin typeface="BIZ UDPゴシック" panose="020B0400000000000000" pitchFamily="50" charset="-128"/>
                <a:ea typeface="BIZ UDPゴシック" panose="020B0400000000000000" pitchFamily="50" charset="-128"/>
              </a:rPr>
            </a:br>
            <a:r>
              <a:rPr lang="ja-JP" altLang="en-US" sz="4000" b="1" dirty="0">
                <a:latin typeface="BIZ UDPゴシック" panose="020B0400000000000000" pitchFamily="50" charset="-128"/>
                <a:ea typeface="BIZ UDPゴシック" panose="020B0400000000000000" pitchFamily="50" charset="-128"/>
              </a:rPr>
              <a:t>公式</a:t>
            </a:r>
            <a:r>
              <a:rPr lang="en-US" altLang="ja-JP" sz="4000" b="1" dirty="0">
                <a:latin typeface="BIZ UDPゴシック" panose="020B0400000000000000" pitchFamily="50" charset="-128"/>
                <a:ea typeface="BIZ UDPゴシック" panose="020B0400000000000000" pitchFamily="50" charset="-128"/>
              </a:rPr>
              <a:t>LINE</a:t>
            </a:r>
            <a:r>
              <a:rPr lang="ja-JP" altLang="en-US" sz="4000" b="1" dirty="0">
                <a:latin typeface="BIZ UDPゴシック" panose="020B0400000000000000" pitchFamily="50" charset="-128"/>
                <a:ea typeface="BIZ UDPゴシック" panose="020B0400000000000000" pitchFamily="50" charset="-128"/>
              </a:rPr>
              <a:t>アカウントの重要性</a:t>
            </a:r>
            <a:endParaRPr kumimoji="1" lang="ja-JP" altLang="en-US" b="1"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E290D38-9F00-4CF3-921A-2867DCB42F10}"/>
              </a:ext>
            </a:extLst>
          </p:cNvPr>
          <p:cNvSpPr>
            <a:spLocks noGrp="1"/>
          </p:cNvSpPr>
          <p:nvPr>
            <p:ph type="sldNum" sz="quarter" idx="12"/>
          </p:nvPr>
        </p:nvSpPr>
        <p:spPr/>
        <p:txBody>
          <a:bodyPr/>
          <a:lstStyle/>
          <a:p>
            <a:fld id="{B15C752D-AC49-46AC-8DF6-64E47356F93F}" type="slidenum">
              <a:rPr kumimoji="1" lang="ja-JP" altLang="en-US" smtClean="0"/>
              <a:t>1</a:t>
            </a:fld>
            <a:endParaRPr kumimoji="1" lang="ja-JP" altLang="en-US"/>
          </a:p>
        </p:txBody>
      </p:sp>
      <p:sp>
        <p:nvSpPr>
          <p:cNvPr id="6" name="楕円 5">
            <a:extLst>
              <a:ext uri="{FF2B5EF4-FFF2-40B4-BE49-F238E27FC236}">
                <a16:creationId xmlns:a16="http://schemas.microsoft.com/office/drawing/2014/main" id="{51567CB1-FDB9-4765-8102-31E64A0EBF11}"/>
              </a:ext>
            </a:extLst>
          </p:cNvPr>
          <p:cNvSpPr/>
          <p:nvPr/>
        </p:nvSpPr>
        <p:spPr>
          <a:xfrm>
            <a:off x="1345096" y="2352994"/>
            <a:ext cx="6453808" cy="33719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5E05FDB5-7684-4F41-99A8-014BC3D5AB8B}"/>
              </a:ext>
            </a:extLst>
          </p:cNvPr>
          <p:cNvPicPr>
            <a:picLocks noChangeAspect="1"/>
          </p:cNvPicPr>
          <p:nvPr/>
        </p:nvPicPr>
        <p:blipFill rotWithShape="1">
          <a:blip r:embed="rId3"/>
          <a:srcRect t="8485" r="1491" b="7878"/>
          <a:stretch/>
        </p:blipFill>
        <p:spPr>
          <a:xfrm>
            <a:off x="2681450" y="2817286"/>
            <a:ext cx="3781099" cy="2531166"/>
          </a:xfrm>
          <a:prstGeom prst="rect">
            <a:avLst/>
          </a:prstGeom>
        </p:spPr>
      </p:pic>
      <p:sp>
        <p:nvSpPr>
          <p:cNvPr id="9" name="正方形/長方形 8">
            <a:extLst>
              <a:ext uri="{FF2B5EF4-FFF2-40B4-BE49-F238E27FC236}">
                <a16:creationId xmlns:a16="http://schemas.microsoft.com/office/drawing/2014/main" id="{E11C6571-5BE6-419B-8F37-162E04C2A25C}"/>
              </a:ext>
            </a:extLst>
          </p:cNvPr>
          <p:cNvSpPr/>
          <p:nvPr/>
        </p:nvSpPr>
        <p:spPr>
          <a:xfrm>
            <a:off x="1239078" y="5759270"/>
            <a:ext cx="6871252" cy="954107"/>
          </a:xfrm>
          <a:prstGeom prst="rect">
            <a:avLst/>
          </a:prstGeom>
        </p:spPr>
        <p:txBody>
          <a:bodyPr wrap="square">
            <a:spAutoFit/>
          </a:bodyPr>
          <a:lstStyle/>
          <a:p>
            <a:endParaRPr lang="ja-JP" altLang="en-US" sz="2000" dirty="0">
              <a:solidFill>
                <a:srgbClr val="000000"/>
              </a:solidFill>
              <a:latin typeface="ＭＳ 明朝" panose="02020609040205080304" pitchFamily="17" charset="-128"/>
              <a:ea typeface="ＭＳ 明朝" panose="02020609040205080304" pitchFamily="17" charset="-128"/>
            </a:endParaRPr>
          </a:p>
          <a:p>
            <a:r>
              <a:rPr lang="zh-CN" altLang="en-US" sz="2000" dirty="0">
                <a:solidFill>
                  <a:srgbClr val="000000"/>
                </a:solidFill>
                <a:latin typeface="ＭＳ 明朝" panose="02020609040205080304" pitchFamily="17" charset="-128"/>
                <a:ea typeface="ＭＳ 明朝" panose="02020609040205080304" pitchFamily="17" charset="-128"/>
              </a:rPr>
              <a:t> </a:t>
            </a:r>
            <a:r>
              <a:rPr lang="zh-CN" altLang="en-US" sz="3600" dirty="0">
                <a:solidFill>
                  <a:srgbClr val="000000"/>
                </a:solidFill>
                <a:latin typeface="BIZ UDPゴシック" panose="020B0400000000000000" pitchFamily="50" charset="-128"/>
                <a:ea typeface="BIZ UDPゴシック" panose="020B0400000000000000" pitchFamily="50" charset="-128"/>
              </a:rPr>
              <a:t>第</a:t>
            </a:r>
            <a:r>
              <a:rPr lang="en-US" altLang="zh-CN" sz="3600" dirty="0">
                <a:solidFill>
                  <a:srgbClr val="000000"/>
                </a:solidFill>
                <a:latin typeface="BIZ UDPゴシック" panose="020B0400000000000000" pitchFamily="50" charset="-128"/>
                <a:ea typeface="BIZ UDPゴシック" panose="020B0400000000000000" pitchFamily="50" charset="-128"/>
              </a:rPr>
              <a:t>50</a:t>
            </a:r>
            <a:r>
              <a:rPr lang="zh-CN" altLang="en-US" sz="3600" dirty="0">
                <a:solidFill>
                  <a:srgbClr val="000000"/>
                </a:solidFill>
                <a:latin typeface="BIZ UDPゴシック" panose="020B0400000000000000" pitchFamily="50" charset="-128"/>
                <a:ea typeface="BIZ UDPゴシック" panose="020B0400000000000000" pitchFamily="50" charset="-128"/>
              </a:rPr>
              <a:t>回 地方行政経営研究会</a:t>
            </a:r>
            <a:r>
              <a:rPr lang="ja-JP" altLang="en-US" sz="3600" dirty="0">
                <a:solidFill>
                  <a:srgbClr val="000000"/>
                </a:solidFill>
                <a:latin typeface="BIZ UDPゴシック" panose="020B0400000000000000" pitchFamily="50" charset="-128"/>
                <a:ea typeface="BIZ UDPゴシック" panose="020B0400000000000000" pitchFamily="50" charset="-128"/>
              </a:rPr>
              <a:t>　</a:t>
            </a:r>
            <a:endParaRPr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415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a:xfrm>
            <a:off x="286871" y="355491"/>
            <a:ext cx="8857128" cy="791991"/>
          </a:xfrm>
        </p:spPr>
        <p:txBody>
          <a:bodyPr>
            <a:normAutofit fontScale="90000"/>
          </a:bodyPr>
          <a:lstStyle/>
          <a:p>
            <a:pPr algn="ctr"/>
            <a:r>
              <a:rPr kumimoji="1" lang="ja-JP" altLang="en-US" dirty="0">
                <a:latin typeface="BIZ UDPゴシック" panose="020B0400000000000000" pitchFamily="50" charset="-128"/>
                <a:ea typeface="BIZ UDPゴシック" panose="020B0400000000000000" pitchFamily="50" charset="-128"/>
              </a:rPr>
              <a:t>国民は「</a:t>
            </a:r>
            <a:r>
              <a:rPr kumimoji="1" lang="en-US" altLang="ja-JP" dirty="0">
                <a:latin typeface="BIZ UDPゴシック" panose="020B0400000000000000" pitchFamily="50" charset="-128"/>
                <a:ea typeface="BIZ UDPゴシック" panose="020B0400000000000000" pitchFamily="50" charset="-128"/>
              </a:rPr>
              <a:t>HP</a:t>
            </a:r>
            <a:r>
              <a:rPr kumimoji="1" lang="ja-JP" altLang="en-US" dirty="0">
                <a:latin typeface="BIZ UDPゴシック" panose="020B0400000000000000" pitchFamily="50" charset="-128"/>
                <a:ea typeface="BIZ UDPゴシック" panose="020B0400000000000000" pitchFamily="50" charset="-128"/>
              </a:rPr>
              <a:t>から</a:t>
            </a:r>
            <a:r>
              <a:rPr kumimoji="1" lang="en-US" altLang="ja-JP" dirty="0">
                <a:latin typeface="BIZ UDPゴシック" panose="020B0400000000000000" pitchFamily="50" charset="-128"/>
                <a:ea typeface="BIZ UDPゴシック" panose="020B0400000000000000" pitchFamily="50" charset="-128"/>
              </a:rPr>
              <a:t>SNS</a:t>
            </a:r>
            <a:r>
              <a:rPr kumimoji="1" lang="ja-JP" altLang="en-US" dirty="0">
                <a:latin typeface="BIZ UDPゴシック" panose="020B0400000000000000" pitchFamily="50" charset="-128"/>
                <a:ea typeface="BIZ UDPゴシック" panose="020B0400000000000000" pitchFamily="50" charset="-128"/>
              </a:rPr>
              <a:t>へ」</a:t>
            </a:r>
            <a:br>
              <a:rPr kumimoji="1" lang="en-US" altLang="ja-JP" dirty="0">
                <a:latin typeface="BIZ UDPゴシック" panose="020B0400000000000000" pitchFamily="50" charset="-128"/>
                <a:ea typeface="BIZ UDPゴシック" panose="020B0400000000000000" pitchFamily="50" charset="-128"/>
              </a:rPr>
            </a:br>
            <a:endParaRPr kumimoji="1" lang="ja-JP" altLang="en-US"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DC15F15D-F825-4944-BDE4-F752014DFBC8}"/>
              </a:ext>
            </a:extLst>
          </p:cNvPr>
          <p:cNvSpPr txBox="1"/>
          <p:nvPr/>
        </p:nvSpPr>
        <p:spPr>
          <a:xfrm>
            <a:off x="934423" y="5942610"/>
            <a:ext cx="7734448" cy="523220"/>
          </a:xfrm>
          <a:prstGeom prst="rect">
            <a:avLst/>
          </a:prstGeom>
          <a:noFill/>
        </p:spPr>
        <p:txBody>
          <a:bodyPr wrap="square">
            <a:spAutoFit/>
          </a:bodyPr>
          <a:lstStyle/>
          <a:p>
            <a:r>
              <a:rPr kumimoji="1" lang="ja-JP" altLang="en-US" sz="2800" dirty="0">
                <a:latin typeface="BIZ UDPゴシック" panose="020B0400000000000000" pitchFamily="50" charset="-128"/>
                <a:ea typeface="BIZ UDPゴシック" panose="020B0400000000000000" pitchFamily="50" charset="-128"/>
              </a:rPr>
              <a:t>技術の進化で、</a:t>
            </a:r>
            <a:r>
              <a:rPr kumimoji="1" lang="en-US" altLang="ja-JP" sz="2800" dirty="0">
                <a:latin typeface="BIZ UDPゴシック" panose="020B0400000000000000" pitchFamily="50" charset="-128"/>
                <a:ea typeface="BIZ UDPゴシック" panose="020B0400000000000000" pitchFamily="50" charset="-128"/>
              </a:rPr>
              <a:t>HP</a:t>
            </a:r>
            <a:r>
              <a:rPr kumimoji="1" lang="ja-JP" altLang="en-US" sz="2800" dirty="0">
                <a:latin typeface="BIZ UDPゴシック" panose="020B0400000000000000" pitchFamily="50" charset="-128"/>
                <a:ea typeface="BIZ UDPゴシック" panose="020B0400000000000000" pitchFamily="50" charset="-128"/>
              </a:rPr>
              <a:t>よりも</a:t>
            </a:r>
            <a:r>
              <a:rPr kumimoji="1" lang="en-US" altLang="ja-JP" sz="2800" dirty="0">
                <a:latin typeface="BIZ UDPゴシック" panose="020B0400000000000000" pitchFamily="50" charset="-128"/>
                <a:ea typeface="BIZ UDPゴシック" panose="020B0400000000000000" pitchFamily="50" charset="-128"/>
              </a:rPr>
              <a:t>SNS</a:t>
            </a:r>
            <a:r>
              <a:rPr kumimoji="1" lang="ja-JP" altLang="en-US" sz="2800" dirty="0">
                <a:latin typeface="BIZ UDPゴシック" panose="020B0400000000000000" pitchFamily="50" charset="-128"/>
                <a:ea typeface="BIZ UDPゴシック" panose="020B0400000000000000" pitchFamily="50" charset="-128"/>
              </a:rPr>
              <a:t>の利用が中心に</a:t>
            </a:r>
            <a:endParaRPr lang="ja-JP" altLang="en-US" sz="2800" dirty="0"/>
          </a:p>
        </p:txBody>
      </p:sp>
      <p:pic>
        <p:nvPicPr>
          <p:cNvPr id="6" name="図 5">
            <a:extLst>
              <a:ext uri="{FF2B5EF4-FFF2-40B4-BE49-F238E27FC236}">
                <a16:creationId xmlns:a16="http://schemas.microsoft.com/office/drawing/2014/main" id="{CC8329CC-2630-4608-B2D2-7457FC5369A8}"/>
              </a:ext>
            </a:extLst>
          </p:cNvPr>
          <p:cNvPicPr>
            <a:picLocks noChangeAspect="1"/>
          </p:cNvPicPr>
          <p:nvPr/>
        </p:nvPicPr>
        <p:blipFill rotWithShape="1">
          <a:blip r:embed="rId2"/>
          <a:srcRect b="22975"/>
          <a:stretch/>
        </p:blipFill>
        <p:spPr>
          <a:xfrm>
            <a:off x="1006418" y="1484596"/>
            <a:ext cx="7346317" cy="3257734"/>
          </a:xfrm>
          <a:prstGeom prst="rect">
            <a:avLst/>
          </a:prstGeom>
        </p:spPr>
      </p:pic>
      <p:pic>
        <p:nvPicPr>
          <p:cNvPr id="7" name="図 6">
            <a:extLst>
              <a:ext uri="{FF2B5EF4-FFF2-40B4-BE49-F238E27FC236}">
                <a16:creationId xmlns:a16="http://schemas.microsoft.com/office/drawing/2014/main" id="{720D08C2-595F-455C-B1B6-303AFDA4E03E}"/>
              </a:ext>
            </a:extLst>
          </p:cNvPr>
          <p:cNvPicPr>
            <a:picLocks noChangeAspect="1"/>
          </p:cNvPicPr>
          <p:nvPr/>
        </p:nvPicPr>
        <p:blipFill rotWithShape="1">
          <a:blip r:embed="rId2"/>
          <a:srcRect l="-1" t="90176" r="1066" b="-8733"/>
          <a:stretch/>
        </p:blipFill>
        <p:spPr>
          <a:xfrm>
            <a:off x="1006419" y="4742330"/>
            <a:ext cx="7346316" cy="793262"/>
          </a:xfrm>
          <a:prstGeom prst="rect">
            <a:avLst/>
          </a:prstGeom>
        </p:spPr>
      </p:pic>
      <p:sp>
        <p:nvSpPr>
          <p:cNvPr id="9" name="テキスト ボックス 8">
            <a:extLst>
              <a:ext uri="{FF2B5EF4-FFF2-40B4-BE49-F238E27FC236}">
                <a16:creationId xmlns:a16="http://schemas.microsoft.com/office/drawing/2014/main" id="{6777583A-7AE2-4ADB-A22F-6A2F4F680EE8}"/>
              </a:ext>
            </a:extLst>
          </p:cNvPr>
          <p:cNvSpPr txBox="1"/>
          <p:nvPr/>
        </p:nvSpPr>
        <p:spPr>
          <a:xfrm>
            <a:off x="1219199" y="5350926"/>
            <a:ext cx="7346317" cy="369332"/>
          </a:xfrm>
          <a:prstGeom prst="rect">
            <a:avLst/>
          </a:prstGeom>
          <a:noFill/>
        </p:spPr>
        <p:txBody>
          <a:bodyPr wrap="square">
            <a:spAutoFit/>
          </a:bodyPr>
          <a:lstStyle/>
          <a:p>
            <a:r>
              <a:rPr lang="ja-JP" altLang="en-US" dirty="0"/>
              <a:t>総務省　</a:t>
            </a:r>
            <a:r>
              <a:rPr lang="en-US" altLang="ja-JP" sz="1600" dirty="0"/>
              <a:t>https://www.soumu.go.jp/iicp/research/results/media_usage-time.html</a:t>
            </a:r>
            <a:endParaRPr lang="ja-JP" altLang="en-US" sz="1200" dirty="0"/>
          </a:p>
        </p:txBody>
      </p:sp>
      <p:sp>
        <p:nvSpPr>
          <p:cNvPr id="3" name="スライド番号プレースホルダー 2">
            <a:extLst>
              <a:ext uri="{FF2B5EF4-FFF2-40B4-BE49-F238E27FC236}">
                <a16:creationId xmlns:a16="http://schemas.microsoft.com/office/drawing/2014/main" id="{E8D9DE90-234B-4CEA-B549-1BE6622CB34F}"/>
              </a:ext>
            </a:extLst>
          </p:cNvPr>
          <p:cNvSpPr>
            <a:spLocks noGrp="1"/>
          </p:cNvSpPr>
          <p:nvPr>
            <p:ph type="sldNum" sz="quarter" idx="12"/>
          </p:nvPr>
        </p:nvSpPr>
        <p:spPr/>
        <p:txBody>
          <a:bodyPr/>
          <a:lstStyle/>
          <a:p>
            <a:fld id="{B15C752D-AC49-46AC-8DF6-64E47356F93F}" type="slidenum">
              <a:rPr kumimoji="1" lang="ja-JP" altLang="en-US" smtClean="0"/>
              <a:t>10</a:t>
            </a:fld>
            <a:endParaRPr kumimoji="1" lang="ja-JP" altLang="en-US"/>
          </a:p>
        </p:txBody>
      </p:sp>
    </p:spTree>
    <p:extLst>
      <p:ext uri="{BB962C8B-B14F-4D97-AF65-F5344CB8AC3E}">
        <p14:creationId xmlns:p14="http://schemas.microsoft.com/office/powerpoint/2010/main" val="402623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68006" y="271410"/>
            <a:ext cx="8244536" cy="786414"/>
          </a:xfrm>
          <a:noFill/>
        </p:spPr>
        <p:txBody>
          <a:bodyPr>
            <a:noAutofit/>
          </a:bodyPr>
          <a:lstStyle/>
          <a:p>
            <a:r>
              <a:rPr lang="ja-JP" altLang="en-US" sz="2954" b="1" dirty="0">
                <a:latin typeface="+mj-ea"/>
              </a:rPr>
              <a:t>特に若い世代は</a:t>
            </a:r>
            <a:br>
              <a:rPr lang="en-US" altLang="ja-JP" sz="2954" b="1" dirty="0">
                <a:latin typeface="+mj-ea"/>
              </a:rPr>
            </a:br>
            <a:r>
              <a:rPr lang="ja-JP" altLang="en-US" sz="2954" b="1" dirty="0">
                <a:latin typeface="+mj-ea"/>
              </a:rPr>
              <a:t>「</a:t>
            </a:r>
            <a:r>
              <a:rPr lang="en-US" altLang="ja-JP" sz="3323" b="1" dirty="0">
                <a:latin typeface="+mj-ea"/>
              </a:rPr>
              <a:t>HP</a:t>
            </a:r>
            <a:r>
              <a:rPr lang="ja-JP" altLang="en-US" sz="3323" b="1" dirty="0">
                <a:latin typeface="+mj-ea"/>
              </a:rPr>
              <a:t>・</a:t>
            </a:r>
            <a:r>
              <a:rPr lang="ja-JP" altLang="en-US" sz="2954" b="1" dirty="0">
                <a:latin typeface="+mj-ea"/>
              </a:rPr>
              <a:t>メール」より「</a:t>
            </a:r>
            <a:r>
              <a:rPr lang="en-US" altLang="ja-JP" sz="3323" b="1" dirty="0">
                <a:latin typeface="+mj-ea"/>
              </a:rPr>
              <a:t>SNS</a:t>
            </a:r>
            <a:r>
              <a:rPr lang="ja-JP" altLang="en-US" sz="2954" b="1" dirty="0">
                <a:latin typeface="+mj-ea"/>
              </a:rPr>
              <a:t>」</a:t>
            </a:r>
          </a:p>
        </p:txBody>
      </p:sp>
      <p:sp>
        <p:nvSpPr>
          <p:cNvPr id="10" name="スライド番号プレースホルダー 9"/>
          <p:cNvSpPr>
            <a:spLocks noGrp="1"/>
          </p:cNvSpPr>
          <p:nvPr>
            <p:ph type="sldNum" sz="quarter" idx="12"/>
          </p:nvPr>
        </p:nvSpPr>
        <p:spPr>
          <a:xfrm>
            <a:off x="6874736" y="6171581"/>
            <a:ext cx="2057400" cy="337038"/>
          </a:xfrm>
        </p:spPr>
        <p:txBody>
          <a:bodyPr/>
          <a:lstStyle/>
          <a:p>
            <a:fld id="{3AE40C86-1859-4BA1-9051-5987C3978538}" type="slidenum">
              <a:rPr kumimoji="1" lang="ja-JP" altLang="en-US" smtClean="0"/>
              <a:t>11</a:t>
            </a:fld>
            <a:endParaRPr kumimoji="1" lang="ja-JP" altLang="en-US" dirty="0"/>
          </a:p>
        </p:txBody>
      </p:sp>
      <p:graphicFrame>
        <p:nvGraphicFramePr>
          <p:cNvPr id="4" name="グラフ 3"/>
          <p:cNvGraphicFramePr>
            <a:graphicFrameLocks/>
          </p:cNvGraphicFramePr>
          <p:nvPr>
            <p:extLst>
              <p:ext uri="{D42A27DB-BD31-4B8C-83A1-F6EECF244321}">
                <p14:modId xmlns:p14="http://schemas.microsoft.com/office/powerpoint/2010/main" val="2633415109"/>
              </p:ext>
            </p:extLst>
          </p:nvPr>
        </p:nvGraphicFramePr>
        <p:xfrm>
          <a:off x="873116" y="1662850"/>
          <a:ext cx="7668903" cy="4508731"/>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p:cNvSpPr txBox="1"/>
          <p:nvPr/>
        </p:nvSpPr>
        <p:spPr>
          <a:xfrm>
            <a:off x="7330972" y="2738214"/>
            <a:ext cx="1498864" cy="660437"/>
          </a:xfrm>
          <a:prstGeom prst="rect">
            <a:avLst/>
          </a:prstGeom>
          <a:noFill/>
        </p:spPr>
        <p:txBody>
          <a:bodyPr wrap="square" rtlCol="0">
            <a:spAutoFit/>
          </a:bodyPr>
          <a:lstStyle/>
          <a:p>
            <a:pPr algn="ctr" defTabSz="844083">
              <a:defRPr/>
            </a:pPr>
            <a:r>
              <a:rPr kumimoji="1" lang="ja-JP" altLang="en-US" sz="1846" dirty="0">
                <a:latin typeface="UD デジタル 教科書体 NP-B" panose="02020700000000000000" pitchFamily="18" charset="-128"/>
                <a:ea typeface="UD デジタル 教科書体 NP-B" panose="02020700000000000000" pitchFamily="18" charset="-128"/>
              </a:rPr>
              <a:t>ＳＮＳ　</a:t>
            </a:r>
            <a:r>
              <a:rPr kumimoji="1" lang="en-US" altLang="ja-JP" sz="1846" dirty="0">
                <a:solidFill>
                  <a:prstClr val="black"/>
                </a:solidFill>
                <a:latin typeface="UD デジタル 教科書体 NP-B" panose="02020700000000000000" pitchFamily="18" charset="-128"/>
                <a:ea typeface="UD デジタル 教科書体 NP-B" panose="02020700000000000000" pitchFamily="18" charset="-128"/>
              </a:rPr>
              <a:t>58.9</a:t>
            </a: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分</a:t>
            </a:r>
          </a:p>
        </p:txBody>
      </p:sp>
      <p:sp>
        <p:nvSpPr>
          <p:cNvPr id="6" name="テキスト ボックス 5"/>
          <p:cNvSpPr txBox="1"/>
          <p:nvPr/>
        </p:nvSpPr>
        <p:spPr>
          <a:xfrm>
            <a:off x="7433272" y="4371386"/>
            <a:ext cx="1402108" cy="632161"/>
          </a:xfrm>
          <a:prstGeom prst="rect">
            <a:avLst/>
          </a:prstGeom>
          <a:noFill/>
        </p:spPr>
        <p:txBody>
          <a:bodyPr wrap="square" rtlCol="0">
            <a:spAutoFit/>
          </a:bodyPr>
          <a:lstStyle/>
          <a:p>
            <a:pPr algn="ctr" defTabSz="844083">
              <a:defRPr/>
            </a:pP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メール　</a:t>
            </a:r>
            <a:r>
              <a:rPr kumimoji="1" lang="en-US" altLang="ja-JP" sz="1846" dirty="0">
                <a:solidFill>
                  <a:prstClr val="black"/>
                </a:solidFill>
                <a:latin typeface="UD デジタル 教科書体 NP-B" panose="02020700000000000000" pitchFamily="18" charset="-128"/>
                <a:ea typeface="UD デジタル 教科書体 NP-B" panose="02020700000000000000" pitchFamily="18" charset="-128"/>
              </a:rPr>
              <a:t>20.2</a:t>
            </a: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分</a:t>
            </a:r>
          </a:p>
        </p:txBody>
      </p:sp>
      <p:sp>
        <p:nvSpPr>
          <p:cNvPr id="7" name="テキスト ボックス 6"/>
          <p:cNvSpPr txBox="1"/>
          <p:nvPr/>
        </p:nvSpPr>
        <p:spPr>
          <a:xfrm>
            <a:off x="6413359" y="5280684"/>
            <a:ext cx="2039825" cy="632161"/>
          </a:xfrm>
          <a:prstGeom prst="rect">
            <a:avLst/>
          </a:prstGeom>
          <a:noFill/>
        </p:spPr>
        <p:txBody>
          <a:bodyPr wrap="square" rtlCol="0">
            <a:spAutoFit/>
          </a:bodyPr>
          <a:lstStyle/>
          <a:p>
            <a:pPr algn="ctr" defTabSz="844083">
              <a:defRPr/>
            </a:pP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ウェブ・ブラウザ　</a:t>
            </a:r>
            <a:r>
              <a:rPr kumimoji="1" lang="en-US" altLang="ja-JP" sz="1846" dirty="0">
                <a:solidFill>
                  <a:prstClr val="black"/>
                </a:solidFill>
                <a:latin typeface="UD デジタル 教科書体 NP-B" panose="02020700000000000000" pitchFamily="18" charset="-128"/>
                <a:ea typeface="UD デジタル 教科書体 NP-B" panose="02020700000000000000" pitchFamily="18" charset="-128"/>
              </a:rPr>
              <a:t>12.1</a:t>
            </a:r>
            <a:r>
              <a:rPr kumimoji="1" lang="ja-JP" altLang="en-US" sz="1662" dirty="0">
                <a:solidFill>
                  <a:prstClr val="black"/>
                </a:solidFill>
                <a:latin typeface="UD デジタル 教科書体 NP-B" panose="02020700000000000000" pitchFamily="18" charset="-128"/>
                <a:ea typeface="UD デジタル 教科書体 NP-B" panose="02020700000000000000" pitchFamily="18" charset="-128"/>
              </a:rPr>
              <a:t>分</a:t>
            </a:r>
          </a:p>
        </p:txBody>
      </p:sp>
      <p:sp>
        <p:nvSpPr>
          <p:cNvPr id="3" name="正方形/長方形 2"/>
          <p:cNvSpPr/>
          <p:nvPr/>
        </p:nvSpPr>
        <p:spPr>
          <a:xfrm>
            <a:off x="3053402" y="6340100"/>
            <a:ext cx="5559146" cy="411972"/>
          </a:xfrm>
          <a:prstGeom prst="rect">
            <a:avLst/>
          </a:prstGeom>
        </p:spPr>
        <p:txBody>
          <a:bodyPr wrap="square">
            <a:spAutoFit/>
          </a:bodyPr>
          <a:lstStyle/>
          <a:p>
            <a:r>
              <a:rPr lang="ja-JP" altLang="en-US" sz="1108" b="1" dirty="0">
                <a:latin typeface="メイリオ" panose="020B0604030504040204" pitchFamily="50" charset="-128"/>
                <a:ea typeface="メイリオ" panose="020B0604030504040204" pitchFamily="50" charset="-128"/>
              </a:rPr>
              <a:t>総務省</a:t>
            </a:r>
            <a:r>
              <a:rPr lang="ja-JP" altLang="en-US" sz="1015" dirty="0">
                <a:latin typeface="メイリオ" panose="020B0604030504040204" pitchFamily="50" charset="-128"/>
                <a:ea typeface="メイリオ" panose="020B0604030504040204" pitchFamily="50" charset="-128"/>
              </a:rPr>
              <a:t>「情報通信メディアの利用時間と情報行動に関する調査　</a:t>
            </a:r>
            <a:r>
              <a:rPr lang="en-US" altLang="ja-JP" sz="1015" dirty="0">
                <a:latin typeface="メイリオ" panose="020B0604030504040204" pitchFamily="50" charset="-128"/>
                <a:ea typeface="メイリオ" panose="020B0604030504040204" pitchFamily="50" charset="-128"/>
              </a:rPr>
              <a:t>(</a:t>
            </a:r>
            <a:r>
              <a:rPr lang="ja-JP" altLang="en-US" sz="1015" dirty="0">
                <a:latin typeface="メイリオ" panose="020B0604030504040204" pitchFamily="50" charset="-128"/>
                <a:ea typeface="メイリオ" panose="020B0604030504040204" pitchFamily="50" charset="-128"/>
              </a:rPr>
              <a:t>平成</a:t>
            </a:r>
            <a:r>
              <a:rPr lang="en-US" altLang="ja-JP" sz="1015" dirty="0">
                <a:latin typeface="メイリオ" panose="020B0604030504040204" pitchFamily="50" charset="-128"/>
                <a:ea typeface="メイリオ" panose="020B0604030504040204" pitchFamily="50" charset="-128"/>
              </a:rPr>
              <a:t>26</a:t>
            </a:r>
            <a:r>
              <a:rPr lang="ja-JP" altLang="en-US" sz="1015" dirty="0">
                <a:latin typeface="メイリオ" panose="020B0604030504040204" pitchFamily="50" charset="-128"/>
                <a:ea typeface="メイリオ" panose="020B0604030504040204" pitchFamily="50" charset="-128"/>
              </a:rPr>
              <a:t>年～</a:t>
            </a:r>
            <a:r>
              <a:rPr lang="en-US" altLang="ja-JP" sz="1015" dirty="0">
                <a:latin typeface="メイリオ" panose="020B0604030504040204" pitchFamily="50" charset="-128"/>
                <a:ea typeface="メイリオ" panose="020B0604030504040204" pitchFamily="50" charset="-128"/>
              </a:rPr>
              <a:t>30</a:t>
            </a:r>
            <a:r>
              <a:rPr lang="ja-JP" altLang="en-US" sz="1015" dirty="0">
                <a:latin typeface="メイリオ" panose="020B0604030504040204" pitchFamily="50" charset="-128"/>
                <a:ea typeface="メイリオ" panose="020B0604030504040204" pitchFamily="50" charset="-128"/>
              </a:rPr>
              <a:t>年</a:t>
            </a:r>
            <a:r>
              <a:rPr lang="en-US" altLang="ja-JP" sz="1015" dirty="0">
                <a:latin typeface="メイリオ" panose="020B0604030504040204" pitchFamily="50" charset="-128"/>
                <a:ea typeface="メイリオ" panose="020B0604030504040204" pitchFamily="50" charset="-128"/>
              </a:rPr>
              <a:t>)</a:t>
            </a:r>
            <a:r>
              <a:rPr lang="ja-JP" altLang="en-US" sz="1015" dirty="0">
                <a:latin typeface="メイリオ" panose="020B0604030504040204" pitchFamily="50" charset="-128"/>
                <a:ea typeface="メイリオ" panose="020B0604030504040204" pitchFamily="50" charset="-128"/>
              </a:rPr>
              <a:t>」</a:t>
            </a:r>
            <a:endParaRPr lang="en-US" altLang="ja-JP" sz="1015" dirty="0">
              <a:latin typeface="メイリオ" panose="020B0604030504040204" pitchFamily="50" charset="-128"/>
              <a:ea typeface="メイリオ" panose="020B0604030504040204" pitchFamily="50" charset="-128"/>
            </a:endParaRPr>
          </a:p>
          <a:p>
            <a:r>
              <a:rPr lang="en-US" altLang="ja-JP" sz="969" dirty="0">
                <a:latin typeface="メイリオ" panose="020B0604030504040204" pitchFamily="50" charset="-128"/>
                <a:ea typeface="メイリオ" panose="020B0604030504040204" pitchFamily="50" charset="-128"/>
                <a:hlinkClick r:id="rId3"/>
              </a:rPr>
              <a:t>https://www.soumu.go.jp/iicp/research/results/media_usage-time.html</a:t>
            </a:r>
            <a:endParaRPr lang="ja-JP" altLang="en-US" sz="969" dirty="0">
              <a:latin typeface="メイリオ" panose="020B0604030504040204" pitchFamily="50" charset="-128"/>
              <a:ea typeface="メイリオ" panose="020B0604030504040204" pitchFamily="50" charset="-128"/>
            </a:endParaRPr>
          </a:p>
        </p:txBody>
      </p:sp>
      <p:sp>
        <p:nvSpPr>
          <p:cNvPr id="9" name="角丸四角形吹き出し 8"/>
          <p:cNvSpPr/>
          <p:nvPr/>
        </p:nvSpPr>
        <p:spPr>
          <a:xfrm>
            <a:off x="5406246" y="1320726"/>
            <a:ext cx="3135774" cy="787038"/>
          </a:xfrm>
          <a:prstGeom prst="wedgeRoundRectCallout">
            <a:avLst>
              <a:gd name="adj1" fmla="val 28063"/>
              <a:gd name="adj2" fmla="val 8687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 name="正方形/長方形 7"/>
          <p:cNvSpPr/>
          <p:nvPr/>
        </p:nvSpPr>
        <p:spPr>
          <a:xfrm>
            <a:off x="5542846" y="1389043"/>
            <a:ext cx="2558714" cy="660437"/>
          </a:xfrm>
          <a:prstGeom prst="rect">
            <a:avLst/>
          </a:prstGeom>
        </p:spPr>
        <p:txBody>
          <a:bodyPr wrap="none">
            <a:spAutoFit/>
          </a:bodyPr>
          <a:lstStyle/>
          <a:p>
            <a:pPr algn="ctr"/>
            <a:r>
              <a:rPr lang="ja-JP" altLang="en-US" sz="1846" dirty="0">
                <a:latin typeface="メイリオ" panose="020B0604030504040204" pitchFamily="50" charset="-128"/>
                <a:ea typeface="メイリオ" panose="020B0604030504040204" pitchFamily="50" charset="-128"/>
              </a:rPr>
              <a:t>「</a:t>
            </a:r>
            <a:r>
              <a:rPr lang="en-US" altLang="ja-JP" sz="1846" dirty="0">
                <a:latin typeface="メイリオ" panose="020B0604030504040204" pitchFamily="50" charset="-128"/>
                <a:ea typeface="メイリオ" panose="020B0604030504040204" pitchFamily="50" charset="-128"/>
              </a:rPr>
              <a:t>SNS</a:t>
            </a:r>
            <a:r>
              <a:rPr lang="ja-JP" altLang="en-US" sz="1846" dirty="0">
                <a:latin typeface="メイリオ" panose="020B0604030504040204" pitchFamily="50" charset="-128"/>
                <a:ea typeface="メイリオ" panose="020B0604030504040204" pitchFamily="50" charset="-128"/>
              </a:rPr>
              <a:t>化」への対応が</a:t>
            </a:r>
            <a:endParaRPr lang="en-US" altLang="ja-JP" sz="1846" dirty="0">
              <a:latin typeface="メイリオ" panose="020B0604030504040204" pitchFamily="50" charset="-128"/>
              <a:ea typeface="メイリオ" panose="020B0604030504040204" pitchFamily="50" charset="-128"/>
            </a:endParaRPr>
          </a:p>
          <a:p>
            <a:pPr algn="ctr"/>
            <a:r>
              <a:rPr lang="ja-JP" altLang="en-US" sz="1846" dirty="0">
                <a:latin typeface="メイリオ" panose="020B0604030504040204" pitchFamily="50" charset="-128"/>
                <a:ea typeface="メイリオ" panose="020B0604030504040204" pitchFamily="50" charset="-128"/>
              </a:rPr>
              <a:t>未来の勝敗を決定</a:t>
            </a:r>
            <a:endParaRPr lang="ja-JP" altLang="en-US" sz="1846" dirty="0"/>
          </a:p>
        </p:txBody>
      </p:sp>
    </p:spTree>
    <p:extLst>
      <p:ext uri="{BB962C8B-B14F-4D97-AF65-F5344CB8AC3E}">
        <p14:creationId xmlns:p14="http://schemas.microsoft.com/office/powerpoint/2010/main" val="3187295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9D7FF5-174A-4113-B09D-0678A3A0DE57}"/>
              </a:ext>
            </a:extLst>
          </p:cNvPr>
          <p:cNvPicPr>
            <a:picLocks noChangeAspect="1"/>
          </p:cNvPicPr>
          <p:nvPr/>
        </p:nvPicPr>
        <p:blipFill rotWithShape="1">
          <a:blip r:embed="rId2"/>
          <a:srcRect t="12868" r="-1135" b="2962"/>
          <a:stretch/>
        </p:blipFill>
        <p:spPr>
          <a:xfrm>
            <a:off x="726141" y="4401668"/>
            <a:ext cx="8165726" cy="1918477"/>
          </a:xfrm>
          <a:prstGeom prst="rect">
            <a:avLst/>
          </a:prstGeom>
        </p:spPr>
      </p:pic>
      <p:graphicFrame>
        <p:nvGraphicFramePr>
          <p:cNvPr id="5" name="グラフ 4">
            <a:extLst>
              <a:ext uri="{FF2B5EF4-FFF2-40B4-BE49-F238E27FC236}">
                <a16:creationId xmlns:a16="http://schemas.microsoft.com/office/drawing/2014/main" id="{C58BF058-26D1-421E-AAF1-597C146FA15E}"/>
              </a:ext>
            </a:extLst>
          </p:cNvPr>
          <p:cNvGraphicFramePr>
            <a:graphicFrameLocks/>
          </p:cNvGraphicFramePr>
          <p:nvPr>
            <p:extLst>
              <p:ext uri="{D42A27DB-BD31-4B8C-83A1-F6EECF244321}">
                <p14:modId xmlns:p14="http://schemas.microsoft.com/office/powerpoint/2010/main" val="3396786104"/>
              </p:ext>
            </p:extLst>
          </p:nvPr>
        </p:nvGraphicFramePr>
        <p:xfrm>
          <a:off x="726141" y="224118"/>
          <a:ext cx="8068235" cy="41032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表 5">
            <a:extLst>
              <a:ext uri="{FF2B5EF4-FFF2-40B4-BE49-F238E27FC236}">
                <a16:creationId xmlns:a16="http://schemas.microsoft.com/office/drawing/2014/main" id="{A88DB9DF-B57D-4A33-95FA-CB1DCD7CCE5A}"/>
              </a:ext>
            </a:extLst>
          </p:cNvPr>
          <p:cNvGraphicFramePr>
            <a:graphicFrameLocks noGrp="1"/>
          </p:cNvGraphicFramePr>
          <p:nvPr/>
        </p:nvGraphicFramePr>
        <p:xfrm>
          <a:off x="6087035" y="1835798"/>
          <a:ext cx="2008094" cy="2057400"/>
        </p:xfrm>
        <a:graphic>
          <a:graphicData uri="http://schemas.openxmlformats.org/drawingml/2006/table">
            <a:tbl>
              <a:tblPr/>
              <a:tblGrid>
                <a:gridCol w="925717">
                  <a:extLst>
                    <a:ext uri="{9D8B030D-6E8A-4147-A177-3AD203B41FA5}">
                      <a16:colId xmlns:a16="http://schemas.microsoft.com/office/drawing/2014/main" val="2538203692"/>
                    </a:ext>
                  </a:extLst>
                </a:gridCol>
                <a:gridCol w="754815">
                  <a:extLst>
                    <a:ext uri="{9D8B030D-6E8A-4147-A177-3AD203B41FA5}">
                      <a16:colId xmlns:a16="http://schemas.microsoft.com/office/drawing/2014/main" val="902582094"/>
                    </a:ext>
                  </a:extLst>
                </a:gridCol>
                <a:gridCol w="327562">
                  <a:extLst>
                    <a:ext uri="{9D8B030D-6E8A-4147-A177-3AD203B41FA5}">
                      <a16:colId xmlns:a16="http://schemas.microsoft.com/office/drawing/2014/main" val="2595182429"/>
                    </a:ext>
                  </a:extLst>
                </a:gridCol>
              </a:tblGrid>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LINE</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90.3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3208356053"/>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err="1">
                          <a:solidFill>
                            <a:srgbClr val="000000"/>
                          </a:solidFill>
                          <a:effectLst/>
                          <a:latin typeface="游ゴシック" panose="020B0400000000000000" pitchFamily="50" charset="-128"/>
                          <a:ea typeface="游ゴシック" panose="020B0400000000000000" pitchFamily="50" charset="-128"/>
                        </a:rPr>
                        <a:t>Youtube</a:t>
                      </a: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85.2</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1286652021"/>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Instagram</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dirty="0">
                          <a:solidFill>
                            <a:srgbClr val="000000"/>
                          </a:solidFill>
                          <a:effectLst/>
                          <a:latin typeface="游ゴシック" panose="020B0400000000000000" pitchFamily="50" charset="-128"/>
                          <a:ea typeface="游ゴシック" panose="020B0400000000000000" pitchFamily="50" charset="-128"/>
                        </a:rPr>
                        <a:t>42.3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2158760921"/>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Twitter</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42.3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3257360309"/>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Facebook</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31.9</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2614702234"/>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TikTok</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17.3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565329668"/>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ニコニコ</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14.5</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2052324175"/>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err="1">
                          <a:solidFill>
                            <a:srgbClr val="000000"/>
                          </a:solidFill>
                          <a:effectLst/>
                          <a:latin typeface="游ゴシック" panose="020B0400000000000000" pitchFamily="50" charset="-128"/>
                          <a:ea typeface="游ゴシック" panose="020B0400000000000000" pitchFamily="50" charset="-128"/>
                        </a:rPr>
                        <a:t>Mobage</a:t>
                      </a:r>
                      <a:endParaRPr lang="en-US" sz="11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2.7</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1244958442"/>
                  </a:ext>
                </a:extLst>
              </a:tr>
              <a:tr h="228600">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sz="1100" b="1" i="0" u="none" strike="noStrike" dirty="0">
                          <a:solidFill>
                            <a:srgbClr val="000000"/>
                          </a:solidFill>
                          <a:effectLst/>
                          <a:latin typeface="游ゴシック" panose="020B0400000000000000" pitchFamily="50" charset="-128"/>
                          <a:ea typeface="游ゴシック" panose="020B0400000000000000" pitchFamily="50" charset="-128"/>
                        </a:rPr>
                        <a:t>MIXI</a:t>
                      </a:r>
                    </a:p>
                  </a:txBody>
                  <a:tcPr marL="7620" marR="7620" marT="7620" marB="0" anchor="ctr">
                    <a:lnL>
                      <a:noFill/>
                    </a:lnL>
                    <a:lnR>
                      <a:noFill/>
                    </a:lnR>
                    <a:lnT>
                      <a:noFill/>
                    </a:lnT>
                    <a:lnB>
                      <a:noFill/>
                    </a:lnB>
                    <a:solidFill>
                      <a:srgbClr val="FFFF00"/>
                    </a:solidFill>
                  </a:tcPr>
                </a:tc>
                <a:tc>
                  <a:txBody>
                    <a:bodyPr/>
                    <a:lstStyle/>
                    <a:p>
                      <a:pPr algn="r" fontAlgn="ctr"/>
                      <a:r>
                        <a:rPr lang="en-US" altLang="ja-JP" sz="1100" b="1" i="0" u="none" strike="noStrike">
                          <a:solidFill>
                            <a:srgbClr val="000000"/>
                          </a:solidFill>
                          <a:effectLst/>
                          <a:latin typeface="游ゴシック" panose="020B0400000000000000" pitchFamily="50" charset="-128"/>
                          <a:ea typeface="游ゴシック" panose="020B0400000000000000" pitchFamily="50" charset="-128"/>
                        </a:rPr>
                        <a:t>2.3</a:t>
                      </a:r>
                    </a:p>
                  </a:txBody>
                  <a:tcPr marL="7620" marR="7620" marT="7620" marB="0" anchor="ctr">
                    <a:lnL>
                      <a:noFill/>
                    </a:lnL>
                    <a:lnR>
                      <a:noFill/>
                    </a:lnR>
                    <a:lnT>
                      <a:noFill/>
                    </a:lnT>
                    <a:lnB>
                      <a:noFill/>
                    </a:lnB>
                    <a:solidFill>
                      <a:srgbClr val="FFFF00"/>
                    </a:solidFill>
                  </a:tcPr>
                </a:tc>
                <a:tc>
                  <a:txBody>
                    <a:bodyPr/>
                    <a:lstStyle/>
                    <a:p>
                      <a:pPr algn="l" fontAlgn="ctr"/>
                      <a:r>
                        <a:rPr lang="ja-JP" altLang="en-US" sz="11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a:noFill/>
                    </a:lnB>
                    <a:solidFill>
                      <a:srgbClr val="FFFF00"/>
                    </a:solidFill>
                  </a:tcPr>
                </a:tc>
                <a:extLst>
                  <a:ext uri="{0D108BD9-81ED-4DB2-BD59-A6C34878D82A}">
                    <a16:rowId xmlns:a16="http://schemas.microsoft.com/office/drawing/2014/main" val="3731225634"/>
                  </a:ext>
                </a:extLst>
              </a:tr>
            </a:tbl>
          </a:graphicData>
        </a:graphic>
      </p:graphicFrame>
      <p:sp>
        <p:nvSpPr>
          <p:cNvPr id="7" name="テキスト ボックス 6">
            <a:extLst>
              <a:ext uri="{FF2B5EF4-FFF2-40B4-BE49-F238E27FC236}">
                <a16:creationId xmlns:a16="http://schemas.microsoft.com/office/drawing/2014/main" id="{C68746A2-DCAB-4DE6-8D69-AEC1C9553E76}"/>
              </a:ext>
            </a:extLst>
          </p:cNvPr>
          <p:cNvSpPr txBox="1"/>
          <p:nvPr/>
        </p:nvSpPr>
        <p:spPr>
          <a:xfrm>
            <a:off x="1757082" y="6364970"/>
            <a:ext cx="7037293" cy="369332"/>
          </a:xfrm>
          <a:prstGeom prst="rect">
            <a:avLst/>
          </a:prstGeom>
          <a:noFill/>
        </p:spPr>
        <p:txBody>
          <a:bodyPr wrap="square">
            <a:spAutoFit/>
          </a:bodyPr>
          <a:lstStyle/>
          <a:p>
            <a:r>
              <a:rPr lang="ja-JP" altLang="en-US" dirty="0"/>
              <a:t>総務省　　　</a:t>
            </a:r>
            <a:r>
              <a:rPr lang="en-US" altLang="ja-JP" dirty="0"/>
              <a:t>https://www.soumu.go.jp/main_content/000765258.pdf</a:t>
            </a:r>
            <a:endParaRPr lang="ja-JP" altLang="en-US" dirty="0"/>
          </a:p>
        </p:txBody>
      </p:sp>
      <p:sp>
        <p:nvSpPr>
          <p:cNvPr id="2" name="スライド番号プレースホルダー 1">
            <a:extLst>
              <a:ext uri="{FF2B5EF4-FFF2-40B4-BE49-F238E27FC236}">
                <a16:creationId xmlns:a16="http://schemas.microsoft.com/office/drawing/2014/main" id="{2279EE8D-616F-4C73-AB37-FEFEB13ABF92}"/>
              </a:ext>
            </a:extLst>
          </p:cNvPr>
          <p:cNvSpPr>
            <a:spLocks noGrp="1"/>
          </p:cNvSpPr>
          <p:nvPr>
            <p:ph type="sldNum" sz="quarter" idx="12"/>
          </p:nvPr>
        </p:nvSpPr>
        <p:spPr/>
        <p:txBody>
          <a:bodyPr/>
          <a:lstStyle/>
          <a:p>
            <a:fld id="{B15C752D-AC49-46AC-8DF6-64E47356F93F}" type="slidenum">
              <a:rPr kumimoji="1" lang="ja-JP" altLang="en-US" smtClean="0"/>
              <a:t>12</a:t>
            </a:fld>
            <a:endParaRPr kumimoji="1" lang="ja-JP" altLang="en-US"/>
          </a:p>
        </p:txBody>
      </p:sp>
    </p:spTree>
    <p:extLst>
      <p:ext uri="{BB962C8B-B14F-4D97-AF65-F5344CB8AC3E}">
        <p14:creationId xmlns:p14="http://schemas.microsoft.com/office/powerpoint/2010/main" val="4072734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182B8B2D-C157-423A-AD0C-09112EDC50C8}"/>
              </a:ext>
            </a:extLst>
          </p:cNvPr>
          <p:cNvSpPr txBox="1">
            <a:spLocks/>
          </p:cNvSpPr>
          <p:nvPr/>
        </p:nvSpPr>
        <p:spPr>
          <a:xfrm>
            <a:off x="1180181" y="6206191"/>
            <a:ext cx="8079154" cy="363904"/>
          </a:xfrm>
          <a:prstGeom prst="rect">
            <a:avLst/>
          </a:prstGeom>
        </p:spPr>
        <p:txBody>
          <a:bodyPr vert="horz" lIns="91440" tIns="45720" rIns="91440" bIns="45720" rtlCol="0">
            <a:normAutofit fontScale="92500" lnSpcReduction="20000"/>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kumimoji="1"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kumimoji="1"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kumimoji="1"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kumimoji="1" sz="1400" kern="1200" baseline="0">
                <a:solidFill>
                  <a:schemeClr val="tx1">
                    <a:lumMod val="65000"/>
                    <a:lumOff val="35000"/>
                  </a:schemeClr>
                </a:solidFill>
                <a:latin typeface="+mn-lt"/>
                <a:ea typeface="+mn-ea"/>
                <a:cs typeface="+mn-cs"/>
              </a:defRPr>
            </a:lvl9pPr>
          </a:lstStyle>
          <a:p>
            <a:r>
              <a:rPr lang="en-US" altLang="ja-JP">
                <a:hlinkClick r:id="rId2"/>
              </a:rPr>
              <a:t>https://www.soumu.go.jp/main_content/000708016.pdf</a:t>
            </a:r>
            <a:r>
              <a:rPr lang="ja-JP" altLang="en-US"/>
              <a:t>　</a:t>
            </a:r>
            <a:endParaRPr lang="ja-JP" altLang="en-US" dirty="0"/>
          </a:p>
        </p:txBody>
      </p:sp>
      <p:sp>
        <p:nvSpPr>
          <p:cNvPr id="5" name="正方形/長方形 4">
            <a:extLst>
              <a:ext uri="{FF2B5EF4-FFF2-40B4-BE49-F238E27FC236}">
                <a16:creationId xmlns:a16="http://schemas.microsoft.com/office/drawing/2014/main" id="{B4F3993C-B46C-4F39-9CC3-F3DFDC5CB2AD}"/>
              </a:ext>
            </a:extLst>
          </p:cNvPr>
          <p:cNvSpPr/>
          <p:nvPr/>
        </p:nvSpPr>
        <p:spPr>
          <a:xfrm>
            <a:off x="1180181" y="5893680"/>
            <a:ext cx="7852507" cy="319639"/>
          </a:xfrm>
          <a:prstGeom prst="rect">
            <a:avLst/>
          </a:prstGeom>
        </p:spPr>
        <p:txBody>
          <a:bodyPr wrap="square">
            <a:spAutoFit/>
          </a:bodyPr>
          <a:lstStyle/>
          <a:p>
            <a:pPr defTabSz="422041">
              <a:defRPr/>
            </a:pPr>
            <a:r>
              <a:rPr lang="ja-JP" altLang="en-US" sz="1477" dirty="0">
                <a:solidFill>
                  <a:prstClr val="black"/>
                </a:solidFill>
                <a:latin typeface="Roboto"/>
                <a:ea typeface="游ゴシック" panose="020B0400000000000000" pitchFamily="50" charset="-128"/>
              </a:rPr>
              <a:t>総務省・令和元年度　情報通信メディアの利用時間と情報行動に関する調査報告書　</a:t>
            </a:r>
            <a:r>
              <a:rPr lang="en-US" altLang="ja-JP" sz="1477" dirty="0">
                <a:solidFill>
                  <a:prstClr val="black"/>
                </a:solidFill>
                <a:latin typeface="Roboto"/>
                <a:ea typeface="游ゴシック" panose="020B0400000000000000" pitchFamily="50" charset="-128"/>
              </a:rPr>
              <a:t>P 60</a:t>
            </a:r>
            <a:endParaRPr lang="ja-JP" altLang="en-US" sz="1477" dirty="0">
              <a:solidFill>
                <a:prstClr val="black"/>
              </a:solidFill>
              <a:latin typeface="Calibri" panose="020F0502020204030204"/>
              <a:ea typeface="游ゴシック" panose="020B0400000000000000" pitchFamily="50" charset="-128"/>
            </a:endParaRPr>
          </a:p>
        </p:txBody>
      </p:sp>
      <p:sp>
        <p:nvSpPr>
          <p:cNvPr id="6" name="正方形/長方形 5">
            <a:extLst>
              <a:ext uri="{FF2B5EF4-FFF2-40B4-BE49-F238E27FC236}">
                <a16:creationId xmlns:a16="http://schemas.microsoft.com/office/drawing/2014/main" id="{C1A15174-F47D-4AC4-B6CE-3FD06FE06A4E}"/>
              </a:ext>
            </a:extLst>
          </p:cNvPr>
          <p:cNvSpPr/>
          <p:nvPr/>
        </p:nvSpPr>
        <p:spPr>
          <a:xfrm>
            <a:off x="1044942" y="589670"/>
            <a:ext cx="8642839" cy="1143583"/>
          </a:xfrm>
          <a:prstGeom prst="rect">
            <a:avLst/>
          </a:prstGeom>
        </p:spPr>
        <p:txBody>
          <a:bodyPr wrap="square">
            <a:spAutoFit/>
          </a:bodyPr>
          <a:lstStyle/>
          <a:p>
            <a:pPr defTabSz="422041">
              <a:defRPr/>
            </a:pPr>
            <a:r>
              <a:rPr lang="en-US" altLang="ja-JP" sz="2954" dirty="0">
                <a:solidFill>
                  <a:prstClr val="black"/>
                </a:solidFill>
                <a:latin typeface="+mj-ea"/>
                <a:ea typeface="+mj-ea"/>
              </a:rPr>
              <a:t>10</a:t>
            </a:r>
            <a:r>
              <a:rPr lang="ja-JP" altLang="en-US" sz="2954" dirty="0">
                <a:solidFill>
                  <a:prstClr val="black"/>
                </a:solidFill>
                <a:latin typeface="+mj-ea"/>
                <a:ea typeface="+mj-ea"/>
              </a:rPr>
              <a:t>代の利用機器</a:t>
            </a:r>
            <a:r>
              <a:rPr lang="ja-JP" altLang="en-US" sz="1846" dirty="0">
                <a:solidFill>
                  <a:prstClr val="black"/>
                </a:solidFill>
                <a:latin typeface="+mj-ea"/>
                <a:ea typeface="+mj-ea"/>
              </a:rPr>
              <a:t>（総務省統計） </a:t>
            </a:r>
            <a:endParaRPr lang="en-US" altLang="ja-JP" sz="1846" dirty="0">
              <a:solidFill>
                <a:prstClr val="black"/>
              </a:solidFill>
              <a:latin typeface="+mj-ea"/>
              <a:ea typeface="+mj-ea"/>
            </a:endParaRPr>
          </a:p>
          <a:p>
            <a:pPr defTabSz="422041">
              <a:defRPr/>
            </a:pPr>
            <a:endParaRPr lang="en-US" altLang="ja-JP" sz="923" dirty="0">
              <a:solidFill>
                <a:prstClr val="black"/>
              </a:solidFill>
              <a:latin typeface="+mj-ea"/>
              <a:ea typeface="+mj-ea"/>
            </a:endParaRPr>
          </a:p>
          <a:p>
            <a:pPr defTabSz="422041">
              <a:defRPr/>
            </a:pPr>
            <a:r>
              <a:rPr lang="ja-JP" altLang="en-US" sz="2954" dirty="0">
                <a:solidFill>
                  <a:prstClr val="black"/>
                </a:solidFill>
                <a:latin typeface="+mj-ea"/>
                <a:ea typeface="+mj-ea"/>
              </a:rPr>
              <a:t>「</a:t>
            </a:r>
            <a:r>
              <a:rPr lang="en-US" altLang="ja-JP" sz="2954" dirty="0">
                <a:solidFill>
                  <a:srgbClr val="FF0000"/>
                </a:solidFill>
                <a:latin typeface="+mj-ea"/>
                <a:ea typeface="+mj-ea"/>
              </a:rPr>
              <a:t>PC</a:t>
            </a:r>
            <a:r>
              <a:rPr lang="ja-JP" altLang="en-US" sz="2954" dirty="0">
                <a:solidFill>
                  <a:prstClr val="black"/>
                </a:solidFill>
                <a:latin typeface="+mj-ea"/>
                <a:ea typeface="+mj-ea"/>
              </a:rPr>
              <a:t>・</a:t>
            </a:r>
            <a:r>
              <a:rPr lang="ja-JP" altLang="en-US" sz="2954" dirty="0">
                <a:solidFill>
                  <a:srgbClr val="0070C0"/>
                </a:solidFill>
                <a:latin typeface="+mj-ea"/>
                <a:ea typeface="+mj-ea"/>
              </a:rPr>
              <a:t>タブレット</a:t>
            </a:r>
            <a:r>
              <a:rPr lang="ja-JP" altLang="en-US" sz="2954" dirty="0">
                <a:solidFill>
                  <a:prstClr val="black"/>
                </a:solidFill>
                <a:latin typeface="+mj-ea"/>
                <a:ea typeface="+mj-ea"/>
              </a:rPr>
              <a:t>」よりも</a:t>
            </a:r>
            <a:r>
              <a:rPr lang="ja-JP" altLang="en-US" sz="2954" b="1" dirty="0">
                <a:solidFill>
                  <a:srgbClr val="00B050"/>
                </a:solidFill>
                <a:latin typeface="+mj-ea"/>
                <a:ea typeface="+mj-ea"/>
              </a:rPr>
              <a:t>「スマホ」</a:t>
            </a:r>
            <a:endParaRPr lang="en-US" altLang="ja-JP" sz="2954" dirty="0">
              <a:solidFill>
                <a:prstClr val="black"/>
              </a:solidFill>
              <a:latin typeface="+mj-ea"/>
              <a:ea typeface="+mj-ea"/>
            </a:endParaRPr>
          </a:p>
        </p:txBody>
      </p:sp>
      <p:graphicFrame>
        <p:nvGraphicFramePr>
          <p:cNvPr id="7" name="表 6">
            <a:extLst>
              <a:ext uri="{FF2B5EF4-FFF2-40B4-BE49-F238E27FC236}">
                <a16:creationId xmlns:a16="http://schemas.microsoft.com/office/drawing/2014/main" id="{44DD40B4-2495-4C0C-92CE-4BBE379D306D}"/>
              </a:ext>
            </a:extLst>
          </p:cNvPr>
          <p:cNvGraphicFramePr>
            <a:graphicFrameLocks noGrp="1"/>
          </p:cNvGraphicFramePr>
          <p:nvPr>
            <p:extLst>
              <p:ext uri="{D42A27DB-BD31-4B8C-83A1-F6EECF244321}">
                <p14:modId xmlns:p14="http://schemas.microsoft.com/office/powerpoint/2010/main" val="165545716"/>
              </p:ext>
            </p:extLst>
          </p:nvPr>
        </p:nvGraphicFramePr>
        <p:xfrm>
          <a:off x="4034424" y="2368978"/>
          <a:ext cx="2087360" cy="2410848"/>
        </p:xfrm>
        <a:graphic>
          <a:graphicData uri="http://schemas.openxmlformats.org/drawingml/2006/table">
            <a:tbl>
              <a:tblPr/>
              <a:tblGrid>
                <a:gridCol w="1101662">
                  <a:extLst>
                    <a:ext uri="{9D8B030D-6E8A-4147-A177-3AD203B41FA5}">
                      <a16:colId xmlns:a16="http://schemas.microsoft.com/office/drawing/2014/main" val="4154610596"/>
                    </a:ext>
                  </a:extLst>
                </a:gridCol>
                <a:gridCol w="623309">
                  <a:extLst>
                    <a:ext uri="{9D8B030D-6E8A-4147-A177-3AD203B41FA5}">
                      <a16:colId xmlns:a16="http://schemas.microsoft.com/office/drawing/2014/main" val="3616302097"/>
                    </a:ext>
                  </a:extLst>
                </a:gridCol>
                <a:gridCol w="362389">
                  <a:extLst>
                    <a:ext uri="{9D8B030D-6E8A-4147-A177-3AD203B41FA5}">
                      <a16:colId xmlns:a16="http://schemas.microsoft.com/office/drawing/2014/main" val="3578352439"/>
                    </a:ext>
                  </a:extLst>
                </a:gridCol>
              </a:tblGrid>
              <a:tr h="262044">
                <a:tc>
                  <a:txBody>
                    <a:bodyPr/>
                    <a:lstStyle/>
                    <a:p>
                      <a:pPr algn="l"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平日</a:t>
                      </a: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141376"/>
                  </a:ext>
                </a:extLst>
              </a:tr>
              <a:tr h="262044">
                <a:tc>
                  <a:txBody>
                    <a:bodyPr/>
                    <a:lstStyle/>
                    <a:p>
                      <a:pPr algn="l" fontAlgn="ctr"/>
                      <a:r>
                        <a:rPr lang="en-US" sz="1700" b="1" i="0" u="none" strike="noStrike" dirty="0">
                          <a:solidFill>
                            <a:srgbClr val="FF0000"/>
                          </a:solidFill>
                          <a:effectLst/>
                          <a:latin typeface="游ゴシック" panose="020B0400000000000000" pitchFamily="50" charset="-128"/>
                          <a:ea typeface="游ゴシック" panose="020B0400000000000000" pitchFamily="50" charset="-128"/>
                        </a:rPr>
                        <a:t>PC</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13.1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069911"/>
                  </a:ext>
                </a:extLst>
              </a:tr>
              <a:tr h="262044">
                <a:tc>
                  <a:txBody>
                    <a:bodyPr/>
                    <a:lstStyle/>
                    <a:p>
                      <a:pPr algn="l" fontAlgn="ctr"/>
                      <a:r>
                        <a:rPr lang="ja-JP" altLang="en-US" sz="1700" b="1" i="0" u="none" strike="noStrike" dirty="0">
                          <a:solidFill>
                            <a:srgbClr val="00B050"/>
                          </a:solidFill>
                          <a:effectLst/>
                          <a:latin typeface="游ゴシック" panose="020B0400000000000000" pitchFamily="50" charset="-128"/>
                          <a:ea typeface="游ゴシック" panose="020B0400000000000000" pitchFamily="50" charset="-128"/>
                        </a:rPr>
                        <a:t>スマホ</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150.1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1812810"/>
                  </a:ext>
                </a:extLst>
              </a:tr>
              <a:tr h="262044">
                <a:tc>
                  <a:txBody>
                    <a:bodyPr/>
                    <a:lstStyle/>
                    <a:p>
                      <a:pPr algn="l" fontAlgn="ctr"/>
                      <a:r>
                        <a:rPr lang="ja-JP" altLang="en-US" sz="1700" b="1" i="0" u="none" strike="noStrike" dirty="0">
                          <a:solidFill>
                            <a:srgbClr val="1F4E78"/>
                          </a:solidFill>
                          <a:effectLst/>
                          <a:latin typeface="游ゴシック" panose="020B0400000000000000" pitchFamily="50" charset="-128"/>
                          <a:ea typeface="游ゴシック" panose="020B0400000000000000" pitchFamily="50" charset="-128"/>
                        </a:rPr>
                        <a:t>タブレット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dirty="0">
                          <a:solidFill>
                            <a:srgbClr val="000000"/>
                          </a:solidFill>
                          <a:effectLst/>
                          <a:latin typeface="游ゴシック" panose="020B0400000000000000" pitchFamily="50" charset="-128"/>
                          <a:ea typeface="游ゴシック" panose="020B0400000000000000" pitchFamily="50" charset="-128"/>
                        </a:rPr>
                        <a:t>5.5</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626273"/>
                  </a:ext>
                </a:extLst>
              </a:tr>
              <a:tr h="262044">
                <a:tc>
                  <a:txBody>
                    <a:bodyPr/>
                    <a:lstStyle/>
                    <a:p>
                      <a:pPr algn="l"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ja-JP" altLang="en-US" sz="1700" b="0" i="0" u="none" strike="noStrike">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81479960"/>
                  </a:ext>
                </a:extLst>
              </a:tr>
              <a:tr h="262044">
                <a:tc>
                  <a:txBody>
                    <a:bodyPr/>
                    <a:lstStyle/>
                    <a:p>
                      <a:pPr algn="l" fontAlgn="ctr"/>
                      <a:r>
                        <a:rPr lang="ja-JP" altLang="en-US" sz="1700" b="0" i="0" u="none" strike="noStrike">
                          <a:solidFill>
                            <a:srgbClr val="000000"/>
                          </a:solidFill>
                          <a:effectLst/>
                          <a:latin typeface="游ゴシック" panose="020B0400000000000000" pitchFamily="50" charset="-128"/>
                          <a:ea typeface="游ゴシック" panose="020B0400000000000000" pitchFamily="50" charset="-128"/>
                        </a:rPr>
                        <a:t>休日</a:t>
                      </a: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792" marR="8792" marT="8792"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639875"/>
                  </a:ext>
                </a:extLst>
              </a:tr>
              <a:tr h="262044">
                <a:tc>
                  <a:txBody>
                    <a:bodyPr/>
                    <a:lstStyle/>
                    <a:p>
                      <a:pPr algn="l" fontAlgn="ctr"/>
                      <a:r>
                        <a:rPr lang="en-US" sz="1700" b="1" i="0" u="none" strike="noStrike">
                          <a:solidFill>
                            <a:srgbClr val="FF0000"/>
                          </a:solidFill>
                          <a:effectLst/>
                          <a:latin typeface="游ゴシック" panose="020B0400000000000000" pitchFamily="50" charset="-128"/>
                          <a:ea typeface="游ゴシック" panose="020B0400000000000000" pitchFamily="50" charset="-128"/>
                        </a:rPr>
                        <a:t>PC</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32.8</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830682"/>
                  </a:ext>
                </a:extLst>
              </a:tr>
              <a:tr h="262044">
                <a:tc>
                  <a:txBody>
                    <a:bodyPr/>
                    <a:lstStyle/>
                    <a:p>
                      <a:pPr algn="l" fontAlgn="ctr"/>
                      <a:r>
                        <a:rPr lang="ja-JP" altLang="en-US" sz="1700" b="1" i="0" u="none" strike="noStrike">
                          <a:solidFill>
                            <a:srgbClr val="00B050"/>
                          </a:solidFill>
                          <a:effectLst/>
                          <a:latin typeface="游ゴシック" panose="020B0400000000000000" pitchFamily="50" charset="-128"/>
                          <a:ea typeface="游ゴシック" panose="020B0400000000000000" pitchFamily="50" charset="-128"/>
                        </a:rPr>
                        <a:t>スマホ</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197.1</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0221302"/>
                  </a:ext>
                </a:extLst>
              </a:tr>
              <a:tr h="262044">
                <a:tc>
                  <a:txBody>
                    <a:bodyPr/>
                    <a:lstStyle/>
                    <a:p>
                      <a:pPr algn="l" fontAlgn="ctr"/>
                      <a:r>
                        <a:rPr lang="ja-JP" altLang="en-US" sz="1700" b="1" i="0" u="none" strike="noStrike">
                          <a:solidFill>
                            <a:srgbClr val="1F4E78"/>
                          </a:solidFill>
                          <a:effectLst/>
                          <a:latin typeface="游ゴシック" panose="020B0400000000000000" pitchFamily="50" charset="-128"/>
                          <a:ea typeface="游ゴシック" panose="020B0400000000000000" pitchFamily="50" charset="-128"/>
                        </a:rPr>
                        <a:t>タブレット</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700" b="0" i="0" u="none" strike="noStrike">
                          <a:solidFill>
                            <a:srgbClr val="000000"/>
                          </a:solidFill>
                          <a:effectLst/>
                          <a:latin typeface="游ゴシック" panose="020B0400000000000000" pitchFamily="50" charset="-128"/>
                          <a:ea typeface="游ゴシック" panose="020B0400000000000000" pitchFamily="50" charset="-128"/>
                        </a:rPr>
                        <a:t>9.6</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700" b="0" i="0" u="none" strike="noStrike" dirty="0">
                          <a:solidFill>
                            <a:srgbClr val="000000"/>
                          </a:solidFill>
                          <a:effectLst/>
                          <a:latin typeface="游ゴシック" panose="020B0400000000000000" pitchFamily="50" charset="-128"/>
                          <a:ea typeface="游ゴシック" panose="020B0400000000000000" pitchFamily="50" charset="-128"/>
                        </a:rPr>
                        <a:t>分</a:t>
                      </a:r>
                    </a:p>
                  </a:txBody>
                  <a:tcPr marL="8792" marR="8792" marT="87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163791"/>
                  </a:ext>
                </a:extLst>
              </a:tr>
            </a:tbl>
          </a:graphicData>
        </a:graphic>
      </p:graphicFrame>
      <p:graphicFrame>
        <p:nvGraphicFramePr>
          <p:cNvPr id="8" name="グラフ 7">
            <a:extLst>
              <a:ext uri="{FF2B5EF4-FFF2-40B4-BE49-F238E27FC236}">
                <a16:creationId xmlns:a16="http://schemas.microsoft.com/office/drawing/2014/main" id="{0B22C793-2202-4E4F-AB53-3881068BA804}"/>
              </a:ext>
            </a:extLst>
          </p:cNvPr>
          <p:cNvGraphicFramePr>
            <a:graphicFrameLocks/>
          </p:cNvGraphicFramePr>
          <p:nvPr>
            <p:extLst>
              <p:ext uri="{D42A27DB-BD31-4B8C-83A1-F6EECF244321}">
                <p14:modId xmlns:p14="http://schemas.microsoft.com/office/powerpoint/2010/main" val="2897804817"/>
              </p:ext>
            </p:extLst>
          </p:nvPr>
        </p:nvGraphicFramePr>
        <p:xfrm>
          <a:off x="953534" y="2102299"/>
          <a:ext cx="2681654" cy="34274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グラフ 8">
            <a:extLst>
              <a:ext uri="{FF2B5EF4-FFF2-40B4-BE49-F238E27FC236}">
                <a16:creationId xmlns:a16="http://schemas.microsoft.com/office/drawing/2014/main" id="{5294289C-ECEF-4F9F-9A41-7337094C8371}"/>
              </a:ext>
            </a:extLst>
          </p:cNvPr>
          <p:cNvGraphicFramePr>
            <a:graphicFrameLocks/>
          </p:cNvGraphicFramePr>
          <p:nvPr>
            <p:extLst>
              <p:ext uri="{D42A27DB-BD31-4B8C-83A1-F6EECF244321}">
                <p14:modId xmlns:p14="http://schemas.microsoft.com/office/powerpoint/2010/main" val="3198700181"/>
              </p:ext>
            </p:extLst>
          </p:nvPr>
        </p:nvGraphicFramePr>
        <p:xfrm>
          <a:off x="6121783" y="2163972"/>
          <a:ext cx="3198446" cy="3304127"/>
        </p:xfrm>
        <a:graphic>
          <a:graphicData uri="http://schemas.openxmlformats.org/drawingml/2006/chart">
            <c:chart xmlns:c="http://schemas.openxmlformats.org/drawingml/2006/chart" xmlns:r="http://schemas.openxmlformats.org/officeDocument/2006/relationships" r:id="rId4"/>
          </a:graphicData>
        </a:graphic>
      </p:graphicFrame>
      <p:sp>
        <p:nvSpPr>
          <p:cNvPr id="2" name="スライド番号プレースホルダー 1">
            <a:extLst>
              <a:ext uri="{FF2B5EF4-FFF2-40B4-BE49-F238E27FC236}">
                <a16:creationId xmlns:a16="http://schemas.microsoft.com/office/drawing/2014/main" id="{7906D843-D47D-4B90-9490-A189A21563C2}"/>
              </a:ext>
            </a:extLst>
          </p:cNvPr>
          <p:cNvSpPr>
            <a:spLocks noGrp="1"/>
          </p:cNvSpPr>
          <p:nvPr>
            <p:ph type="sldNum" sz="quarter" idx="12"/>
          </p:nvPr>
        </p:nvSpPr>
        <p:spPr/>
        <p:txBody>
          <a:bodyPr/>
          <a:lstStyle/>
          <a:p>
            <a:fld id="{B15C752D-AC49-46AC-8DF6-64E47356F93F}" type="slidenum">
              <a:rPr kumimoji="1" lang="ja-JP" altLang="en-US" smtClean="0"/>
              <a:t>13</a:t>
            </a:fld>
            <a:endParaRPr kumimoji="1" lang="ja-JP" altLang="en-US"/>
          </a:p>
        </p:txBody>
      </p:sp>
    </p:spTree>
    <p:extLst>
      <p:ext uri="{BB962C8B-B14F-4D97-AF65-F5344CB8AC3E}">
        <p14:creationId xmlns:p14="http://schemas.microsoft.com/office/powerpoint/2010/main" val="3101665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lstStyle/>
          <a:p>
            <a:r>
              <a:rPr lang="ja-JP" altLang="en-US" dirty="0">
                <a:latin typeface="BIZ UDPゴシック" panose="020B0400000000000000" pitchFamily="50" charset="-128"/>
                <a:ea typeface="BIZ UDPゴシック" panose="020B0400000000000000" pitchFamily="50" charset="-128"/>
              </a:rPr>
              <a:t>自治体</a:t>
            </a:r>
            <a:r>
              <a:rPr kumimoji="1" lang="ja-JP" altLang="en-US" dirty="0">
                <a:latin typeface="BIZ UDPゴシック" panose="020B0400000000000000" pitchFamily="50" charset="-128"/>
                <a:ea typeface="BIZ UDPゴシック" panose="020B0400000000000000" pitchFamily="50" charset="-128"/>
              </a:rPr>
              <a:t>の</a:t>
            </a:r>
            <a:r>
              <a:rPr kumimoji="1" lang="en-US" altLang="ja-JP"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ニーズ</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「やりたいけどできない」</a:t>
            </a: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815788" y="1805977"/>
            <a:ext cx="8169186" cy="4023360"/>
          </a:xfrm>
        </p:spPr>
        <p:txBody>
          <a:bodyPr/>
          <a:lstStyle/>
          <a:p>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kumimoji="1" lang="ja-JP" altLang="en-US" dirty="0">
                <a:latin typeface="BIZ UDPゴシック" panose="020B0400000000000000" pitchFamily="50" charset="-128"/>
                <a:ea typeface="BIZ UDPゴシック" panose="020B0400000000000000" pitchFamily="50" charset="-128"/>
              </a:rPr>
              <a:t>ＤＸをやりたいけど、実現できないという農協や農家が多い</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p:txBody>
      </p:sp>
      <p:sp>
        <p:nvSpPr>
          <p:cNvPr id="4" name="AutoShape 2" descr="LINEでGo To Eatプレミアム食事券。千葉・滋賀・神奈川で販売 ...">
            <a:extLst>
              <a:ext uri="{FF2B5EF4-FFF2-40B4-BE49-F238E27FC236}">
                <a16:creationId xmlns:a16="http://schemas.microsoft.com/office/drawing/2014/main" id="{6B586B38-37A2-4552-A0E3-7B280A883A3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吹き出し: 角を丸めた四角形 7">
            <a:extLst>
              <a:ext uri="{FF2B5EF4-FFF2-40B4-BE49-F238E27FC236}">
                <a16:creationId xmlns:a16="http://schemas.microsoft.com/office/drawing/2014/main" id="{766D74AF-A6C9-45D4-969D-991F051EA995}"/>
              </a:ext>
            </a:extLst>
          </p:cNvPr>
          <p:cNvSpPr/>
          <p:nvPr/>
        </p:nvSpPr>
        <p:spPr>
          <a:xfrm>
            <a:off x="946204" y="3061251"/>
            <a:ext cx="5562171" cy="3330583"/>
          </a:xfrm>
          <a:prstGeom prst="wedgeRoundRectCallout">
            <a:avLst>
              <a:gd name="adj1" fmla="val 59168"/>
              <a:gd name="adj2" fmla="val 1222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solidFill>
                <a:schemeClr val="tx1"/>
              </a:solidFill>
            </a:endParaRPr>
          </a:p>
          <a:p>
            <a:endParaRPr kumimoji="1" lang="en-US" altLang="ja-JP" sz="2800" dirty="0">
              <a:solidFill>
                <a:schemeClr val="tx1"/>
              </a:solidFill>
            </a:endParaRPr>
          </a:p>
          <a:p>
            <a:r>
              <a:rPr kumimoji="1" lang="en-US" altLang="ja-JP" sz="2800" dirty="0">
                <a:solidFill>
                  <a:schemeClr val="tx1"/>
                </a:solidFill>
              </a:rPr>
              <a:t>DX</a:t>
            </a:r>
            <a:r>
              <a:rPr kumimoji="1" lang="ja-JP" altLang="en-US" sz="2800" dirty="0">
                <a:solidFill>
                  <a:schemeClr val="tx1"/>
                </a:solidFill>
              </a:rPr>
              <a:t>をやれって上から言われた</a:t>
            </a:r>
            <a:endParaRPr kumimoji="1" lang="en-US" altLang="ja-JP" sz="2800" dirty="0">
              <a:solidFill>
                <a:schemeClr val="tx1"/>
              </a:solidFill>
            </a:endParaRPr>
          </a:p>
          <a:p>
            <a:r>
              <a:rPr kumimoji="1" lang="en-US" altLang="ja-JP" sz="2800" dirty="0">
                <a:solidFill>
                  <a:schemeClr val="tx1"/>
                </a:solidFill>
              </a:rPr>
              <a:t>AI</a:t>
            </a:r>
            <a:r>
              <a:rPr kumimoji="1" lang="ja-JP" altLang="en-US" sz="2800" dirty="0">
                <a:solidFill>
                  <a:schemeClr val="tx1"/>
                </a:solidFill>
              </a:rPr>
              <a:t>、</a:t>
            </a:r>
            <a:r>
              <a:rPr kumimoji="1" lang="en-US" altLang="ja-JP" sz="2800" dirty="0">
                <a:solidFill>
                  <a:schemeClr val="tx1"/>
                </a:solidFill>
              </a:rPr>
              <a:t>IOT</a:t>
            </a:r>
            <a:r>
              <a:rPr kumimoji="1" lang="ja-JP" altLang="en-US" sz="2800" dirty="0">
                <a:solidFill>
                  <a:schemeClr val="tx1"/>
                </a:solidFill>
              </a:rPr>
              <a:t>、</a:t>
            </a:r>
            <a:r>
              <a:rPr kumimoji="1" lang="en-US" altLang="ja-JP" sz="2800" dirty="0">
                <a:solidFill>
                  <a:schemeClr val="tx1"/>
                </a:solidFill>
              </a:rPr>
              <a:t>JPKI</a:t>
            </a:r>
            <a:r>
              <a:rPr kumimoji="1" lang="ja-JP" altLang="en-US" sz="2800" dirty="0">
                <a:solidFill>
                  <a:schemeClr val="tx1"/>
                </a:solidFill>
              </a:rPr>
              <a:t>　って</a:t>
            </a:r>
            <a:endParaRPr kumimoji="1" lang="en-US" altLang="ja-JP" sz="2800" dirty="0">
              <a:solidFill>
                <a:schemeClr val="tx1"/>
              </a:solidFill>
            </a:endParaRPr>
          </a:p>
          <a:p>
            <a:r>
              <a:rPr kumimoji="1" lang="ja-JP" altLang="en-US" sz="2800" dirty="0">
                <a:solidFill>
                  <a:schemeClr val="tx1"/>
                </a:solidFill>
              </a:rPr>
              <a:t>よくわからないから無理・・・</a:t>
            </a:r>
            <a:endParaRPr kumimoji="1" lang="en-US" altLang="ja-JP" sz="2800" dirty="0">
              <a:solidFill>
                <a:schemeClr val="tx1"/>
              </a:solidFill>
            </a:endParaRPr>
          </a:p>
          <a:p>
            <a:endParaRPr kumimoji="1" lang="en-US" altLang="ja-JP" sz="2800" dirty="0">
              <a:solidFill>
                <a:schemeClr val="tx1"/>
              </a:solidFill>
            </a:endParaRPr>
          </a:p>
          <a:p>
            <a:r>
              <a:rPr kumimoji="1" lang="ja-JP" altLang="en-US" sz="2800" dirty="0">
                <a:solidFill>
                  <a:schemeClr val="tx1"/>
                </a:solidFill>
              </a:rPr>
              <a:t>技術力がない</a:t>
            </a:r>
            <a:endParaRPr kumimoji="1" lang="en-US" altLang="ja-JP" sz="2800" dirty="0">
              <a:solidFill>
                <a:schemeClr val="tx1"/>
              </a:solidFill>
            </a:endParaRPr>
          </a:p>
          <a:p>
            <a:r>
              <a:rPr kumimoji="1" lang="ja-JP" altLang="en-US" sz="2800" dirty="0">
                <a:solidFill>
                  <a:schemeClr val="tx1"/>
                </a:solidFill>
              </a:rPr>
              <a:t>高額投資のコストもない</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p:txBody>
      </p:sp>
      <p:pic>
        <p:nvPicPr>
          <p:cNvPr id="9218" name="Picture 2" descr="農家の人（女）のイラスト">
            <a:extLst>
              <a:ext uri="{FF2B5EF4-FFF2-40B4-BE49-F238E27FC236}">
                <a16:creationId xmlns:a16="http://schemas.microsoft.com/office/drawing/2014/main" id="{1994AA09-7ABB-4337-8997-9A2A33CC2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797" y="4285128"/>
            <a:ext cx="1795743" cy="2420471"/>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a:extLst>
              <a:ext uri="{FF2B5EF4-FFF2-40B4-BE49-F238E27FC236}">
                <a16:creationId xmlns:a16="http://schemas.microsoft.com/office/drawing/2014/main" id="{BD93FDDC-88B9-4CC2-82CE-FB0832DDE4FB}"/>
              </a:ext>
            </a:extLst>
          </p:cNvPr>
          <p:cNvSpPr>
            <a:spLocks noGrp="1"/>
          </p:cNvSpPr>
          <p:nvPr>
            <p:ph type="sldNum" sz="quarter" idx="12"/>
          </p:nvPr>
        </p:nvSpPr>
        <p:spPr/>
        <p:txBody>
          <a:bodyPr/>
          <a:lstStyle/>
          <a:p>
            <a:fld id="{B15C752D-AC49-46AC-8DF6-64E47356F93F}" type="slidenum">
              <a:rPr kumimoji="1" lang="ja-JP" altLang="en-US" smtClean="0"/>
              <a:t>14</a:t>
            </a:fld>
            <a:endParaRPr kumimoji="1" lang="ja-JP" altLang="en-US"/>
          </a:p>
        </p:txBody>
      </p:sp>
    </p:spTree>
    <p:extLst>
      <p:ext uri="{BB962C8B-B14F-4D97-AF65-F5344CB8AC3E}">
        <p14:creationId xmlns:p14="http://schemas.microsoft.com/office/powerpoint/2010/main" val="247743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BCCB9CEC-66EE-4044-84E6-740A8D333A89}"/>
              </a:ext>
            </a:extLst>
          </p:cNvPr>
          <p:cNvSpPr/>
          <p:nvPr/>
        </p:nvSpPr>
        <p:spPr>
          <a:xfrm>
            <a:off x="1120588" y="1290924"/>
            <a:ext cx="3406589" cy="402514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dirty="0"/>
          </a:p>
        </p:txBody>
      </p:sp>
      <p:sp>
        <p:nvSpPr>
          <p:cNvPr id="5" name="四角形: 角を丸くする 4">
            <a:extLst>
              <a:ext uri="{FF2B5EF4-FFF2-40B4-BE49-F238E27FC236}">
                <a16:creationId xmlns:a16="http://schemas.microsoft.com/office/drawing/2014/main" id="{2527EFF5-9368-49A3-8379-6920316D9560}"/>
              </a:ext>
            </a:extLst>
          </p:cNvPr>
          <p:cNvSpPr/>
          <p:nvPr/>
        </p:nvSpPr>
        <p:spPr>
          <a:xfrm>
            <a:off x="5056094" y="1290924"/>
            <a:ext cx="3406589" cy="402514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229F35F-9ED8-43B8-A25B-608B10E0BC07}"/>
              </a:ext>
            </a:extLst>
          </p:cNvPr>
          <p:cNvSpPr txBox="1"/>
          <p:nvPr/>
        </p:nvSpPr>
        <p:spPr>
          <a:xfrm>
            <a:off x="1497106" y="1451399"/>
            <a:ext cx="2420471" cy="830997"/>
          </a:xfrm>
          <a:prstGeom prst="rect">
            <a:avLst/>
          </a:prstGeom>
          <a:noFill/>
        </p:spPr>
        <p:txBody>
          <a:bodyPr wrap="square">
            <a:spAutoFit/>
          </a:bodyPr>
          <a:lstStyle/>
          <a:p>
            <a:r>
              <a:rPr kumimoji="1" lang="ja-JP" altLang="en-US" sz="4800" dirty="0"/>
              <a:t>①</a:t>
            </a:r>
            <a:r>
              <a:rPr kumimoji="1" lang="en-US" altLang="ja-JP" sz="4800" dirty="0"/>
              <a:t>H-DX</a:t>
            </a:r>
            <a:endParaRPr lang="ja-JP" altLang="en-US" sz="4800" dirty="0"/>
          </a:p>
        </p:txBody>
      </p:sp>
      <p:sp>
        <p:nvSpPr>
          <p:cNvPr id="8" name="テキスト ボックス 7">
            <a:extLst>
              <a:ext uri="{FF2B5EF4-FFF2-40B4-BE49-F238E27FC236}">
                <a16:creationId xmlns:a16="http://schemas.microsoft.com/office/drawing/2014/main" id="{28E24A00-854F-450D-8220-D980BA2FF851}"/>
              </a:ext>
            </a:extLst>
          </p:cNvPr>
          <p:cNvSpPr txBox="1"/>
          <p:nvPr/>
        </p:nvSpPr>
        <p:spPr>
          <a:xfrm>
            <a:off x="5477435" y="1451399"/>
            <a:ext cx="2420471" cy="830997"/>
          </a:xfrm>
          <a:prstGeom prst="rect">
            <a:avLst/>
          </a:prstGeom>
          <a:noFill/>
        </p:spPr>
        <p:txBody>
          <a:bodyPr wrap="square">
            <a:spAutoFit/>
          </a:bodyPr>
          <a:lstStyle/>
          <a:p>
            <a:r>
              <a:rPr kumimoji="1" lang="ja-JP" altLang="en-US" sz="4800" dirty="0"/>
              <a:t>②</a:t>
            </a:r>
            <a:r>
              <a:rPr kumimoji="1" lang="en-US" altLang="ja-JP" sz="4800" dirty="0"/>
              <a:t>S-DX</a:t>
            </a:r>
            <a:endParaRPr lang="ja-JP" altLang="en-US" sz="4800" dirty="0"/>
          </a:p>
        </p:txBody>
      </p:sp>
      <p:sp>
        <p:nvSpPr>
          <p:cNvPr id="10" name="テキスト ボックス 9">
            <a:extLst>
              <a:ext uri="{FF2B5EF4-FFF2-40B4-BE49-F238E27FC236}">
                <a16:creationId xmlns:a16="http://schemas.microsoft.com/office/drawing/2014/main" id="{6AE6B2FD-7EE2-47C4-BBC4-B60A95C5A5D3}"/>
              </a:ext>
            </a:extLst>
          </p:cNvPr>
          <p:cNvSpPr txBox="1"/>
          <p:nvPr/>
        </p:nvSpPr>
        <p:spPr>
          <a:xfrm>
            <a:off x="1497106" y="2607846"/>
            <a:ext cx="2841813" cy="2585323"/>
          </a:xfrm>
          <a:prstGeom prst="rect">
            <a:avLst/>
          </a:prstGeom>
          <a:noFill/>
        </p:spPr>
        <p:txBody>
          <a:bodyPr wrap="square">
            <a:spAutoFit/>
          </a:bodyPr>
          <a:lstStyle/>
          <a:p>
            <a:r>
              <a:rPr kumimoji="1" lang="ja-JP" altLang="en-US" dirty="0"/>
              <a:t>ハイスペック</a:t>
            </a:r>
            <a:endParaRPr kumimoji="1" lang="en-US" altLang="ja-JP" dirty="0"/>
          </a:p>
          <a:p>
            <a:r>
              <a:rPr kumimoji="1" lang="ja-JP" altLang="en-US" dirty="0"/>
              <a:t>　超高品質</a:t>
            </a:r>
            <a:endParaRPr kumimoji="1" lang="en-US" altLang="ja-JP" dirty="0"/>
          </a:p>
          <a:p>
            <a:endParaRPr kumimoji="1" lang="en-US" altLang="ja-JP" dirty="0"/>
          </a:p>
          <a:p>
            <a:r>
              <a:rPr kumimoji="1" lang="ja-JP" altLang="en-US" dirty="0"/>
              <a:t>ハイコスト</a:t>
            </a:r>
            <a:endParaRPr kumimoji="1" lang="en-US" altLang="ja-JP" dirty="0"/>
          </a:p>
          <a:p>
            <a:r>
              <a:rPr kumimoji="1" lang="ja-JP" altLang="en-US" dirty="0"/>
              <a:t>　高額</a:t>
            </a:r>
            <a:endParaRPr kumimoji="1" lang="en-US" altLang="ja-JP" dirty="0"/>
          </a:p>
          <a:p>
            <a:endParaRPr kumimoji="1" lang="en-US" altLang="ja-JP" dirty="0"/>
          </a:p>
          <a:p>
            <a:r>
              <a:rPr kumimoji="1" lang="ja-JP" altLang="en-US" dirty="0"/>
              <a:t>ハイユーザビリティ</a:t>
            </a:r>
            <a:endParaRPr kumimoji="1" lang="en-US" altLang="ja-JP" dirty="0"/>
          </a:p>
          <a:p>
            <a:r>
              <a:rPr kumimoji="1" lang="ja-JP" altLang="en-US" dirty="0"/>
              <a:t>　高難度</a:t>
            </a:r>
            <a:endParaRPr kumimoji="1" lang="en-US" altLang="ja-JP" dirty="0"/>
          </a:p>
          <a:p>
            <a:endParaRPr lang="ja-JP" altLang="en-US" sz="1800" dirty="0"/>
          </a:p>
        </p:txBody>
      </p:sp>
      <p:sp>
        <p:nvSpPr>
          <p:cNvPr id="11" name="タイトル 1">
            <a:extLst>
              <a:ext uri="{FF2B5EF4-FFF2-40B4-BE49-F238E27FC236}">
                <a16:creationId xmlns:a16="http://schemas.microsoft.com/office/drawing/2014/main" id="{2B0CAFB9-D03E-4649-84FE-BD8D90D487CB}"/>
              </a:ext>
            </a:extLst>
          </p:cNvPr>
          <p:cNvSpPr>
            <a:spLocks noGrp="1"/>
          </p:cNvSpPr>
          <p:nvPr>
            <p:ph type="title"/>
          </p:nvPr>
        </p:nvSpPr>
        <p:spPr>
          <a:xfrm>
            <a:off x="1246094" y="249018"/>
            <a:ext cx="7633742" cy="1492132"/>
          </a:xfrm>
        </p:spPr>
        <p:txBody>
          <a:bodyPr/>
          <a:lstStyle/>
          <a:p>
            <a:r>
              <a:rPr kumimoji="1" lang="ja-JP" altLang="en-US" dirty="0">
                <a:latin typeface="+mj-ea"/>
              </a:rPr>
              <a:t>実は </a:t>
            </a:r>
            <a:r>
              <a:rPr kumimoji="1" lang="en-US" altLang="ja-JP" dirty="0">
                <a:latin typeface="+mj-ea"/>
              </a:rPr>
              <a:t>DX</a:t>
            </a:r>
            <a:r>
              <a:rPr kumimoji="1" lang="ja-JP" altLang="en-US" dirty="0"/>
              <a:t>は２種類ある</a:t>
            </a:r>
          </a:p>
        </p:txBody>
      </p:sp>
      <p:sp>
        <p:nvSpPr>
          <p:cNvPr id="12" name="テキスト ボックス 11">
            <a:extLst>
              <a:ext uri="{FF2B5EF4-FFF2-40B4-BE49-F238E27FC236}">
                <a16:creationId xmlns:a16="http://schemas.microsoft.com/office/drawing/2014/main" id="{B0F69B68-A4B9-428B-AB52-E78C2277B19D}"/>
              </a:ext>
            </a:extLst>
          </p:cNvPr>
          <p:cNvSpPr txBox="1"/>
          <p:nvPr/>
        </p:nvSpPr>
        <p:spPr>
          <a:xfrm>
            <a:off x="5477435" y="2308407"/>
            <a:ext cx="2841813" cy="2862322"/>
          </a:xfrm>
          <a:prstGeom prst="rect">
            <a:avLst/>
          </a:prstGeom>
          <a:noFill/>
        </p:spPr>
        <p:txBody>
          <a:bodyPr wrap="square">
            <a:spAutoFit/>
          </a:bodyPr>
          <a:lstStyle/>
          <a:p>
            <a:r>
              <a:rPr kumimoji="1" lang="en-US" altLang="ja-JP" dirty="0"/>
              <a:t>Smartphone</a:t>
            </a:r>
          </a:p>
          <a:p>
            <a:r>
              <a:rPr kumimoji="1" lang="ja-JP" altLang="en-US" dirty="0"/>
              <a:t>スマートフォン</a:t>
            </a:r>
            <a:endParaRPr kumimoji="1" lang="en-US" altLang="ja-JP" dirty="0"/>
          </a:p>
          <a:p>
            <a:endParaRPr kumimoji="1" lang="en-US" altLang="ja-JP" dirty="0"/>
          </a:p>
          <a:p>
            <a:r>
              <a:rPr kumimoji="1" lang="en-US" altLang="ja-JP" dirty="0"/>
              <a:t>SNS</a:t>
            </a:r>
          </a:p>
          <a:p>
            <a:endParaRPr kumimoji="1" lang="en-US" altLang="ja-JP" dirty="0"/>
          </a:p>
          <a:p>
            <a:r>
              <a:rPr kumimoji="1" lang="en-US" altLang="ja-JP" dirty="0"/>
              <a:t>Simple</a:t>
            </a:r>
          </a:p>
          <a:p>
            <a:r>
              <a:rPr kumimoji="1" lang="ja-JP" altLang="en-US" dirty="0"/>
              <a:t>シンプル操作</a:t>
            </a:r>
            <a:endParaRPr kumimoji="1" lang="en-US" altLang="ja-JP" dirty="0"/>
          </a:p>
          <a:p>
            <a:endParaRPr kumimoji="1" lang="en-US" altLang="ja-JP" dirty="0"/>
          </a:p>
          <a:p>
            <a:r>
              <a:rPr kumimoji="1" lang="en-US" altLang="ja-JP" dirty="0"/>
              <a:t>Speedy</a:t>
            </a:r>
          </a:p>
          <a:p>
            <a:r>
              <a:rPr kumimoji="1" lang="ja-JP" altLang="en-US" dirty="0"/>
              <a:t>スピーディー</a:t>
            </a:r>
            <a:endParaRPr kumimoji="1" lang="en-US" altLang="ja-JP" dirty="0"/>
          </a:p>
        </p:txBody>
      </p:sp>
      <p:sp>
        <p:nvSpPr>
          <p:cNvPr id="14" name="テキスト ボックス 13">
            <a:extLst>
              <a:ext uri="{FF2B5EF4-FFF2-40B4-BE49-F238E27FC236}">
                <a16:creationId xmlns:a16="http://schemas.microsoft.com/office/drawing/2014/main" id="{2E0C2475-34C6-4672-9B72-EEC52D7A537B}"/>
              </a:ext>
            </a:extLst>
          </p:cNvPr>
          <p:cNvSpPr txBox="1"/>
          <p:nvPr/>
        </p:nvSpPr>
        <p:spPr>
          <a:xfrm>
            <a:off x="1270893" y="5654875"/>
            <a:ext cx="7633742" cy="954107"/>
          </a:xfrm>
          <a:prstGeom prst="rect">
            <a:avLst/>
          </a:prstGeom>
          <a:noFill/>
        </p:spPr>
        <p:txBody>
          <a:bodyPr wrap="square">
            <a:spAutoFit/>
          </a:bodyPr>
          <a:lstStyle/>
          <a:p>
            <a:r>
              <a:rPr kumimoji="1" lang="ja-JP" altLang="en-US" sz="2800" dirty="0"/>
              <a:t>事例集に出てくる高難度＆高額なものは、</a:t>
            </a:r>
            <a:endParaRPr kumimoji="1" lang="en-US" altLang="ja-JP" sz="2800" dirty="0"/>
          </a:p>
          <a:p>
            <a:r>
              <a:rPr kumimoji="1" lang="ja-JP" altLang="en-US" sz="2800" dirty="0"/>
              <a:t>地方に向いていない事もある</a:t>
            </a:r>
            <a:endParaRPr lang="ja-JP" altLang="en-US" sz="2800" dirty="0"/>
          </a:p>
        </p:txBody>
      </p:sp>
      <p:sp>
        <p:nvSpPr>
          <p:cNvPr id="2" name="スライド番号プレースホルダー 1">
            <a:extLst>
              <a:ext uri="{FF2B5EF4-FFF2-40B4-BE49-F238E27FC236}">
                <a16:creationId xmlns:a16="http://schemas.microsoft.com/office/drawing/2014/main" id="{5FA999FD-5180-4463-9580-D3FBD8756C56}"/>
              </a:ext>
            </a:extLst>
          </p:cNvPr>
          <p:cNvSpPr>
            <a:spLocks noGrp="1"/>
          </p:cNvSpPr>
          <p:nvPr>
            <p:ph type="sldNum" sz="quarter" idx="12"/>
          </p:nvPr>
        </p:nvSpPr>
        <p:spPr/>
        <p:txBody>
          <a:bodyPr/>
          <a:lstStyle/>
          <a:p>
            <a:fld id="{B15C752D-AC49-46AC-8DF6-64E47356F93F}" type="slidenum">
              <a:rPr kumimoji="1" lang="ja-JP" altLang="en-US" smtClean="0"/>
              <a:t>15</a:t>
            </a:fld>
            <a:endParaRPr kumimoji="1" lang="ja-JP" altLang="en-US"/>
          </a:p>
        </p:txBody>
      </p:sp>
    </p:spTree>
    <p:extLst>
      <p:ext uri="{BB962C8B-B14F-4D97-AF65-F5344CB8AC3E}">
        <p14:creationId xmlns:p14="http://schemas.microsoft.com/office/powerpoint/2010/main" val="50744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sz="4000" dirty="0">
                <a:solidFill>
                  <a:schemeClr val="tx1"/>
                </a:solidFill>
                <a:latin typeface="BIZ UDPゴシック" panose="020B0400000000000000" pitchFamily="50" charset="-128"/>
                <a:ea typeface="BIZ UDPゴシック" panose="020B0400000000000000" pitchFamily="50" charset="-128"/>
              </a:rPr>
              <a:t>最先端よりも「現実に役立つ」へ</a:t>
            </a:r>
            <a:endParaRPr kumimoji="1" lang="ja-JP" altLang="en-US" sz="4000" dirty="0">
              <a:solidFill>
                <a:schemeClr val="tx1"/>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938758" y="1874517"/>
            <a:ext cx="7669034" cy="2424116"/>
          </a:xfrm>
          <a:solidFill>
            <a:schemeClr val="accent1">
              <a:lumMod val="20000"/>
              <a:lumOff val="80000"/>
            </a:schemeClr>
          </a:solidFill>
        </p:spPr>
        <p:txBody>
          <a:bodyPr>
            <a:normAutofit/>
          </a:bodyPr>
          <a:lstStyle/>
          <a:p>
            <a:r>
              <a:rPr lang="ja-JP" altLang="en-US" dirty="0">
                <a:latin typeface="BIZ UDPゴシック" panose="020B0400000000000000" pitchFamily="50" charset="-128"/>
                <a:ea typeface="BIZ UDPゴシック" panose="020B0400000000000000" pitchFamily="50" charset="-128"/>
              </a:rPr>
              <a:t>地方</a:t>
            </a:r>
            <a:r>
              <a:rPr kumimoji="1" lang="ja-JP" altLang="en-US" dirty="0">
                <a:latin typeface="BIZ UDPゴシック" panose="020B0400000000000000" pitchFamily="50" charset="-128"/>
                <a:ea typeface="BIZ UDPゴシック" panose="020B0400000000000000" pitchFamily="50" charset="-128"/>
              </a:rPr>
              <a:t>の「現実」とは？</a:t>
            </a:r>
          </a:p>
          <a:p>
            <a:pPr marL="0" indent="0">
              <a:buNone/>
            </a:pPr>
            <a:r>
              <a:rPr lang="ja-JP" altLang="en-US" dirty="0">
                <a:latin typeface="BIZ UDPゴシック" panose="020B0400000000000000" pitchFamily="50" charset="-128"/>
                <a:ea typeface="BIZ UDPゴシック" panose="020B0400000000000000" pitchFamily="50" charset="-128"/>
              </a:rPr>
              <a:t>　①</a:t>
            </a:r>
            <a:r>
              <a:rPr kumimoji="1" lang="en-US" altLang="ja-JP" dirty="0">
                <a:latin typeface="BIZ UDPゴシック" panose="020B0400000000000000" pitchFamily="50" charset="-128"/>
                <a:ea typeface="BIZ UDPゴシック" panose="020B0400000000000000" pitchFamily="50" charset="-128"/>
              </a:rPr>
              <a:t>AI</a:t>
            </a:r>
            <a:r>
              <a:rPr lang="ja-JP" altLang="en-US" dirty="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IOT</a:t>
            </a:r>
            <a:r>
              <a:rPr lang="ja-JP" altLang="en-US" dirty="0">
                <a:latin typeface="BIZ UDPゴシック" panose="020B0400000000000000" pitchFamily="50" charset="-128"/>
                <a:ea typeface="BIZ UDPゴシック" panose="020B0400000000000000" pitchFamily="50" charset="-128"/>
              </a:rPr>
              <a:t>、ＪＰＫＩなどの超最先端</a:t>
            </a:r>
            <a:r>
              <a:rPr kumimoji="1" lang="ja-JP" altLang="en-US" dirty="0">
                <a:latin typeface="BIZ UDPゴシック" panose="020B0400000000000000" pitchFamily="50" charset="-128"/>
                <a:ea typeface="BIZ UDPゴシック" panose="020B0400000000000000" pitchFamily="50" charset="-128"/>
              </a:rPr>
              <a:t>技術はハイスペックすぎる</a:t>
            </a:r>
          </a:p>
          <a:p>
            <a:pPr marL="0" indent="0">
              <a:buNone/>
            </a:pPr>
            <a:r>
              <a:rPr lang="ja-JP" altLang="en-US" dirty="0">
                <a:latin typeface="BIZ UDPゴシック" panose="020B0400000000000000" pitchFamily="50" charset="-128"/>
                <a:ea typeface="BIZ UDPゴシック" panose="020B0400000000000000" pitchFamily="50" charset="-128"/>
              </a:rPr>
              <a:t>　②その</a:t>
            </a:r>
            <a:r>
              <a:rPr lang="en-US" altLang="ja-JP" dirty="0">
                <a:latin typeface="BIZ UDPゴシック" panose="020B0400000000000000" pitchFamily="50" charset="-128"/>
                <a:ea typeface="BIZ UDPゴシック" panose="020B0400000000000000" pitchFamily="50" charset="-128"/>
              </a:rPr>
              <a:t>DX</a:t>
            </a:r>
            <a:r>
              <a:rPr lang="ja-JP" altLang="en-US" dirty="0">
                <a:latin typeface="BIZ UDPゴシック" panose="020B0400000000000000" pitchFamily="50" charset="-128"/>
                <a:ea typeface="BIZ UDPゴシック" panose="020B0400000000000000" pitchFamily="50" charset="-128"/>
              </a:rPr>
              <a:t>のための</a:t>
            </a:r>
            <a:r>
              <a:rPr kumimoji="1" lang="ja-JP" altLang="en-US" dirty="0">
                <a:latin typeface="BIZ UDPゴシック" panose="020B0400000000000000" pitchFamily="50" charset="-128"/>
                <a:ea typeface="BIZ UDPゴシック" panose="020B0400000000000000" pitchFamily="50" charset="-128"/>
              </a:rPr>
              <a:t>巨額の投資費用を用意できない</a:t>
            </a:r>
            <a:endParaRPr kumimoji="1"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③農業地域では、高額なハードでなく</a:t>
            </a:r>
            <a:r>
              <a:rPr lang="en-US" altLang="ja-JP" dirty="0">
                <a:latin typeface="BIZ UDPゴシック" panose="020B0400000000000000" pitchFamily="50" charset="-128"/>
                <a:ea typeface="BIZ UDPゴシック" panose="020B0400000000000000" pitchFamily="50" charset="-128"/>
              </a:rPr>
              <a:t>SNS</a:t>
            </a:r>
            <a:r>
              <a:rPr lang="ja-JP" altLang="en-US" dirty="0">
                <a:latin typeface="BIZ UDPゴシック" panose="020B0400000000000000" pitchFamily="50" charset="-128"/>
                <a:ea typeface="BIZ UDPゴシック" panose="020B0400000000000000" pitchFamily="50" charset="-128"/>
              </a:rPr>
              <a:t>を使っている</a:t>
            </a:r>
            <a:endParaRPr lang="en-US" altLang="ja-JP" dirty="0">
              <a:latin typeface="BIZ UDPゴシック" panose="020B0400000000000000" pitchFamily="50" charset="-128"/>
              <a:ea typeface="BIZ UDPゴシック" panose="020B0400000000000000" pitchFamily="50" charset="-128"/>
            </a:endParaRPr>
          </a:p>
          <a:p>
            <a:pPr marL="0" indent="0">
              <a:buNone/>
            </a:pPr>
            <a:r>
              <a:rPr lang="ja-JP" altLang="en-US" dirty="0">
                <a:latin typeface="BIZ UDPゴシック" panose="020B0400000000000000" pitchFamily="50" charset="-128"/>
                <a:ea typeface="BIZ UDPゴシック" panose="020B0400000000000000" pitchFamily="50" charset="-128"/>
              </a:rPr>
              <a:t>　④農業地域で</a:t>
            </a:r>
            <a:r>
              <a:rPr kumimoji="1" lang="ja-JP" altLang="en-US" dirty="0">
                <a:latin typeface="BIZ UDPゴシック" panose="020B0400000000000000" pitchFamily="50" charset="-128"/>
                <a:ea typeface="BIZ UDPゴシック" panose="020B0400000000000000" pitchFamily="50" charset="-128"/>
              </a:rPr>
              <a:t>は、実際には難しい操作ができない人が多い</a:t>
            </a:r>
          </a:p>
        </p:txBody>
      </p:sp>
      <p:sp>
        <p:nvSpPr>
          <p:cNvPr id="5" name="テキスト ボックス 4">
            <a:extLst>
              <a:ext uri="{FF2B5EF4-FFF2-40B4-BE49-F238E27FC236}">
                <a16:creationId xmlns:a16="http://schemas.microsoft.com/office/drawing/2014/main" id="{FC83BCA7-8C02-4156-9224-B1D28B49C016}"/>
              </a:ext>
            </a:extLst>
          </p:cNvPr>
          <p:cNvSpPr txBox="1"/>
          <p:nvPr/>
        </p:nvSpPr>
        <p:spPr>
          <a:xfrm>
            <a:off x="999876" y="4776947"/>
            <a:ext cx="7366884" cy="1261884"/>
          </a:xfrm>
          <a:prstGeom prst="rect">
            <a:avLst/>
          </a:prstGeom>
          <a:noFill/>
        </p:spPr>
        <p:txBody>
          <a:bodyPr wrap="square">
            <a:spAutoFit/>
          </a:bodyPr>
          <a:lstStyle/>
          <a:p>
            <a:r>
              <a:rPr kumimoji="1" lang="ja-JP" altLang="en-US" sz="3200" dirty="0">
                <a:latin typeface="BIZ UDPゴシック" panose="020B0400000000000000" pitchFamily="50" charset="-128"/>
                <a:ea typeface="BIZ UDPゴシック" panose="020B0400000000000000" pitchFamily="50" charset="-128"/>
              </a:rPr>
              <a:t>都市部以外の地域のデジタル化を</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確実に前進させるのは　</a:t>
            </a:r>
            <a:r>
              <a:rPr kumimoji="1" lang="ja-JP" altLang="en-US" sz="3200" dirty="0">
                <a:solidFill>
                  <a:srgbClr val="0070C0"/>
                </a:solidFill>
                <a:latin typeface="BIZ UDPゴシック" panose="020B0400000000000000" pitchFamily="50" charset="-128"/>
                <a:ea typeface="BIZ UDPゴシック" panose="020B0400000000000000" pitchFamily="50" charset="-128"/>
              </a:rPr>
              <a:t> </a:t>
            </a:r>
            <a:r>
              <a:rPr kumimoji="1" lang="en-US" altLang="ja-JP" sz="4400" dirty="0">
                <a:solidFill>
                  <a:srgbClr val="0070C0"/>
                </a:solidFill>
                <a:latin typeface="BIZ UDPゴシック" panose="020B0400000000000000" pitchFamily="50" charset="-128"/>
                <a:ea typeface="BIZ UDPゴシック" panose="020B0400000000000000" pitchFamily="50" charset="-128"/>
              </a:rPr>
              <a:t>S-DX</a:t>
            </a:r>
            <a:r>
              <a:rPr kumimoji="1" lang="ja-JP" altLang="en-US" sz="4400" dirty="0">
                <a:solidFill>
                  <a:srgbClr val="0070C0"/>
                </a:solidFill>
                <a:latin typeface="BIZ UDPゴシック" panose="020B0400000000000000" pitchFamily="50" charset="-128"/>
                <a:ea typeface="BIZ UDPゴシック" panose="020B0400000000000000" pitchFamily="50" charset="-128"/>
              </a:rPr>
              <a:t>　</a:t>
            </a:r>
            <a:endParaRPr kumimoji="1"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ECAEAD3F-82E6-4BD0-B548-8C148650D709}"/>
              </a:ext>
            </a:extLst>
          </p:cNvPr>
          <p:cNvSpPr>
            <a:spLocks noGrp="1"/>
          </p:cNvSpPr>
          <p:nvPr>
            <p:ph type="sldNum" sz="quarter" idx="12"/>
          </p:nvPr>
        </p:nvSpPr>
        <p:spPr/>
        <p:txBody>
          <a:bodyPr/>
          <a:lstStyle/>
          <a:p>
            <a:fld id="{B15C752D-AC49-46AC-8DF6-64E47356F93F}" type="slidenum">
              <a:rPr kumimoji="1" lang="ja-JP" altLang="en-US" smtClean="0"/>
              <a:t>16</a:t>
            </a:fld>
            <a:endParaRPr kumimoji="1" lang="ja-JP" altLang="en-US"/>
          </a:p>
        </p:txBody>
      </p:sp>
    </p:spTree>
    <p:extLst>
      <p:ext uri="{BB962C8B-B14F-4D97-AF65-F5344CB8AC3E}">
        <p14:creationId xmlns:p14="http://schemas.microsoft.com/office/powerpoint/2010/main" val="2479324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a:bodyPr>
          <a:lstStyle/>
          <a:p>
            <a:r>
              <a:rPr lang="ja-JP" altLang="en-US" dirty="0">
                <a:solidFill>
                  <a:schemeClr val="tx1"/>
                </a:solidFill>
                <a:latin typeface="BIZ UDPゴシック" panose="020B0400000000000000" pitchFamily="50" charset="-128"/>
                <a:ea typeface="BIZ UDPゴシック" panose="020B0400000000000000" pitchFamily="50" charset="-128"/>
              </a:rPr>
              <a:t>「</a:t>
            </a:r>
            <a:r>
              <a:rPr lang="en-US" altLang="ja-JP" dirty="0">
                <a:solidFill>
                  <a:schemeClr val="tx1"/>
                </a:solidFill>
                <a:latin typeface="BIZ UDPゴシック" panose="020B0400000000000000" pitchFamily="50" charset="-128"/>
                <a:ea typeface="BIZ UDPゴシック" panose="020B0400000000000000" pitchFamily="50" charset="-128"/>
              </a:rPr>
              <a:t>S-DX</a:t>
            </a:r>
            <a:r>
              <a:rPr lang="ja-JP" altLang="en-US" dirty="0">
                <a:solidFill>
                  <a:schemeClr val="tx1"/>
                </a:solidFill>
                <a:latin typeface="BIZ UDPゴシック" panose="020B0400000000000000" pitchFamily="50" charset="-128"/>
                <a:ea typeface="BIZ UDPゴシック" panose="020B0400000000000000" pitchFamily="50" charset="-128"/>
              </a:rPr>
              <a:t>」</a:t>
            </a:r>
            <a:br>
              <a:rPr lang="en-US" altLang="ja-JP" dirty="0">
                <a:solidFill>
                  <a:srgbClr val="FF0000"/>
                </a:solidFill>
                <a:latin typeface="BIZ UDPゴシック" panose="020B0400000000000000" pitchFamily="50" charset="-128"/>
                <a:ea typeface="BIZ UDPゴシック" panose="020B0400000000000000" pitchFamily="50" charset="-128"/>
              </a:rPr>
            </a:br>
            <a:r>
              <a:rPr kumimoji="1" lang="ja-JP" altLang="en-US" sz="4000" dirty="0">
                <a:latin typeface="BIZ UDPゴシック" panose="020B0400000000000000" pitchFamily="50" charset="-128"/>
                <a:ea typeface="BIZ UDPゴシック" panose="020B0400000000000000" pitchFamily="50" charset="-128"/>
              </a:rPr>
              <a:t>７つのＳが付くＤＸ</a:t>
            </a:r>
            <a:endParaRPr kumimoji="1" lang="ja-JP" altLang="en-US" dirty="0">
              <a:solidFill>
                <a:srgbClr val="FF0000"/>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E5186716-66FC-47E1-8B96-C2D4749C177B}"/>
              </a:ext>
            </a:extLst>
          </p:cNvPr>
          <p:cNvSpPr>
            <a:spLocks noGrp="1"/>
          </p:cNvSpPr>
          <p:nvPr>
            <p:ph idx="1"/>
          </p:nvPr>
        </p:nvSpPr>
        <p:spPr>
          <a:xfrm>
            <a:off x="938758" y="2059697"/>
            <a:ext cx="7669034" cy="4415918"/>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imple</a:t>
            </a:r>
            <a:r>
              <a:rPr kumimoji="1" lang="ja-JP" altLang="en-US" sz="2400" dirty="0">
                <a:latin typeface="BIZ UDPゴシック" panose="020B0400000000000000" pitchFamily="50" charset="-128"/>
                <a:ea typeface="BIZ UDPゴシック" panose="020B0400000000000000" pitchFamily="50" charset="-128"/>
              </a:rPr>
              <a:t>　    　シンプルな</a:t>
            </a:r>
            <a:r>
              <a:rPr lang="ja-JP" altLang="en-US" sz="2400" dirty="0">
                <a:latin typeface="BIZ UDPゴシック" panose="020B0400000000000000" pitchFamily="50" charset="-128"/>
                <a:ea typeface="BIZ UDPゴシック" panose="020B0400000000000000" pitchFamily="50" charset="-128"/>
              </a:rPr>
              <a:t>操作</a:t>
            </a:r>
            <a:endParaRPr kumimoji="1" lang="ja-JP" altLang="en-US"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lim</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　 スリムなコスト</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martphone</a:t>
            </a:r>
            <a:r>
              <a:rPr kumimoji="1" lang="ja-JP" altLang="en-US" sz="2400" dirty="0">
                <a:latin typeface="BIZ UDPゴシック" panose="020B0400000000000000" pitchFamily="50" charset="-128"/>
                <a:ea typeface="BIZ UDPゴシック" panose="020B0400000000000000" pitchFamily="50" charset="-128"/>
              </a:rPr>
              <a:t>　 </a:t>
            </a:r>
            <a:r>
              <a:rPr kumimoji="1" lang="ja-JP" altLang="en-US" sz="2400" dirty="0">
                <a:solidFill>
                  <a:srgbClr val="FF0000"/>
                </a:solidFill>
                <a:latin typeface="BIZ UDPゴシック" panose="020B0400000000000000" pitchFamily="50" charset="-128"/>
                <a:ea typeface="BIZ UDPゴシック" panose="020B0400000000000000" pitchFamily="50" charset="-128"/>
              </a:rPr>
              <a:t>スマートフォン</a:t>
            </a:r>
            <a:r>
              <a:rPr kumimoji="1" lang="ja-JP" altLang="en-US" sz="2400" dirty="0">
                <a:latin typeface="BIZ UDPゴシック" panose="020B0400000000000000" pitchFamily="50" charset="-128"/>
                <a:ea typeface="BIZ UDPゴシック" panose="020B0400000000000000" pitchFamily="50" charset="-128"/>
              </a:rPr>
              <a:t>で</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NS</a:t>
            </a:r>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latin typeface="BIZ UDPゴシック" panose="020B0400000000000000" pitchFamily="50" charset="-128"/>
                <a:ea typeface="BIZ UDPゴシック" panose="020B0400000000000000" pitchFamily="50" charset="-128"/>
              </a:rPr>
              <a:t>	   SNS</a:t>
            </a:r>
            <a:r>
              <a:rPr kumimoji="1" lang="ja-JP" altLang="en-US" sz="2400" dirty="0">
                <a:latin typeface="BIZ UDPゴシック" panose="020B0400000000000000" pitchFamily="50" charset="-128"/>
                <a:ea typeface="BIZ UDPゴシック" panose="020B0400000000000000" pitchFamily="50" charset="-128"/>
              </a:rPr>
              <a:t>を使って</a:t>
            </a: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mall</a:t>
            </a:r>
            <a:r>
              <a:rPr kumimoji="1" lang="ja-JP" altLang="en-US" sz="2400" dirty="0">
                <a:latin typeface="BIZ UDPゴシック" panose="020B0400000000000000" pitchFamily="50" charset="-128"/>
                <a:ea typeface="BIZ UDPゴシック" panose="020B0400000000000000" pitchFamily="50" charset="-128"/>
              </a:rPr>
              <a:t>ｓ</a:t>
            </a:r>
            <a:r>
              <a:rPr kumimoji="1" lang="en-US" altLang="ja-JP" sz="2400" dirty="0" err="1">
                <a:latin typeface="BIZ UDPゴシック" panose="020B0400000000000000" pitchFamily="50" charset="-128"/>
                <a:ea typeface="BIZ UDPゴシック" panose="020B0400000000000000" pitchFamily="50" charset="-128"/>
              </a:rPr>
              <a:t>tep</a:t>
            </a:r>
            <a:r>
              <a:rPr kumimoji="1" lang="ja-JP" altLang="en-US" sz="2400" dirty="0">
                <a:latin typeface="BIZ UDPゴシック" panose="020B0400000000000000" pitchFamily="50" charset="-128"/>
                <a:ea typeface="BIZ UDPゴシック" panose="020B0400000000000000" pitchFamily="50" charset="-128"/>
              </a:rPr>
              <a:t>　小さくても確実な一歩</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ecurity</a:t>
            </a:r>
            <a:r>
              <a:rPr kumimoji="1" lang="ja-JP" altLang="en-US" sz="2400" dirty="0">
                <a:latin typeface="BIZ UDPゴシック" panose="020B0400000000000000" pitchFamily="50" charset="-128"/>
                <a:ea typeface="BIZ UDPゴシック" panose="020B0400000000000000" pitchFamily="50" charset="-128"/>
              </a:rPr>
              <a:t>　  セキュリティの高いクラウド</a:t>
            </a:r>
            <a:endParaRPr kumimoji="1" lang="en-US" altLang="ja-JP" sz="2400" dirty="0">
              <a:latin typeface="BIZ UDPゴシック" panose="020B0400000000000000" pitchFamily="50" charset="-128"/>
              <a:ea typeface="BIZ UDPゴシック" panose="020B0400000000000000" pitchFamily="50" charset="-128"/>
            </a:endParaRPr>
          </a:p>
          <a:p>
            <a:r>
              <a:rPr kumimoji="1" lang="ja-JP" altLang="en-US" sz="2400" dirty="0">
                <a:latin typeface="BIZ UDPゴシック" panose="020B0400000000000000" pitchFamily="50" charset="-128"/>
                <a:ea typeface="BIZ UDPゴシック" panose="020B0400000000000000" pitchFamily="50" charset="-128"/>
              </a:rPr>
              <a:t>　</a:t>
            </a:r>
            <a:r>
              <a:rPr kumimoji="1" lang="en-US" altLang="ja-JP" sz="2400" dirty="0">
                <a:solidFill>
                  <a:srgbClr val="FF0000"/>
                </a:solidFill>
                <a:latin typeface="BIZ UDPゴシック" panose="020B0400000000000000" pitchFamily="50" charset="-128"/>
                <a:ea typeface="BIZ UDPゴシック" panose="020B0400000000000000" pitchFamily="50" charset="-128"/>
              </a:rPr>
              <a:t>S</a:t>
            </a:r>
            <a:r>
              <a:rPr kumimoji="1" lang="en-US" altLang="ja-JP" sz="2400" dirty="0">
                <a:latin typeface="BIZ UDPゴシック" panose="020B0400000000000000" pitchFamily="50" charset="-128"/>
                <a:ea typeface="BIZ UDPゴシック" panose="020B0400000000000000" pitchFamily="50" charset="-128"/>
              </a:rPr>
              <a:t>peedy </a:t>
            </a:r>
            <a:r>
              <a:rPr kumimoji="1" lang="ja-JP" altLang="en-US" sz="2400" dirty="0">
                <a:latin typeface="BIZ UDPゴシック" panose="020B0400000000000000" pitchFamily="50" charset="-128"/>
                <a:ea typeface="BIZ UDPゴシック" panose="020B0400000000000000" pitchFamily="50" charset="-128"/>
              </a:rPr>
              <a:t>　   素早く</a:t>
            </a:r>
            <a:r>
              <a:rPr lang="ja-JP" altLang="en-US" sz="2400" dirty="0">
                <a:latin typeface="BIZ UDPゴシック" panose="020B0400000000000000" pitchFamily="50" charset="-128"/>
                <a:ea typeface="BIZ UDPゴシック" panose="020B0400000000000000" pitchFamily="50" charset="-128"/>
              </a:rPr>
              <a:t>導入できる</a:t>
            </a:r>
            <a:endParaRPr kumimoji="1" lang="ja-JP" altLang="en-US" sz="2400" dirty="0">
              <a:latin typeface="BIZ UDPゴシック" panose="020B0400000000000000" pitchFamily="50" charset="-128"/>
              <a:ea typeface="BIZ UDPゴシック" panose="020B0400000000000000" pitchFamily="50" charset="-128"/>
            </a:endParaRPr>
          </a:p>
          <a:p>
            <a:endParaRPr kumimoji="1" lang="ja-JP" altLang="en-US" sz="2400" dirty="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78762AA1-3FDC-4DB2-B518-9C1D6F6A38F4}"/>
              </a:ext>
            </a:extLst>
          </p:cNvPr>
          <p:cNvSpPr>
            <a:spLocks noGrp="1"/>
          </p:cNvSpPr>
          <p:nvPr>
            <p:ph type="sldNum" sz="quarter" idx="12"/>
          </p:nvPr>
        </p:nvSpPr>
        <p:spPr/>
        <p:txBody>
          <a:bodyPr/>
          <a:lstStyle/>
          <a:p>
            <a:fld id="{B15C752D-AC49-46AC-8DF6-64E47356F93F}" type="slidenum">
              <a:rPr kumimoji="1" lang="ja-JP" altLang="en-US" smtClean="0"/>
              <a:t>17</a:t>
            </a:fld>
            <a:endParaRPr kumimoji="1" lang="ja-JP" altLang="en-US"/>
          </a:p>
        </p:txBody>
      </p:sp>
      <p:pic>
        <p:nvPicPr>
          <p:cNvPr id="5" name="図 4">
            <a:extLst>
              <a:ext uri="{FF2B5EF4-FFF2-40B4-BE49-F238E27FC236}">
                <a16:creationId xmlns:a16="http://schemas.microsoft.com/office/drawing/2014/main" id="{36569DFA-1953-4B99-8B51-21CD8B58CA4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0" b="93333" l="10000" r="90000">
                        <a14:foregroundMark x1="56458" y1="7708" x2="66042" y2="9167"/>
                        <a14:foregroundMark x1="55000" y1="92917" x2="68750" y2="93333"/>
                      </a14:backgroundRemoval>
                    </a14:imgEffect>
                  </a14:imgLayer>
                </a14:imgProps>
              </a:ext>
            </a:extLst>
          </a:blip>
          <a:stretch>
            <a:fillRect/>
          </a:stretch>
        </p:blipFill>
        <p:spPr>
          <a:xfrm>
            <a:off x="5698436" y="1612211"/>
            <a:ext cx="3196672" cy="3196672"/>
          </a:xfrm>
          <a:prstGeom prst="rect">
            <a:avLst/>
          </a:prstGeom>
        </p:spPr>
      </p:pic>
    </p:spTree>
    <p:extLst>
      <p:ext uri="{BB962C8B-B14F-4D97-AF65-F5344CB8AC3E}">
        <p14:creationId xmlns:p14="http://schemas.microsoft.com/office/powerpoint/2010/main" val="732196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106439" y="1120607"/>
            <a:ext cx="7497030" cy="4888863"/>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8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8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第３章</a:t>
            </a:r>
            <a:r>
              <a:rPr kumimoji="1" lang="en-US" altLang="ja-JP" sz="48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br>
              <a:rPr kumimoji="1" lang="en-US" altLang="ja-JP" sz="48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endParaRPr kumimoji="1" lang="en-US" altLang="ja-JP" sz="48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800" b="0" i="0" u="none" strike="noStrike" kern="1200" cap="all" spc="150" normalizeH="0" baseline="0" noProof="0" dirty="0">
                <a:ln>
                  <a:noFill/>
                </a:ln>
                <a:solidFill>
                  <a:srgbClr val="212121"/>
                </a:solidFill>
                <a:effectLst/>
                <a:uLnTx/>
                <a:uFillTx/>
                <a:latin typeface="+mj-ea"/>
                <a:cs typeface="+mj-cs"/>
              </a:rPr>
              <a:t>データ活用</a:t>
            </a:r>
            <a:endParaRPr kumimoji="1" lang="en-US" altLang="ja-JP" sz="4400" b="0" i="0" u="none" strike="noStrike" kern="1200" cap="all" spc="150" normalizeH="0" baseline="0" noProof="0" dirty="0">
              <a:ln>
                <a:noFill/>
              </a:ln>
              <a:solidFill>
                <a:srgbClr val="212121"/>
              </a:solidFill>
              <a:effectLst/>
              <a:uLnTx/>
              <a:uFillTx/>
              <a:latin typeface="+mj-ea"/>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3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Garamond" panose="02020404030301010803"/>
                <a:ea typeface="ＭＳ Ｐゴシック" panose="020B0600070205080204" pitchFamily="50" charset="-128"/>
              </a:rPr>
              <a:t>やりたい事よりも住民ニーズ</a:t>
            </a:r>
            <a:endParaRPr lang="en-US" altLang="ja-JP" sz="4400" dirty="0">
              <a:solidFill>
                <a:srgbClr val="212121"/>
              </a:solidFill>
              <a:latin typeface="Garamond" panose="02020404030301010803"/>
              <a:ea typeface="ＭＳ Ｐゴシック" panose="020B0600070205080204"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4400" dirty="0">
                <a:solidFill>
                  <a:srgbClr val="212121"/>
                </a:solidFill>
                <a:latin typeface="Garamond" panose="02020404030301010803"/>
                <a:ea typeface="ＭＳ Ｐゴシック" panose="020B0600070205080204" pitchFamily="50" charset="-128"/>
              </a:rPr>
              <a:t>　</a:t>
            </a:r>
            <a:endPar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917F2AE6-4C74-47B6-BF12-BEA3C019CF59}"/>
              </a:ext>
            </a:extLst>
          </p:cNvPr>
          <p:cNvSpPr>
            <a:spLocks noGrp="1"/>
          </p:cNvSpPr>
          <p:nvPr>
            <p:ph type="sldNum" sz="quarter" idx="12"/>
          </p:nvPr>
        </p:nvSpPr>
        <p:spPr/>
        <p:txBody>
          <a:bodyPr/>
          <a:lstStyle/>
          <a:p>
            <a:fld id="{2CA21C09-55AC-4719-BB36-E07DD41E6FFE}" type="slidenum">
              <a:rPr kumimoji="1" lang="ja-JP" altLang="en-US" smtClean="0"/>
              <a:t>18</a:t>
            </a:fld>
            <a:endParaRPr kumimoji="1" lang="ja-JP" altLang="en-US"/>
          </a:p>
        </p:txBody>
      </p:sp>
    </p:spTree>
    <p:extLst>
      <p:ext uri="{BB962C8B-B14F-4D97-AF65-F5344CB8AC3E}">
        <p14:creationId xmlns:p14="http://schemas.microsoft.com/office/powerpoint/2010/main" val="219609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F2C72-9AAB-44B5-B5EB-92505402ED0B}"/>
              </a:ext>
            </a:extLst>
          </p:cNvPr>
          <p:cNvSpPr>
            <a:spLocks noGrp="1"/>
          </p:cNvSpPr>
          <p:nvPr>
            <p:ph type="title"/>
          </p:nvPr>
        </p:nvSpPr>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DX</a:t>
            </a:r>
            <a:r>
              <a:rPr kumimoji="1" lang="ja-JP" altLang="en-US" dirty="0">
                <a:latin typeface="BIZ UDPゴシック" panose="020B0400000000000000" pitchFamily="50" charset="-128"/>
                <a:ea typeface="BIZ UDPゴシック" panose="020B0400000000000000" pitchFamily="50" charset="-128"/>
              </a:rPr>
              <a:t>とは</a:t>
            </a:r>
            <a:br>
              <a:rPr kumimoji="1" lang="en-US" altLang="ja-JP" dirty="0">
                <a:latin typeface="BIZ UDPゴシック" panose="020B0400000000000000" pitchFamily="50" charset="-128"/>
                <a:ea typeface="BIZ UDPゴシック" panose="020B0400000000000000" pitchFamily="50" charset="-128"/>
              </a:rPr>
            </a:br>
            <a:r>
              <a:rPr kumimoji="1" lang="ja-JP" altLang="en-US" dirty="0">
                <a:latin typeface="BIZ UDPゴシック" panose="020B0400000000000000" pitchFamily="50" charset="-128"/>
                <a:ea typeface="BIZ UDPゴシック" panose="020B0400000000000000" pitchFamily="50" charset="-128"/>
              </a:rPr>
              <a:t>「データに基づく顧客主義」</a:t>
            </a:r>
            <a:endParaRPr kumimoji="1" lang="ja-JP" altLang="en-US" dirty="0">
              <a:solidFill>
                <a:schemeClr val="tx1"/>
              </a:solidFill>
              <a:latin typeface="BIZ UDPゴシック" panose="020B0400000000000000" pitchFamily="50" charset="-128"/>
              <a:ea typeface="BIZ UDPゴシック" panose="020B0400000000000000" pitchFamily="50" charset="-128"/>
            </a:endParaRPr>
          </a:p>
        </p:txBody>
      </p:sp>
      <p:sp>
        <p:nvSpPr>
          <p:cNvPr id="7" name="コンテンツ プレースホルダー 2">
            <a:extLst>
              <a:ext uri="{FF2B5EF4-FFF2-40B4-BE49-F238E27FC236}">
                <a16:creationId xmlns:a16="http://schemas.microsoft.com/office/drawing/2014/main" id="{065E2D3B-1D53-4439-BFC0-3654D703C900}"/>
              </a:ext>
            </a:extLst>
          </p:cNvPr>
          <p:cNvSpPr>
            <a:spLocks noGrp="1"/>
          </p:cNvSpPr>
          <p:nvPr>
            <p:ph idx="1"/>
          </p:nvPr>
        </p:nvSpPr>
        <p:spPr>
          <a:xfrm>
            <a:off x="903466" y="2338792"/>
            <a:ext cx="7669034" cy="4023360"/>
          </a:xfrm>
        </p:spPr>
        <p:txBody>
          <a:bodyPr>
            <a:normAutofit/>
          </a:bodyPr>
          <a:lstStyle/>
          <a:p>
            <a:endParaRPr kumimoji="1" lang="en-US" altLang="ja-JP"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どの業種でも</a:t>
            </a:r>
            <a:r>
              <a:rPr lang="ja-JP" altLang="en-US" sz="2600" dirty="0">
                <a:solidFill>
                  <a:srgbClr val="FF0000"/>
                </a:solidFill>
                <a:latin typeface="BIZ UDPゴシック" panose="020B0400000000000000" pitchFamily="50" charset="-128"/>
                <a:ea typeface="BIZ UDPゴシック" panose="020B0400000000000000" pitchFamily="50" charset="-128"/>
              </a:rPr>
              <a:t>「経験」</a:t>
            </a:r>
            <a:r>
              <a:rPr lang="ja-JP" altLang="en-US" sz="2600" dirty="0">
                <a:latin typeface="BIZ UDPゴシック" panose="020B0400000000000000" pitchFamily="50" charset="-128"/>
                <a:ea typeface="BIZ UDPゴシック" panose="020B0400000000000000" pitchFamily="50" charset="-128"/>
              </a:rPr>
              <a:t>は個々のお客さまの方が優位。</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だから、経験ではなく、</a:t>
            </a:r>
            <a:r>
              <a:rPr lang="ja-JP" altLang="en-US" sz="2600" dirty="0">
                <a:solidFill>
                  <a:srgbClr val="FF0000"/>
                </a:solidFill>
                <a:latin typeface="BIZ UDPゴシック" panose="020B0400000000000000" pitchFamily="50" charset="-128"/>
                <a:ea typeface="BIZ UDPゴシック" panose="020B0400000000000000" pitchFamily="50" charset="-128"/>
              </a:rPr>
              <a:t>「データ」</a:t>
            </a:r>
            <a:r>
              <a:rPr lang="ja-JP" altLang="en-US" sz="2600" dirty="0">
                <a:latin typeface="BIZ UDPゴシック" panose="020B0400000000000000" pitchFamily="50" charset="-128"/>
                <a:ea typeface="BIZ UDPゴシック" panose="020B0400000000000000" pitchFamily="50" charset="-128"/>
              </a:rPr>
              <a:t>を数値で出して、</a:t>
            </a:r>
            <a:endParaRPr lang="en-US" altLang="ja-JP" sz="2600" dirty="0">
              <a:latin typeface="BIZ UDPゴシック" panose="020B0400000000000000" pitchFamily="50" charset="-128"/>
              <a:ea typeface="BIZ UDPゴシック" panose="020B0400000000000000" pitchFamily="50" charset="-128"/>
            </a:endParaRPr>
          </a:p>
          <a:p>
            <a:r>
              <a:rPr lang="ja-JP" altLang="en-US" sz="2600" dirty="0">
                <a:latin typeface="BIZ UDPゴシック" panose="020B0400000000000000" pitchFamily="50" charset="-128"/>
                <a:ea typeface="BIZ UDPゴシック" panose="020B0400000000000000" pitchFamily="50" charset="-128"/>
              </a:rPr>
              <a:t>データに基づくロジックと技術で信頼を得る。</a:t>
            </a:r>
          </a:p>
          <a:p>
            <a:endParaRPr kumimoji="1" lang="en-US" altLang="ja-JP" sz="2400" dirty="0">
              <a:latin typeface="BIZ UDPゴシック" panose="020B0400000000000000" pitchFamily="50" charset="-128"/>
              <a:ea typeface="BIZ UDPゴシック" panose="020B0400000000000000" pitchFamily="50" charset="-128"/>
            </a:endParaRPr>
          </a:p>
          <a:p>
            <a:pPr marL="0" indent="0">
              <a:buNone/>
            </a:pPr>
            <a:r>
              <a:rPr lang="en-US" altLang="ja-JP" sz="3200" dirty="0">
                <a:solidFill>
                  <a:srgbClr val="0070C0"/>
                </a:solidFill>
                <a:latin typeface="BIZ UDPゴシック" panose="020B0400000000000000" pitchFamily="50" charset="-128"/>
                <a:ea typeface="BIZ UDPゴシック" panose="020B0400000000000000" pitchFamily="50" charset="-128"/>
              </a:rPr>
              <a:t>DX</a:t>
            </a:r>
            <a:r>
              <a:rPr lang="ja-JP" altLang="en-US" sz="3200" dirty="0">
                <a:solidFill>
                  <a:srgbClr val="0070C0"/>
                </a:solidFill>
                <a:latin typeface="BIZ UDPゴシック" panose="020B0400000000000000" pitchFamily="50" charset="-128"/>
                <a:ea typeface="BIZ UDPゴシック" panose="020B0400000000000000" pitchFamily="50" charset="-128"/>
              </a:rPr>
              <a:t>は顧客データを集めることから始まる</a:t>
            </a:r>
            <a:endParaRPr kumimoji="1" lang="en-US" altLang="ja-JP" sz="3200" dirty="0">
              <a:solidFill>
                <a:srgbClr val="0070C0"/>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F128146E-5451-4C44-B2EA-33BB49E15476}"/>
              </a:ext>
            </a:extLst>
          </p:cNvPr>
          <p:cNvSpPr>
            <a:spLocks noGrp="1"/>
          </p:cNvSpPr>
          <p:nvPr>
            <p:ph type="sldNum" sz="quarter" idx="12"/>
          </p:nvPr>
        </p:nvSpPr>
        <p:spPr/>
        <p:txBody>
          <a:bodyPr/>
          <a:lstStyle/>
          <a:p>
            <a:fld id="{B15C752D-AC49-46AC-8DF6-64E47356F93F}" type="slidenum">
              <a:rPr kumimoji="1" lang="ja-JP" altLang="en-US" smtClean="0"/>
              <a:t>19</a:t>
            </a:fld>
            <a:endParaRPr kumimoji="1" lang="ja-JP" altLang="en-US"/>
          </a:p>
        </p:txBody>
      </p:sp>
    </p:spTree>
    <p:extLst>
      <p:ext uri="{BB962C8B-B14F-4D97-AF65-F5344CB8AC3E}">
        <p14:creationId xmlns:p14="http://schemas.microsoft.com/office/powerpoint/2010/main" val="1011167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E8698-CBC1-4DD7-9168-9FF0298F39D2}"/>
              </a:ext>
            </a:extLst>
          </p:cNvPr>
          <p:cNvSpPr txBox="1">
            <a:spLocks/>
          </p:cNvSpPr>
          <p:nvPr/>
        </p:nvSpPr>
        <p:spPr>
          <a:xfrm>
            <a:off x="1225629" y="1628480"/>
            <a:ext cx="7497030" cy="2737332"/>
          </a:xfrm>
          <a:prstGeom prst="rect">
            <a:avLst/>
          </a:prstGeom>
        </p:spPr>
        <p:txBody>
          <a:bodyPr>
            <a:normAutofit fontScale="97500"/>
          </a:bodyPr>
          <a:lstStyle>
            <a:lvl1pPr algn="ctr" defTabSz="457200" rtl="0" eaLnBrk="1" latinLnBrk="0" hangingPunct="1">
              <a:spcBef>
                <a:spcPct val="0"/>
              </a:spcBef>
              <a:buNone/>
              <a:defRPr kumimoji="1" sz="40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a:t>
            </a:r>
            <a:r>
              <a:rPr kumimoji="1" lang="ja-JP" alt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第１章</a:t>
            </a:r>
            <a: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t>】</a:t>
            </a:r>
            <a:b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br>
            <a:br>
              <a:rPr kumimoji="1" lang="en-US" altLang="ja-JP"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rPr>
            </a:br>
            <a:r>
              <a:rPr lang="ja-JP" altLang="en-US" sz="4900" dirty="0">
                <a:solidFill>
                  <a:prstClr val="black">
                    <a:lumMod val="85000"/>
                    <a:lumOff val="15000"/>
                  </a:prstClr>
                </a:solidFill>
                <a:latin typeface="Garamond" panose="02020404030301010803"/>
                <a:ea typeface="ＭＳ Ｐゴシック" panose="020B0600070205080204" pitchFamily="50" charset="-128"/>
              </a:rPr>
              <a:t>講師のプロフィールと実績</a:t>
            </a:r>
            <a:endParaRPr kumimoji="1" lang="ja-JP" altLang="en-US" sz="4000" b="0" i="0" u="none" strike="noStrike" kern="1200" cap="none" spc="0" normalizeH="0" baseline="0" noProof="0" dirty="0">
              <a:ln w="3175" cmpd="sng">
                <a:noFill/>
              </a:ln>
              <a:solidFill>
                <a:prstClr val="black">
                  <a:lumMod val="85000"/>
                  <a:lumOff val="15000"/>
                </a:prstClr>
              </a:solidFill>
              <a:effectLst/>
              <a:uLnTx/>
              <a:uFillTx/>
              <a:latin typeface="Garamond" panose="02020404030301010803"/>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5AA635C4-875D-4BA1-989F-27355C9C1519}"/>
              </a:ext>
            </a:extLst>
          </p:cNvPr>
          <p:cNvSpPr>
            <a:spLocks noGrp="1"/>
          </p:cNvSpPr>
          <p:nvPr>
            <p:ph type="sldNum" sz="quarter" idx="12"/>
          </p:nvPr>
        </p:nvSpPr>
        <p:spPr>
          <a:xfrm>
            <a:off x="8327149" y="6489451"/>
            <a:ext cx="395510" cy="279400"/>
          </a:xfrm>
        </p:spPr>
        <p:txBody>
          <a:bodyPr/>
          <a:lstStyle/>
          <a:p>
            <a:fld id="{2CA21C09-55AC-4719-BB36-E07DD41E6FFE}" type="slidenum">
              <a:rPr kumimoji="1" lang="ja-JP" altLang="en-US" smtClean="0"/>
              <a:t>2</a:t>
            </a:fld>
            <a:endParaRPr kumimoji="1" lang="ja-JP" altLang="en-US" dirty="0"/>
          </a:p>
        </p:txBody>
      </p:sp>
    </p:spTree>
    <p:extLst>
      <p:ext uri="{BB962C8B-B14F-4D97-AF65-F5344CB8AC3E}">
        <p14:creationId xmlns:p14="http://schemas.microsoft.com/office/powerpoint/2010/main" val="1649018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BCCB9CEC-66EE-4044-84E6-740A8D333A89}"/>
              </a:ext>
            </a:extLst>
          </p:cNvPr>
          <p:cNvSpPr/>
          <p:nvPr/>
        </p:nvSpPr>
        <p:spPr>
          <a:xfrm>
            <a:off x="896471" y="636499"/>
            <a:ext cx="3406589" cy="452717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800" dirty="0"/>
          </a:p>
        </p:txBody>
      </p:sp>
      <p:sp>
        <p:nvSpPr>
          <p:cNvPr id="5" name="四角形: 角を丸くする 4">
            <a:extLst>
              <a:ext uri="{FF2B5EF4-FFF2-40B4-BE49-F238E27FC236}">
                <a16:creationId xmlns:a16="http://schemas.microsoft.com/office/drawing/2014/main" id="{2527EFF5-9368-49A3-8379-6920316D9560}"/>
              </a:ext>
            </a:extLst>
          </p:cNvPr>
          <p:cNvSpPr/>
          <p:nvPr/>
        </p:nvSpPr>
        <p:spPr>
          <a:xfrm>
            <a:off x="5082989" y="636499"/>
            <a:ext cx="3406589" cy="4527175"/>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229F35F-9ED8-43B8-A25B-608B10E0BC07}"/>
              </a:ext>
            </a:extLst>
          </p:cNvPr>
          <p:cNvSpPr txBox="1"/>
          <p:nvPr/>
        </p:nvSpPr>
        <p:spPr>
          <a:xfrm>
            <a:off x="1272989" y="796974"/>
            <a:ext cx="2420471" cy="830997"/>
          </a:xfrm>
          <a:prstGeom prst="rect">
            <a:avLst/>
          </a:prstGeom>
          <a:noFill/>
        </p:spPr>
        <p:txBody>
          <a:bodyPr wrap="square">
            <a:spAutoFit/>
          </a:bodyPr>
          <a:lstStyle/>
          <a:p>
            <a:r>
              <a:rPr kumimoji="1" lang="ja-JP" altLang="en-US" sz="4800" dirty="0"/>
              <a:t>①営業</a:t>
            </a:r>
            <a:endParaRPr lang="ja-JP" altLang="en-US" sz="4800" dirty="0"/>
          </a:p>
        </p:txBody>
      </p:sp>
      <p:sp>
        <p:nvSpPr>
          <p:cNvPr id="8" name="テキスト ボックス 7">
            <a:extLst>
              <a:ext uri="{FF2B5EF4-FFF2-40B4-BE49-F238E27FC236}">
                <a16:creationId xmlns:a16="http://schemas.microsoft.com/office/drawing/2014/main" id="{28E24A00-854F-450D-8220-D980BA2FF851}"/>
              </a:ext>
            </a:extLst>
          </p:cNvPr>
          <p:cNvSpPr txBox="1"/>
          <p:nvPr/>
        </p:nvSpPr>
        <p:spPr>
          <a:xfrm>
            <a:off x="5302623" y="926334"/>
            <a:ext cx="3155577" cy="523220"/>
          </a:xfrm>
          <a:prstGeom prst="rect">
            <a:avLst/>
          </a:prstGeom>
          <a:noFill/>
        </p:spPr>
        <p:txBody>
          <a:bodyPr wrap="square">
            <a:spAutoFit/>
          </a:bodyPr>
          <a:lstStyle/>
          <a:p>
            <a:r>
              <a:rPr kumimoji="1" lang="ja-JP" altLang="en-US" sz="2800" dirty="0"/>
              <a:t>②マーケティング</a:t>
            </a:r>
            <a:endParaRPr lang="ja-JP" altLang="en-US" sz="2800" dirty="0"/>
          </a:p>
        </p:txBody>
      </p:sp>
      <p:sp>
        <p:nvSpPr>
          <p:cNvPr id="10" name="テキスト ボックス 9">
            <a:extLst>
              <a:ext uri="{FF2B5EF4-FFF2-40B4-BE49-F238E27FC236}">
                <a16:creationId xmlns:a16="http://schemas.microsoft.com/office/drawing/2014/main" id="{6AE6B2FD-7EE2-47C4-BBC4-B60A95C5A5D3}"/>
              </a:ext>
            </a:extLst>
          </p:cNvPr>
          <p:cNvSpPr txBox="1"/>
          <p:nvPr/>
        </p:nvSpPr>
        <p:spPr>
          <a:xfrm>
            <a:off x="1272989" y="1953421"/>
            <a:ext cx="2841813" cy="2031325"/>
          </a:xfrm>
          <a:prstGeom prst="rect">
            <a:avLst/>
          </a:prstGeom>
          <a:noFill/>
        </p:spPr>
        <p:txBody>
          <a:bodyPr wrap="square">
            <a:spAutoFit/>
          </a:bodyPr>
          <a:lstStyle/>
          <a:p>
            <a:r>
              <a:rPr kumimoji="1" lang="ja-JP" altLang="en-US" sz="3600" dirty="0"/>
              <a:t>売り手視点</a:t>
            </a:r>
            <a:endParaRPr kumimoji="1" lang="en-US" altLang="ja-JP" sz="3600" dirty="0"/>
          </a:p>
          <a:p>
            <a:endParaRPr kumimoji="1" lang="en-US" altLang="ja-JP" dirty="0"/>
          </a:p>
          <a:p>
            <a:r>
              <a:rPr kumimoji="1" lang="ja-JP" altLang="en-US" dirty="0"/>
              <a:t>・訪問件数</a:t>
            </a:r>
            <a:endParaRPr kumimoji="1" lang="en-US" altLang="ja-JP" dirty="0"/>
          </a:p>
          <a:p>
            <a:r>
              <a:rPr kumimoji="1" lang="ja-JP" altLang="en-US" dirty="0"/>
              <a:t>・電話件数</a:t>
            </a:r>
            <a:endParaRPr kumimoji="1" lang="en-US" altLang="ja-JP" dirty="0"/>
          </a:p>
          <a:p>
            <a:r>
              <a:rPr kumimoji="1" lang="ja-JP" altLang="en-US" dirty="0"/>
              <a:t>・営業トーク</a:t>
            </a:r>
            <a:endParaRPr kumimoji="1" lang="en-US" altLang="ja-JP" dirty="0"/>
          </a:p>
          <a:p>
            <a:r>
              <a:rPr kumimoji="1" lang="ja-JP" altLang="en-US" sz="1800" dirty="0"/>
              <a:t>・人脈とコネ</a:t>
            </a:r>
            <a:endParaRPr lang="ja-JP" altLang="en-US" sz="1800" dirty="0"/>
          </a:p>
        </p:txBody>
      </p:sp>
      <p:sp>
        <p:nvSpPr>
          <p:cNvPr id="14" name="テキスト ボックス 13">
            <a:extLst>
              <a:ext uri="{FF2B5EF4-FFF2-40B4-BE49-F238E27FC236}">
                <a16:creationId xmlns:a16="http://schemas.microsoft.com/office/drawing/2014/main" id="{2E0C2475-34C6-4672-9B72-EEC52D7A537B}"/>
              </a:ext>
            </a:extLst>
          </p:cNvPr>
          <p:cNvSpPr txBox="1"/>
          <p:nvPr/>
        </p:nvSpPr>
        <p:spPr>
          <a:xfrm>
            <a:off x="887505" y="5437814"/>
            <a:ext cx="7942729" cy="1015663"/>
          </a:xfrm>
          <a:prstGeom prst="rect">
            <a:avLst/>
          </a:prstGeom>
          <a:noFill/>
        </p:spPr>
        <p:txBody>
          <a:bodyPr wrap="square">
            <a:spAutoFit/>
          </a:bodyPr>
          <a:lstStyle/>
          <a:p>
            <a:r>
              <a:rPr kumimoji="1" lang="ja-JP" altLang="en-US" sz="2800" dirty="0"/>
              <a:t>マーケティングは、</a:t>
            </a:r>
            <a:endParaRPr kumimoji="1" lang="en-US" altLang="ja-JP" sz="2800" dirty="0"/>
          </a:p>
          <a:p>
            <a:r>
              <a:rPr kumimoji="1" lang="ja-JP" altLang="en-US" sz="3200" b="1" dirty="0">
                <a:solidFill>
                  <a:srgbClr val="FF0000"/>
                </a:solidFill>
              </a:rPr>
              <a:t>買い手＝顧客のデータ</a:t>
            </a:r>
            <a:r>
              <a:rPr kumimoji="1" lang="ja-JP" altLang="en-US" sz="2800" dirty="0"/>
              <a:t>を集めて対応する</a:t>
            </a:r>
            <a:endParaRPr lang="ja-JP" altLang="en-US" sz="2800" dirty="0"/>
          </a:p>
        </p:txBody>
      </p:sp>
      <p:sp>
        <p:nvSpPr>
          <p:cNvPr id="13" name="テキスト ボックス 12">
            <a:extLst>
              <a:ext uri="{FF2B5EF4-FFF2-40B4-BE49-F238E27FC236}">
                <a16:creationId xmlns:a16="http://schemas.microsoft.com/office/drawing/2014/main" id="{99322C5E-2510-4F00-9DF1-4F5B4C49762A}"/>
              </a:ext>
            </a:extLst>
          </p:cNvPr>
          <p:cNvSpPr txBox="1"/>
          <p:nvPr/>
        </p:nvSpPr>
        <p:spPr>
          <a:xfrm>
            <a:off x="5459504" y="1884423"/>
            <a:ext cx="2841813" cy="2031325"/>
          </a:xfrm>
          <a:prstGeom prst="rect">
            <a:avLst/>
          </a:prstGeom>
          <a:noFill/>
        </p:spPr>
        <p:txBody>
          <a:bodyPr wrap="square">
            <a:spAutoFit/>
          </a:bodyPr>
          <a:lstStyle/>
          <a:p>
            <a:r>
              <a:rPr kumimoji="1" lang="ja-JP" altLang="en-US" sz="3600" dirty="0"/>
              <a:t>買い手視点</a:t>
            </a:r>
            <a:endParaRPr kumimoji="1" lang="en-US" altLang="ja-JP" sz="3600" dirty="0"/>
          </a:p>
          <a:p>
            <a:endParaRPr kumimoji="1" lang="en-US" altLang="ja-JP" dirty="0"/>
          </a:p>
          <a:p>
            <a:r>
              <a:rPr kumimoji="1" lang="ja-JP" altLang="en-US" sz="1800" dirty="0"/>
              <a:t>・顧客認知度</a:t>
            </a:r>
            <a:endParaRPr lang="ja-JP" altLang="en-US" sz="1800" dirty="0"/>
          </a:p>
          <a:p>
            <a:r>
              <a:rPr kumimoji="1" lang="ja-JP" altLang="en-US" dirty="0"/>
              <a:t>・検索ワード</a:t>
            </a:r>
            <a:endParaRPr kumimoji="1" lang="en-US" altLang="ja-JP" dirty="0"/>
          </a:p>
          <a:p>
            <a:r>
              <a:rPr kumimoji="1" lang="ja-JP" altLang="en-US" dirty="0"/>
              <a:t>・訪問回数</a:t>
            </a:r>
            <a:endParaRPr kumimoji="1" lang="en-US" altLang="ja-JP" dirty="0"/>
          </a:p>
          <a:p>
            <a:r>
              <a:rPr kumimoji="1" lang="ja-JP" altLang="en-US" dirty="0"/>
              <a:t>・使用感</a:t>
            </a:r>
            <a:endParaRPr kumimoji="1" lang="en-US" altLang="ja-JP" dirty="0"/>
          </a:p>
        </p:txBody>
      </p:sp>
      <p:sp>
        <p:nvSpPr>
          <p:cNvPr id="2" name="スライド番号プレースホルダー 1">
            <a:extLst>
              <a:ext uri="{FF2B5EF4-FFF2-40B4-BE49-F238E27FC236}">
                <a16:creationId xmlns:a16="http://schemas.microsoft.com/office/drawing/2014/main" id="{C724235B-C98E-4C79-9C75-9E65ECB4D12C}"/>
              </a:ext>
            </a:extLst>
          </p:cNvPr>
          <p:cNvSpPr>
            <a:spLocks noGrp="1"/>
          </p:cNvSpPr>
          <p:nvPr>
            <p:ph type="sldNum" sz="quarter" idx="12"/>
          </p:nvPr>
        </p:nvSpPr>
        <p:spPr/>
        <p:txBody>
          <a:bodyPr/>
          <a:lstStyle/>
          <a:p>
            <a:fld id="{B15C752D-AC49-46AC-8DF6-64E47356F93F}" type="slidenum">
              <a:rPr kumimoji="1" lang="ja-JP" altLang="en-US" smtClean="0"/>
              <a:t>20</a:t>
            </a:fld>
            <a:endParaRPr kumimoji="1" lang="ja-JP" altLang="en-US"/>
          </a:p>
        </p:txBody>
      </p:sp>
    </p:spTree>
    <p:extLst>
      <p:ext uri="{BB962C8B-B14F-4D97-AF65-F5344CB8AC3E}">
        <p14:creationId xmlns:p14="http://schemas.microsoft.com/office/powerpoint/2010/main" val="930933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1355BE3-FBF0-42AD-98A0-BBF4D0E2D127}"/>
              </a:ext>
            </a:extLst>
          </p:cNvPr>
          <p:cNvSpPr>
            <a:spLocks noGrp="1"/>
          </p:cNvSpPr>
          <p:nvPr>
            <p:ph type="sldNum" sz="quarter" idx="12"/>
          </p:nvPr>
        </p:nvSpPr>
        <p:spPr/>
        <p:txBody>
          <a:bodyPr/>
          <a:lstStyle/>
          <a:p>
            <a:fld id="{B15C752D-AC49-46AC-8DF6-64E47356F93F}" type="slidenum">
              <a:rPr kumimoji="1" lang="ja-JP" altLang="en-US" smtClean="0"/>
              <a:t>21</a:t>
            </a:fld>
            <a:endParaRPr kumimoji="1" lang="ja-JP" altLang="en-US"/>
          </a:p>
        </p:txBody>
      </p:sp>
      <p:graphicFrame>
        <p:nvGraphicFramePr>
          <p:cNvPr id="5" name="Chart 4">
            <a:extLst>
              <a:ext uri="{FF2B5EF4-FFF2-40B4-BE49-F238E27FC236}">
                <a16:creationId xmlns:a16="http://schemas.microsoft.com/office/drawing/2014/main" id="{2036EBE8-70CC-4D30-8A1A-0CA3FBD52293}"/>
              </a:ext>
            </a:extLst>
          </p:cNvPr>
          <p:cNvGraphicFramePr/>
          <p:nvPr>
            <p:extLst>
              <p:ext uri="{D42A27DB-BD31-4B8C-83A1-F6EECF244321}">
                <p14:modId xmlns:p14="http://schemas.microsoft.com/office/powerpoint/2010/main" val="3678271734"/>
              </p:ext>
            </p:extLst>
          </p:nvPr>
        </p:nvGraphicFramePr>
        <p:xfrm>
          <a:off x="927652" y="689114"/>
          <a:ext cx="7644848" cy="5844208"/>
        </p:xfrm>
        <a:graphic>
          <a:graphicData uri="http://schemas.openxmlformats.org/drawingml/2006/chart">
            <c:chart xmlns:c="http://schemas.openxmlformats.org/drawingml/2006/chart" xmlns:r="http://schemas.openxmlformats.org/officeDocument/2006/relationships" r:id="rId2"/>
          </a:graphicData>
        </a:graphic>
      </p:graphicFrame>
      <p:pic>
        <p:nvPicPr>
          <p:cNvPr id="6" name="図 5">
            <a:extLst>
              <a:ext uri="{FF2B5EF4-FFF2-40B4-BE49-F238E27FC236}">
                <a16:creationId xmlns:a16="http://schemas.microsoft.com/office/drawing/2014/main" id="{16757B95-B367-4A9E-9D4A-0CA02BDAFB90}"/>
              </a:ext>
            </a:extLst>
          </p:cNvPr>
          <p:cNvPicPr>
            <a:picLocks noChangeAspect="1"/>
          </p:cNvPicPr>
          <p:nvPr/>
        </p:nvPicPr>
        <p:blipFill rotWithShape="1">
          <a:blip r:embed="rId3"/>
          <a:srcRect r="4358" b="-1135"/>
          <a:stretch/>
        </p:blipFill>
        <p:spPr>
          <a:xfrm>
            <a:off x="799926" y="494130"/>
            <a:ext cx="7416422" cy="6227345"/>
          </a:xfrm>
          <a:prstGeom prst="rect">
            <a:avLst/>
          </a:prstGeom>
          <a:solidFill>
            <a:schemeClr val="bg1"/>
          </a:solidFill>
        </p:spPr>
      </p:pic>
      <p:pic>
        <p:nvPicPr>
          <p:cNvPr id="7" name="図 6">
            <a:extLst>
              <a:ext uri="{FF2B5EF4-FFF2-40B4-BE49-F238E27FC236}">
                <a16:creationId xmlns:a16="http://schemas.microsoft.com/office/drawing/2014/main" id="{EB27DC6A-0E10-4742-9564-069BAB721AF6}"/>
              </a:ext>
            </a:extLst>
          </p:cNvPr>
          <p:cNvPicPr>
            <a:picLocks noChangeAspect="1"/>
          </p:cNvPicPr>
          <p:nvPr/>
        </p:nvPicPr>
        <p:blipFill>
          <a:blip r:embed="rId4"/>
          <a:stretch>
            <a:fillRect/>
          </a:stretch>
        </p:blipFill>
        <p:spPr>
          <a:xfrm>
            <a:off x="1305765" y="4518801"/>
            <a:ext cx="3002509" cy="1650085"/>
          </a:xfrm>
          <a:prstGeom prst="rect">
            <a:avLst/>
          </a:prstGeom>
        </p:spPr>
      </p:pic>
      <p:sp>
        <p:nvSpPr>
          <p:cNvPr id="8" name="タイトル 1">
            <a:extLst>
              <a:ext uri="{FF2B5EF4-FFF2-40B4-BE49-F238E27FC236}">
                <a16:creationId xmlns:a16="http://schemas.microsoft.com/office/drawing/2014/main" id="{74C3DAD8-E8D5-4023-89FD-74789E91BE3D}"/>
              </a:ext>
            </a:extLst>
          </p:cNvPr>
          <p:cNvSpPr>
            <a:spLocks noGrp="1"/>
          </p:cNvSpPr>
          <p:nvPr>
            <p:ph type="title"/>
          </p:nvPr>
        </p:nvSpPr>
        <p:spPr>
          <a:xfrm>
            <a:off x="1066484" y="136525"/>
            <a:ext cx="7633742" cy="817282"/>
          </a:xfrm>
        </p:spPr>
        <p:txBody>
          <a:bodyPr>
            <a:normAutofit/>
          </a:bodyPr>
          <a:lstStyle/>
          <a:p>
            <a:r>
              <a:rPr kumimoji="1" lang="ja-JP" altLang="en-US" sz="4400" dirty="0">
                <a:latin typeface="BIZ UDPゴシック" panose="020B0400000000000000" pitchFamily="50" charset="-128"/>
                <a:ea typeface="BIZ UDPゴシック" panose="020B0400000000000000" pitchFamily="50" charset="-128"/>
              </a:rPr>
              <a:t>富山県庁サイトのアクセス数</a:t>
            </a: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C6B07DAC-C6B6-4B18-AB6D-7AEBCC7B7935}"/>
              </a:ext>
            </a:extLst>
          </p:cNvPr>
          <p:cNvSpPr/>
          <p:nvPr/>
        </p:nvSpPr>
        <p:spPr>
          <a:xfrm>
            <a:off x="4654572" y="5735211"/>
            <a:ext cx="3606757" cy="461665"/>
          </a:xfrm>
          <a:prstGeom prst="rect">
            <a:avLst/>
          </a:prstGeom>
        </p:spPr>
        <p:txBody>
          <a:bodyPr wrap="none">
            <a:spAutoFit/>
          </a:bodyPr>
          <a:lstStyle/>
          <a:p>
            <a:r>
              <a:rPr lang="en-US" altLang="ja-JP" sz="2400" dirty="0"/>
              <a:t>https://www.pref.toyama.jp/</a:t>
            </a:r>
            <a:endParaRPr lang="ja-JP" altLang="en-US" sz="2400" dirty="0"/>
          </a:p>
        </p:txBody>
      </p:sp>
    </p:spTree>
    <p:extLst>
      <p:ext uri="{BB962C8B-B14F-4D97-AF65-F5344CB8AC3E}">
        <p14:creationId xmlns:p14="http://schemas.microsoft.com/office/powerpoint/2010/main" val="174205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1355BE3-FBF0-42AD-98A0-BBF4D0E2D127}"/>
              </a:ext>
            </a:extLst>
          </p:cNvPr>
          <p:cNvSpPr>
            <a:spLocks noGrp="1"/>
          </p:cNvSpPr>
          <p:nvPr>
            <p:ph type="sldNum" sz="quarter" idx="12"/>
          </p:nvPr>
        </p:nvSpPr>
        <p:spPr/>
        <p:txBody>
          <a:bodyPr/>
          <a:lstStyle/>
          <a:p>
            <a:fld id="{B15C752D-AC49-46AC-8DF6-64E47356F93F}" type="slidenum">
              <a:rPr kumimoji="1" lang="ja-JP" altLang="en-US" smtClean="0"/>
              <a:t>22</a:t>
            </a:fld>
            <a:endParaRPr kumimoji="1" lang="ja-JP" altLang="en-US"/>
          </a:p>
        </p:txBody>
      </p:sp>
      <p:sp>
        <p:nvSpPr>
          <p:cNvPr id="8" name="タイトル 1">
            <a:extLst>
              <a:ext uri="{FF2B5EF4-FFF2-40B4-BE49-F238E27FC236}">
                <a16:creationId xmlns:a16="http://schemas.microsoft.com/office/drawing/2014/main" id="{74C3DAD8-E8D5-4023-89FD-74789E91BE3D}"/>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富山県庁サイトの検索ワード①</a:t>
            </a: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10" name="図 9">
            <a:extLst>
              <a:ext uri="{FF2B5EF4-FFF2-40B4-BE49-F238E27FC236}">
                <a16:creationId xmlns:a16="http://schemas.microsoft.com/office/drawing/2014/main" id="{5035CB8D-1CAD-4A94-B69E-B490DA4A5AF5}"/>
              </a:ext>
            </a:extLst>
          </p:cNvPr>
          <p:cNvPicPr>
            <a:picLocks noChangeAspect="1"/>
          </p:cNvPicPr>
          <p:nvPr/>
        </p:nvPicPr>
        <p:blipFill>
          <a:blip r:embed="rId2"/>
          <a:stretch>
            <a:fillRect/>
          </a:stretch>
        </p:blipFill>
        <p:spPr>
          <a:xfrm>
            <a:off x="560181" y="1417981"/>
            <a:ext cx="4011819" cy="5177045"/>
          </a:xfrm>
          <a:prstGeom prst="rect">
            <a:avLst/>
          </a:prstGeom>
        </p:spPr>
      </p:pic>
      <p:pic>
        <p:nvPicPr>
          <p:cNvPr id="11" name="図 10">
            <a:extLst>
              <a:ext uri="{FF2B5EF4-FFF2-40B4-BE49-F238E27FC236}">
                <a16:creationId xmlns:a16="http://schemas.microsoft.com/office/drawing/2014/main" id="{14ACF10C-5737-4F90-BA18-5465C977A8AF}"/>
              </a:ext>
            </a:extLst>
          </p:cNvPr>
          <p:cNvPicPr>
            <a:picLocks noChangeAspect="1"/>
          </p:cNvPicPr>
          <p:nvPr/>
        </p:nvPicPr>
        <p:blipFill>
          <a:blip r:embed="rId3"/>
          <a:stretch>
            <a:fillRect/>
          </a:stretch>
        </p:blipFill>
        <p:spPr>
          <a:xfrm>
            <a:off x="4744523" y="1431232"/>
            <a:ext cx="4001550" cy="5163794"/>
          </a:xfrm>
          <a:prstGeom prst="rect">
            <a:avLst/>
          </a:prstGeom>
        </p:spPr>
      </p:pic>
    </p:spTree>
    <p:extLst>
      <p:ext uri="{BB962C8B-B14F-4D97-AF65-F5344CB8AC3E}">
        <p14:creationId xmlns:p14="http://schemas.microsoft.com/office/powerpoint/2010/main" val="1687773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1355BE3-FBF0-42AD-98A0-BBF4D0E2D127}"/>
              </a:ext>
            </a:extLst>
          </p:cNvPr>
          <p:cNvSpPr>
            <a:spLocks noGrp="1"/>
          </p:cNvSpPr>
          <p:nvPr>
            <p:ph type="sldNum" sz="quarter" idx="12"/>
          </p:nvPr>
        </p:nvSpPr>
        <p:spPr/>
        <p:txBody>
          <a:bodyPr/>
          <a:lstStyle/>
          <a:p>
            <a:fld id="{B15C752D-AC49-46AC-8DF6-64E47356F93F}" type="slidenum">
              <a:rPr kumimoji="1" lang="ja-JP" altLang="en-US" smtClean="0"/>
              <a:t>23</a:t>
            </a:fld>
            <a:endParaRPr kumimoji="1" lang="ja-JP" altLang="en-US"/>
          </a:p>
        </p:txBody>
      </p:sp>
      <p:sp>
        <p:nvSpPr>
          <p:cNvPr id="8" name="タイトル 1">
            <a:extLst>
              <a:ext uri="{FF2B5EF4-FFF2-40B4-BE49-F238E27FC236}">
                <a16:creationId xmlns:a16="http://schemas.microsoft.com/office/drawing/2014/main" id="{74C3DAD8-E8D5-4023-89FD-74789E91BE3D}"/>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富山県庁サイトの検索ワード②</a:t>
            </a: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FBC2268E-013A-4FAD-BF14-03B73D996E33}"/>
              </a:ext>
            </a:extLst>
          </p:cNvPr>
          <p:cNvPicPr>
            <a:picLocks noChangeAspect="1"/>
          </p:cNvPicPr>
          <p:nvPr/>
        </p:nvPicPr>
        <p:blipFill>
          <a:blip r:embed="rId2"/>
          <a:stretch>
            <a:fillRect/>
          </a:stretch>
        </p:blipFill>
        <p:spPr>
          <a:xfrm>
            <a:off x="571500" y="1431232"/>
            <a:ext cx="3991282" cy="5150543"/>
          </a:xfrm>
          <a:prstGeom prst="rect">
            <a:avLst/>
          </a:prstGeom>
        </p:spPr>
      </p:pic>
      <p:pic>
        <p:nvPicPr>
          <p:cNvPr id="3" name="図 2">
            <a:extLst>
              <a:ext uri="{FF2B5EF4-FFF2-40B4-BE49-F238E27FC236}">
                <a16:creationId xmlns:a16="http://schemas.microsoft.com/office/drawing/2014/main" id="{EBC2BFE2-FCD8-4080-97D9-B0D945FD0A8E}"/>
              </a:ext>
            </a:extLst>
          </p:cNvPr>
          <p:cNvPicPr>
            <a:picLocks noChangeAspect="1"/>
          </p:cNvPicPr>
          <p:nvPr/>
        </p:nvPicPr>
        <p:blipFill>
          <a:blip r:embed="rId3"/>
          <a:stretch>
            <a:fillRect/>
          </a:stretch>
        </p:blipFill>
        <p:spPr>
          <a:xfrm>
            <a:off x="4744523" y="1431232"/>
            <a:ext cx="3991283" cy="5150544"/>
          </a:xfrm>
          <a:prstGeom prst="rect">
            <a:avLst/>
          </a:prstGeom>
        </p:spPr>
      </p:pic>
    </p:spTree>
    <p:extLst>
      <p:ext uri="{BB962C8B-B14F-4D97-AF65-F5344CB8AC3E}">
        <p14:creationId xmlns:p14="http://schemas.microsoft.com/office/powerpoint/2010/main" val="2844875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1355BE3-FBF0-42AD-98A0-BBF4D0E2D127}"/>
              </a:ext>
            </a:extLst>
          </p:cNvPr>
          <p:cNvSpPr>
            <a:spLocks noGrp="1"/>
          </p:cNvSpPr>
          <p:nvPr>
            <p:ph type="sldNum" sz="quarter" idx="12"/>
          </p:nvPr>
        </p:nvSpPr>
        <p:spPr/>
        <p:txBody>
          <a:bodyPr/>
          <a:lstStyle/>
          <a:p>
            <a:fld id="{B15C752D-AC49-46AC-8DF6-64E47356F93F}" type="slidenum">
              <a:rPr kumimoji="1" lang="ja-JP" altLang="en-US" smtClean="0"/>
              <a:t>24</a:t>
            </a:fld>
            <a:endParaRPr kumimoji="1" lang="ja-JP" altLang="en-US"/>
          </a:p>
        </p:txBody>
      </p:sp>
      <p:sp>
        <p:nvSpPr>
          <p:cNvPr id="8" name="タイトル 1">
            <a:extLst>
              <a:ext uri="{FF2B5EF4-FFF2-40B4-BE49-F238E27FC236}">
                <a16:creationId xmlns:a16="http://schemas.microsoft.com/office/drawing/2014/main" id="{74C3DAD8-E8D5-4023-89FD-74789E91BE3D}"/>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富山県庁サイトの検索ワード③</a:t>
            </a: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7D896A33-3B1B-4893-858F-97BEE4E1AB62}"/>
              </a:ext>
            </a:extLst>
          </p:cNvPr>
          <p:cNvPicPr>
            <a:picLocks noChangeAspect="1"/>
          </p:cNvPicPr>
          <p:nvPr/>
        </p:nvPicPr>
        <p:blipFill>
          <a:blip r:embed="rId2"/>
          <a:stretch>
            <a:fillRect/>
          </a:stretch>
        </p:blipFill>
        <p:spPr>
          <a:xfrm>
            <a:off x="589934" y="1431232"/>
            <a:ext cx="3991283" cy="5150544"/>
          </a:xfrm>
          <a:prstGeom prst="rect">
            <a:avLst/>
          </a:prstGeom>
        </p:spPr>
      </p:pic>
      <p:pic>
        <p:nvPicPr>
          <p:cNvPr id="6" name="図 5">
            <a:extLst>
              <a:ext uri="{FF2B5EF4-FFF2-40B4-BE49-F238E27FC236}">
                <a16:creationId xmlns:a16="http://schemas.microsoft.com/office/drawing/2014/main" id="{F1C495FE-0B9D-4BBD-A72F-E5DAF1C20CBF}"/>
              </a:ext>
            </a:extLst>
          </p:cNvPr>
          <p:cNvPicPr>
            <a:picLocks noChangeAspect="1"/>
          </p:cNvPicPr>
          <p:nvPr/>
        </p:nvPicPr>
        <p:blipFill>
          <a:blip r:embed="rId3"/>
          <a:stretch>
            <a:fillRect/>
          </a:stretch>
        </p:blipFill>
        <p:spPr>
          <a:xfrm>
            <a:off x="4744523" y="1431232"/>
            <a:ext cx="3991283" cy="5150544"/>
          </a:xfrm>
          <a:prstGeom prst="rect">
            <a:avLst/>
          </a:prstGeom>
        </p:spPr>
      </p:pic>
    </p:spTree>
    <p:extLst>
      <p:ext uri="{BB962C8B-B14F-4D97-AF65-F5344CB8AC3E}">
        <p14:creationId xmlns:p14="http://schemas.microsoft.com/office/powerpoint/2010/main" val="3918936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92BEFA8-8669-423F-BC17-07BF4B52D049}"/>
              </a:ext>
            </a:extLst>
          </p:cNvPr>
          <p:cNvSpPr>
            <a:spLocks noGrp="1"/>
          </p:cNvSpPr>
          <p:nvPr>
            <p:ph type="sldNum" sz="quarter" idx="12"/>
          </p:nvPr>
        </p:nvSpPr>
        <p:spPr/>
        <p:txBody>
          <a:bodyPr/>
          <a:lstStyle/>
          <a:p>
            <a:fld id="{B15C752D-AC49-46AC-8DF6-64E47356F93F}" type="slidenum">
              <a:rPr kumimoji="1" lang="ja-JP" altLang="en-US" smtClean="0"/>
              <a:t>25</a:t>
            </a:fld>
            <a:endParaRPr kumimoji="1" lang="ja-JP" altLang="en-US"/>
          </a:p>
        </p:txBody>
      </p:sp>
      <p:sp>
        <p:nvSpPr>
          <p:cNvPr id="5" name="タイトル 1">
            <a:extLst>
              <a:ext uri="{FF2B5EF4-FFF2-40B4-BE49-F238E27FC236}">
                <a16:creationId xmlns:a16="http://schemas.microsoft.com/office/drawing/2014/main" id="{7860672E-EC47-4844-84DF-C8E870768473}"/>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「富山県」を含む</a:t>
            </a:r>
            <a:r>
              <a:rPr kumimoji="1" lang="en-US" altLang="ja-JP" sz="4400" dirty="0">
                <a:latin typeface="BIZ UDPゴシック" panose="020B0400000000000000" pitchFamily="50" charset="-128"/>
                <a:ea typeface="BIZ UDPゴシック" panose="020B0400000000000000" pitchFamily="50" charset="-128"/>
              </a:rPr>
              <a:t>TWEET</a:t>
            </a:r>
            <a:br>
              <a:rPr kumimoji="1" lang="en-US" altLang="ja-JP" sz="4400" dirty="0">
                <a:latin typeface="BIZ UDPゴシック" panose="020B0400000000000000" pitchFamily="50" charset="-128"/>
                <a:ea typeface="BIZ UDPゴシック" panose="020B0400000000000000" pitchFamily="50" charset="-128"/>
              </a:rPr>
            </a:br>
            <a:r>
              <a:rPr kumimoji="1" lang="en-US" altLang="ja-JP" sz="4400" dirty="0">
                <a:latin typeface="BIZ UDPゴシック" panose="020B0400000000000000" pitchFamily="50" charset="-128"/>
                <a:ea typeface="BIZ UDPゴシック" panose="020B0400000000000000" pitchFamily="50" charset="-128"/>
              </a:rPr>
              <a:t> </a:t>
            </a:r>
            <a:r>
              <a:rPr kumimoji="1" lang="ja-JP" altLang="en-US" sz="4400" dirty="0">
                <a:latin typeface="BIZ UDPゴシック" panose="020B0400000000000000" pitchFamily="50" charset="-128"/>
                <a:ea typeface="BIZ UDPゴシック" panose="020B0400000000000000" pitchFamily="50" charset="-128"/>
              </a:rPr>
              <a:t>　　　　</a:t>
            </a:r>
            <a:r>
              <a:rPr kumimoji="1" lang="en-US" altLang="ja-JP" sz="4400" dirty="0">
                <a:latin typeface="BIZ UDPゴシック" panose="020B0400000000000000" pitchFamily="50" charset="-128"/>
                <a:ea typeface="BIZ UDPゴシック" panose="020B0400000000000000" pitchFamily="50" charset="-128"/>
              </a:rPr>
              <a:t>57</a:t>
            </a:r>
            <a:r>
              <a:rPr kumimoji="1" lang="ja-JP" altLang="en-US" sz="4400" dirty="0">
                <a:latin typeface="BIZ UDPゴシック" panose="020B0400000000000000" pitchFamily="50" charset="-128"/>
                <a:ea typeface="BIZ UDPゴシック" panose="020B0400000000000000" pitchFamily="50" charset="-128"/>
              </a:rPr>
              <a:t>万</a:t>
            </a:r>
            <a:r>
              <a:rPr kumimoji="1" lang="en-US" altLang="ja-JP" sz="4400" dirty="0">
                <a:latin typeface="BIZ UDPゴシック" panose="020B0400000000000000" pitchFamily="50" charset="-128"/>
                <a:ea typeface="BIZ UDPゴシック" panose="020B0400000000000000" pitchFamily="50" charset="-128"/>
              </a:rPr>
              <a:t>3690</a:t>
            </a:r>
            <a:r>
              <a:rPr kumimoji="1" lang="ja-JP" altLang="en-US" sz="4400" dirty="0">
                <a:latin typeface="BIZ UDPゴシック" panose="020B0400000000000000" pitchFamily="50" charset="-128"/>
                <a:ea typeface="BIZ UDPゴシック" panose="020B0400000000000000" pitchFamily="50" charset="-128"/>
              </a:rPr>
              <a:t>件の分析</a:t>
            </a:r>
            <a:br>
              <a:rPr kumimoji="1" lang="en-US" altLang="ja-JP" sz="4400" dirty="0">
                <a:latin typeface="BIZ UDPゴシック" panose="020B0400000000000000" pitchFamily="50" charset="-128"/>
                <a:ea typeface="BIZ UDPゴシック" panose="020B0400000000000000" pitchFamily="50" charset="-128"/>
              </a:rPr>
            </a:b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D94260D3-BAED-4CAD-BFF7-DE8AB945DF60}"/>
              </a:ext>
            </a:extLst>
          </p:cNvPr>
          <p:cNvPicPr>
            <a:picLocks noChangeAspect="1"/>
          </p:cNvPicPr>
          <p:nvPr/>
        </p:nvPicPr>
        <p:blipFill>
          <a:blip r:embed="rId2"/>
          <a:stretch>
            <a:fillRect/>
          </a:stretch>
        </p:blipFill>
        <p:spPr>
          <a:xfrm>
            <a:off x="758438" y="1807126"/>
            <a:ext cx="2914734" cy="2667151"/>
          </a:xfrm>
          <a:prstGeom prst="rect">
            <a:avLst/>
          </a:prstGeom>
        </p:spPr>
      </p:pic>
      <p:pic>
        <p:nvPicPr>
          <p:cNvPr id="3" name="図 2">
            <a:extLst>
              <a:ext uri="{FF2B5EF4-FFF2-40B4-BE49-F238E27FC236}">
                <a16:creationId xmlns:a16="http://schemas.microsoft.com/office/drawing/2014/main" id="{DD706CD1-CAAB-4287-80A4-77964AADD43F}"/>
              </a:ext>
            </a:extLst>
          </p:cNvPr>
          <p:cNvPicPr>
            <a:picLocks noChangeAspect="1"/>
          </p:cNvPicPr>
          <p:nvPr/>
        </p:nvPicPr>
        <p:blipFill>
          <a:blip r:embed="rId3"/>
          <a:stretch>
            <a:fillRect/>
          </a:stretch>
        </p:blipFill>
        <p:spPr>
          <a:xfrm>
            <a:off x="4171406" y="1807126"/>
            <a:ext cx="4214156" cy="2379683"/>
          </a:xfrm>
          <a:prstGeom prst="rect">
            <a:avLst/>
          </a:prstGeom>
        </p:spPr>
      </p:pic>
      <p:pic>
        <p:nvPicPr>
          <p:cNvPr id="8" name="図 7">
            <a:extLst>
              <a:ext uri="{FF2B5EF4-FFF2-40B4-BE49-F238E27FC236}">
                <a16:creationId xmlns:a16="http://schemas.microsoft.com/office/drawing/2014/main" id="{1E6ABA80-3781-4C68-A3B2-1647E9D166BC}"/>
              </a:ext>
            </a:extLst>
          </p:cNvPr>
          <p:cNvPicPr>
            <a:picLocks noChangeAspect="1"/>
          </p:cNvPicPr>
          <p:nvPr/>
        </p:nvPicPr>
        <p:blipFill rotWithShape="1">
          <a:blip r:embed="rId4"/>
          <a:srcRect l="25141" t="-1712" r="21041" b="-4569"/>
          <a:stretch/>
        </p:blipFill>
        <p:spPr>
          <a:xfrm>
            <a:off x="6354066" y="4426249"/>
            <a:ext cx="1908313" cy="2265186"/>
          </a:xfrm>
          <a:prstGeom prst="rect">
            <a:avLst/>
          </a:prstGeom>
        </p:spPr>
      </p:pic>
      <p:pic>
        <p:nvPicPr>
          <p:cNvPr id="9" name="図 8">
            <a:extLst>
              <a:ext uri="{FF2B5EF4-FFF2-40B4-BE49-F238E27FC236}">
                <a16:creationId xmlns:a16="http://schemas.microsoft.com/office/drawing/2014/main" id="{51AEA482-665B-4B94-BB22-68C835A37D96}"/>
              </a:ext>
            </a:extLst>
          </p:cNvPr>
          <p:cNvPicPr>
            <a:picLocks noChangeAspect="1"/>
          </p:cNvPicPr>
          <p:nvPr/>
        </p:nvPicPr>
        <p:blipFill>
          <a:blip r:embed="rId5"/>
          <a:stretch>
            <a:fillRect/>
          </a:stretch>
        </p:blipFill>
        <p:spPr>
          <a:xfrm>
            <a:off x="745185" y="4723113"/>
            <a:ext cx="5486032" cy="1654273"/>
          </a:xfrm>
          <a:prstGeom prst="rect">
            <a:avLst/>
          </a:prstGeom>
        </p:spPr>
      </p:pic>
    </p:spTree>
    <p:extLst>
      <p:ext uri="{BB962C8B-B14F-4D97-AF65-F5344CB8AC3E}">
        <p14:creationId xmlns:p14="http://schemas.microsoft.com/office/powerpoint/2010/main" val="2930110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92BEFA8-8669-423F-BC17-07BF4B52D049}"/>
              </a:ext>
            </a:extLst>
          </p:cNvPr>
          <p:cNvSpPr>
            <a:spLocks noGrp="1"/>
          </p:cNvSpPr>
          <p:nvPr>
            <p:ph type="sldNum" sz="quarter" idx="12"/>
          </p:nvPr>
        </p:nvSpPr>
        <p:spPr/>
        <p:txBody>
          <a:bodyPr/>
          <a:lstStyle/>
          <a:p>
            <a:fld id="{B15C752D-AC49-46AC-8DF6-64E47356F93F}" type="slidenum">
              <a:rPr kumimoji="1" lang="ja-JP" altLang="en-US" smtClean="0"/>
              <a:t>26</a:t>
            </a:fld>
            <a:endParaRPr kumimoji="1" lang="ja-JP" altLang="en-US"/>
          </a:p>
        </p:txBody>
      </p:sp>
      <p:sp>
        <p:nvSpPr>
          <p:cNvPr id="5" name="タイトル 1">
            <a:extLst>
              <a:ext uri="{FF2B5EF4-FFF2-40B4-BE49-F238E27FC236}">
                <a16:creationId xmlns:a16="http://schemas.microsoft.com/office/drawing/2014/main" id="{7860672E-EC47-4844-84DF-C8E870768473}"/>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「富山県」を含む</a:t>
            </a:r>
            <a:r>
              <a:rPr kumimoji="1" lang="en-US" altLang="ja-JP" sz="4400" dirty="0">
                <a:latin typeface="BIZ UDPゴシック" panose="020B0400000000000000" pitchFamily="50" charset="-128"/>
                <a:ea typeface="BIZ UDPゴシック" panose="020B0400000000000000" pitchFamily="50" charset="-128"/>
              </a:rPr>
              <a:t>TWEET</a:t>
            </a:r>
            <a:br>
              <a:rPr kumimoji="1" lang="en-US" altLang="ja-JP" sz="4400" dirty="0">
                <a:latin typeface="BIZ UDPゴシック" panose="020B0400000000000000" pitchFamily="50" charset="-128"/>
                <a:ea typeface="BIZ UDPゴシック" panose="020B0400000000000000" pitchFamily="50" charset="-128"/>
              </a:rPr>
            </a:br>
            <a:r>
              <a:rPr kumimoji="1" lang="en-US" altLang="ja-JP" sz="4400" dirty="0">
                <a:latin typeface="BIZ UDPゴシック" panose="020B0400000000000000" pitchFamily="50" charset="-128"/>
                <a:ea typeface="BIZ UDPゴシック" panose="020B0400000000000000" pitchFamily="50" charset="-128"/>
              </a:rPr>
              <a:t> </a:t>
            </a:r>
            <a:r>
              <a:rPr kumimoji="1" lang="ja-JP" altLang="en-US" sz="4400" dirty="0">
                <a:latin typeface="BIZ UDPゴシック" panose="020B0400000000000000" pitchFamily="50" charset="-128"/>
                <a:ea typeface="BIZ UDPゴシック" panose="020B0400000000000000" pitchFamily="50" charset="-128"/>
              </a:rPr>
              <a:t>　　　　</a:t>
            </a:r>
            <a:r>
              <a:rPr kumimoji="1" lang="en-US" altLang="ja-JP" sz="4400" dirty="0">
                <a:latin typeface="BIZ UDPゴシック" panose="020B0400000000000000" pitchFamily="50" charset="-128"/>
                <a:ea typeface="BIZ UDPゴシック" panose="020B0400000000000000" pitchFamily="50" charset="-128"/>
              </a:rPr>
              <a:t>57</a:t>
            </a:r>
            <a:r>
              <a:rPr kumimoji="1" lang="ja-JP" altLang="en-US" sz="4400" dirty="0">
                <a:latin typeface="BIZ UDPゴシック" panose="020B0400000000000000" pitchFamily="50" charset="-128"/>
                <a:ea typeface="BIZ UDPゴシック" panose="020B0400000000000000" pitchFamily="50" charset="-128"/>
              </a:rPr>
              <a:t>万</a:t>
            </a:r>
            <a:r>
              <a:rPr kumimoji="1" lang="en-US" altLang="ja-JP" sz="4400" dirty="0">
                <a:latin typeface="BIZ UDPゴシック" panose="020B0400000000000000" pitchFamily="50" charset="-128"/>
                <a:ea typeface="BIZ UDPゴシック" panose="020B0400000000000000" pitchFamily="50" charset="-128"/>
              </a:rPr>
              <a:t>3690</a:t>
            </a:r>
            <a:r>
              <a:rPr kumimoji="1" lang="ja-JP" altLang="en-US" sz="4400" dirty="0">
                <a:latin typeface="BIZ UDPゴシック" panose="020B0400000000000000" pitchFamily="50" charset="-128"/>
                <a:ea typeface="BIZ UDPゴシック" panose="020B0400000000000000" pitchFamily="50" charset="-128"/>
              </a:rPr>
              <a:t>件の分析</a:t>
            </a:r>
            <a:br>
              <a:rPr kumimoji="1" lang="en-US" altLang="ja-JP" sz="4400" dirty="0">
                <a:latin typeface="BIZ UDPゴシック" panose="020B0400000000000000" pitchFamily="50" charset="-128"/>
                <a:ea typeface="BIZ UDPゴシック" panose="020B0400000000000000" pitchFamily="50" charset="-128"/>
              </a:rPr>
            </a:b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A7405A3D-C9A2-4310-AF00-32A81FC4EC6B}"/>
              </a:ext>
            </a:extLst>
          </p:cNvPr>
          <p:cNvPicPr>
            <a:picLocks noChangeAspect="1"/>
          </p:cNvPicPr>
          <p:nvPr/>
        </p:nvPicPr>
        <p:blipFill>
          <a:blip r:embed="rId2"/>
          <a:stretch>
            <a:fillRect/>
          </a:stretch>
        </p:blipFill>
        <p:spPr>
          <a:xfrm>
            <a:off x="1669775" y="1885181"/>
            <a:ext cx="6194294" cy="4615012"/>
          </a:xfrm>
          <a:prstGeom prst="rect">
            <a:avLst/>
          </a:prstGeom>
        </p:spPr>
      </p:pic>
    </p:spTree>
    <p:extLst>
      <p:ext uri="{BB962C8B-B14F-4D97-AF65-F5344CB8AC3E}">
        <p14:creationId xmlns:p14="http://schemas.microsoft.com/office/powerpoint/2010/main" val="2711625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92BEFA8-8669-423F-BC17-07BF4B52D049}"/>
              </a:ext>
            </a:extLst>
          </p:cNvPr>
          <p:cNvSpPr>
            <a:spLocks noGrp="1"/>
          </p:cNvSpPr>
          <p:nvPr>
            <p:ph type="sldNum" sz="quarter" idx="12"/>
          </p:nvPr>
        </p:nvSpPr>
        <p:spPr/>
        <p:txBody>
          <a:bodyPr/>
          <a:lstStyle/>
          <a:p>
            <a:fld id="{B15C752D-AC49-46AC-8DF6-64E47356F93F}" type="slidenum">
              <a:rPr kumimoji="1" lang="ja-JP" altLang="en-US" smtClean="0"/>
              <a:t>27</a:t>
            </a:fld>
            <a:endParaRPr kumimoji="1" lang="ja-JP" altLang="en-US"/>
          </a:p>
        </p:txBody>
      </p:sp>
      <p:sp>
        <p:nvSpPr>
          <p:cNvPr id="5" name="タイトル 1">
            <a:extLst>
              <a:ext uri="{FF2B5EF4-FFF2-40B4-BE49-F238E27FC236}">
                <a16:creationId xmlns:a16="http://schemas.microsoft.com/office/drawing/2014/main" id="{7860672E-EC47-4844-84DF-C8E870768473}"/>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「富山県」を含む</a:t>
            </a:r>
            <a:r>
              <a:rPr kumimoji="1" lang="en-US" altLang="ja-JP" sz="4400" dirty="0">
                <a:latin typeface="BIZ UDPゴシック" panose="020B0400000000000000" pitchFamily="50" charset="-128"/>
                <a:ea typeface="BIZ UDPゴシック" panose="020B0400000000000000" pitchFamily="50" charset="-128"/>
              </a:rPr>
              <a:t>TWEET</a:t>
            </a:r>
            <a:br>
              <a:rPr kumimoji="1" lang="en-US" altLang="ja-JP" sz="4400" dirty="0">
                <a:latin typeface="BIZ UDPゴシック" panose="020B0400000000000000" pitchFamily="50" charset="-128"/>
                <a:ea typeface="BIZ UDPゴシック" panose="020B0400000000000000" pitchFamily="50" charset="-128"/>
              </a:rPr>
            </a:br>
            <a:r>
              <a:rPr kumimoji="1" lang="en-US" altLang="ja-JP" sz="4400" dirty="0">
                <a:latin typeface="BIZ UDPゴシック" panose="020B0400000000000000" pitchFamily="50" charset="-128"/>
                <a:ea typeface="BIZ UDPゴシック" panose="020B0400000000000000" pitchFamily="50" charset="-128"/>
              </a:rPr>
              <a:t> </a:t>
            </a:r>
            <a:r>
              <a:rPr kumimoji="1" lang="ja-JP" altLang="en-US" sz="4400" dirty="0">
                <a:latin typeface="BIZ UDPゴシック" panose="020B0400000000000000" pitchFamily="50" charset="-128"/>
                <a:ea typeface="BIZ UDPゴシック" panose="020B0400000000000000" pitchFamily="50" charset="-128"/>
              </a:rPr>
              <a:t>　　　　</a:t>
            </a:r>
            <a:r>
              <a:rPr kumimoji="1" lang="en-US" altLang="ja-JP" sz="4400" dirty="0">
                <a:latin typeface="BIZ UDPゴシック" panose="020B0400000000000000" pitchFamily="50" charset="-128"/>
                <a:ea typeface="BIZ UDPゴシック" panose="020B0400000000000000" pitchFamily="50" charset="-128"/>
              </a:rPr>
              <a:t>57</a:t>
            </a:r>
            <a:r>
              <a:rPr kumimoji="1" lang="ja-JP" altLang="en-US" sz="4400" dirty="0">
                <a:latin typeface="BIZ UDPゴシック" panose="020B0400000000000000" pitchFamily="50" charset="-128"/>
                <a:ea typeface="BIZ UDPゴシック" panose="020B0400000000000000" pitchFamily="50" charset="-128"/>
              </a:rPr>
              <a:t>万</a:t>
            </a:r>
            <a:r>
              <a:rPr kumimoji="1" lang="en-US" altLang="ja-JP" sz="4400" dirty="0">
                <a:latin typeface="BIZ UDPゴシック" panose="020B0400000000000000" pitchFamily="50" charset="-128"/>
                <a:ea typeface="BIZ UDPゴシック" panose="020B0400000000000000" pitchFamily="50" charset="-128"/>
              </a:rPr>
              <a:t>3690</a:t>
            </a:r>
            <a:r>
              <a:rPr kumimoji="1" lang="ja-JP" altLang="en-US" sz="4400" dirty="0">
                <a:latin typeface="BIZ UDPゴシック" panose="020B0400000000000000" pitchFamily="50" charset="-128"/>
                <a:ea typeface="BIZ UDPゴシック" panose="020B0400000000000000" pitchFamily="50" charset="-128"/>
              </a:rPr>
              <a:t>件の分析</a:t>
            </a:r>
            <a:br>
              <a:rPr kumimoji="1" lang="en-US" altLang="ja-JP" sz="4400" dirty="0">
                <a:latin typeface="BIZ UDPゴシック" panose="020B0400000000000000" pitchFamily="50" charset="-128"/>
                <a:ea typeface="BIZ UDPゴシック" panose="020B0400000000000000" pitchFamily="50" charset="-128"/>
              </a:rPr>
            </a:b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DA0AE7DD-3F2F-4F07-A830-0AA61BCF3BFC}"/>
              </a:ext>
            </a:extLst>
          </p:cNvPr>
          <p:cNvPicPr>
            <a:picLocks noChangeAspect="1"/>
          </p:cNvPicPr>
          <p:nvPr/>
        </p:nvPicPr>
        <p:blipFill>
          <a:blip r:embed="rId2"/>
          <a:stretch>
            <a:fillRect/>
          </a:stretch>
        </p:blipFill>
        <p:spPr>
          <a:xfrm>
            <a:off x="927652" y="1781025"/>
            <a:ext cx="3273287" cy="2509270"/>
          </a:xfrm>
          <a:prstGeom prst="rect">
            <a:avLst/>
          </a:prstGeom>
        </p:spPr>
      </p:pic>
      <p:pic>
        <p:nvPicPr>
          <p:cNvPr id="3" name="図 2">
            <a:extLst>
              <a:ext uri="{FF2B5EF4-FFF2-40B4-BE49-F238E27FC236}">
                <a16:creationId xmlns:a16="http://schemas.microsoft.com/office/drawing/2014/main" id="{6FB8ABC9-772E-42D3-84C3-9AEB376CA43B}"/>
              </a:ext>
            </a:extLst>
          </p:cNvPr>
          <p:cNvPicPr>
            <a:picLocks noChangeAspect="1"/>
          </p:cNvPicPr>
          <p:nvPr/>
        </p:nvPicPr>
        <p:blipFill>
          <a:blip r:embed="rId3"/>
          <a:stretch>
            <a:fillRect/>
          </a:stretch>
        </p:blipFill>
        <p:spPr>
          <a:xfrm>
            <a:off x="4827776" y="1781024"/>
            <a:ext cx="3350841" cy="2509271"/>
          </a:xfrm>
          <a:prstGeom prst="rect">
            <a:avLst/>
          </a:prstGeom>
        </p:spPr>
      </p:pic>
      <p:pic>
        <p:nvPicPr>
          <p:cNvPr id="7" name="図 6">
            <a:extLst>
              <a:ext uri="{FF2B5EF4-FFF2-40B4-BE49-F238E27FC236}">
                <a16:creationId xmlns:a16="http://schemas.microsoft.com/office/drawing/2014/main" id="{B1B017E8-F13E-4294-ACDD-C0A42FE50025}"/>
              </a:ext>
            </a:extLst>
          </p:cNvPr>
          <p:cNvPicPr>
            <a:picLocks noChangeAspect="1"/>
          </p:cNvPicPr>
          <p:nvPr/>
        </p:nvPicPr>
        <p:blipFill>
          <a:blip r:embed="rId4"/>
          <a:stretch>
            <a:fillRect/>
          </a:stretch>
        </p:blipFill>
        <p:spPr>
          <a:xfrm>
            <a:off x="927653" y="4571999"/>
            <a:ext cx="5685708" cy="2149475"/>
          </a:xfrm>
          <a:prstGeom prst="rect">
            <a:avLst/>
          </a:prstGeom>
        </p:spPr>
      </p:pic>
      <p:pic>
        <p:nvPicPr>
          <p:cNvPr id="8" name="図 7">
            <a:extLst>
              <a:ext uri="{FF2B5EF4-FFF2-40B4-BE49-F238E27FC236}">
                <a16:creationId xmlns:a16="http://schemas.microsoft.com/office/drawing/2014/main" id="{7245DDFE-9512-49E5-963F-924B993E9731}"/>
              </a:ext>
            </a:extLst>
          </p:cNvPr>
          <p:cNvPicPr>
            <a:picLocks noChangeAspect="1"/>
          </p:cNvPicPr>
          <p:nvPr/>
        </p:nvPicPr>
        <p:blipFill>
          <a:blip r:embed="rId5"/>
          <a:stretch>
            <a:fillRect/>
          </a:stretch>
        </p:blipFill>
        <p:spPr>
          <a:xfrm>
            <a:off x="6753118" y="4571999"/>
            <a:ext cx="1719579" cy="2149475"/>
          </a:xfrm>
          <a:prstGeom prst="rect">
            <a:avLst/>
          </a:prstGeom>
        </p:spPr>
      </p:pic>
    </p:spTree>
    <p:extLst>
      <p:ext uri="{BB962C8B-B14F-4D97-AF65-F5344CB8AC3E}">
        <p14:creationId xmlns:p14="http://schemas.microsoft.com/office/powerpoint/2010/main" val="13556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92BEFA8-8669-423F-BC17-07BF4B52D049}"/>
              </a:ext>
            </a:extLst>
          </p:cNvPr>
          <p:cNvSpPr>
            <a:spLocks noGrp="1"/>
          </p:cNvSpPr>
          <p:nvPr>
            <p:ph type="sldNum" sz="quarter" idx="12"/>
          </p:nvPr>
        </p:nvSpPr>
        <p:spPr/>
        <p:txBody>
          <a:bodyPr/>
          <a:lstStyle/>
          <a:p>
            <a:fld id="{B15C752D-AC49-46AC-8DF6-64E47356F93F}" type="slidenum">
              <a:rPr kumimoji="1" lang="ja-JP" altLang="en-US" smtClean="0"/>
              <a:t>28</a:t>
            </a:fld>
            <a:endParaRPr kumimoji="1" lang="ja-JP" altLang="en-US"/>
          </a:p>
        </p:txBody>
      </p:sp>
      <p:sp>
        <p:nvSpPr>
          <p:cNvPr id="5" name="タイトル 1">
            <a:extLst>
              <a:ext uri="{FF2B5EF4-FFF2-40B4-BE49-F238E27FC236}">
                <a16:creationId xmlns:a16="http://schemas.microsoft.com/office/drawing/2014/main" id="{7860672E-EC47-4844-84DF-C8E870768473}"/>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「富山県」を含む</a:t>
            </a:r>
            <a:r>
              <a:rPr kumimoji="1" lang="en-US" altLang="ja-JP" sz="4400" dirty="0">
                <a:latin typeface="BIZ UDPゴシック" panose="020B0400000000000000" pitchFamily="50" charset="-128"/>
                <a:ea typeface="BIZ UDPゴシック" panose="020B0400000000000000" pitchFamily="50" charset="-128"/>
              </a:rPr>
              <a:t>TWEET</a:t>
            </a:r>
            <a:br>
              <a:rPr kumimoji="1" lang="en-US" altLang="ja-JP" sz="4400" dirty="0">
                <a:latin typeface="BIZ UDPゴシック" panose="020B0400000000000000" pitchFamily="50" charset="-128"/>
                <a:ea typeface="BIZ UDPゴシック" panose="020B0400000000000000" pitchFamily="50" charset="-128"/>
              </a:rPr>
            </a:br>
            <a:r>
              <a:rPr kumimoji="1" lang="en-US" altLang="ja-JP" sz="4400" dirty="0">
                <a:latin typeface="BIZ UDPゴシック" panose="020B0400000000000000" pitchFamily="50" charset="-128"/>
                <a:ea typeface="BIZ UDPゴシック" panose="020B0400000000000000" pitchFamily="50" charset="-128"/>
              </a:rPr>
              <a:t> </a:t>
            </a:r>
            <a:r>
              <a:rPr kumimoji="1" lang="ja-JP" altLang="en-US" sz="4400" dirty="0">
                <a:latin typeface="BIZ UDPゴシック" panose="020B0400000000000000" pitchFamily="50" charset="-128"/>
                <a:ea typeface="BIZ UDPゴシック" panose="020B0400000000000000" pitchFamily="50" charset="-128"/>
              </a:rPr>
              <a:t>　　　　</a:t>
            </a:r>
            <a:r>
              <a:rPr kumimoji="1" lang="en-US" altLang="ja-JP" sz="4400" dirty="0">
                <a:latin typeface="BIZ UDPゴシック" panose="020B0400000000000000" pitchFamily="50" charset="-128"/>
                <a:ea typeface="BIZ UDPゴシック" panose="020B0400000000000000" pitchFamily="50" charset="-128"/>
              </a:rPr>
              <a:t>57</a:t>
            </a:r>
            <a:r>
              <a:rPr kumimoji="1" lang="ja-JP" altLang="en-US" sz="4400" dirty="0">
                <a:latin typeface="BIZ UDPゴシック" panose="020B0400000000000000" pitchFamily="50" charset="-128"/>
                <a:ea typeface="BIZ UDPゴシック" panose="020B0400000000000000" pitchFamily="50" charset="-128"/>
              </a:rPr>
              <a:t>万</a:t>
            </a:r>
            <a:r>
              <a:rPr kumimoji="1" lang="en-US" altLang="ja-JP" sz="4400" dirty="0">
                <a:latin typeface="BIZ UDPゴシック" panose="020B0400000000000000" pitchFamily="50" charset="-128"/>
                <a:ea typeface="BIZ UDPゴシック" panose="020B0400000000000000" pitchFamily="50" charset="-128"/>
              </a:rPr>
              <a:t>3690</a:t>
            </a:r>
            <a:r>
              <a:rPr kumimoji="1" lang="ja-JP" altLang="en-US" sz="4400" dirty="0">
                <a:latin typeface="BIZ UDPゴシック" panose="020B0400000000000000" pitchFamily="50" charset="-128"/>
                <a:ea typeface="BIZ UDPゴシック" panose="020B0400000000000000" pitchFamily="50" charset="-128"/>
              </a:rPr>
              <a:t>件の分析</a:t>
            </a:r>
            <a:br>
              <a:rPr kumimoji="1" lang="en-US" altLang="ja-JP" sz="4400" dirty="0">
                <a:latin typeface="BIZ UDPゴシック" panose="020B0400000000000000" pitchFamily="50" charset="-128"/>
                <a:ea typeface="BIZ UDPゴシック" panose="020B0400000000000000" pitchFamily="50" charset="-128"/>
              </a:rPr>
            </a:b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B1CBCE3A-6BA0-40C8-ADE7-F54484EDD679}"/>
              </a:ext>
            </a:extLst>
          </p:cNvPr>
          <p:cNvPicPr>
            <a:picLocks noChangeAspect="1"/>
          </p:cNvPicPr>
          <p:nvPr/>
        </p:nvPicPr>
        <p:blipFill>
          <a:blip r:embed="rId2"/>
          <a:stretch>
            <a:fillRect/>
          </a:stretch>
        </p:blipFill>
        <p:spPr>
          <a:xfrm>
            <a:off x="747178" y="1937679"/>
            <a:ext cx="7814216" cy="4330419"/>
          </a:xfrm>
          <a:prstGeom prst="rect">
            <a:avLst/>
          </a:prstGeom>
        </p:spPr>
      </p:pic>
    </p:spTree>
    <p:extLst>
      <p:ext uri="{BB962C8B-B14F-4D97-AF65-F5344CB8AC3E}">
        <p14:creationId xmlns:p14="http://schemas.microsoft.com/office/powerpoint/2010/main" val="920445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92BEFA8-8669-423F-BC17-07BF4B52D049}"/>
              </a:ext>
            </a:extLst>
          </p:cNvPr>
          <p:cNvSpPr>
            <a:spLocks noGrp="1"/>
          </p:cNvSpPr>
          <p:nvPr>
            <p:ph type="sldNum" sz="quarter" idx="12"/>
          </p:nvPr>
        </p:nvSpPr>
        <p:spPr/>
        <p:txBody>
          <a:bodyPr/>
          <a:lstStyle/>
          <a:p>
            <a:fld id="{B15C752D-AC49-46AC-8DF6-64E47356F93F}" type="slidenum">
              <a:rPr kumimoji="1" lang="ja-JP" altLang="en-US" smtClean="0"/>
              <a:t>29</a:t>
            </a:fld>
            <a:endParaRPr kumimoji="1" lang="ja-JP" altLang="en-US"/>
          </a:p>
        </p:txBody>
      </p:sp>
      <p:sp>
        <p:nvSpPr>
          <p:cNvPr id="5" name="タイトル 1">
            <a:extLst>
              <a:ext uri="{FF2B5EF4-FFF2-40B4-BE49-F238E27FC236}">
                <a16:creationId xmlns:a16="http://schemas.microsoft.com/office/drawing/2014/main" id="{7860672E-EC47-4844-84DF-C8E870768473}"/>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「富山県」を含む</a:t>
            </a:r>
            <a:r>
              <a:rPr kumimoji="1" lang="en-US" altLang="ja-JP" sz="4400" dirty="0">
                <a:latin typeface="BIZ UDPゴシック" panose="020B0400000000000000" pitchFamily="50" charset="-128"/>
                <a:ea typeface="BIZ UDPゴシック" panose="020B0400000000000000" pitchFamily="50" charset="-128"/>
              </a:rPr>
              <a:t>TWEET</a:t>
            </a:r>
            <a:br>
              <a:rPr kumimoji="1" lang="en-US" altLang="ja-JP" sz="4400" dirty="0">
                <a:latin typeface="BIZ UDPゴシック" panose="020B0400000000000000" pitchFamily="50" charset="-128"/>
                <a:ea typeface="BIZ UDPゴシック" panose="020B0400000000000000" pitchFamily="50" charset="-128"/>
              </a:rPr>
            </a:br>
            <a:r>
              <a:rPr kumimoji="1" lang="en-US" altLang="ja-JP" sz="4400" dirty="0">
                <a:latin typeface="BIZ UDPゴシック" panose="020B0400000000000000" pitchFamily="50" charset="-128"/>
                <a:ea typeface="BIZ UDPゴシック" panose="020B0400000000000000" pitchFamily="50" charset="-128"/>
              </a:rPr>
              <a:t> </a:t>
            </a:r>
            <a:r>
              <a:rPr kumimoji="1" lang="ja-JP" altLang="en-US" sz="4400" dirty="0">
                <a:latin typeface="BIZ UDPゴシック" panose="020B0400000000000000" pitchFamily="50" charset="-128"/>
                <a:ea typeface="BIZ UDPゴシック" panose="020B0400000000000000" pitchFamily="50" charset="-128"/>
              </a:rPr>
              <a:t>　　　　</a:t>
            </a:r>
            <a:r>
              <a:rPr kumimoji="1" lang="en-US" altLang="ja-JP" sz="4400" dirty="0">
                <a:latin typeface="BIZ UDPゴシック" panose="020B0400000000000000" pitchFamily="50" charset="-128"/>
                <a:ea typeface="BIZ UDPゴシック" panose="020B0400000000000000" pitchFamily="50" charset="-128"/>
              </a:rPr>
              <a:t>57</a:t>
            </a:r>
            <a:r>
              <a:rPr kumimoji="1" lang="ja-JP" altLang="en-US" sz="4400" dirty="0">
                <a:latin typeface="BIZ UDPゴシック" panose="020B0400000000000000" pitchFamily="50" charset="-128"/>
                <a:ea typeface="BIZ UDPゴシック" panose="020B0400000000000000" pitchFamily="50" charset="-128"/>
              </a:rPr>
              <a:t>万</a:t>
            </a:r>
            <a:r>
              <a:rPr kumimoji="1" lang="en-US" altLang="ja-JP" sz="4400" dirty="0">
                <a:latin typeface="BIZ UDPゴシック" panose="020B0400000000000000" pitchFamily="50" charset="-128"/>
                <a:ea typeface="BIZ UDPゴシック" panose="020B0400000000000000" pitchFamily="50" charset="-128"/>
              </a:rPr>
              <a:t>3690</a:t>
            </a:r>
            <a:r>
              <a:rPr kumimoji="1" lang="ja-JP" altLang="en-US" sz="4400" dirty="0">
                <a:latin typeface="BIZ UDPゴシック" panose="020B0400000000000000" pitchFamily="50" charset="-128"/>
                <a:ea typeface="BIZ UDPゴシック" panose="020B0400000000000000" pitchFamily="50" charset="-128"/>
              </a:rPr>
              <a:t>件の分析</a:t>
            </a:r>
            <a:br>
              <a:rPr kumimoji="1" lang="en-US" altLang="ja-JP" sz="4400" dirty="0">
                <a:latin typeface="BIZ UDPゴシック" panose="020B0400000000000000" pitchFamily="50" charset="-128"/>
                <a:ea typeface="BIZ UDPゴシック" panose="020B0400000000000000" pitchFamily="50" charset="-128"/>
              </a:rPr>
            </a:b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738580D3-DB22-4FDB-B72D-F2282B0D289E}"/>
              </a:ext>
            </a:extLst>
          </p:cNvPr>
          <p:cNvPicPr>
            <a:picLocks noChangeAspect="1"/>
          </p:cNvPicPr>
          <p:nvPr/>
        </p:nvPicPr>
        <p:blipFill>
          <a:blip r:embed="rId2"/>
          <a:stretch>
            <a:fillRect/>
          </a:stretch>
        </p:blipFill>
        <p:spPr>
          <a:xfrm>
            <a:off x="761468" y="1883020"/>
            <a:ext cx="7834916" cy="4318997"/>
          </a:xfrm>
          <a:prstGeom prst="rect">
            <a:avLst/>
          </a:prstGeom>
        </p:spPr>
      </p:pic>
    </p:spTree>
    <p:extLst>
      <p:ext uri="{BB962C8B-B14F-4D97-AF65-F5344CB8AC3E}">
        <p14:creationId xmlns:p14="http://schemas.microsoft.com/office/powerpoint/2010/main" val="2746461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78481-8A7D-4266-9769-0C48B8D9AEDE}"/>
              </a:ext>
            </a:extLst>
          </p:cNvPr>
          <p:cNvSpPr>
            <a:spLocks noGrp="1"/>
          </p:cNvSpPr>
          <p:nvPr>
            <p:ph type="title"/>
          </p:nvPr>
        </p:nvSpPr>
        <p:spPr>
          <a:xfrm>
            <a:off x="628650" y="490865"/>
            <a:ext cx="7886700" cy="639192"/>
          </a:xfrm>
          <a:solidFill>
            <a:srgbClr val="FFFF00"/>
          </a:solidFill>
        </p:spPr>
        <p:txBody>
          <a:bodyPr>
            <a:normAutofit/>
          </a:bodyPr>
          <a:lstStyle/>
          <a:p>
            <a:pPr algn="ctr"/>
            <a:r>
              <a:rPr lang="ja-JP" altLang="en-US" sz="2585" dirty="0">
                <a:latin typeface="メイリオ" panose="020B0604030504040204" pitchFamily="50" charset="-128"/>
                <a:ea typeface="メイリオ" panose="020B0604030504040204" pitchFamily="50" charset="-128"/>
              </a:rPr>
              <a:t>講師プロフィール</a:t>
            </a:r>
            <a:endParaRPr lang="ja-JP" altLang="en-US" sz="3323" dirty="0"/>
          </a:p>
        </p:txBody>
      </p:sp>
      <p:sp>
        <p:nvSpPr>
          <p:cNvPr id="3" name="コンテンツ プレースホルダー 2">
            <a:extLst>
              <a:ext uri="{FF2B5EF4-FFF2-40B4-BE49-F238E27FC236}">
                <a16:creationId xmlns:a16="http://schemas.microsoft.com/office/drawing/2014/main" id="{1CF99330-6DFA-4896-9735-55E8F9FED29F}"/>
              </a:ext>
            </a:extLst>
          </p:cNvPr>
          <p:cNvSpPr>
            <a:spLocks noGrp="1"/>
          </p:cNvSpPr>
          <p:nvPr>
            <p:ph idx="1"/>
          </p:nvPr>
        </p:nvSpPr>
        <p:spPr>
          <a:xfrm>
            <a:off x="224199" y="1455496"/>
            <a:ext cx="7886700" cy="5109520"/>
          </a:xfrm>
        </p:spPr>
        <p:txBody>
          <a:bodyPr>
            <a:normAutofit fontScale="70000" lnSpcReduction="20000"/>
          </a:bodyPr>
          <a:lstStyle/>
          <a:p>
            <a:pPr marL="0" indent="0">
              <a:buNone/>
            </a:pPr>
            <a:r>
              <a:rPr lang="ja-JP" altLang="en-US" sz="3400" b="1" dirty="0">
                <a:latin typeface="メイリオ" panose="020B0604030504040204" pitchFamily="50" charset="-128"/>
                <a:ea typeface="メイリオ" panose="020B0604030504040204" pitchFamily="50" charset="-128"/>
              </a:rPr>
              <a:t>村井宗明   </a:t>
            </a:r>
            <a:r>
              <a:rPr lang="en-US" altLang="ja-JP" sz="2300" b="1" dirty="0">
                <a:latin typeface="メイリオ" panose="020B0604030504040204" pitchFamily="50" charset="-128"/>
                <a:ea typeface="メイリオ" panose="020B0604030504040204" pitchFamily="50" charset="-128"/>
              </a:rPr>
              <a:t>IT</a:t>
            </a:r>
            <a:r>
              <a:rPr lang="ja-JP" altLang="en-US" sz="2300" b="1" dirty="0">
                <a:latin typeface="メイリオ" panose="020B0604030504040204" pitchFamily="50" charset="-128"/>
                <a:ea typeface="メイリオ" panose="020B0604030504040204" pitchFamily="50" charset="-128"/>
              </a:rPr>
              <a:t>エンジニア、</a:t>
            </a:r>
            <a:endParaRPr lang="en-US" altLang="ja-JP" sz="2300" b="1" dirty="0">
              <a:latin typeface="メイリオ" panose="020B0604030504040204" pitchFamily="50" charset="-128"/>
              <a:ea typeface="メイリオ" panose="020B0604030504040204" pitchFamily="50" charset="-128"/>
            </a:endParaRPr>
          </a:p>
          <a:p>
            <a:pPr marL="0" indent="0">
              <a:buNone/>
            </a:pPr>
            <a:r>
              <a:rPr lang="ja-JP" altLang="en-US" sz="2300" b="1" dirty="0">
                <a:latin typeface="メイリオ" panose="020B0604030504040204" pitchFamily="50" charset="-128"/>
                <a:ea typeface="メイリオ" panose="020B0604030504040204" pitchFamily="50" charset="-128"/>
              </a:rPr>
              <a:t>　　　　　　　 東武トップツアーズ</a:t>
            </a:r>
            <a:r>
              <a:rPr lang="en-US" altLang="ja-JP" sz="2300" b="1" dirty="0">
                <a:latin typeface="メイリオ" panose="020B0604030504040204" pitchFamily="50" charset="-128"/>
                <a:ea typeface="メイリオ" panose="020B0604030504040204" pitchFamily="50" charset="-128"/>
              </a:rPr>
              <a:t>CDO</a:t>
            </a:r>
            <a:endParaRPr lang="en-US" altLang="ja-JP" sz="3400" b="1" dirty="0">
              <a:latin typeface="メイリオ" panose="020B0604030504040204" pitchFamily="50" charset="-128"/>
              <a:ea typeface="メイリオ" panose="020B0604030504040204" pitchFamily="50" charset="-128"/>
            </a:endParaRPr>
          </a:p>
          <a:p>
            <a:pPr marL="0" indent="0">
              <a:buNone/>
            </a:pPr>
            <a:endParaRPr lang="en-US" altLang="ja-JP" sz="1015" b="1" dirty="0">
              <a:latin typeface="メイリオ" panose="020B0604030504040204" pitchFamily="50" charset="-128"/>
              <a:ea typeface="メイリオ" panose="020B0604030504040204" pitchFamily="50" charset="-128"/>
            </a:endParaRPr>
          </a:p>
          <a:p>
            <a:pPr marL="0" indent="0">
              <a:buNone/>
            </a:pPr>
            <a:endParaRPr lang="en-US" altLang="ja-JP" sz="1015"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小学生の頃からプログラミングを覚えてゲーム開発。</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衆議院議員（３期）、 文部科学大臣政務官を経験し、</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行政デジタル化の専門家に。</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政界引退後、ヤフー株式会社、</a:t>
            </a:r>
            <a:r>
              <a:rPr lang="en-US" altLang="ja-JP" sz="2200" b="1" dirty="0" err="1">
                <a:latin typeface="メイリオ" panose="020B0604030504040204" pitchFamily="50" charset="-128"/>
                <a:ea typeface="メイリオ" panose="020B0604030504040204" pitchFamily="50" charset="-128"/>
              </a:rPr>
              <a:t>gumi</a:t>
            </a:r>
            <a:r>
              <a:rPr lang="ja-JP" altLang="en-US" sz="2200" b="1" dirty="0">
                <a:latin typeface="メイリオ" panose="020B0604030504040204" pitchFamily="50" charset="-128"/>
                <a:ea typeface="メイリオ" panose="020B0604030504040204" pitchFamily="50" charset="-128"/>
              </a:rPr>
              <a:t>、</a:t>
            </a:r>
            <a:r>
              <a:rPr lang="en-US" altLang="ja-JP" sz="2200" b="1" dirty="0">
                <a:latin typeface="メイリオ" panose="020B0604030504040204" pitchFamily="50" charset="-128"/>
                <a:ea typeface="メイリオ" panose="020B0604030504040204" pitchFamily="50" charset="-128"/>
              </a:rPr>
              <a:t>LINE</a:t>
            </a:r>
            <a:r>
              <a:rPr lang="ja-JP" altLang="en-US" sz="2200" b="1" dirty="0">
                <a:latin typeface="メイリオ" panose="020B0604030504040204" pitchFamily="50" charset="-128"/>
                <a:ea typeface="メイリオ" panose="020B0604030504040204" pitchFamily="50" charset="-128"/>
              </a:rPr>
              <a:t>株式会社などを経て、</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昨年１２月から東武トップツアーズへ</a:t>
            </a:r>
            <a:br>
              <a:rPr lang="en-US" altLang="ja-JP" sz="2200" b="1" dirty="0">
                <a:latin typeface="メイリオ" panose="020B0604030504040204" pitchFamily="50" charset="-128"/>
                <a:ea typeface="メイリオ" panose="020B0604030504040204" pitchFamily="50" charset="-128"/>
              </a:rPr>
            </a:b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（開発作品）</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「ワクチン</a:t>
            </a:r>
            <a:r>
              <a:rPr lang="en-US" altLang="ja-JP" sz="2200" b="1" dirty="0">
                <a:latin typeface="メイリオ" panose="020B0604030504040204" pitchFamily="50" charset="-128"/>
                <a:ea typeface="メイリオ" panose="020B0604030504040204" pitchFamily="50" charset="-128"/>
              </a:rPr>
              <a:t>LINE</a:t>
            </a:r>
            <a:r>
              <a:rPr lang="ja-JP" altLang="en-US" sz="2200" b="1" dirty="0">
                <a:latin typeface="メイリオ" panose="020B0604030504040204" pitchFamily="50" charset="-128"/>
                <a:ea typeface="メイリオ" panose="020B0604030504040204" pitchFamily="50" charset="-128"/>
              </a:rPr>
              <a:t>予約システム」「文部科学省 子供の学び応援」</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「経済産業省 コロナ事業者サポート」　や多くの自治体など</a:t>
            </a:r>
            <a:endParaRPr lang="en-US" altLang="ja-JP" sz="2200" b="1" dirty="0">
              <a:latin typeface="メイリオ" panose="020B0604030504040204" pitchFamily="50" charset="-128"/>
              <a:ea typeface="メイリオ" panose="020B0604030504040204" pitchFamily="50" charset="-128"/>
            </a:endParaRPr>
          </a:p>
          <a:p>
            <a:pPr marL="0" indent="0">
              <a:buNone/>
            </a:pP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（資格）</a:t>
            </a:r>
          </a:p>
          <a:p>
            <a:pPr marL="0" indent="0">
              <a:buNone/>
            </a:pPr>
            <a:r>
              <a:rPr lang="ja-JP" altLang="en-US" sz="2200" b="1" dirty="0">
                <a:latin typeface="メイリオ" panose="020B0604030504040204" pitchFamily="50" charset="-128"/>
                <a:ea typeface="メイリオ" panose="020B0604030504040204" pitchFamily="50" charset="-128"/>
              </a:rPr>
              <a:t>情報処理技術者（</a:t>
            </a:r>
            <a:r>
              <a:rPr lang="en-US" altLang="ja-JP" sz="2200" b="1" dirty="0">
                <a:latin typeface="メイリオ" panose="020B0604030504040204" pitchFamily="50" charset="-128"/>
                <a:ea typeface="メイリオ" panose="020B0604030504040204" pitchFamily="50" charset="-128"/>
              </a:rPr>
              <a:t>FE</a:t>
            </a:r>
            <a:r>
              <a:rPr lang="ja-JP" altLang="en-US" sz="2200" b="1" dirty="0">
                <a:latin typeface="メイリオ" panose="020B0604030504040204" pitchFamily="50" charset="-128"/>
                <a:ea typeface="メイリオ" panose="020B0604030504040204" pitchFamily="50" charset="-128"/>
              </a:rPr>
              <a:t>）  、ＡＩ </a:t>
            </a:r>
            <a:r>
              <a:rPr lang="en-US" altLang="ja-JP" sz="2200" b="1" dirty="0">
                <a:latin typeface="メイリオ" panose="020B0604030504040204" pitchFamily="50" charset="-128"/>
                <a:ea typeface="メイリオ" panose="020B0604030504040204" pitchFamily="50" charset="-128"/>
              </a:rPr>
              <a:t>(</a:t>
            </a:r>
            <a:r>
              <a:rPr lang="en-US" altLang="ja-JP" sz="2200" b="1" dirty="0" err="1">
                <a:latin typeface="メイリオ" panose="020B0604030504040204" pitchFamily="50" charset="-128"/>
                <a:ea typeface="メイリオ" panose="020B0604030504040204" pitchFamily="50" charset="-128"/>
              </a:rPr>
              <a:t>DeepLearnig</a:t>
            </a:r>
            <a:r>
              <a:rPr lang="ja-JP" altLang="en-US" sz="2200" b="1" dirty="0">
                <a:latin typeface="メイリオ" panose="020B0604030504040204" pitchFamily="50" charset="-128"/>
                <a:ea typeface="メイリオ" panose="020B0604030504040204" pitchFamily="50" charset="-128"/>
              </a:rPr>
              <a:t>協会 </a:t>
            </a:r>
            <a:r>
              <a:rPr lang="en-US" altLang="ja-JP" sz="2200" b="1" dirty="0">
                <a:latin typeface="メイリオ" panose="020B0604030504040204" pitchFamily="50" charset="-128"/>
                <a:ea typeface="メイリオ" panose="020B0604030504040204" pitchFamily="50" charset="-128"/>
              </a:rPr>
              <a:t>G</a:t>
            </a:r>
            <a:r>
              <a:rPr lang="ja-JP" altLang="en-US" sz="2200" b="1" dirty="0">
                <a:latin typeface="メイリオ" panose="020B0604030504040204" pitchFamily="50" charset="-128"/>
                <a:ea typeface="メイリオ" panose="020B0604030504040204" pitchFamily="50" charset="-128"/>
              </a:rPr>
              <a:t>検定）、</a:t>
            </a:r>
            <a:r>
              <a:rPr lang="en-US" altLang="ja-JP" sz="2200" b="1" dirty="0">
                <a:latin typeface="メイリオ" panose="020B0604030504040204" pitchFamily="50" charset="-128"/>
                <a:ea typeface="メイリオ" panose="020B0604030504040204" pitchFamily="50" charset="-128"/>
              </a:rPr>
              <a:t>IT</a:t>
            </a:r>
            <a:r>
              <a:rPr lang="ja-JP" altLang="en-US" sz="2200" b="1" dirty="0">
                <a:latin typeface="メイリオ" panose="020B0604030504040204" pitchFamily="50" charset="-128"/>
                <a:ea typeface="メイリオ" panose="020B0604030504040204" pitchFamily="50" charset="-128"/>
              </a:rPr>
              <a:t>パスポート </a:t>
            </a:r>
            <a:r>
              <a:rPr lang="en-US" altLang="ja-JP" sz="2200" b="1" dirty="0">
                <a:latin typeface="メイリオ" panose="020B0604030504040204" pitchFamily="50" charset="-128"/>
                <a:ea typeface="メイリオ" panose="020B0604030504040204" pitchFamily="50" charset="-128"/>
              </a:rPr>
              <a:t>930</a:t>
            </a:r>
            <a:r>
              <a:rPr lang="ja-JP" altLang="en-US" sz="2200" b="1" dirty="0">
                <a:latin typeface="メイリオ" panose="020B0604030504040204" pitchFamily="50" charset="-128"/>
                <a:ea typeface="メイリオ" panose="020B0604030504040204" pitchFamily="50" charset="-128"/>
              </a:rPr>
              <a:t>点、</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ﾔﾌｰﾘｽﾃｨﾝｸﾞ広告ﾌﾟﾛﾌｪｯｼｮﾅﾙ試験 </a:t>
            </a:r>
            <a:r>
              <a:rPr lang="en-US" altLang="ja-JP" sz="2200" b="1" dirty="0">
                <a:latin typeface="メイリオ" panose="020B0604030504040204" pitchFamily="50" charset="-128"/>
                <a:ea typeface="メイリオ" panose="020B0604030504040204" pitchFamily="50" charset="-128"/>
              </a:rPr>
              <a:t>912</a:t>
            </a:r>
            <a:r>
              <a:rPr lang="ja-JP" altLang="en-US" sz="2200" b="1" dirty="0">
                <a:latin typeface="メイリオ" panose="020B0604030504040204" pitchFamily="50" charset="-128"/>
                <a:ea typeface="メイリオ" panose="020B0604030504040204" pitchFamily="50" charset="-128"/>
              </a:rPr>
              <a:t>点、</a:t>
            </a:r>
            <a:r>
              <a:rPr lang="en-US" altLang="ja-JP" sz="2200" b="1" dirty="0">
                <a:latin typeface="メイリオ" panose="020B0604030504040204" pitchFamily="50" charset="-128"/>
                <a:ea typeface="メイリオ" panose="020B0604030504040204" pitchFamily="50" charset="-128"/>
              </a:rPr>
              <a:t>LINE</a:t>
            </a:r>
            <a:r>
              <a:rPr lang="ja-JP" altLang="en-US" sz="2200" b="1" dirty="0">
                <a:latin typeface="メイリオ" panose="020B0604030504040204" pitchFamily="50" charset="-128"/>
                <a:ea typeface="メイリオ" panose="020B0604030504040204" pitchFamily="50" charset="-128"/>
              </a:rPr>
              <a:t>広告</a:t>
            </a:r>
            <a:r>
              <a:rPr lang="en-US" altLang="ja-JP" sz="2200" b="1" dirty="0" err="1">
                <a:latin typeface="メイリオ" panose="020B0604030504040204" pitchFamily="50" charset="-128"/>
                <a:ea typeface="メイリオ" panose="020B0604030504040204" pitchFamily="50" charset="-128"/>
              </a:rPr>
              <a:t>GreenBadge</a:t>
            </a:r>
            <a:r>
              <a:rPr lang="en-US" altLang="ja-JP" sz="2200" b="1" dirty="0">
                <a:latin typeface="メイリオ" panose="020B0604030504040204" pitchFamily="50" charset="-128"/>
                <a:ea typeface="メイリオ" panose="020B0604030504040204" pitchFamily="50" charset="-128"/>
              </a:rPr>
              <a:t>(Basic)</a:t>
            </a:r>
            <a:r>
              <a:rPr lang="ja-JP" altLang="en-US" sz="2200" b="1" dirty="0">
                <a:latin typeface="メイリオ" panose="020B0604030504040204" pitchFamily="50" charset="-128"/>
                <a:ea typeface="メイリオ" panose="020B0604030504040204" pitchFamily="50" charset="-128"/>
              </a:rPr>
              <a:t>、</a:t>
            </a:r>
            <a:endParaRPr lang="en-US" altLang="ja-JP" sz="2200" b="1" dirty="0">
              <a:latin typeface="メイリオ" panose="020B0604030504040204" pitchFamily="50" charset="-128"/>
              <a:ea typeface="メイリオ" panose="020B0604030504040204" pitchFamily="50" charset="-128"/>
            </a:endParaRPr>
          </a:p>
          <a:p>
            <a:pPr marL="0" indent="0">
              <a:buNone/>
            </a:pPr>
            <a:r>
              <a:rPr lang="en-US" altLang="ja-JP" sz="2200" b="1" dirty="0">
                <a:latin typeface="メイリオ" panose="020B0604030504040204" pitchFamily="50" charset="-128"/>
                <a:ea typeface="メイリオ" panose="020B0604030504040204" pitchFamily="50" charset="-128"/>
              </a:rPr>
              <a:t>WEB</a:t>
            </a:r>
            <a:r>
              <a:rPr lang="ja-JP" altLang="en-US" sz="2200" b="1" dirty="0">
                <a:latin typeface="メイリオ" panose="020B0604030504040204" pitchFamily="50" charset="-128"/>
                <a:ea typeface="メイリオ" panose="020B0604030504040204" pitchFamily="50" charset="-128"/>
              </a:rPr>
              <a:t>アナリスト、</a:t>
            </a:r>
            <a:r>
              <a:rPr lang="en-US" altLang="ja-JP" sz="2200" b="1" dirty="0">
                <a:latin typeface="メイリオ" panose="020B0604030504040204" pitchFamily="50" charset="-128"/>
                <a:ea typeface="メイリオ" panose="020B0604030504040204" pitchFamily="50" charset="-128"/>
              </a:rPr>
              <a:t>SNS</a:t>
            </a:r>
            <a:r>
              <a:rPr lang="ja-JP" altLang="en-US" sz="2200" b="1" dirty="0">
                <a:latin typeface="メイリオ" panose="020B0604030504040204" pitchFamily="50" charset="-128"/>
                <a:ea typeface="メイリオ" panose="020B0604030504040204" pitchFamily="50" charset="-128"/>
              </a:rPr>
              <a:t>エキスパート、マイナンバー</a:t>
            </a:r>
            <a:r>
              <a:rPr lang="en-US" altLang="ja-JP" sz="2200" b="1" dirty="0">
                <a:latin typeface="メイリオ" panose="020B0604030504040204" pitchFamily="50" charset="-128"/>
                <a:ea typeface="メイリオ" panose="020B0604030504040204" pitchFamily="50" charset="-128"/>
              </a:rPr>
              <a:t>1</a:t>
            </a:r>
            <a:r>
              <a:rPr lang="ja-JP" altLang="en-US" sz="2200" b="1" dirty="0">
                <a:latin typeface="メイリオ" panose="020B0604030504040204" pitchFamily="50" charset="-128"/>
                <a:ea typeface="メイリオ" panose="020B0604030504040204" pitchFamily="50" charset="-128"/>
              </a:rPr>
              <a:t>級、</a:t>
            </a:r>
            <a:endParaRPr lang="en-US" altLang="ja-JP" sz="2200" b="1" dirty="0">
              <a:latin typeface="メイリオ" panose="020B0604030504040204" pitchFamily="50" charset="-128"/>
              <a:ea typeface="メイリオ" panose="020B0604030504040204" pitchFamily="50" charset="-128"/>
            </a:endParaRPr>
          </a:p>
          <a:p>
            <a:pPr marL="0" indent="0">
              <a:buNone/>
            </a:pPr>
            <a:r>
              <a:rPr lang="ja-JP" altLang="en-US" sz="2200" b="1" dirty="0">
                <a:latin typeface="メイリオ" panose="020B0604030504040204" pitchFamily="50" charset="-128"/>
                <a:ea typeface="メイリオ" panose="020B0604030504040204" pitchFamily="50" charset="-128"/>
              </a:rPr>
              <a:t>英語 </a:t>
            </a:r>
            <a:r>
              <a:rPr lang="en-US" altLang="ja-JP" sz="2200" b="1" dirty="0">
                <a:latin typeface="メイリオ" panose="020B0604030504040204" pitchFamily="50" charset="-128"/>
                <a:ea typeface="メイリオ" panose="020B0604030504040204" pitchFamily="50" charset="-128"/>
              </a:rPr>
              <a:t>TOEIC  835</a:t>
            </a:r>
            <a:r>
              <a:rPr lang="ja-JP" altLang="en-US" sz="2200" b="1" dirty="0">
                <a:latin typeface="メイリオ" panose="020B0604030504040204" pitchFamily="50" charset="-128"/>
                <a:ea typeface="メイリオ" panose="020B0604030504040204" pitchFamily="50" charset="-128"/>
              </a:rPr>
              <a:t>点、ケアクラーク（介護事務）、ホームヘルパー</a:t>
            </a:r>
            <a:r>
              <a:rPr lang="en-US" altLang="ja-JP" sz="2200" b="1" dirty="0">
                <a:latin typeface="メイリオ" panose="020B0604030504040204" pitchFamily="50" charset="-128"/>
                <a:ea typeface="メイリオ" panose="020B0604030504040204" pitchFamily="50" charset="-128"/>
              </a:rPr>
              <a:t>2</a:t>
            </a:r>
            <a:r>
              <a:rPr lang="ja-JP" altLang="en-US" sz="2200" b="1" dirty="0">
                <a:latin typeface="メイリオ" panose="020B0604030504040204" pitchFamily="50" charset="-128"/>
                <a:ea typeface="メイリオ" panose="020B0604030504040204" pitchFamily="50" charset="-128"/>
              </a:rPr>
              <a:t>級</a:t>
            </a:r>
            <a:endParaRPr lang="en-US" altLang="ja-JP" sz="1800" b="1"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C48CDB57-55A0-48F0-8FEA-D281C14987F1}"/>
              </a:ext>
            </a:extLst>
          </p:cNvPr>
          <p:cNvSpPr>
            <a:spLocks noGrp="1"/>
          </p:cNvSpPr>
          <p:nvPr>
            <p:ph type="sldNum" sz="quarter" idx="12"/>
          </p:nvPr>
        </p:nvSpPr>
        <p:spPr/>
        <p:txBody>
          <a:bodyPr/>
          <a:lstStyle/>
          <a:p>
            <a:pPr defTabSz="422041"/>
            <a:fld id="{76D4438F-90A7-4B96-B4CC-F065B87DD160}" type="slidenum">
              <a:rPr kumimoji="1" lang="ja-JP" altLang="en-US">
                <a:solidFill>
                  <a:prstClr val="black">
                    <a:tint val="75000"/>
                  </a:prstClr>
                </a:solidFill>
                <a:latin typeface="Calibri" panose="020F0502020204030204"/>
                <a:ea typeface="游ゴシック" panose="020B0400000000000000" pitchFamily="50" charset="-128"/>
              </a:rPr>
              <a:pPr defTabSz="422041"/>
              <a:t>3</a:t>
            </a:fld>
            <a:endParaRPr kumimoji="1" lang="ja-JP" altLang="en-US" dirty="0">
              <a:solidFill>
                <a:prstClr val="black">
                  <a:tint val="75000"/>
                </a:prstClr>
              </a:solidFill>
              <a:latin typeface="Calibri" panose="020F0502020204030204"/>
              <a:ea typeface="游ゴシック" panose="020B0400000000000000" pitchFamily="50" charset="-128"/>
            </a:endParaRPr>
          </a:p>
        </p:txBody>
      </p:sp>
      <p:pic>
        <p:nvPicPr>
          <p:cNvPr id="7" name="図 6">
            <a:extLst>
              <a:ext uri="{FF2B5EF4-FFF2-40B4-BE49-F238E27FC236}">
                <a16:creationId xmlns:a16="http://schemas.microsoft.com/office/drawing/2014/main" id="{ED8CB797-5C70-4809-A8F9-C8D0EB241A8D}"/>
              </a:ext>
            </a:extLst>
          </p:cNvPr>
          <p:cNvPicPr>
            <a:picLocks noChangeAspect="1"/>
          </p:cNvPicPr>
          <p:nvPr/>
        </p:nvPicPr>
        <p:blipFill>
          <a:blip r:embed="rId2"/>
          <a:stretch>
            <a:fillRect/>
          </a:stretch>
        </p:blipFill>
        <p:spPr>
          <a:xfrm>
            <a:off x="6171932" y="3267154"/>
            <a:ext cx="2629435" cy="1486203"/>
          </a:xfrm>
          <a:prstGeom prst="rect">
            <a:avLst/>
          </a:prstGeom>
        </p:spPr>
      </p:pic>
      <p:pic>
        <p:nvPicPr>
          <p:cNvPr id="1026" name="Picture 2">
            <a:extLst>
              <a:ext uri="{FF2B5EF4-FFF2-40B4-BE49-F238E27FC236}">
                <a16:creationId xmlns:a16="http://schemas.microsoft.com/office/drawing/2014/main" id="{E19ED5E6-D98B-419F-86A2-40D0EF784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984" y="1618233"/>
            <a:ext cx="2663383" cy="148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94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92BEFA8-8669-423F-BC17-07BF4B52D049}"/>
              </a:ext>
            </a:extLst>
          </p:cNvPr>
          <p:cNvSpPr>
            <a:spLocks noGrp="1"/>
          </p:cNvSpPr>
          <p:nvPr>
            <p:ph type="sldNum" sz="quarter" idx="12"/>
          </p:nvPr>
        </p:nvSpPr>
        <p:spPr/>
        <p:txBody>
          <a:bodyPr/>
          <a:lstStyle/>
          <a:p>
            <a:fld id="{B15C752D-AC49-46AC-8DF6-64E47356F93F}" type="slidenum">
              <a:rPr kumimoji="1" lang="ja-JP" altLang="en-US" smtClean="0"/>
              <a:t>30</a:t>
            </a:fld>
            <a:endParaRPr kumimoji="1" lang="ja-JP" altLang="en-US"/>
          </a:p>
        </p:txBody>
      </p:sp>
      <p:sp>
        <p:nvSpPr>
          <p:cNvPr id="5" name="タイトル 1">
            <a:extLst>
              <a:ext uri="{FF2B5EF4-FFF2-40B4-BE49-F238E27FC236}">
                <a16:creationId xmlns:a16="http://schemas.microsoft.com/office/drawing/2014/main" id="{7860672E-EC47-4844-84DF-C8E870768473}"/>
              </a:ext>
            </a:extLst>
          </p:cNvPr>
          <p:cNvSpPr>
            <a:spLocks noGrp="1"/>
          </p:cNvSpPr>
          <p:nvPr>
            <p:ph type="title"/>
          </p:nvPr>
        </p:nvSpPr>
        <p:spPr>
          <a:xfrm>
            <a:off x="927652" y="357808"/>
            <a:ext cx="7633742" cy="788505"/>
          </a:xfrm>
        </p:spPr>
        <p:txBody>
          <a:bodyPr>
            <a:normAutofit fontScale="90000"/>
          </a:bodyPr>
          <a:lstStyle/>
          <a:p>
            <a:r>
              <a:rPr kumimoji="1" lang="ja-JP" altLang="en-US" sz="4400" dirty="0">
                <a:latin typeface="BIZ UDPゴシック" panose="020B0400000000000000" pitchFamily="50" charset="-128"/>
                <a:ea typeface="BIZ UDPゴシック" panose="020B0400000000000000" pitchFamily="50" charset="-128"/>
              </a:rPr>
              <a:t>「富山県」を含む</a:t>
            </a:r>
            <a:r>
              <a:rPr kumimoji="1" lang="en-US" altLang="ja-JP" sz="4400" dirty="0">
                <a:latin typeface="BIZ UDPゴシック" panose="020B0400000000000000" pitchFamily="50" charset="-128"/>
                <a:ea typeface="BIZ UDPゴシック" panose="020B0400000000000000" pitchFamily="50" charset="-128"/>
              </a:rPr>
              <a:t>TWEET</a:t>
            </a:r>
            <a:br>
              <a:rPr kumimoji="1" lang="en-US" altLang="ja-JP" sz="4400" dirty="0">
                <a:latin typeface="BIZ UDPゴシック" panose="020B0400000000000000" pitchFamily="50" charset="-128"/>
                <a:ea typeface="BIZ UDPゴシック" panose="020B0400000000000000" pitchFamily="50" charset="-128"/>
              </a:rPr>
            </a:br>
            <a:r>
              <a:rPr kumimoji="1" lang="en-US" altLang="ja-JP" sz="4400" dirty="0">
                <a:latin typeface="BIZ UDPゴシック" panose="020B0400000000000000" pitchFamily="50" charset="-128"/>
                <a:ea typeface="BIZ UDPゴシック" panose="020B0400000000000000" pitchFamily="50" charset="-128"/>
              </a:rPr>
              <a:t> </a:t>
            </a:r>
            <a:r>
              <a:rPr kumimoji="1" lang="ja-JP" altLang="en-US" sz="4400" dirty="0">
                <a:latin typeface="BIZ UDPゴシック" panose="020B0400000000000000" pitchFamily="50" charset="-128"/>
                <a:ea typeface="BIZ UDPゴシック" panose="020B0400000000000000" pitchFamily="50" charset="-128"/>
              </a:rPr>
              <a:t>　　　　</a:t>
            </a:r>
            <a:r>
              <a:rPr kumimoji="1" lang="en-US" altLang="ja-JP" sz="4400" dirty="0">
                <a:latin typeface="BIZ UDPゴシック" panose="020B0400000000000000" pitchFamily="50" charset="-128"/>
                <a:ea typeface="BIZ UDPゴシック" panose="020B0400000000000000" pitchFamily="50" charset="-128"/>
              </a:rPr>
              <a:t>57</a:t>
            </a:r>
            <a:r>
              <a:rPr kumimoji="1" lang="ja-JP" altLang="en-US" sz="4400" dirty="0">
                <a:latin typeface="BIZ UDPゴシック" panose="020B0400000000000000" pitchFamily="50" charset="-128"/>
                <a:ea typeface="BIZ UDPゴシック" panose="020B0400000000000000" pitchFamily="50" charset="-128"/>
              </a:rPr>
              <a:t>万</a:t>
            </a:r>
            <a:r>
              <a:rPr kumimoji="1" lang="en-US" altLang="ja-JP" sz="4400" dirty="0">
                <a:latin typeface="BIZ UDPゴシック" panose="020B0400000000000000" pitchFamily="50" charset="-128"/>
                <a:ea typeface="BIZ UDPゴシック" panose="020B0400000000000000" pitchFamily="50" charset="-128"/>
              </a:rPr>
              <a:t>3690</a:t>
            </a:r>
            <a:r>
              <a:rPr kumimoji="1" lang="ja-JP" altLang="en-US" sz="4400" dirty="0">
                <a:latin typeface="BIZ UDPゴシック" panose="020B0400000000000000" pitchFamily="50" charset="-128"/>
                <a:ea typeface="BIZ UDPゴシック" panose="020B0400000000000000" pitchFamily="50" charset="-128"/>
              </a:rPr>
              <a:t>件の分析</a:t>
            </a:r>
            <a:br>
              <a:rPr kumimoji="1" lang="en-US" altLang="ja-JP" sz="4400" dirty="0">
                <a:latin typeface="BIZ UDPゴシック" panose="020B0400000000000000" pitchFamily="50" charset="-128"/>
                <a:ea typeface="BIZ UDPゴシック" panose="020B0400000000000000" pitchFamily="50" charset="-128"/>
              </a:rPr>
            </a:br>
            <a:endParaRPr kumimoji="1" lang="ja-JP" altLang="en-US" sz="44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DDDC0C6D-2834-46BE-8CF2-BF381B936F09}"/>
              </a:ext>
            </a:extLst>
          </p:cNvPr>
          <p:cNvPicPr>
            <a:picLocks noChangeAspect="1"/>
          </p:cNvPicPr>
          <p:nvPr/>
        </p:nvPicPr>
        <p:blipFill>
          <a:blip r:embed="rId2"/>
          <a:stretch>
            <a:fillRect/>
          </a:stretch>
        </p:blipFill>
        <p:spPr>
          <a:xfrm>
            <a:off x="538887" y="1918254"/>
            <a:ext cx="8119234" cy="4456044"/>
          </a:xfrm>
          <a:prstGeom prst="rect">
            <a:avLst/>
          </a:prstGeom>
        </p:spPr>
      </p:pic>
    </p:spTree>
    <p:extLst>
      <p:ext uri="{BB962C8B-B14F-4D97-AF65-F5344CB8AC3E}">
        <p14:creationId xmlns:p14="http://schemas.microsoft.com/office/powerpoint/2010/main" val="2234819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CB26835-29E9-447F-AF01-BC57C5F2D075}"/>
              </a:ext>
            </a:extLst>
          </p:cNvPr>
          <p:cNvSpPr>
            <a:spLocks noGrp="1"/>
          </p:cNvSpPr>
          <p:nvPr>
            <p:ph type="sldNum" sz="quarter" idx="12"/>
          </p:nvPr>
        </p:nvSpPr>
        <p:spPr/>
        <p:txBody>
          <a:bodyPr/>
          <a:lstStyle/>
          <a:p>
            <a:fld id="{B15C752D-AC49-46AC-8DF6-64E47356F93F}" type="slidenum">
              <a:rPr kumimoji="1" lang="ja-JP" altLang="en-US" smtClean="0"/>
              <a:t>31</a:t>
            </a:fld>
            <a:endParaRPr kumimoji="1" lang="ja-JP" altLang="en-US"/>
          </a:p>
        </p:txBody>
      </p:sp>
      <p:pic>
        <p:nvPicPr>
          <p:cNvPr id="5" name="그림 62">
            <a:extLst>
              <a:ext uri="{FF2B5EF4-FFF2-40B4-BE49-F238E27FC236}">
                <a16:creationId xmlns:a16="http://schemas.microsoft.com/office/drawing/2014/main" id="{52E26961-9AEF-419B-B802-25BAFEBE01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182363" y="1626577"/>
            <a:ext cx="2291768" cy="5088427"/>
          </a:xfrm>
          <a:prstGeom prst="rect">
            <a:avLst/>
          </a:prstGeom>
        </p:spPr>
      </p:pic>
      <p:pic>
        <p:nvPicPr>
          <p:cNvPr id="6" name="그림 40">
            <a:extLst>
              <a:ext uri="{FF2B5EF4-FFF2-40B4-BE49-F238E27FC236}">
                <a16:creationId xmlns:a16="http://schemas.microsoft.com/office/drawing/2014/main" id="{426607A3-B8DB-4E7B-9D40-5F115521D812}"/>
              </a:ext>
            </a:extLst>
          </p:cNvPr>
          <p:cNvPicPr>
            <a:picLocks noChangeAspect="1"/>
          </p:cNvPicPr>
          <p:nvPr/>
        </p:nvPicPr>
        <p:blipFill>
          <a:blip r:embed="rId3">
            <a:alphaModFix amt="45000"/>
          </a:blip>
          <a:stretch>
            <a:fillRect/>
          </a:stretch>
        </p:blipFill>
        <p:spPr>
          <a:xfrm>
            <a:off x="339127" y="5605200"/>
            <a:ext cx="322180" cy="89538"/>
          </a:xfrm>
          <a:prstGeom prst="rect">
            <a:avLst/>
          </a:prstGeom>
        </p:spPr>
      </p:pic>
      <p:sp>
        <p:nvSpPr>
          <p:cNvPr id="7" name="TextBox 39">
            <a:extLst>
              <a:ext uri="{FF2B5EF4-FFF2-40B4-BE49-F238E27FC236}">
                <a16:creationId xmlns:a16="http://schemas.microsoft.com/office/drawing/2014/main" id="{758DA823-8DDE-42D2-AA19-12DEF1744C3B}"/>
              </a:ext>
            </a:extLst>
          </p:cNvPr>
          <p:cNvSpPr txBox="1"/>
          <p:nvPr/>
        </p:nvSpPr>
        <p:spPr>
          <a:xfrm flipH="1">
            <a:off x="8419202" y="5598870"/>
            <a:ext cx="385305" cy="121123"/>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B2DFEE-0E90-EB49-89FD-319C152AE3AB}" type="slidenum">
              <a:rPr kumimoji="0" lang="en-US" altLang="ko-KR" sz="787" b="0" i="0" u="none" strike="noStrike" kern="1200" cap="none" spc="0" normalizeH="0" baseline="0" noProof="0">
                <a:ln>
                  <a:noFill/>
                </a:ln>
                <a:solidFill>
                  <a:srgbClr val="444444">
                    <a:alpha val="70000"/>
                  </a:srgbClr>
                </a:solidFill>
                <a:effectLst/>
                <a:uLnTx/>
                <a:uFillTx/>
                <a:latin typeface="Arial" panose="020B0604020202020204" pitchFamily="34" charset="0"/>
                <a:ea typeface="Volte Medium"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ko-KR" sz="787" b="0" i="0" u="none" strike="noStrike" kern="1200" cap="none" spc="0" normalizeH="0" baseline="0" noProof="0" dirty="0">
              <a:ln>
                <a:noFill/>
              </a:ln>
              <a:solidFill>
                <a:srgbClr val="444444">
                  <a:alpha val="70000"/>
                </a:srgbClr>
              </a:solidFill>
              <a:effectLst/>
              <a:uLnTx/>
              <a:uFillTx/>
              <a:latin typeface="Arial" panose="020B0604020202020204" pitchFamily="34" charset="0"/>
              <a:ea typeface="Volte Medium" charset="0"/>
              <a:cs typeface="Arial" panose="020B0604020202020204" pitchFamily="34" charset="0"/>
            </a:endParaRPr>
          </a:p>
        </p:txBody>
      </p:sp>
      <p:pic>
        <p:nvPicPr>
          <p:cNvPr id="8" name="図 7">
            <a:extLst>
              <a:ext uri="{FF2B5EF4-FFF2-40B4-BE49-F238E27FC236}">
                <a16:creationId xmlns:a16="http://schemas.microsoft.com/office/drawing/2014/main" id="{38BECE0F-66B0-4AFD-BCC1-28B9D2298A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51998" y="2473378"/>
            <a:ext cx="1978051" cy="4283504"/>
          </a:xfrm>
          <a:prstGeom prst="rect">
            <a:avLst/>
          </a:prstGeom>
        </p:spPr>
      </p:pic>
      <p:sp>
        <p:nvSpPr>
          <p:cNvPr id="10" name="テキスト ボックス 35">
            <a:extLst>
              <a:ext uri="{FF2B5EF4-FFF2-40B4-BE49-F238E27FC236}">
                <a16:creationId xmlns:a16="http://schemas.microsoft.com/office/drawing/2014/main" id="{B39DB542-5B31-43B3-B326-8DC614069BA0}"/>
              </a:ext>
            </a:extLst>
          </p:cNvPr>
          <p:cNvSpPr txBox="1"/>
          <p:nvPr/>
        </p:nvSpPr>
        <p:spPr>
          <a:xfrm>
            <a:off x="1273106" y="1844282"/>
            <a:ext cx="3891970" cy="2220172"/>
          </a:xfrm>
          <a:prstGeom prst="rect">
            <a:avLst/>
          </a:prstGeom>
          <a:noFill/>
        </p:spPr>
        <p:txBody>
          <a:bodyPr wrap="square" lIns="0" tIns="27000" rIns="0" bIns="0" numCol="1" rtlCol="0" anchor="t">
            <a:spAutoFit/>
          </a:bodyPr>
          <a:lstStyle/>
          <a:p>
            <a:pPr marL="27001" marR="0" lvl="0" indent="0" algn="l" defTabSz="457200" rtl="0" eaLnBrk="1" fontAlgn="auto" latinLnBrk="0" hangingPunct="1">
              <a:lnSpc>
                <a:spcPct val="150000"/>
              </a:lnSpc>
              <a:spcBef>
                <a:spcPts val="0"/>
              </a:spcBef>
              <a:spcAft>
                <a:spcPts val="0"/>
              </a:spcAft>
              <a:buClr>
                <a:prstClr val="black">
                  <a:lumMod val="50000"/>
                  <a:lumOff val="50000"/>
                </a:prstClr>
              </a:buClr>
              <a:buSzPct val="65000"/>
              <a:buFontTx/>
              <a:buNone/>
              <a:tabLst/>
              <a:defRPr/>
            </a:pPr>
            <a:r>
              <a:rPr kumimoji="0" lang="ja-JP" altLang="en-US" sz="1400" b="0" i="0" u="none" strike="noStrike" kern="1200" cap="none" spc="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eiryo" charset="-128"/>
              </a:rPr>
              <a:t>各県のパーソナルサポートの改良版</a:t>
            </a:r>
            <a:endParaRPr kumimoji="0" lang="en-US" altLang="ja-JP" sz="1400" b="0" i="0" u="none" strike="noStrike" kern="1200" cap="none" spc="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eiryo" charset="-128"/>
            </a:endParaRPr>
          </a:p>
          <a:p>
            <a:pPr marL="27001" marR="0" lvl="0" indent="0" algn="l" defTabSz="457200" rtl="0" eaLnBrk="1" fontAlgn="auto" latinLnBrk="0" hangingPunct="1">
              <a:lnSpc>
                <a:spcPct val="150000"/>
              </a:lnSpc>
              <a:spcBef>
                <a:spcPts val="0"/>
              </a:spcBef>
              <a:spcAft>
                <a:spcPts val="0"/>
              </a:spcAft>
              <a:buClr>
                <a:prstClr val="black">
                  <a:lumMod val="50000"/>
                  <a:lumOff val="50000"/>
                </a:prstClr>
              </a:buClr>
              <a:buSzPct val="65000"/>
              <a:buFontTx/>
              <a:buNone/>
              <a:tabLst/>
              <a:defRPr/>
            </a:pP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コロナ対策について</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b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）感染状況の確認</a:t>
            </a:r>
            <a:b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）感染予防対策について</a:t>
            </a:r>
            <a:b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MAKE TOYAMA STYLE</a:t>
            </a:r>
            <a:br>
              <a:rPr kumimoji="0"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0"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a:t>
            </a:r>
            <a:r>
              <a:rPr kumimoji="0"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）在宅勤務について</a:t>
            </a:r>
            <a:endParaRPr kumimoji="0" lang="en-US" altLang="ja-JP" sz="1400" b="0" i="0" u="none" strike="noStrike" kern="1200" cap="none" spc="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eiryo" charset="-128"/>
            </a:endParaRPr>
          </a:p>
          <a:p>
            <a:pPr marL="27001" marR="0" lvl="0" indent="0" algn="l" defTabSz="457200" rtl="0" eaLnBrk="1" fontAlgn="auto" latinLnBrk="0" hangingPunct="1">
              <a:lnSpc>
                <a:spcPct val="150000"/>
              </a:lnSpc>
              <a:spcBef>
                <a:spcPts val="0"/>
              </a:spcBef>
              <a:spcAft>
                <a:spcPts val="0"/>
              </a:spcAft>
              <a:buClr>
                <a:prstClr val="black">
                  <a:lumMod val="50000"/>
                  <a:lumOff val="50000"/>
                </a:prstClr>
              </a:buClr>
              <a:buSzPct val="65000"/>
              <a:buFontTx/>
              <a:buNone/>
              <a:tabLst/>
              <a:defRPr/>
            </a:pPr>
            <a:endParaRPr kumimoji="0" lang="en-US" altLang="ja-JP" sz="1200" b="0" i="0" u="none" strike="noStrike" kern="1200" cap="none" spc="0" normalizeH="0" baseline="0" noProof="0" dirty="0">
              <a:ln>
                <a:noFill/>
              </a:ln>
              <a:solidFill>
                <a:prstClr val="black">
                  <a:lumMod val="75000"/>
                  <a:lumOff val="25000"/>
                </a:prstClr>
              </a:solidFill>
              <a:effectLst/>
              <a:uLnTx/>
              <a:uFillTx/>
              <a:latin typeface="Meiryo" panose="020B0604030504040204" pitchFamily="34" charset="-128"/>
              <a:ea typeface="Meiryo" panose="020B0604030504040204" pitchFamily="34" charset="-128"/>
              <a:cs typeface="Meiryo" charset="-128"/>
            </a:endParaRPr>
          </a:p>
        </p:txBody>
      </p:sp>
      <p:pic>
        <p:nvPicPr>
          <p:cNvPr id="11" name="그림 62">
            <a:extLst>
              <a:ext uri="{FF2B5EF4-FFF2-40B4-BE49-F238E27FC236}">
                <a16:creationId xmlns:a16="http://schemas.microsoft.com/office/drawing/2014/main" id="{333F12BB-CB3D-4E7B-B4EF-87B135328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683362" y="1626577"/>
            <a:ext cx="2291767" cy="5088425"/>
          </a:xfrm>
          <a:prstGeom prst="rect">
            <a:avLst/>
          </a:prstGeom>
        </p:spPr>
      </p:pic>
      <p:pic>
        <p:nvPicPr>
          <p:cNvPr id="12" name="図 11">
            <a:extLst>
              <a:ext uri="{FF2B5EF4-FFF2-40B4-BE49-F238E27FC236}">
                <a16:creationId xmlns:a16="http://schemas.microsoft.com/office/drawing/2014/main" id="{3828695E-B838-4391-8316-697216CADB0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46067" y="2494474"/>
            <a:ext cx="1966356" cy="4258176"/>
          </a:xfrm>
          <a:prstGeom prst="rect">
            <a:avLst/>
          </a:prstGeom>
        </p:spPr>
      </p:pic>
      <p:pic>
        <p:nvPicPr>
          <p:cNvPr id="13" name="図 12">
            <a:extLst>
              <a:ext uri="{FF2B5EF4-FFF2-40B4-BE49-F238E27FC236}">
                <a16:creationId xmlns:a16="http://schemas.microsoft.com/office/drawing/2014/main" id="{833706F2-7244-45C4-A917-169BD61E1475}"/>
              </a:ext>
            </a:extLst>
          </p:cNvPr>
          <p:cNvPicPr>
            <a:picLocks noChangeAspect="1"/>
          </p:cNvPicPr>
          <p:nvPr/>
        </p:nvPicPr>
        <p:blipFill>
          <a:blip r:embed="rId6"/>
          <a:stretch>
            <a:fillRect/>
          </a:stretch>
        </p:blipFill>
        <p:spPr>
          <a:xfrm>
            <a:off x="1371600" y="4039412"/>
            <a:ext cx="2100470" cy="2100470"/>
          </a:xfrm>
          <a:prstGeom prst="rect">
            <a:avLst/>
          </a:prstGeom>
        </p:spPr>
      </p:pic>
      <p:sp>
        <p:nvSpPr>
          <p:cNvPr id="14" name="タイトル 1">
            <a:extLst>
              <a:ext uri="{FF2B5EF4-FFF2-40B4-BE49-F238E27FC236}">
                <a16:creationId xmlns:a16="http://schemas.microsoft.com/office/drawing/2014/main" id="{565B27DC-EB05-4613-A10B-F84D6915E420}"/>
              </a:ext>
            </a:extLst>
          </p:cNvPr>
          <p:cNvSpPr>
            <a:spLocks noGrp="1"/>
          </p:cNvSpPr>
          <p:nvPr>
            <p:ph type="title"/>
          </p:nvPr>
        </p:nvSpPr>
        <p:spPr>
          <a:xfrm>
            <a:off x="938758" y="382385"/>
            <a:ext cx="7633742" cy="1492132"/>
          </a:xfrm>
        </p:spPr>
        <p:txBody>
          <a:bodyPr>
            <a:noAutofit/>
          </a:bodyPr>
          <a:lstStyle/>
          <a:p>
            <a:r>
              <a:rPr kumimoji="1" lang="ja-JP" altLang="en-US" sz="3200" dirty="0"/>
              <a:t>実際に作ったアカウント（</a:t>
            </a:r>
            <a:r>
              <a:rPr kumimoji="1" lang="en-US" altLang="ja-JP" sz="3200" dirty="0"/>
              <a:t>4.2</a:t>
            </a:r>
            <a:r>
              <a:rPr kumimoji="1" lang="ja-JP" altLang="en-US" sz="3200" dirty="0"/>
              <a:t>万人）</a:t>
            </a:r>
            <a:br>
              <a:rPr kumimoji="1" lang="en-US" altLang="ja-JP" sz="3200" dirty="0"/>
            </a:br>
            <a:r>
              <a:rPr kumimoji="1" lang="ja-JP" altLang="en-US" sz="3200" b="1" dirty="0"/>
              <a:t>「富山県コロナパーソナルサポート」</a:t>
            </a:r>
          </a:p>
        </p:txBody>
      </p:sp>
    </p:spTree>
    <p:extLst>
      <p:ext uri="{BB962C8B-B14F-4D97-AF65-F5344CB8AC3E}">
        <p14:creationId xmlns:p14="http://schemas.microsoft.com/office/powerpoint/2010/main" val="16138104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3"/>
            <a:ext cx="7497030" cy="4243404"/>
          </a:xfrm>
          <a:prstGeom prst="rect">
            <a:avLst/>
          </a:prstGeom>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第４章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　</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rPr>
              <a:t>自治体</a:t>
            </a:r>
            <a:r>
              <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rPr>
              <a:t>LINE</a:t>
            </a:r>
            <a:r>
              <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rPr>
              <a:t>の</a:t>
            </a:r>
            <a:endParaRPr kumimoji="1" lang="en-US" altLang="ja-JP"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5500" dirty="0">
                <a:solidFill>
                  <a:srgbClr val="212121"/>
                </a:solidFill>
                <a:latin typeface="BIZ UDPゴシック" panose="020B0400000000000000" pitchFamily="50" charset="-128"/>
                <a:ea typeface="BIZ UDPゴシック" panose="020B0400000000000000" pitchFamily="50" charset="-128"/>
              </a:rPr>
              <a:t>サンプルと機能</a:t>
            </a:r>
            <a:endPar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83FB14A-0D95-43ED-9543-3575E2864C2F}"/>
              </a:ext>
            </a:extLst>
          </p:cNvPr>
          <p:cNvSpPr>
            <a:spLocks noGrp="1"/>
          </p:cNvSpPr>
          <p:nvPr>
            <p:ph type="sldNum" sz="quarter" idx="12"/>
          </p:nvPr>
        </p:nvSpPr>
        <p:spPr/>
        <p:txBody>
          <a:bodyPr/>
          <a:lstStyle/>
          <a:p>
            <a:fld id="{2CA21C09-55AC-4719-BB36-E07DD41E6FFE}" type="slidenum">
              <a:rPr kumimoji="1" lang="ja-JP" altLang="en-US" smtClean="0"/>
              <a:t>32</a:t>
            </a:fld>
            <a:endParaRPr kumimoji="1" lang="ja-JP" altLang="en-US"/>
          </a:p>
        </p:txBody>
      </p:sp>
    </p:spTree>
    <p:extLst>
      <p:ext uri="{BB962C8B-B14F-4D97-AF65-F5344CB8AC3E}">
        <p14:creationId xmlns:p14="http://schemas.microsoft.com/office/powerpoint/2010/main" val="550372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312647" y="1638347"/>
            <a:ext cx="5473659" cy="1528396"/>
          </a:xfrm>
        </p:spPr>
        <p:txBody>
          <a:bodyPr>
            <a:noAutofit/>
          </a:bodyPr>
          <a:lstStyle/>
          <a:p>
            <a:pPr algn="l">
              <a:lnSpc>
                <a:spcPct val="150000"/>
              </a:lnSpc>
            </a:pPr>
            <a:r>
              <a:rPr lang="ja-JP" altLang="en-US" sz="2000" dirty="0">
                <a:latin typeface="BIZ UDPゴシック" panose="020B0400000000000000" pitchFamily="50" charset="-128"/>
                <a:ea typeface="BIZ UDPゴシック" panose="020B0400000000000000" pitchFamily="50" charset="-128"/>
              </a:rPr>
              <a:t>自治体の</a:t>
            </a:r>
            <a:r>
              <a:rPr lang="en-US" altLang="ja-JP" sz="2000" dirty="0">
                <a:latin typeface="BIZ UDPゴシック" panose="020B0400000000000000" pitchFamily="50" charset="-128"/>
                <a:ea typeface="BIZ UDPゴシック" panose="020B0400000000000000" pitchFamily="50" charset="-128"/>
              </a:rPr>
              <a:t>LINE</a:t>
            </a:r>
            <a:r>
              <a:rPr lang="ja-JP" altLang="en-US" sz="2000" dirty="0">
                <a:latin typeface="BIZ UDPゴシック" panose="020B0400000000000000" pitchFamily="50" charset="-128"/>
                <a:ea typeface="BIZ UDPゴシック" panose="020B0400000000000000" pitchFamily="50" charset="-128"/>
              </a:rPr>
              <a:t>を強化して行政</a:t>
            </a:r>
            <a:r>
              <a:rPr lang="en-US" altLang="ja-JP" sz="2000" dirty="0">
                <a:latin typeface="BIZ UDPゴシック" panose="020B0400000000000000" pitchFamily="50" charset="-128"/>
                <a:ea typeface="BIZ UDPゴシック" panose="020B0400000000000000" pitchFamily="50" charset="-128"/>
              </a:rPr>
              <a:t>DX</a:t>
            </a:r>
            <a:r>
              <a:rPr lang="ja-JP" altLang="en-US" sz="2000" dirty="0">
                <a:latin typeface="BIZ UDPゴシック" panose="020B0400000000000000" pitchFamily="50" charset="-128"/>
                <a:ea typeface="BIZ UDPゴシック" panose="020B0400000000000000" pitchFamily="50" charset="-128"/>
              </a:rPr>
              <a:t>！</a:t>
            </a:r>
            <a:br>
              <a:rPr lang="en-US" altLang="ja-JP" sz="2000" dirty="0">
                <a:latin typeface="BIZ UDPゴシック" panose="020B0400000000000000" pitchFamily="50" charset="-128"/>
                <a:ea typeface="BIZ UDPゴシック" panose="020B0400000000000000" pitchFamily="50" charset="-128"/>
              </a:rPr>
            </a:br>
            <a:r>
              <a:rPr lang="ja-JP" altLang="en-US" sz="2000" b="1" u="sng" dirty="0">
                <a:latin typeface="BIZ UDPゴシック" panose="020B0400000000000000" pitchFamily="50" charset="-128"/>
                <a:ea typeface="BIZ UDPゴシック" panose="020B0400000000000000" pitchFamily="50" charset="-128"/>
              </a:rPr>
              <a:t>ダウンロード不要</a:t>
            </a:r>
            <a:r>
              <a:rPr lang="ja-JP" altLang="en-US" sz="2000" dirty="0">
                <a:latin typeface="BIZ UDPゴシック" panose="020B0400000000000000" pitchFamily="50" charset="-128"/>
                <a:ea typeface="BIZ UDPゴシック" panose="020B0400000000000000" pitchFamily="50" charset="-128"/>
              </a:rPr>
              <a:t>の「</a:t>
            </a:r>
            <a:r>
              <a:rPr lang="ja-JP" altLang="en-US" sz="2000" dirty="0">
                <a:solidFill>
                  <a:srgbClr val="FF0000"/>
                </a:solidFill>
                <a:latin typeface="BIZ UDPゴシック" panose="020B0400000000000000" pitchFamily="50" charset="-128"/>
                <a:ea typeface="BIZ UDPゴシック" panose="020B0400000000000000" pitchFamily="50" charset="-128"/>
              </a:rPr>
              <a:t>自治体独自アプリ</a:t>
            </a:r>
            <a:r>
              <a:rPr lang="ja-JP" altLang="en-US" sz="2000" dirty="0">
                <a:latin typeface="BIZ UDPゴシック" panose="020B0400000000000000" pitchFamily="50" charset="-128"/>
                <a:ea typeface="BIZ UDPゴシック" panose="020B0400000000000000" pitchFamily="50" charset="-128"/>
              </a:rPr>
              <a:t>」を</a:t>
            </a:r>
            <a:br>
              <a:rPr lang="en-US" altLang="ja-JP" sz="2000" dirty="0">
                <a:latin typeface="BIZ UDPゴシック" panose="020B0400000000000000" pitchFamily="50" charset="-128"/>
                <a:ea typeface="BIZ UDPゴシック" panose="020B0400000000000000" pitchFamily="50" charset="-128"/>
              </a:rPr>
            </a:br>
            <a:r>
              <a:rPr lang="ja-JP" altLang="en-US" sz="2000" dirty="0">
                <a:latin typeface="BIZ UDPゴシック" panose="020B0400000000000000" pitchFamily="50" charset="-128"/>
                <a:ea typeface="BIZ UDPゴシック" panose="020B0400000000000000" pitchFamily="50" charset="-128"/>
              </a:rPr>
              <a:t>開発して、</a:t>
            </a:r>
            <a:r>
              <a:rPr lang="en-US" altLang="ja-JP" sz="2000" dirty="0">
                <a:latin typeface="BIZ UDPゴシック" panose="020B0400000000000000" pitchFamily="50" charset="-128"/>
                <a:ea typeface="BIZ UDPゴシック" panose="020B0400000000000000" pitchFamily="50" charset="-128"/>
              </a:rPr>
              <a:t>LINE</a:t>
            </a:r>
            <a:r>
              <a:rPr lang="ja-JP" altLang="en-US" sz="2000" dirty="0">
                <a:latin typeface="BIZ UDPゴシック" panose="020B0400000000000000" pitchFamily="50" charset="-128"/>
                <a:ea typeface="BIZ UDPゴシック" panose="020B0400000000000000" pitchFamily="50" charset="-128"/>
              </a:rPr>
              <a:t>に連結します。</a:t>
            </a:r>
            <a:endParaRPr lang="en-US" altLang="ja-JP" sz="2000" dirty="0">
              <a:latin typeface="BIZ UDPゴシック" panose="020B0400000000000000" pitchFamily="50" charset="-128"/>
              <a:ea typeface="BIZ UDPゴシック" panose="020B0400000000000000" pitchFamily="50" charset="-128"/>
            </a:endParaRPr>
          </a:p>
        </p:txBody>
      </p:sp>
      <p:pic>
        <p:nvPicPr>
          <p:cNvPr id="5"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4" name="テキスト ボックス 3"/>
          <p:cNvSpPr txBox="1"/>
          <p:nvPr/>
        </p:nvSpPr>
        <p:spPr>
          <a:xfrm>
            <a:off x="422145" y="550211"/>
            <a:ext cx="545721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4800" b="1" dirty="0">
                <a:solidFill>
                  <a:srgbClr val="000000"/>
                </a:solidFill>
                <a:latin typeface="メイリオ" panose="020B0604030504040204" pitchFamily="50" charset="-128"/>
                <a:ea typeface="メイリオ" panose="020B0604030504040204" pitchFamily="50" charset="-128"/>
              </a:rPr>
              <a:t>自治体用</a:t>
            </a:r>
            <a:r>
              <a:rPr lang="en-US" altLang="ja-JP" sz="4800" b="1" dirty="0">
                <a:solidFill>
                  <a:srgbClr val="000000"/>
                </a:solidFill>
                <a:latin typeface="メイリオ" panose="020B0604030504040204" pitchFamily="50" charset="-128"/>
                <a:ea typeface="メイリオ" panose="020B0604030504040204" pitchFamily="50" charset="-128"/>
              </a:rPr>
              <a:t>LINE</a:t>
            </a:r>
            <a:endParaRPr kumimoji="1" lang="ja-JP" altLang="en-US" sz="4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9" name="Picture 4" descr="友だち追加">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4211" y="3601341"/>
            <a:ext cx="2189941" cy="6796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97B3327B-99B9-45D4-BE3F-456DA5636E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10" t="6802" r="8183" b="8710"/>
          <a:stretch/>
        </p:blipFill>
        <p:spPr bwMode="auto">
          <a:xfrm>
            <a:off x="3320682" y="4299451"/>
            <a:ext cx="2281942" cy="2286828"/>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5482E008-320A-41FD-BC05-9D4DA004D10E}"/>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5971430" y="1392427"/>
            <a:ext cx="2398435" cy="5193852"/>
          </a:xfrm>
          <a:prstGeom prst="rect">
            <a:avLst/>
          </a:prstGeom>
        </p:spPr>
      </p:pic>
      <p:sp>
        <p:nvSpPr>
          <p:cNvPr id="2" name="吹き出し: 右矢印 1">
            <a:extLst>
              <a:ext uri="{FF2B5EF4-FFF2-40B4-BE49-F238E27FC236}">
                <a16:creationId xmlns:a16="http://schemas.microsoft.com/office/drawing/2014/main" id="{7409196D-753C-47AA-BE2E-797353488F1D}"/>
              </a:ext>
            </a:extLst>
          </p:cNvPr>
          <p:cNvSpPr/>
          <p:nvPr/>
        </p:nvSpPr>
        <p:spPr>
          <a:xfrm>
            <a:off x="513759" y="4600985"/>
            <a:ext cx="2855628" cy="1243830"/>
          </a:xfrm>
          <a:prstGeom prst="rightArrowCallout">
            <a:avLst>
              <a:gd name="adj1" fmla="val 25000"/>
              <a:gd name="adj2" fmla="val 25000"/>
              <a:gd name="adj3" fmla="val 25000"/>
              <a:gd name="adj4" fmla="val 764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テキスト ボックス 7"/>
          <p:cNvSpPr txBox="1"/>
          <p:nvPr/>
        </p:nvSpPr>
        <p:spPr>
          <a:xfrm>
            <a:off x="589011" y="4686968"/>
            <a:ext cx="2150116" cy="1200329"/>
          </a:xfrm>
          <a:prstGeom prst="rect">
            <a:avLst/>
          </a:prstGeom>
          <a:noFill/>
        </p:spPr>
        <p:txBody>
          <a:bodyPr wrap="square" rtlCol="0">
            <a:spAutoFit/>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QR</a:t>
            </a:r>
            <a:r>
              <a:rPr kumimoji="1"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コードで</a:t>
            </a:r>
            <a:endParaRPr kumimoji="1"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デモを</a:t>
            </a:r>
            <a:endParaRPr kumimoji="1" lang="en-US" altLang="ja-JP"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試して</a:t>
            </a:r>
            <a:r>
              <a:rPr kumimoji="1" lang="ja-JP" altLang="en-US" sz="2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ください　</a:t>
            </a:r>
            <a:endParaRPr kumimoji="1" lang="en-US" altLang="ja-JP" sz="1846"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4190401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機能①</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属性別配信</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561863" y="1398494"/>
            <a:ext cx="2278525" cy="5132984"/>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3295761" cy="24783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・男女共同参画課による</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　女性へのメッセージ</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・高齢者福祉の高齢者向けメッセージ</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・教育委員会などの若者限定メッセージ</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などが出し分けられます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726136" y="2241179"/>
            <a:ext cx="1960491" cy="4245477"/>
          </a:xfrm>
          <a:prstGeom prst="rect">
            <a:avLst/>
          </a:prstGeom>
        </p:spPr>
      </p:pic>
      <p:pic>
        <p:nvPicPr>
          <p:cNvPr id="6" name="그림 62">
            <a:extLst>
              <a:ext uri="{FF2B5EF4-FFF2-40B4-BE49-F238E27FC236}">
                <a16:creationId xmlns:a16="http://schemas.microsoft.com/office/drawing/2014/main" id="{84E86AC7-4B78-46CE-A3C5-272F2D84EF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124320" y="1398494"/>
            <a:ext cx="2278525" cy="5132984"/>
          </a:xfrm>
          <a:prstGeom prst="rect">
            <a:avLst/>
          </a:prstGeom>
        </p:spPr>
      </p:pic>
      <p:pic>
        <p:nvPicPr>
          <p:cNvPr id="8" name="図 7">
            <a:extLst>
              <a:ext uri="{FF2B5EF4-FFF2-40B4-BE49-F238E27FC236}">
                <a16:creationId xmlns:a16="http://schemas.microsoft.com/office/drawing/2014/main" id="{CB3076AA-F82A-43D7-9F97-CBB57C4ACE0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4283336" y="2259106"/>
            <a:ext cx="1960491" cy="4245477"/>
          </a:xfrm>
          <a:prstGeom prst="rect">
            <a:avLst/>
          </a:prstGeom>
        </p:spPr>
      </p:pic>
    </p:spTree>
    <p:extLst>
      <p:ext uri="{BB962C8B-B14F-4D97-AF65-F5344CB8AC3E}">
        <p14:creationId xmlns:p14="http://schemas.microsoft.com/office/powerpoint/2010/main" val="209430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561863" y="1398494"/>
            <a:ext cx="2278525" cy="5132984"/>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3516893" cy="11149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・その住民が自分で選んだ</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欲しい情報だけの</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セグメント配信ができます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726136" y="2241179"/>
            <a:ext cx="1960490" cy="4245477"/>
          </a:xfrm>
          <a:prstGeom prst="rect">
            <a:avLst/>
          </a:prstGeom>
        </p:spPr>
      </p:pic>
      <p:pic>
        <p:nvPicPr>
          <p:cNvPr id="6" name="그림 62">
            <a:extLst>
              <a:ext uri="{FF2B5EF4-FFF2-40B4-BE49-F238E27FC236}">
                <a16:creationId xmlns:a16="http://schemas.microsoft.com/office/drawing/2014/main" id="{84E86AC7-4B78-46CE-A3C5-272F2D84EF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124320" y="1398494"/>
            <a:ext cx="2278525" cy="5132984"/>
          </a:xfrm>
          <a:prstGeom prst="rect">
            <a:avLst/>
          </a:prstGeom>
        </p:spPr>
      </p:pic>
      <p:pic>
        <p:nvPicPr>
          <p:cNvPr id="8" name="図 7">
            <a:extLst>
              <a:ext uri="{FF2B5EF4-FFF2-40B4-BE49-F238E27FC236}">
                <a16:creationId xmlns:a16="http://schemas.microsoft.com/office/drawing/2014/main" id="{CB3076AA-F82A-43D7-9F97-CBB57C4ACE0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4283336" y="2259106"/>
            <a:ext cx="1960490" cy="4245477"/>
          </a:xfrm>
          <a:prstGeom prst="rect">
            <a:avLst/>
          </a:prstGeom>
        </p:spPr>
      </p:pic>
      <p:sp>
        <p:nvSpPr>
          <p:cNvPr id="10" name="テキスト ボックス 9">
            <a:extLst>
              <a:ext uri="{FF2B5EF4-FFF2-40B4-BE49-F238E27FC236}">
                <a16:creationId xmlns:a16="http://schemas.microsoft.com/office/drawing/2014/main" id="{A3A2B858-A449-4E7C-A6F3-F6B758BEFBDE}"/>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機能②</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欲しい情報だけ届く</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211430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4E2B466-D991-4810-ADE7-C174F2115C05}"/>
              </a:ext>
            </a:extLst>
          </p:cNvPr>
          <p:cNvSpPr txBox="1"/>
          <p:nvPr/>
        </p:nvSpPr>
        <p:spPr>
          <a:xfrm>
            <a:off x="322729" y="422210"/>
            <a:ext cx="8498542" cy="39894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CCDDEA">
                    <a:lumMod val="50000"/>
                  </a:srgbClr>
                </a:solidFill>
                <a:effectLst/>
                <a:uLnTx/>
                <a:uFillTx/>
                <a:latin typeface="メイリオ" panose="020B0604030504040204" pitchFamily="50" charset="-128"/>
                <a:ea typeface="メイリオ" panose="020B0604030504040204" pitchFamily="50" charset="-128"/>
                <a:cs typeface="+mn-cs"/>
              </a:rPr>
              <a:t>行政アプリ開発の事例</a:t>
            </a:r>
            <a:endParaRPr kumimoji="0" lang="en-US" altLang="ja-JP" sz="4062" b="1" i="0" u="none" strike="noStrike" kern="1200" cap="none" spc="0" normalizeH="0" baseline="0" noProof="0" dirty="0">
              <a:ln>
                <a:noFill/>
              </a:ln>
              <a:solidFill>
                <a:srgbClr val="CCDDEA">
                  <a:lumMod val="5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自治体の公式</a:t>
            </a:r>
            <a:r>
              <a:rPr kumimoji="0"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LINE</a:t>
            </a:r>
            <a:r>
              <a:rPr kumimoji="0"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にダウンロード不要のアプリを接続！</a:t>
            </a:r>
            <a:br>
              <a:rPr kumimoji="0"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br>
            <a:r>
              <a:rPr kumimoji="0"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希望に合わせて短期開発し、市民の利便性を強化。</a:t>
            </a:r>
            <a:endParaRPr kumimoji="0"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例、</a:t>
            </a:r>
            <a:r>
              <a:rPr kumimoji="0" lang="en-US" altLang="ja-JP"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AI</a:t>
            </a:r>
            <a:r>
              <a:rPr kumimoji="0" lang="ja-JP" altLang="en-US" sz="2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型チャットボット、相談、教育、申請、観光、ワクチン、防災、ゴミ分別、道路通報</a:t>
            </a:r>
            <a:endParaRPr kumimoji="0" lang="en-US" altLang="ja-JP" sz="4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3" name="図 2">
            <a:extLst>
              <a:ext uri="{FF2B5EF4-FFF2-40B4-BE49-F238E27FC236}">
                <a16:creationId xmlns:a16="http://schemas.microsoft.com/office/drawing/2014/main" id="{613047BB-AB94-42D3-AE39-229ADE95A252}"/>
              </a:ext>
            </a:extLst>
          </p:cNvPr>
          <p:cNvPicPr>
            <a:picLocks noChangeAspect="1"/>
          </p:cNvPicPr>
          <p:nvPr/>
        </p:nvPicPr>
        <p:blipFill>
          <a:blip r:embed="rId2"/>
          <a:stretch>
            <a:fillRect/>
          </a:stretch>
        </p:blipFill>
        <p:spPr>
          <a:xfrm>
            <a:off x="4370929" y="3882694"/>
            <a:ext cx="4519766" cy="2553096"/>
          </a:xfrm>
          <a:prstGeom prst="rect">
            <a:avLst/>
          </a:prstGeom>
        </p:spPr>
      </p:pic>
      <p:sp>
        <p:nvSpPr>
          <p:cNvPr id="5" name="テキスト ボックス 4">
            <a:extLst>
              <a:ext uri="{FF2B5EF4-FFF2-40B4-BE49-F238E27FC236}">
                <a16:creationId xmlns:a16="http://schemas.microsoft.com/office/drawing/2014/main" id="{CBCE6383-F663-4E32-AE4E-26AC079057FE}"/>
              </a:ext>
            </a:extLst>
          </p:cNvPr>
          <p:cNvSpPr txBox="1"/>
          <p:nvPr/>
        </p:nvSpPr>
        <p:spPr>
          <a:xfrm>
            <a:off x="191084" y="4411635"/>
            <a:ext cx="4179845"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東武</a:t>
            </a:r>
            <a:r>
              <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T</a:t>
            </a: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の「持ち運べる役所」は</a:t>
            </a:r>
            <a:endPar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政府の</a:t>
            </a:r>
            <a:r>
              <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LINE</a:t>
            </a: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利用ガイドラインに合わせ</a:t>
            </a:r>
            <a:endPar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LINE</a:t>
            </a: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のトーク画面ではなく、</a:t>
            </a:r>
            <a:endPar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別の国内サーバーを活用する</a:t>
            </a:r>
            <a:endPar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PWA</a:t>
            </a:r>
            <a:r>
              <a:rPr kumimoji="0" lang="ja-JP" alt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アプリ方式を採用しています。</a:t>
            </a:r>
            <a:endParaRPr kumimoji="0" lang="en-US" altLang="ja-JP"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63836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2"/>
          <p:cNvSpPr txBox="1">
            <a:spLocks/>
          </p:cNvSpPr>
          <p:nvPr/>
        </p:nvSpPr>
        <p:spPr>
          <a:xfrm>
            <a:off x="4788046" y="5624513"/>
            <a:ext cx="1766813" cy="28526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23D9EA7F-AF66-4E0E-8C8A-C8D650319246}" type="slidenum">
              <a:rPr kumimoji="1" lang="ja-JP" altLang="en-US" sz="9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1" lang="ja-JP" altLang="en-US" sz="9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grpSp>
        <p:nvGrpSpPr>
          <p:cNvPr id="4" name="グループ化 3"/>
          <p:cNvGrpSpPr/>
          <p:nvPr/>
        </p:nvGrpSpPr>
        <p:grpSpPr>
          <a:xfrm>
            <a:off x="4146786" y="1157892"/>
            <a:ext cx="2400289" cy="5426724"/>
            <a:chOff x="248205" y="1676992"/>
            <a:chExt cx="1888280" cy="4214716"/>
          </a:xfrm>
        </p:grpSpPr>
        <p:pic>
          <p:nvPicPr>
            <p:cNvPr id="5"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48205" y="1676992"/>
              <a:ext cx="1888280" cy="4214716"/>
            </a:xfrm>
            <a:prstGeom prst="rect">
              <a:avLst/>
            </a:prstGeom>
          </p:spPr>
        </p:pic>
        <p:pic>
          <p:nvPicPr>
            <p:cNvPr id="6" name="図 5"/>
            <p:cNvPicPr>
              <a:picLocks noChangeAspect="1"/>
            </p:cNvPicPr>
            <p:nvPr/>
          </p:nvPicPr>
          <p:blipFill>
            <a:blip r:embed="rId3"/>
            <a:stretch>
              <a:fillRect/>
            </a:stretch>
          </p:blipFill>
          <p:spPr>
            <a:xfrm>
              <a:off x="370719" y="2358809"/>
              <a:ext cx="1643344" cy="3532899"/>
            </a:xfrm>
            <a:prstGeom prst="rect">
              <a:avLst/>
            </a:prstGeom>
          </p:spPr>
        </p:pic>
      </p:grpSp>
      <p:grpSp>
        <p:nvGrpSpPr>
          <p:cNvPr id="7" name="グループ化 6"/>
          <p:cNvGrpSpPr/>
          <p:nvPr/>
        </p:nvGrpSpPr>
        <p:grpSpPr>
          <a:xfrm>
            <a:off x="6670196" y="1157892"/>
            <a:ext cx="2418388" cy="5421413"/>
            <a:chOff x="4818862" y="1676992"/>
            <a:chExt cx="1882016" cy="4200736"/>
          </a:xfrm>
        </p:grpSpPr>
        <p:pic>
          <p:nvPicPr>
            <p:cNvPr id="8"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818862" y="1676992"/>
              <a:ext cx="1882016" cy="4200736"/>
            </a:xfrm>
            <a:prstGeom prst="rect">
              <a:avLst/>
            </a:prstGeom>
          </p:spPr>
        </p:pic>
        <p:pic>
          <p:nvPicPr>
            <p:cNvPr id="9" name="図 8"/>
            <p:cNvPicPr>
              <a:picLocks noChangeAspect="1"/>
            </p:cNvPicPr>
            <p:nvPr/>
          </p:nvPicPr>
          <p:blipFill>
            <a:blip r:embed="rId4"/>
            <a:stretch>
              <a:fillRect/>
            </a:stretch>
          </p:blipFill>
          <p:spPr>
            <a:xfrm>
              <a:off x="4946121" y="2361416"/>
              <a:ext cx="1627084" cy="3516312"/>
            </a:xfrm>
            <a:prstGeom prst="rect">
              <a:avLst/>
            </a:prstGeom>
          </p:spPr>
        </p:pic>
      </p:gr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3724" y="2035776"/>
            <a:ext cx="2098128" cy="4543529"/>
          </a:xfrm>
          <a:prstGeom prst="rect">
            <a:avLst/>
          </a:prstGeom>
        </p:spPr>
      </p:pic>
      <p:pic>
        <p:nvPicPr>
          <p:cNvPr id="11" name="図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02843" y="2041086"/>
            <a:ext cx="2098127" cy="4543530"/>
          </a:xfrm>
          <a:prstGeom prst="rect">
            <a:avLst/>
          </a:prstGeom>
        </p:spPr>
      </p:pic>
      <p:sp>
        <p:nvSpPr>
          <p:cNvPr id="12" name="正方形/長方形 11"/>
          <p:cNvSpPr/>
          <p:nvPr/>
        </p:nvSpPr>
        <p:spPr>
          <a:xfrm>
            <a:off x="197653" y="3385113"/>
            <a:ext cx="3972254" cy="203132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・コールセンターのコストを</a:t>
            </a:r>
            <a:endPar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大幅削減</a:t>
            </a:r>
            <a:endPar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・３６５日２４時間対応で</a:t>
            </a:r>
            <a:endPar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　住民の利便性向上</a:t>
            </a:r>
            <a:endPar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・職員の電話の手間を減らす</a:t>
            </a:r>
            <a:endPar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・自治体の</a:t>
            </a:r>
            <a:r>
              <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LINE</a:t>
            </a:r>
            <a:r>
              <a:rPr kumimoji="1" lang="ja-JP" altLang="en-US"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rPr>
              <a:t>につけるだけ</a:t>
            </a:r>
            <a:endParaRPr kumimoji="1" lang="en-US" altLang="ja-JP" sz="21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mn-cs"/>
            </a:endParaRPr>
          </a:p>
        </p:txBody>
      </p:sp>
      <p:sp>
        <p:nvSpPr>
          <p:cNvPr id="13" name="正方形/長方形 12"/>
          <p:cNvSpPr/>
          <p:nvPr/>
        </p:nvSpPr>
        <p:spPr>
          <a:xfrm>
            <a:off x="261144" y="2831684"/>
            <a:ext cx="3954929" cy="41549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100" b="0" i="0" u="none" strike="noStrike" kern="1200" cap="none" spc="0" normalizeH="0" baseline="0" noProof="0" dirty="0">
                <a:ln>
                  <a:noFill/>
                </a:ln>
                <a:solidFill>
                  <a:srgbClr val="0070C0"/>
                </a:solidFill>
                <a:effectLst/>
                <a:uLnTx/>
                <a:uFillTx/>
                <a:latin typeface="UD デジタル 教科書体 NP-B" panose="02020700000000000000" pitchFamily="18" charset="-128"/>
                <a:ea typeface="UD デジタル 教科書体 NP-B" panose="02020700000000000000" pitchFamily="18" charset="-128"/>
                <a:cs typeface="+mn-cs"/>
              </a:rPr>
              <a:t>数千パターンの質問に自動回答</a:t>
            </a:r>
          </a:p>
        </p:txBody>
      </p:sp>
      <p:sp>
        <p:nvSpPr>
          <p:cNvPr id="15" name="正方形/長方形 14"/>
          <p:cNvSpPr/>
          <p:nvPr/>
        </p:nvSpPr>
        <p:spPr>
          <a:xfrm>
            <a:off x="261143" y="390544"/>
            <a:ext cx="7894565" cy="144655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行政アプリの事例①</a:t>
            </a:r>
            <a:endParaRPr kumimoji="0" lang="en-US" altLang="ja-JP" sz="4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0"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自治体</a:t>
            </a:r>
            <a:r>
              <a:rPr kumimoji="0"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AI</a:t>
            </a:r>
            <a:r>
              <a:rPr kumimoji="0"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型 チャットボット</a:t>
            </a:r>
            <a:endParaRPr kumimoji="0" lang="en-US" altLang="ja-JP" sz="4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276477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3425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行政アプリの事例②</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LINE</a:t>
            </a: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電子申請</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pic>
        <p:nvPicPr>
          <p:cNvPr id="2" name="図 1">
            <a:extLst>
              <a:ext uri="{FF2B5EF4-FFF2-40B4-BE49-F238E27FC236}">
                <a16:creationId xmlns:a16="http://schemas.microsoft.com/office/drawing/2014/main" id="{CD672B03-A82B-4B25-AF4F-B93C5C1249D0}"/>
              </a:ext>
            </a:extLst>
          </p:cNvPr>
          <p:cNvPicPr>
            <a:picLocks noChangeAspect="1"/>
          </p:cNvPicPr>
          <p:nvPr/>
        </p:nvPicPr>
        <p:blipFill rotWithShape="1">
          <a:blip r:embed="rId4"/>
          <a:srcRect l="4706" t="26752" r="34046" b="2042"/>
          <a:stretch/>
        </p:blipFill>
        <p:spPr>
          <a:xfrm>
            <a:off x="589011" y="1899945"/>
            <a:ext cx="4667157" cy="2841812"/>
          </a:xfrm>
          <a:prstGeom prst="rect">
            <a:avLst/>
          </a:prstGeom>
        </p:spPr>
      </p:pic>
      <p:sp>
        <p:nvSpPr>
          <p:cNvPr id="8" name="テキスト ボックス 7">
            <a:extLst>
              <a:ext uri="{FF2B5EF4-FFF2-40B4-BE49-F238E27FC236}">
                <a16:creationId xmlns:a16="http://schemas.microsoft.com/office/drawing/2014/main" id="{A12B7BDD-3C1A-4440-9EC8-6C0814A6C81B}"/>
              </a:ext>
            </a:extLst>
          </p:cNvPr>
          <p:cNvSpPr txBox="1"/>
          <p:nvPr/>
        </p:nvSpPr>
        <p:spPr>
          <a:xfrm>
            <a:off x="412075" y="5060142"/>
            <a:ext cx="5109883"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文部科学省「学生給付金申請」をはじめ、多くの自治体の「コロナワクチン接種予約」などで導入されている</a:t>
            </a:r>
            <a:r>
              <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LINE</a:t>
            </a: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電子申請。</a:t>
            </a:r>
            <a:endPar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95224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行政アプリの事例③</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教育 オンライン学習</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4783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５教科の学習動画を選んで学習できます。</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また、１１万問の問題システムもついていて、学習と問題の両方が無料でできます。</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教育委員会などでの学力向上に使えます。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spTree>
    <p:extLst>
      <p:ext uri="{BB962C8B-B14F-4D97-AF65-F5344CB8AC3E}">
        <p14:creationId xmlns:p14="http://schemas.microsoft.com/office/powerpoint/2010/main" val="174756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7" name="그림 62">
            <a:extLst>
              <a:ext uri="{FF2B5EF4-FFF2-40B4-BE49-F238E27FC236}">
                <a16:creationId xmlns:a16="http://schemas.microsoft.com/office/drawing/2014/main" id="{C001C55A-9EB1-A349-AB66-DB28B062B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607587" y="2219942"/>
            <a:ext cx="1972097" cy="3777514"/>
          </a:xfrm>
          <a:prstGeom prst="rect">
            <a:avLst/>
          </a:prstGeom>
        </p:spPr>
      </p:pic>
      <p:pic>
        <p:nvPicPr>
          <p:cNvPr id="28" name="그림 62">
            <a:extLst>
              <a:ext uri="{FF2B5EF4-FFF2-40B4-BE49-F238E27FC236}">
                <a16:creationId xmlns:a16="http://schemas.microsoft.com/office/drawing/2014/main" id="{24AF3955-9C74-7F47-B7C8-0904DDE9D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655150" y="2219942"/>
            <a:ext cx="1971663" cy="3782616"/>
          </a:xfrm>
          <a:prstGeom prst="rect">
            <a:avLst/>
          </a:prstGeom>
        </p:spPr>
      </p:pic>
      <p:pic>
        <p:nvPicPr>
          <p:cNvPr id="22" name="図 21"/>
          <p:cNvPicPr>
            <a:picLocks noChangeAspect="1"/>
          </p:cNvPicPr>
          <p:nvPr/>
        </p:nvPicPr>
        <p:blipFill>
          <a:blip r:embed="rId3"/>
          <a:stretch>
            <a:fillRect/>
          </a:stretch>
        </p:blipFill>
        <p:spPr>
          <a:xfrm>
            <a:off x="4706660" y="2822609"/>
            <a:ext cx="1764078" cy="3174846"/>
          </a:xfrm>
          <a:prstGeom prst="rect">
            <a:avLst/>
          </a:prstGeom>
        </p:spPr>
      </p:pic>
      <p:pic>
        <p:nvPicPr>
          <p:cNvPr id="24" name="図 23"/>
          <p:cNvPicPr>
            <a:picLocks noChangeAspect="1"/>
          </p:cNvPicPr>
          <p:nvPr/>
        </p:nvPicPr>
        <p:blipFill>
          <a:blip r:embed="rId4"/>
          <a:stretch>
            <a:fillRect/>
          </a:stretch>
        </p:blipFill>
        <p:spPr>
          <a:xfrm>
            <a:off x="6733309" y="2822609"/>
            <a:ext cx="1784649" cy="3174847"/>
          </a:xfrm>
          <a:prstGeom prst="rect">
            <a:avLst/>
          </a:prstGeom>
        </p:spPr>
      </p:pic>
      <p:sp>
        <p:nvSpPr>
          <p:cNvPr id="18" name="テキスト ボックス 17">
            <a:extLst>
              <a:ext uri="{FF2B5EF4-FFF2-40B4-BE49-F238E27FC236}">
                <a16:creationId xmlns:a16="http://schemas.microsoft.com/office/drawing/2014/main" id="{1517C78A-8640-A749-97F5-3C8D73BE92D1}"/>
              </a:ext>
            </a:extLst>
          </p:cNvPr>
          <p:cNvSpPr txBox="1"/>
          <p:nvPr/>
        </p:nvSpPr>
        <p:spPr>
          <a:xfrm>
            <a:off x="232256" y="1131880"/>
            <a:ext cx="8911746" cy="310700"/>
          </a:xfrm>
          <a:prstGeom prst="rect">
            <a:avLst/>
          </a:prstGeom>
          <a:noFill/>
        </p:spPr>
        <p:txBody>
          <a:bodyPr wrap="square" lIns="0" tIns="27000" rIns="0" bIns="0" rtlCol="0" anchor="t">
            <a:noAutofit/>
          </a:bodyPr>
          <a:lstStyle/>
          <a:p>
            <a:r>
              <a:rPr lang="ja-JP" altLang="en-US" sz="3323" b="1" dirty="0">
                <a:latin typeface="メイリオ" panose="020B0604030504040204" pitchFamily="50" charset="-128"/>
                <a:ea typeface="メイリオ" panose="020B0604030504040204" pitchFamily="50" charset="-128"/>
              </a:rPr>
              <a:t>文部科学省 子どもの学び応援</a:t>
            </a:r>
            <a:endParaRPr lang="en-US" altLang="ja-JP" sz="3323" b="1" dirty="0">
              <a:latin typeface="メイリオ" panose="020B0604030504040204" pitchFamily="50" charset="-128"/>
              <a:ea typeface="メイリオ" panose="020B0604030504040204" pitchFamily="50" charset="-128"/>
            </a:endParaRPr>
          </a:p>
        </p:txBody>
      </p:sp>
      <p:sp>
        <p:nvSpPr>
          <p:cNvPr id="19" name="テキスト ボックス 35">
            <a:extLst>
              <a:ext uri="{FF2B5EF4-FFF2-40B4-BE49-F238E27FC236}">
                <a16:creationId xmlns:a16="http://schemas.microsoft.com/office/drawing/2014/main" id="{5FE41827-7492-1841-8E8B-21EE82962A57}"/>
              </a:ext>
            </a:extLst>
          </p:cNvPr>
          <p:cNvSpPr txBox="1"/>
          <p:nvPr/>
        </p:nvSpPr>
        <p:spPr>
          <a:xfrm>
            <a:off x="610498" y="1821001"/>
            <a:ext cx="3997090" cy="835177"/>
          </a:xfrm>
          <a:prstGeom prst="rect">
            <a:avLst/>
          </a:prstGeom>
          <a:noFill/>
        </p:spPr>
        <p:txBody>
          <a:bodyPr wrap="square" lIns="0" tIns="27000" rIns="0" bIns="0" numCol="1" rtlCol="0" anchor="t">
            <a:spAutoFit/>
          </a:bodyPr>
          <a:lstStyle/>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コロナにともなう休校時のオンライン学習支援。</a:t>
            </a:r>
          </a:p>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スマートフォン等からも手軽に、自宅等での学習に</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活用できる無償の教材や動画等を紹介しています。</a:t>
            </a:r>
            <a:endPar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p:txBody>
      </p:sp>
      <p:sp>
        <p:nvSpPr>
          <p:cNvPr id="23" name="角丸四角形吹き出し 22">
            <a:extLst>
              <a:ext uri="{FF2B5EF4-FFF2-40B4-BE49-F238E27FC236}">
                <a16:creationId xmlns:a16="http://schemas.microsoft.com/office/drawing/2014/main" id="{ED1501F3-11E0-4147-9A56-9B4294A19AEB}"/>
              </a:ext>
            </a:extLst>
          </p:cNvPr>
          <p:cNvSpPr/>
          <p:nvPr/>
        </p:nvSpPr>
        <p:spPr>
          <a:xfrm>
            <a:off x="552436" y="3677201"/>
            <a:ext cx="2133600" cy="719987"/>
          </a:xfrm>
          <a:prstGeom prst="wedgeRoundRectCallout">
            <a:avLst>
              <a:gd name="adj1" fmla="val 58135"/>
              <a:gd name="adj2" fmla="val 21342"/>
              <a:gd name="adj3" fmla="val 16667"/>
            </a:avLst>
          </a:prstGeom>
          <a:solidFill>
            <a:srgbClr val="08BF5B"/>
          </a:solidFill>
          <a:ln>
            <a:solidFill>
              <a:srgbClr val="08B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latin typeface="メイリオ" panose="020B0604030504040204" pitchFamily="50" charset="-128"/>
                <a:ea typeface="メイリオ" panose="020B0604030504040204" pitchFamily="50" charset="-128"/>
              </a:rPr>
              <a:t>登録してお試しください</a:t>
            </a:r>
          </a:p>
        </p:txBody>
      </p:sp>
      <p:pic>
        <p:nvPicPr>
          <p:cNvPr id="25" name="Picture 2" descr="LINE公式アカウント友達登録用QRコード 転載、印刷用ご自由にご使用ください。 LINE">
            <a:extLst>
              <a:ext uri="{FF2B5EF4-FFF2-40B4-BE49-F238E27FC236}">
                <a16:creationId xmlns:a16="http://schemas.microsoft.com/office/drawing/2014/main" id="{386E781B-BF1F-F249-A53A-C3E71A0E7E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42" t="43620" r="18586" b="5242"/>
          <a:stretch/>
        </p:blipFill>
        <p:spPr bwMode="auto">
          <a:xfrm>
            <a:off x="3020834" y="3677201"/>
            <a:ext cx="880224" cy="85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0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行政アプリの事例④</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観光</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1375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自治体の観光地の</a:t>
            </a:r>
            <a:r>
              <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QA</a:t>
            </a: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をエクセルで作り、インポートすれば、自動で回答できる</a:t>
            </a:r>
            <a:r>
              <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QA</a:t>
            </a: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チャットボットに。</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画面を切り替えて、「詳細」を押すことで、より詳しい内容が表示されます。</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6" name="図 5" descr="グラフィカル ユーザー インターフェイス&#10;&#10;自動的に生成された説明">
            <a:extLst>
              <a:ext uri="{FF2B5EF4-FFF2-40B4-BE49-F238E27FC236}">
                <a16:creationId xmlns:a16="http://schemas.microsoft.com/office/drawing/2014/main" id="{F54B44A4-7938-4115-A0C0-BBB6270951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73982" y="1390149"/>
            <a:ext cx="2403159" cy="5204081"/>
          </a:xfrm>
          <a:prstGeom prst="rect">
            <a:avLst/>
          </a:prstGeom>
        </p:spPr>
      </p:pic>
    </p:spTree>
    <p:extLst>
      <p:ext uri="{BB962C8B-B14F-4D97-AF65-F5344CB8AC3E}">
        <p14:creationId xmlns:p14="http://schemas.microsoft.com/office/powerpoint/2010/main" val="220053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行政アプリの事例⑤</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ワクチン</a:t>
            </a:r>
            <a:r>
              <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QA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31600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ワクチンに関する厚生労働省の問い合わせを、自動で回答できる</a:t>
            </a:r>
            <a:r>
              <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QA</a:t>
            </a: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チャットボット。</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大量の電話でパンクしているワクチン担当の部署への電話を減らして、住民の利便性を向上させる。</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マニュアルに合わせて、自治体ごとの変更が可能です。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spTree>
    <p:extLst>
      <p:ext uri="{BB962C8B-B14F-4D97-AF65-F5344CB8AC3E}">
        <p14:creationId xmlns:p14="http://schemas.microsoft.com/office/powerpoint/2010/main" val="1660459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行政アプリの事例⑥</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ゴミ分別の検索</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1385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それぞれの自治体ごとのゴミの捨て方をエクセルで作り、インポート。</a:t>
            </a:r>
            <a:endParaRPr kumimoji="1" lang="en-US" altLang="ja-JP"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検索機能付きで、ごみの捨て方と分別、そして捨てられる日を自動で回答できる</a:t>
            </a:r>
            <a:r>
              <a:rPr kumimoji="1" lang="en-US" altLang="ja-JP"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QA</a:t>
            </a:r>
            <a:r>
              <a:rPr kumimoji="1" lang="ja-JP" altLang="en-US"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チャットボット。</a:t>
            </a:r>
            <a:endParaRPr kumimoji="1" lang="en-US" altLang="ja-JP"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ゴミ分別リストをエクセルで納品していただきます。</a:t>
            </a:r>
            <a:endParaRPr kumimoji="1" lang="en-US" altLang="ja-JP" sz="1662"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969565" y="1389185"/>
            <a:ext cx="2403604" cy="5205046"/>
          </a:xfrm>
          <a:prstGeom prst="rect">
            <a:avLst/>
          </a:prstGeom>
        </p:spPr>
      </p:pic>
    </p:spTree>
    <p:extLst>
      <p:ext uri="{BB962C8B-B14F-4D97-AF65-F5344CB8AC3E}">
        <p14:creationId xmlns:p14="http://schemas.microsoft.com/office/powerpoint/2010/main" val="405829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967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行政アプリの事例⑦</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動画相談</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sp>
        <p:nvSpPr>
          <p:cNvPr id="5" name="テキスト ボックス 4">
            <a:extLst>
              <a:ext uri="{FF2B5EF4-FFF2-40B4-BE49-F238E27FC236}">
                <a16:creationId xmlns:a16="http://schemas.microsoft.com/office/drawing/2014/main" id="{2F91AC56-0704-4700-B9FB-E39BC1BA7F45}"/>
              </a:ext>
            </a:extLst>
          </p:cNvPr>
          <p:cNvSpPr txBox="1"/>
          <p:nvPr/>
        </p:nvSpPr>
        <p:spPr>
          <a:xfrm>
            <a:off x="448408" y="2517697"/>
            <a:ext cx="4352192" cy="21375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悩み相談のチャットボット。</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カウンセラーによる相談内容の動画を選択できます。</a:t>
            </a:r>
            <a:endPar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LINE</a:t>
            </a:r>
            <a:r>
              <a:rPr kumimoji="1" lang="ja-JP" altLang="en-US" sz="2215"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相談の「相談」ボタンに併設させて、相談時間外の対応などに使います。</a:t>
            </a:r>
          </a:p>
        </p:txBody>
      </p:sp>
      <p:pic>
        <p:nvPicPr>
          <p:cNvPr id="7" name="図 6">
            <a:extLst>
              <a:ext uri="{FF2B5EF4-FFF2-40B4-BE49-F238E27FC236}">
                <a16:creationId xmlns:a16="http://schemas.microsoft.com/office/drawing/2014/main" id="{55C24CB7-81A4-48B4-A53F-C1953B9983A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969565" y="1389185"/>
            <a:ext cx="2403604" cy="5205045"/>
          </a:xfrm>
          <a:prstGeom prst="rect">
            <a:avLst/>
          </a:prstGeom>
        </p:spPr>
      </p:pic>
    </p:spTree>
    <p:extLst>
      <p:ext uri="{BB962C8B-B14F-4D97-AF65-F5344CB8AC3E}">
        <p14:creationId xmlns:p14="http://schemas.microsoft.com/office/powerpoint/2010/main" val="1766553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B725FA5-E3EA-4D5F-ABB3-F93CA6CD9DE4}"/>
              </a:ext>
            </a:extLst>
          </p:cNvPr>
          <p:cNvSpPr txBox="1"/>
          <p:nvPr/>
        </p:nvSpPr>
        <p:spPr>
          <a:xfrm>
            <a:off x="247444" y="557398"/>
            <a:ext cx="5457216" cy="134254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行政アプリの事例⑧</a:t>
            </a:r>
            <a:endParaRPr kumimoji="0" lang="en-US" altLang="ja-JP"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ワクチン接種証明</a:t>
            </a:r>
            <a:endParaRPr kumimoji="1" lang="ja-JP" altLang="en-US" sz="40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4" name="그림 62">
            <a:extLst>
              <a:ext uri="{FF2B5EF4-FFF2-40B4-BE49-F238E27FC236}">
                <a16:creationId xmlns:a16="http://schemas.microsoft.com/office/drawing/2014/main" id="{CCFA9D97-2FCA-4EA9-B0F3-EF815B136F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5787748" y="360283"/>
            <a:ext cx="2767241" cy="6233948"/>
          </a:xfrm>
          <a:prstGeom prst="rect">
            <a:avLst/>
          </a:prstGeom>
        </p:spPr>
      </p:pic>
      <p:pic>
        <p:nvPicPr>
          <p:cNvPr id="6" name="Picture 2" descr="スマホを持っている手のイラスト">
            <a:extLst>
              <a:ext uri="{FF2B5EF4-FFF2-40B4-BE49-F238E27FC236}">
                <a16:creationId xmlns:a16="http://schemas.microsoft.com/office/drawing/2014/main" id="{90C582D2-C375-4AB5-A85C-E9AE8A1F4B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403"/>
          <a:stretch/>
        </p:blipFill>
        <p:spPr bwMode="auto">
          <a:xfrm>
            <a:off x="531090" y="2114190"/>
            <a:ext cx="2891704" cy="3737837"/>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13E10611-5972-404A-957F-274FD6D7AE83}"/>
              </a:ext>
            </a:extLst>
          </p:cNvPr>
          <p:cNvPicPr>
            <a:picLocks noChangeAspect="1"/>
          </p:cNvPicPr>
          <p:nvPr/>
        </p:nvPicPr>
        <p:blipFill rotWithShape="1">
          <a:blip r:embed="rId4"/>
          <a:srcRect l="6684" t="10129" r="7377" b="13134"/>
          <a:stretch/>
        </p:blipFill>
        <p:spPr>
          <a:xfrm>
            <a:off x="1757374" y="2610988"/>
            <a:ext cx="1073139" cy="2183977"/>
          </a:xfrm>
          <a:prstGeom prst="rect">
            <a:avLst/>
          </a:prstGeom>
        </p:spPr>
      </p:pic>
      <p:sp>
        <p:nvSpPr>
          <p:cNvPr id="9" name="テキスト ボックス 8">
            <a:extLst>
              <a:ext uri="{FF2B5EF4-FFF2-40B4-BE49-F238E27FC236}">
                <a16:creationId xmlns:a16="http://schemas.microsoft.com/office/drawing/2014/main" id="{C56723B0-F36C-4368-99E6-33B9FDFC3D59}"/>
              </a:ext>
            </a:extLst>
          </p:cNvPr>
          <p:cNvSpPr txBox="1"/>
          <p:nvPr/>
        </p:nvSpPr>
        <p:spPr>
          <a:xfrm>
            <a:off x="1757374" y="2511095"/>
            <a:ext cx="1073139" cy="553998"/>
          </a:xfrm>
          <a:prstGeom prst="rect">
            <a:avLst/>
          </a:prstGeom>
          <a:solidFill>
            <a:srgbClr val="E4EFF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〇〇市</a:t>
            </a:r>
            <a:endParaRPr kumimoji="0"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コロナワクチン</a:t>
            </a:r>
            <a:endParaRPr kumimoji="0"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電子接種証明</a:t>
            </a:r>
          </a:p>
        </p:txBody>
      </p:sp>
      <p:sp>
        <p:nvSpPr>
          <p:cNvPr id="10" name="テキスト ボックス 9">
            <a:extLst>
              <a:ext uri="{FF2B5EF4-FFF2-40B4-BE49-F238E27FC236}">
                <a16:creationId xmlns:a16="http://schemas.microsoft.com/office/drawing/2014/main" id="{61EBBD36-A010-4C56-8795-802962A2616D}"/>
              </a:ext>
            </a:extLst>
          </p:cNvPr>
          <p:cNvSpPr txBox="1"/>
          <p:nvPr/>
        </p:nvSpPr>
        <p:spPr>
          <a:xfrm>
            <a:off x="1774914" y="3578520"/>
            <a:ext cx="1073139" cy="461665"/>
          </a:xfrm>
          <a:prstGeom prst="rect">
            <a:avLst/>
          </a:prstGeom>
          <a:solidFill>
            <a:srgbClr val="E4EFF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3</a:t>
            </a:r>
            <a:r>
              <a:rPr kumimoji="0" lang="ja-JP" altLang="en-US"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回目</a:t>
            </a:r>
            <a:endParaRPr kumimoji="0" lang="en-US" altLang="ja-JP" sz="12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1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2022</a:t>
            </a:r>
            <a:r>
              <a:rPr kumimoji="0" lang="ja-JP" altLang="en-US" sz="1200" b="0" i="0" u="none" strike="noStrike" kern="1200" cap="none" spc="-1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年</a:t>
            </a:r>
            <a:r>
              <a:rPr kumimoji="0" lang="en-US" altLang="ja-JP" sz="1200" b="0" i="0" u="none" strike="noStrike" kern="1200" cap="none" spc="-1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a:t>
            </a:r>
            <a:r>
              <a:rPr kumimoji="0" lang="ja-JP" altLang="en-US" sz="1200" b="0" i="0" u="none" strike="noStrike" kern="1200" cap="none" spc="-1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月</a:t>
            </a:r>
            <a:r>
              <a:rPr kumimoji="0" lang="en-US" altLang="ja-JP" sz="1200" b="0" i="0" u="none" strike="noStrike" kern="1200" cap="none" spc="-1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a:t>
            </a:r>
            <a:r>
              <a:rPr kumimoji="0" lang="ja-JP" altLang="en-US" sz="1200" b="0" i="0" u="none" strike="noStrike" kern="1200" cap="none" spc="-15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日</a:t>
            </a:r>
          </a:p>
        </p:txBody>
      </p:sp>
      <p:pic>
        <p:nvPicPr>
          <p:cNvPr id="11" name="Picture 2">
            <a:extLst>
              <a:ext uri="{FF2B5EF4-FFF2-40B4-BE49-F238E27FC236}">
                <a16:creationId xmlns:a16="http://schemas.microsoft.com/office/drawing/2014/main" id="{9654388B-9407-4B43-84A3-62C2AB2A4A9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350858" y="2091211"/>
            <a:ext cx="603264" cy="603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認定イラスト／無料イラストなら「イラストAC」">
            <a:extLst>
              <a:ext uri="{FF2B5EF4-FFF2-40B4-BE49-F238E27FC236}">
                <a16:creationId xmlns:a16="http://schemas.microsoft.com/office/drawing/2014/main" id="{E981A128-8E8A-462F-89DC-AE7FFBF6B3D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040168" y="3068356"/>
            <a:ext cx="513322" cy="516359"/>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C86F0B03-2C00-47C7-B738-BE2DD7B994D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91" b="92095" l="7287" r="91903">
                        <a14:foregroundMark x1="21457" y1="18972" x2="10931" y2="27273"/>
                        <a14:foregroundMark x1="73279" y1="92095" x2="66802" y2="91700"/>
                        <a14:foregroundMark x1="7692" y1="35178" x2="7692" y2="36364"/>
                        <a14:foregroundMark x1="91903" y1="70751" x2="90283" y2="74308"/>
                      </a14:backgroundRemoval>
                    </a14:imgEffect>
                  </a14:imgLayer>
                </a14:imgProps>
              </a:ext>
            </a:extLst>
          </a:blip>
          <a:srcRect t="-1" b="1150"/>
          <a:stretch/>
        </p:blipFill>
        <p:spPr>
          <a:xfrm>
            <a:off x="3624648" y="4794965"/>
            <a:ext cx="1381461" cy="1398756"/>
          </a:xfrm>
          <a:prstGeom prst="rect">
            <a:avLst/>
          </a:prstGeom>
        </p:spPr>
      </p:pic>
      <p:pic>
        <p:nvPicPr>
          <p:cNvPr id="19" name="図 18">
            <a:extLst>
              <a:ext uri="{FF2B5EF4-FFF2-40B4-BE49-F238E27FC236}">
                <a16:creationId xmlns:a16="http://schemas.microsoft.com/office/drawing/2014/main" id="{78FC930B-8676-4FD0-B431-8540DBB96A31}"/>
              </a:ext>
            </a:extLst>
          </p:cNvPr>
          <p:cNvPicPr>
            <a:picLocks noChangeAspect="1"/>
          </p:cNvPicPr>
          <p:nvPr/>
        </p:nvPicPr>
        <p:blipFill rotWithShape="1">
          <a:blip r:embed="rId9"/>
          <a:srcRect r="39766" b="46414"/>
          <a:stretch/>
        </p:blipFill>
        <p:spPr>
          <a:xfrm>
            <a:off x="1811619" y="4033607"/>
            <a:ext cx="964648" cy="708349"/>
          </a:xfrm>
          <a:prstGeom prst="rect">
            <a:avLst/>
          </a:prstGeom>
        </p:spPr>
      </p:pic>
      <p:pic>
        <p:nvPicPr>
          <p:cNvPr id="2" name="図 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978217" y="1407485"/>
            <a:ext cx="2386623" cy="5168274"/>
          </a:xfrm>
          <a:prstGeom prst="rect">
            <a:avLst/>
          </a:prstGeom>
        </p:spPr>
      </p:pic>
    </p:spTree>
    <p:extLst>
      <p:ext uri="{BB962C8B-B14F-4D97-AF65-F5344CB8AC3E}">
        <p14:creationId xmlns:p14="http://schemas.microsoft.com/office/powerpoint/2010/main" val="1154033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98D526-DA7A-45FB-9FFD-0F84B9873C50}"/>
              </a:ext>
            </a:extLst>
          </p:cNvPr>
          <p:cNvSpPr/>
          <p:nvPr/>
        </p:nvSpPr>
        <p:spPr>
          <a:xfrm>
            <a:off x="1522164" y="529536"/>
            <a:ext cx="6340197"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LINE</a:t>
            </a:r>
            <a:r>
              <a:rPr kumimoji="0" lang="ja-JP" altLang="en-US" sz="40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社の自治体無償プラン</a:t>
            </a:r>
          </a:p>
        </p:txBody>
      </p:sp>
      <p:sp>
        <p:nvSpPr>
          <p:cNvPr id="3" name="コンテンツ プレースホルダー 2">
            <a:extLst>
              <a:ext uri="{FF2B5EF4-FFF2-40B4-BE49-F238E27FC236}">
                <a16:creationId xmlns:a16="http://schemas.microsoft.com/office/drawing/2014/main" id="{B3905E6A-D1AE-4B3F-AAA6-AC354D09B7AB}"/>
              </a:ext>
            </a:extLst>
          </p:cNvPr>
          <p:cNvSpPr txBox="1">
            <a:spLocks/>
          </p:cNvSpPr>
          <p:nvPr/>
        </p:nvSpPr>
        <p:spPr>
          <a:xfrm>
            <a:off x="800041" y="1373693"/>
            <a:ext cx="7784442" cy="2356805"/>
          </a:xfrm>
          <a:prstGeom prst="rect">
            <a:avLst/>
          </a:prstGeom>
          <a:noFill/>
          <a:ln>
            <a:noFill/>
          </a:ln>
        </p:spPr>
        <p:txBody>
          <a:bodyPr spcFirstLastPara="1" wrap="square" lIns="84392" tIns="42185" rIns="84392" bIns="42185" anchor="ctr" anchorCtr="0">
            <a:normAutofit lnSpcReduction="10000"/>
          </a:bodyPr>
          <a:lstStyle>
            <a:defPPr marR="0" lvl="0" algn="l" rtl="0">
              <a:lnSpc>
                <a:spcPct val="100000"/>
              </a:lnSpc>
              <a:spcBef>
                <a:spcPts val="0"/>
              </a:spcBef>
              <a:spcAft>
                <a:spcPts val="0"/>
              </a:spcAft>
            </a:defPPr>
            <a:lvl1pPr marL="457200" marR="0" lvl="0" indent="-381000" algn="ctr" rtl="0">
              <a:lnSpc>
                <a:spcPct val="90000"/>
              </a:lnSpc>
              <a:spcBef>
                <a:spcPts val="10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1pPr>
            <a:lvl2pPr marL="914400" marR="0" lvl="1"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2pPr>
            <a:lvl3pPr marL="1371600" marR="0" lvl="2"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3pPr>
            <a:lvl4pPr marL="1828800" marR="0" lvl="3"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4pPr>
            <a:lvl5pPr marL="2286000" marR="0" lvl="4" indent="-381000" algn="ctr" rtl="0">
              <a:lnSpc>
                <a:spcPct val="90000"/>
              </a:lnSpc>
              <a:spcBef>
                <a:spcPts val="500"/>
              </a:spcBef>
              <a:spcAft>
                <a:spcPts val="0"/>
              </a:spcAft>
              <a:buClr>
                <a:schemeClr val="accent1"/>
              </a:buClr>
              <a:buSzPts val="2400"/>
              <a:buFont typeface="Arial"/>
              <a:buAutoNum type="arabicPeriod"/>
              <a:defRPr sz="2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0340" marR="0" lvl="0" indent="0" algn="l" defTabSz="457200" rtl="0" eaLnBrk="1" fontAlgn="auto" latinLnBrk="0" hangingPunct="1">
              <a:lnSpc>
                <a:spcPct val="90000"/>
              </a:lnSpc>
              <a:spcBef>
                <a:spcPts val="1000"/>
              </a:spcBef>
              <a:spcAft>
                <a:spcPts val="0"/>
              </a:spcAft>
              <a:buClr>
                <a:srgbClr val="E48312"/>
              </a:buClr>
              <a:buSzPts val="2400"/>
              <a:buFont typeface="Arial"/>
              <a:buNone/>
              <a:tabLst/>
              <a:defRPr/>
            </a:pPr>
            <a:r>
              <a:rPr kumimoji="0" lang="ja-JP" altLang="en-US"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既存の「</a:t>
            </a:r>
            <a:r>
              <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LINE</a:t>
            </a:r>
            <a:r>
              <a:rPr kumimoji="0" lang="ja-JP" altLang="en-US"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自治体無償プラン」の申請をしてある</a:t>
            </a:r>
            <a:endPar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endParaRPr>
          </a:p>
          <a:p>
            <a:pPr marL="70340" marR="0" lvl="0" indent="0" algn="l" defTabSz="457200" rtl="0" eaLnBrk="1" fontAlgn="auto" latinLnBrk="0" hangingPunct="1">
              <a:lnSpc>
                <a:spcPct val="90000"/>
              </a:lnSpc>
              <a:spcBef>
                <a:spcPts val="1000"/>
              </a:spcBef>
              <a:spcAft>
                <a:spcPts val="0"/>
              </a:spcAft>
              <a:buClr>
                <a:srgbClr val="E48312"/>
              </a:buClr>
              <a:buSzPts val="2400"/>
              <a:buFont typeface="Arial"/>
              <a:buNone/>
              <a:tabLst/>
              <a:defRPr/>
            </a:pPr>
            <a:r>
              <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LINE</a:t>
            </a:r>
            <a:r>
              <a:rPr kumimoji="0" lang="ja-JP" altLang="en-US"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公式アカウントへの機能強化をお勧めします。</a:t>
            </a:r>
            <a:endPar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endParaRPr>
          </a:p>
          <a:p>
            <a:pPr marL="70340" marR="0" lvl="0" indent="0" algn="l" defTabSz="457200" rtl="0" eaLnBrk="1" fontAlgn="auto" latinLnBrk="0" hangingPunct="1">
              <a:lnSpc>
                <a:spcPct val="90000"/>
              </a:lnSpc>
              <a:spcBef>
                <a:spcPts val="1000"/>
              </a:spcBef>
              <a:spcAft>
                <a:spcPts val="0"/>
              </a:spcAft>
              <a:buClr>
                <a:srgbClr val="E48312"/>
              </a:buClr>
              <a:buSzPts val="2400"/>
              <a:buFont typeface="Arial"/>
              <a:buNone/>
              <a:tabLst/>
              <a:defRPr/>
            </a:pPr>
            <a:r>
              <a:rPr kumimoji="0" lang="ja-JP" altLang="en-US"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それ以外の場合、見積もり代金以外に、下記にある</a:t>
            </a:r>
            <a:endPar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endParaRPr>
          </a:p>
          <a:p>
            <a:pPr marL="70340" marR="0" lvl="0" indent="0" algn="l" defTabSz="457200" rtl="0" eaLnBrk="1" fontAlgn="auto" latinLnBrk="0" hangingPunct="1">
              <a:lnSpc>
                <a:spcPct val="90000"/>
              </a:lnSpc>
              <a:spcBef>
                <a:spcPts val="1000"/>
              </a:spcBef>
              <a:spcAft>
                <a:spcPts val="0"/>
              </a:spcAft>
              <a:buClr>
                <a:srgbClr val="E48312"/>
              </a:buClr>
              <a:buSzPts val="2400"/>
              <a:buFont typeface="Arial"/>
              <a:buNone/>
              <a:tabLst/>
              <a:defRPr/>
            </a:pPr>
            <a:r>
              <a:rPr kumimoji="0" lang="ja-JP" altLang="en-US"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アカウント代の追加支払（１通あたり約３円）が</a:t>
            </a:r>
            <a:endPar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endParaRPr>
          </a:p>
          <a:p>
            <a:pPr marL="70340" marR="0" lvl="0" indent="0" algn="l" defTabSz="457200" rtl="0" eaLnBrk="1" fontAlgn="auto" latinLnBrk="0" hangingPunct="1">
              <a:lnSpc>
                <a:spcPct val="90000"/>
              </a:lnSpc>
              <a:spcBef>
                <a:spcPts val="1000"/>
              </a:spcBef>
              <a:spcAft>
                <a:spcPts val="0"/>
              </a:spcAft>
              <a:buClr>
                <a:srgbClr val="E48312"/>
              </a:buClr>
              <a:buSzPts val="2400"/>
              <a:buFont typeface="Arial"/>
              <a:buNone/>
              <a:tabLst/>
              <a:defRPr/>
            </a:pPr>
            <a:r>
              <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LINE</a:t>
            </a:r>
            <a:r>
              <a:rPr kumimoji="0" lang="ja-JP" altLang="en-US"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rPr>
              <a:t>社から求められます。</a:t>
            </a:r>
            <a:endParaRPr kumimoji="0" lang="en-US" altLang="ja-JP" sz="2400" b="0" i="0" u="none" strike="noStrike" kern="1200" cap="none" spc="0" normalizeH="0" baseline="0" noProof="0" dirty="0">
              <a:ln>
                <a:noFill/>
              </a:ln>
              <a:solidFill>
                <a:srgbClr val="637052">
                  <a:lumMod val="75000"/>
                </a:srgbClr>
              </a:solidFill>
              <a:effectLst/>
              <a:uLnTx/>
              <a:uFillTx/>
              <a:latin typeface="UD デジタル 教科書体 N-B" panose="02020700000000000000" pitchFamily="17" charset="-128"/>
              <a:ea typeface="UD デジタル 教科書体 N-B" panose="02020700000000000000" pitchFamily="17" charset="-128"/>
              <a:cs typeface="Arial"/>
              <a:sym typeface="Arial"/>
            </a:endParaRPr>
          </a:p>
        </p:txBody>
      </p:sp>
      <p:pic>
        <p:nvPicPr>
          <p:cNvPr id="6" name="図 5">
            <a:extLst>
              <a:ext uri="{FF2B5EF4-FFF2-40B4-BE49-F238E27FC236}">
                <a16:creationId xmlns:a16="http://schemas.microsoft.com/office/drawing/2014/main" id="{4BECB65A-602B-4500-9FD9-D96578E75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164" y="3866184"/>
            <a:ext cx="6054157" cy="2023627"/>
          </a:xfrm>
          <a:prstGeom prst="rect">
            <a:avLst/>
          </a:prstGeom>
        </p:spPr>
      </p:pic>
    </p:spTree>
    <p:extLst>
      <p:ext uri="{BB962C8B-B14F-4D97-AF65-F5344CB8AC3E}">
        <p14:creationId xmlns:p14="http://schemas.microsoft.com/office/powerpoint/2010/main" val="2793130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の顧客データ配信①</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8" y="2263138"/>
            <a:ext cx="7633742" cy="3453495"/>
          </a:xfrm>
        </p:spPr>
        <p:txBody>
          <a:bodyPr>
            <a:normAutofit/>
          </a:bodyPr>
          <a:lstStyle/>
          <a:p>
            <a:pPr marL="0" indent="0">
              <a:buNone/>
            </a:pPr>
            <a:endParaRPr lang="en-US" altLang="ja-JP" sz="2700" dirty="0"/>
          </a:p>
          <a:p>
            <a:pPr marL="0" indent="0">
              <a:buNone/>
            </a:pPr>
            <a:endParaRPr lang="ja-JP" altLang="en-US" sz="2700" dirty="0"/>
          </a:p>
        </p:txBody>
      </p:sp>
      <p:pic>
        <p:nvPicPr>
          <p:cNvPr id="4" name="図 3"/>
          <p:cNvPicPr>
            <a:picLocks noChangeAspect="1"/>
          </p:cNvPicPr>
          <p:nvPr/>
        </p:nvPicPr>
        <p:blipFill rotWithShape="1">
          <a:blip r:embed="rId2"/>
          <a:srcRect l="152" t="13420" r="52149" b="271"/>
          <a:stretch/>
        </p:blipFill>
        <p:spPr>
          <a:xfrm>
            <a:off x="773974" y="1876153"/>
            <a:ext cx="3958046" cy="4026626"/>
          </a:xfrm>
          <a:prstGeom prst="rect">
            <a:avLst/>
          </a:prstGeom>
        </p:spPr>
      </p:pic>
      <p:pic>
        <p:nvPicPr>
          <p:cNvPr id="5" name="図 4"/>
          <p:cNvPicPr>
            <a:picLocks noChangeAspect="1"/>
          </p:cNvPicPr>
          <p:nvPr/>
        </p:nvPicPr>
        <p:blipFill rotWithShape="1">
          <a:blip r:embed="rId2"/>
          <a:srcRect l="60406" t="13490" r="19444" b="271"/>
          <a:stretch/>
        </p:blipFill>
        <p:spPr>
          <a:xfrm>
            <a:off x="4732019" y="1876152"/>
            <a:ext cx="1672046" cy="4023360"/>
          </a:xfrm>
          <a:prstGeom prst="rect">
            <a:avLst/>
          </a:prstGeom>
        </p:spPr>
      </p:pic>
      <p:sp>
        <p:nvSpPr>
          <p:cNvPr id="6" name="角丸四角形吹き出し 5"/>
          <p:cNvSpPr/>
          <p:nvPr/>
        </p:nvSpPr>
        <p:spPr>
          <a:xfrm>
            <a:off x="6526663" y="1883274"/>
            <a:ext cx="2163403" cy="1766162"/>
          </a:xfrm>
          <a:prstGeom prst="wedgeRoundRectCallout">
            <a:avLst>
              <a:gd name="adj1" fmla="val -73587"/>
              <a:gd name="adj2" fmla="val -14256"/>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SNS</a:t>
            </a: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は</a:t>
            </a:r>
            <a:endPar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年代別、地域別、性別、購入履歴別</a:t>
            </a:r>
            <a:endPar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登録経路別に</a:t>
            </a:r>
            <a:endParaRPr kumimoji="1" lang="en-US" altLang="ja-JP"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内容を分けて配信する</a:t>
            </a:r>
          </a:p>
        </p:txBody>
      </p:sp>
      <p:sp>
        <p:nvSpPr>
          <p:cNvPr id="7" name="正方形/長方形 6"/>
          <p:cNvSpPr/>
          <p:nvPr/>
        </p:nvSpPr>
        <p:spPr>
          <a:xfrm>
            <a:off x="2850969" y="2405198"/>
            <a:ext cx="244929" cy="1273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正方形/長方形 7"/>
          <p:cNvSpPr/>
          <p:nvPr/>
        </p:nvSpPr>
        <p:spPr>
          <a:xfrm>
            <a:off x="2850969" y="2726280"/>
            <a:ext cx="244929" cy="1273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正方形/長方形 8"/>
          <p:cNvSpPr/>
          <p:nvPr/>
        </p:nvSpPr>
        <p:spPr>
          <a:xfrm>
            <a:off x="2712925" y="2108829"/>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正方形/長方形 9"/>
          <p:cNvSpPr/>
          <p:nvPr/>
        </p:nvSpPr>
        <p:spPr>
          <a:xfrm>
            <a:off x="2845628" y="3047362"/>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a:xfrm>
            <a:off x="2850969" y="3933784"/>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2845628" y="3649023"/>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2850969" y="3339937"/>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2707585" y="4278470"/>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正方形/長方形 14"/>
          <p:cNvSpPr/>
          <p:nvPr/>
        </p:nvSpPr>
        <p:spPr>
          <a:xfrm>
            <a:off x="2850969" y="4575711"/>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6" name="正方形/長方形 15"/>
          <p:cNvSpPr/>
          <p:nvPr/>
        </p:nvSpPr>
        <p:spPr>
          <a:xfrm>
            <a:off x="2850969" y="4868976"/>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 name="正方形/長方形 16"/>
          <p:cNvSpPr/>
          <p:nvPr/>
        </p:nvSpPr>
        <p:spPr>
          <a:xfrm>
            <a:off x="2845628" y="5186706"/>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8" name="正方形/長方形 17"/>
          <p:cNvSpPr/>
          <p:nvPr/>
        </p:nvSpPr>
        <p:spPr>
          <a:xfrm>
            <a:off x="2830491" y="5505582"/>
            <a:ext cx="245813" cy="1543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67836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の顧客データ配信②</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9" y="1939832"/>
            <a:ext cx="7829685" cy="3453495"/>
          </a:xfrm>
        </p:spPr>
        <p:txBody>
          <a:bodyPr>
            <a:normAutofit/>
          </a:bodyPr>
          <a:lstStyle/>
          <a:p>
            <a:pPr marL="0" indent="0">
              <a:buNone/>
            </a:pPr>
            <a:r>
              <a:rPr lang="ja-JP" altLang="en-US" sz="2700" dirty="0"/>
              <a:t>顧客の</a:t>
            </a:r>
            <a:r>
              <a:rPr lang="en-US" altLang="ja-JP" sz="2700" dirty="0"/>
              <a:t>SNS</a:t>
            </a:r>
            <a:r>
              <a:rPr lang="ja-JP" altLang="en-US" sz="2700" dirty="0"/>
              <a:t>にデータ連携</a:t>
            </a:r>
            <a:endParaRPr lang="en-US" altLang="ja-JP" sz="2700" dirty="0"/>
          </a:p>
          <a:p>
            <a:pPr marL="0" indent="0">
              <a:buNone/>
            </a:pPr>
            <a:r>
              <a:rPr lang="ja-JP" altLang="en-US" sz="2700" dirty="0"/>
              <a:t>「スコア管理」顧客の購入履歴、アクティブ数値</a:t>
            </a:r>
          </a:p>
        </p:txBody>
      </p:sp>
      <p:pic>
        <p:nvPicPr>
          <p:cNvPr id="4" name="図 3"/>
          <p:cNvPicPr>
            <a:picLocks noChangeAspect="1"/>
          </p:cNvPicPr>
          <p:nvPr/>
        </p:nvPicPr>
        <p:blipFill rotWithShape="1">
          <a:blip r:embed="rId2"/>
          <a:srcRect l="16601" t="16339" r="21153" b="53661"/>
          <a:stretch/>
        </p:blipFill>
        <p:spPr>
          <a:xfrm>
            <a:off x="1185454" y="3353070"/>
            <a:ext cx="7167955" cy="1942286"/>
          </a:xfrm>
          <a:prstGeom prst="rect">
            <a:avLst/>
          </a:prstGeom>
          <a:ln>
            <a:solidFill>
              <a:schemeClr val="accent3">
                <a:lumMod val="50000"/>
              </a:schemeClr>
            </a:solidFill>
          </a:ln>
        </p:spPr>
      </p:pic>
      <p:sp>
        <p:nvSpPr>
          <p:cNvPr id="5" name="右矢印 4"/>
          <p:cNvSpPr/>
          <p:nvPr/>
        </p:nvSpPr>
        <p:spPr>
          <a:xfrm rot="8828668">
            <a:off x="7131616" y="3770707"/>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右矢印 5"/>
          <p:cNvSpPr/>
          <p:nvPr/>
        </p:nvSpPr>
        <p:spPr>
          <a:xfrm rot="12922850">
            <a:off x="7099813" y="5058523"/>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4385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の顧客データ配信③</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8" y="1982584"/>
            <a:ext cx="7727261" cy="963239"/>
          </a:xfrm>
        </p:spPr>
        <p:txBody>
          <a:bodyPr>
            <a:normAutofit lnSpcReduction="10000"/>
          </a:bodyPr>
          <a:lstStyle/>
          <a:p>
            <a:pPr marL="0" indent="0">
              <a:buNone/>
            </a:pPr>
            <a:r>
              <a:rPr lang="ja-JP" altLang="en-US" sz="2700" dirty="0"/>
              <a:t>顧客の</a:t>
            </a:r>
            <a:r>
              <a:rPr lang="en-US" altLang="ja-JP" sz="2700" dirty="0"/>
              <a:t>SNS</a:t>
            </a:r>
            <a:r>
              <a:rPr lang="ja-JP" altLang="en-US" sz="2700" dirty="0"/>
              <a:t>にデータ連携</a:t>
            </a:r>
            <a:endParaRPr lang="en-US" altLang="ja-JP" sz="2700" dirty="0"/>
          </a:p>
          <a:p>
            <a:pPr marL="0" indent="0">
              <a:buNone/>
            </a:pPr>
            <a:r>
              <a:rPr lang="ja-JP" altLang="en-US" sz="2700" dirty="0"/>
              <a:t>「エリア管理」イベント案内は地域別に　✖住所</a:t>
            </a:r>
          </a:p>
        </p:txBody>
      </p:sp>
      <p:pic>
        <p:nvPicPr>
          <p:cNvPr id="4" name="図 3"/>
          <p:cNvPicPr>
            <a:picLocks noChangeAspect="1"/>
          </p:cNvPicPr>
          <p:nvPr/>
        </p:nvPicPr>
        <p:blipFill rotWithShape="1">
          <a:blip r:embed="rId2"/>
          <a:srcRect l="16601" t="16339" r="21153" b="53661"/>
          <a:stretch/>
        </p:blipFill>
        <p:spPr>
          <a:xfrm>
            <a:off x="1185454" y="3353070"/>
            <a:ext cx="7167955" cy="1942286"/>
          </a:xfrm>
          <a:prstGeom prst="rect">
            <a:avLst/>
          </a:prstGeom>
          <a:ln>
            <a:solidFill>
              <a:schemeClr val="accent3">
                <a:lumMod val="50000"/>
              </a:schemeClr>
            </a:solidFill>
          </a:ln>
        </p:spPr>
      </p:pic>
      <p:sp>
        <p:nvSpPr>
          <p:cNvPr id="5" name="右矢印 4"/>
          <p:cNvSpPr/>
          <p:nvPr/>
        </p:nvSpPr>
        <p:spPr>
          <a:xfrm rot="12922850">
            <a:off x="7639703" y="4837339"/>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38413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a:latin typeface="BIZ UDPゴシック" panose="020B0400000000000000" pitchFamily="50" charset="-128"/>
                <a:ea typeface="BIZ UDPゴシック" panose="020B0400000000000000" pitchFamily="50" charset="-128"/>
              </a:rPr>
              <a:t>SNS</a:t>
            </a:r>
            <a:r>
              <a:rPr lang="ja-JP" altLang="en-US" sz="4000" dirty="0">
                <a:latin typeface="BIZ UDPゴシック" panose="020B0400000000000000" pitchFamily="50" charset="-128"/>
                <a:ea typeface="BIZ UDPゴシック" panose="020B0400000000000000" pitchFamily="50" charset="-128"/>
              </a:rPr>
              <a:t>の顧客データ配信④</a:t>
            </a:r>
            <a:endParaRPr kumimoji="1" lang="ja-JP" altLang="en-US" sz="4000"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938759" y="2263138"/>
            <a:ext cx="3726760" cy="1513661"/>
          </a:xfrm>
        </p:spPr>
        <p:txBody>
          <a:bodyPr>
            <a:normAutofit/>
          </a:bodyPr>
          <a:lstStyle/>
          <a:p>
            <a:pPr marL="0" indent="0">
              <a:buNone/>
            </a:pPr>
            <a:r>
              <a:rPr lang="ja-JP" altLang="en-US" sz="2700" dirty="0"/>
              <a:t>「疑似</a:t>
            </a:r>
            <a:r>
              <a:rPr lang="en-US" altLang="ja-JP" sz="2700" dirty="0"/>
              <a:t>ONE on ONE</a:t>
            </a:r>
            <a:r>
              <a:rPr lang="ja-JP" altLang="en-US" sz="2700" dirty="0"/>
              <a:t>」</a:t>
            </a:r>
            <a:endParaRPr lang="en-US" altLang="ja-JP" sz="2700" dirty="0"/>
          </a:p>
          <a:p>
            <a:pPr marL="0" indent="0">
              <a:buNone/>
            </a:pPr>
            <a:r>
              <a:rPr lang="ja-JP" altLang="en-US" sz="2700" dirty="0"/>
              <a:t>相手の名前を入れるが、属性で一斉配信。</a:t>
            </a:r>
            <a:endParaRPr lang="en-US" altLang="ja-JP" sz="2700" dirty="0"/>
          </a:p>
          <a:p>
            <a:pPr marL="0" indent="0">
              <a:buNone/>
            </a:pPr>
            <a:endParaRPr lang="en-US" altLang="ja-JP" sz="2700" dirty="0"/>
          </a:p>
          <a:p>
            <a:pPr marL="0" indent="0">
              <a:buNone/>
            </a:pPr>
            <a:endParaRPr lang="ja-JP" altLang="en-US" sz="2700" dirty="0"/>
          </a:p>
        </p:txBody>
      </p:sp>
      <p:pic>
        <p:nvPicPr>
          <p:cNvPr id="4" name="図 3"/>
          <p:cNvPicPr>
            <a:picLocks noChangeAspect="1"/>
          </p:cNvPicPr>
          <p:nvPr/>
        </p:nvPicPr>
        <p:blipFill rotWithShape="1">
          <a:blip r:embed="rId2"/>
          <a:srcRect l="33282" t="19223" r="34241" b="17329"/>
          <a:stretch/>
        </p:blipFill>
        <p:spPr>
          <a:xfrm>
            <a:off x="5075959" y="2058776"/>
            <a:ext cx="3330287" cy="3657857"/>
          </a:xfrm>
          <a:prstGeom prst="rect">
            <a:avLst/>
          </a:prstGeom>
        </p:spPr>
      </p:pic>
      <p:sp>
        <p:nvSpPr>
          <p:cNvPr id="5" name="右矢印 4"/>
          <p:cNvSpPr/>
          <p:nvPr/>
        </p:nvSpPr>
        <p:spPr>
          <a:xfrm rot="12922850">
            <a:off x="7639703" y="4837339"/>
            <a:ext cx="696191" cy="2825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06375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5" name="テキスト ボックス 35">
            <a:extLst>
              <a:ext uri="{FF2B5EF4-FFF2-40B4-BE49-F238E27FC236}">
                <a16:creationId xmlns:a16="http://schemas.microsoft.com/office/drawing/2014/main" id="{70936C70-5054-BD42-A5D0-9C8895C7A41E}"/>
              </a:ext>
            </a:extLst>
          </p:cNvPr>
          <p:cNvSpPr txBox="1"/>
          <p:nvPr/>
        </p:nvSpPr>
        <p:spPr>
          <a:xfrm>
            <a:off x="610497" y="1821001"/>
            <a:ext cx="4855122" cy="3605166"/>
          </a:xfrm>
          <a:prstGeom prst="rect">
            <a:avLst/>
          </a:prstGeom>
          <a:noFill/>
        </p:spPr>
        <p:txBody>
          <a:bodyPr wrap="square" lIns="0" tIns="27000" rIns="0" bIns="0" numCol="1" rtlCol="0" anchor="t">
            <a:spAutoFit/>
          </a:bodyPr>
          <a:lstStyle/>
          <a:p>
            <a:pPr marL="27001">
              <a:lnSpc>
                <a:spcPct val="150000"/>
              </a:lnSpc>
              <a:buClr>
                <a:schemeClr val="tx1">
                  <a:lumMod val="50000"/>
                  <a:lumOff val="50000"/>
                </a:schemeClr>
              </a:buClr>
              <a:buSzPct val="65000"/>
            </a:pPr>
            <a:r>
              <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LINE</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のアカウント上で、スマホのカメラで、学生証やバイトの明細書</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を撮影して申請。</a:t>
            </a: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r>
              <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LINE</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申請 第１次申請では登録学生数  </a:t>
            </a:r>
            <a:r>
              <a:rPr lang="en-US" altLang="ja-JP" sz="1200" b="1" dirty="0">
                <a:solidFill>
                  <a:srgbClr val="00B050"/>
                </a:solidFill>
                <a:latin typeface="Meiryo" panose="020B0604030504040204" pitchFamily="34" charset="-128"/>
                <a:ea typeface="Meiryo" panose="020B0604030504040204" pitchFamily="34" charset="-128"/>
                <a:cs typeface="Meiryo" charset="-128"/>
              </a:rPr>
              <a:t>16</a:t>
            </a:r>
            <a:r>
              <a:rPr lang="ja-JP" altLang="en-US" sz="1200" b="1">
                <a:solidFill>
                  <a:srgbClr val="00B050"/>
                </a:solidFill>
                <a:latin typeface="Meiryo" panose="020B0604030504040204" pitchFamily="34" charset="-128"/>
                <a:ea typeface="Meiryo" panose="020B0604030504040204" pitchFamily="34" charset="-128"/>
                <a:cs typeface="Meiryo" charset="-128"/>
              </a:rPr>
              <a:t>万人 </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申請学生数  </a:t>
            </a:r>
            <a:r>
              <a:rPr lang="en-US" altLang="ja-JP" sz="1200" b="1" dirty="0">
                <a:solidFill>
                  <a:srgbClr val="00B050"/>
                </a:solidFill>
                <a:latin typeface="Meiryo" panose="020B0604030504040204" pitchFamily="34" charset="-128"/>
                <a:ea typeface="Meiryo" panose="020B0604030504040204" pitchFamily="34" charset="-128"/>
                <a:cs typeface="Meiryo" charset="-128"/>
              </a:rPr>
              <a:t>12</a:t>
            </a:r>
            <a:r>
              <a:rPr lang="ja-JP" altLang="en-US" sz="1200" b="1">
                <a:solidFill>
                  <a:srgbClr val="00B050"/>
                </a:solidFill>
                <a:latin typeface="Meiryo" panose="020B0604030504040204" pitchFamily="34" charset="-128"/>
                <a:ea typeface="Meiryo" panose="020B0604030504040204" pitchFamily="34" charset="-128"/>
                <a:cs typeface="Meiryo" charset="-128"/>
              </a:rPr>
              <a:t>万人</a:t>
            </a:r>
            <a:endParaRPr lang="ja-JP" altLang="en-US" sz="1200" b="1" dirty="0">
              <a:solidFill>
                <a:srgbClr val="00B050"/>
              </a:solidFill>
              <a:latin typeface="Meiryo" panose="020B0604030504040204" pitchFamily="34" charset="-128"/>
              <a:ea typeface="Meiryo" panose="020B0604030504040204" pitchFamily="34" charset="-128"/>
              <a:cs typeface="Meiryo" charset="-128"/>
            </a:endParaRPr>
          </a:p>
        </p:txBody>
      </p:sp>
      <p:pic>
        <p:nvPicPr>
          <p:cNvPr id="14" name="그림 62">
            <a:extLst>
              <a:ext uri="{FF2B5EF4-FFF2-40B4-BE49-F238E27FC236}">
                <a16:creationId xmlns:a16="http://schemas.microsoft.com/office/drawing/2014/main" id="{80B6ABE7-6171-6740-9D42-C49E071145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038373" y="1660923"/>
            <a:ext cx="2408522" cy="4339828"/>
          </a:xfrm>
          <a:prstGeom prst="rect">
            <a:avLst/>
          </a:prstGeom>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46" t="58" r="-46" b="11632"/>
          <a:stretch/>
        </p:blipFill>
        <p:spPr>
          <a:xfrm>
            <a:off x="6184956" y="2366222"/>
            <a:ext cx="2112962" cy="3634529"/>
          </a:xfrm>
          <a:prstGeom prst="rect">
            <a:avLst/>
          </a:prstGeom>
        </p:spPr>
      </p:pic>
      <p:pic>
        <p:nvPicPr>
          <p:cNvPr id="20" name="Picture 2" descr="http://imgcc.naver.jp/kaze/mission/USER/20200523/15/10243585/0/1280x720x3093ad07577d0bac130d74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879" y="2458014"/>
            <a:ext cx="4144249" cy="233114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3390D78E-C9AD-904F-AFEB-33C66A33021C}"/>
              </a:ext>
            </a:extLst>
          </p:cNvPr>
          <p:cNvSpPr txBox="1"/>
          <p:nvPr/>
        </p:nvSpPr>
        <p:spPr>
          <a:xfrm>
            <a:off x="232256" y="1131880"/>
            <a:ext cx="8911746" cy="310700"/>
          </a:xfrm>
          <a:prstGeom prst="rect">
            <a:avLst/>
          </a:prstGeom>
          <a:noFill/>
        </p:spPr>
        <p:txBody>
          <a:bodyPr wrap="square" lIns="0" tIns="27000" rIns="0" bIns="0" rtlCol="0" anchor="t">
            <a:noAutofit/>
          </a:bodyPr>
          <a:lstStyle/>
          <a:p>
            <a:r>
              <a:rPr lang="ja-JP" altLang="en-US" sz="2954" b="1" dirty="0">
                <a:latin typeface="メイリオ" panose="020B0604030504040204" pitchFamily="50" charset="-128"/>
                <a:ea typeface="メイリオ" panose="020B0604030504040204" pitchFamily="50" charset="-128"/>
              </a:rPr>
              <a:t>文部科学省 学生支援緊急給付金「</a:t>
            </a:r>
            <a:r>
              <a:rPr lang="en-US" altLang="ja-JP" sz="2954" b="1" dirty="0">
                <a:latin typeface="メイリオ" panose="020B0604030504040204" pitchFamily="50" charset="-128"/>
                <a:ea typeface="メイリオ" panose="020B0604030504040204" pitchFamily="50" charset="-128"/>
              </a:rPr>
              <a:t>LINE</a:t>
            </a:r>
            <a:r>
              <a:rPr lang="ja-JP" altLang="en-US" sz="2954" b="1" dirty="0">
                <a:latin typeface="メイリオ" panose="020B0604030504040204" pitchFamily="50" charset="-128"/>
                <a:ea typeface="メイリオ" panose="020B0604030504040204" pitchFamily="50" charset="-128"/>
              </a:rPr>
              <a:t>申請」</a:t>
            </a:r>
            <a:endParaRPr lang="en-US" altLang="ja-JP" sz="2954"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187789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1315276" y="1027843"/>
            <a:ext cx="7497030" cy="4243404"/>
          </a:xfrm>
          <a:prstGeom prst="rect">
            <a:avLst/>
          </a:prstGeom>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第５章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　</a:t>
            </a: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endParaRPr>
          </a:p>
          <a:p>
            <a:pPr marL="0" marR="0" lvl="0" indent="0" algn="l" defTabSz="685800" rtl="0" eaLnBrk="1" fontAlgn="auto" latinLnBrk="0" hangingPunct="1">
              <a:lnSpc>
                <a:spcPct val="90000"/>
              </a:lnSpc>
              <a:spcBef>
                <a:spcPct val="0"/>
              </a:spcBef>
              <a:spcAft>
                <a:spcPts val="0"/>
              </a:spcAft>
              <a:buClrTx/>
              <a:buSzTx/>
              <a:buFontTx/>
              <a:buNone/>
              <a:tabLst/>
              <a:defRPr/>
            </a:pPr>
            <a:r>
              <a:rPr lang="ja-JP" altLang="en-US" sz="5500" dirty="0">
                <a:solidFill>
                  <a:srgbClr val="212121"/>
                </a:solidFill>
                <a:latin typeface="BIZ UDPゴシック" panose="020B0400000000000000" pitchFamily="50" charset="-128"/>
                <a:ea typeface="BIZ UDPゴシック" panose="020B0400000000000000" pitchFamily="50" charset="-128"/>
              </a:rPr>
              <a:t>まとめ</a:t>
            </a:r>
            <a:endParaRPr kumimoji="1" lang="ja-JP" altLang="en-US" sz="5500" b="0" i="0" u="none" strike="noStrike" kern="1200" cap="all" spc="150" normalizeH="0" baseline="0" noProof="0" dirty="0">
              <a:ln>
                <a:noFill/>
              </a:ln>
              <a:solidFill>
                <a:srgbClr val="212121"/>
              </a:solidFill>
              <a:effectLst/>
              <a:uLnTx/>
              <a:uFillTx/>
              <a:latin typeface="BIZ UDPゴシック" panose="020B0400000000000000" pitchFamily="50" charset="-128"/>
              <a:ea typeface="BIZ UDPゴシック" panose="020B0400000000000000" pitchFamily="50" charset="-128"/>
            </a:endParaRPr>
          </a:p>
        </p:txBody>
      </p:sp>
      <p:sp>
        <p:nvSpPr>
          <p:cNvPr id="3" name="スライド番号プレースホルダー 2">
            <a:extLst>
              <a:ext uri="{FF2B5EF4-FFF2-40B4-BE49-F238E27FC236}">
                <a16:creationId xmlns:a16="http://schemas.microsoft.com/office/drawing/2014/main" id="{083FB14A-0D95-43ED-9543-3575E2864C2F}"/>
              </a:ext>
            </a:extLst>
          </p:cNvPr>
          <p:cNvSpPr>
            <a:spLocks noGrp="1"/>
          </p:cNvSpPr>
          <p:nvPr>
            <p:ph type="sldNum" sz="quarter" idx="12"/>
          </p:nvPr>
        </p:nvSpPr>
        <p:spPr/>
        <p:txBody>
          <a:bodyPr/>
          <a:lstStyle/>
          <a:p>
            <a:fld id="{2CA21C09-55AC-4719-BB36-E07DD41E6FFE}" type="slidenum">
              <a:rPr kumimoji="1" lang="ja-JP" altLang="en-US" smtClean="0"/>
              <a:t>50</a:t>
            </a:fld>
            <a:endParaRPr kumimoji="1" lang="ja-JP" altLang="en-US"/>
          </a:p>
        </p:txBody>
      </p:sp>
    </p:spTree>
    <p:extLst>
      <p:ext uri="{BB962C8B-B14F-4D97-AF65-F5344CB8AC3E}">
        <p14:creationId xmlns:p14="http://schemas.microsoft.com/office/powerpoint/2010/main" val="102302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A83757-26A8-4C1D-91C1-406A724C9190}"/>
              </a:ext>
            </a:extLst>
          </p:cNvPr>
          <p:cNvSpPr txBox="1"/>
          <p:nvPr/>
        </p:nvSpPr>
        <p:spPr>
          <a:xfrm>
            <a:off x="0" y="251460"/>
            <a:ext cx="8973671" cy="362078"/>
          </a:xfrm>
          <a:prstGeom prst="rect">
            <a:avLst/>
          </a:prstGeom>
          <a:noFill/>
        </p:spPr>
        <p:txBody>
          <a:bodyPr wrap="square" lIns="0" tIns="24923"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charset="0"/>
              </a:rPr>
              <a:t> 行政</a:t>
            </a:r>
            <a:r>
              <a:rPr kumimoji="0"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charset="0"/>
              </a:rPr>
              <a:t>DX</a:t>
            </a:r>
            <a:r>
              <a:rPr kumimoji="0"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charset="0"/>
              </a:rPr>
              <a:t>の成功ポイントは、国民の利用時間の</a:t>
            </a:r>
            <a:endParaRPr kumimoji="0" lang="en-US" altLang="ja-JP"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charset="0"/>
              </a:rPr>
              <a:t>「</a:t>
            </a:r>
            <a:r>
              <a:rPr kumimoji="0" lang="en-US" altLang="ja-JP" sz="3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charset="0"/>
              </a:rPr>
              <a:t>HP</a:t>
            </a:r>
            <a:r>
              <a:rPr kumimoji="0" lang="ja-JP" altLang="en-US" sz="3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charset="0"/>
              </a:rPr>
              <a:t>から</a:t>
            </a:r>
            <a:r>
              <a:rPr kumimoji="0" lang="en-US" altLang="ja-JP" sz="3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charset="0"/>
              </a:rPr>
              <a:t>LINE</a:t>
            </a:r>
            <a:r>
              <a:rPr kumimoji="0" lang="ja-JP" altLang="en-US" sz="3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charset="0"/>
              </a:rPr>
              <a:t>へ」</a:t>
            </a:r>
            <a:r>
              <a:rPr kumimoji="0"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charset="0"/>
              </a:rPr>
              <a:t>の変化に対応する事</a:t>
            </a:r>
            <a:endParaRPr kumimoji="0" lang="ja-JP" altLang="en-US"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3" name="テキスト ボックス 8">
            <a:extLst>
              <a:ext uri="{FF2B5EF4-FFF2-40B4-BE49-F238E27FC236}">
                <a16:creationId xmlns:a16="http://schemas.microsoft.com/office/drawing/2014/main" id="{D67F232B-10F2-419F-B803-EB6E593BA5C2}"/>
              </a:ext>
            </a:extLst>
          </p:cNvPr>
          <p:cNvSpPr txBox="1"/>
          <p:nvPr/>
        </p:nvSpPr>
        <p:spPr>
          <a:xfrm>
            <a:off x="2586291" y="1563085"/>
            <a:ext cx="5688030" cy="403853"/>
          </a:xfrm>
          <a:prstGeom prst="rect">
            <a:avLst/>
          </a:prstGeom>
          <a:noFill/>
        </p:spPr>
        <p:txBody>
          <a:bodyPr wrap="square" lIns="0" tIns="24923"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85"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endParaRPr>
          </a:p>
        </p:txBody>
      </p:sp>
      <p:sp>
        <p:nvSpPr>
          <p:cNvPr id="4" name="正方形/長方形 3">
            <a:extLst>
              <a:ext uri="{FF2B5EF4-FFF2-40B4-BE49-F238E27FC236}">
                <a16:creationId xmlns:a16="http://schemas.microsoft.com/office/drawing/2014/main" id="{06A0FAED-32F3-442A-B4B4-4F4852ECD029}"/>
              </a:ext>
            </a:extLst>
          </p:cNvPr>
          <p:cNvSpPr/>
          <p:nvPr/>
        </p:nvSpPr>
        <p:spPr>
          <a:xfrm>
            <a:off x="580091" y="5601845"/>
            <a:ext cx="8250144" cy="57541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参考：</a:t>
            </a:r>
            <a:r>
              <a:rPr kumimoji="0" lang="ja-JP" altLang="en-US" sz="1662"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総務省</a:t>
            </a:r>
            <a:r>
              <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「情報通信メディアの利用時間と情報行動に関する調査</a:t>
            </a:r>
            <a:r>
              <a:rPr kumimoji="0" lang="en-US" altLang="ja-JP"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平成</a:t>
            </a:r>
            <a:r>
              <a:rPr kumimoji="0" lang="en-US" altLang="ja-JP"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26</a:t>
            </a:r>
            <a:r>
              <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年～</a:t>
            </a:r>
            <a:r>
              <a:rPr kumimoji="0" lang="en-US" altLang="ja-JP"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30</a:t>
            </a:r>
            <a:r>
              <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年</a:t>
            </a:r>
            <a:r>
              <a:rPr kumimoji="0" lang="en-US" altLang="ja-JP"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endParaRPr kumimoji="0" lang="en-US" altLang="ja-JP"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hlinkClick r:id="rId2"/>
              </a:rPr>
              <a:t>https://www.soumu.go.jp/iicp/research/results/media_usage-time.html</a:t>
            </a:r>
            <a:endParaRPr kumimoji="0" lang="ja-JP" altLang="en-US" sz="1477"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A56C0B49-CBC9-4215-B68F-D18E02104126}"/>
              </a:ext>
            </a:extLst>
          </p:cNvPr>
          <p:cNvSpPr/>
          <p:nvPr/>
        </p:nvSpPr>
        <p:spPr>
          <a:xfrm>
            <a:off x="814682" y="1476642"/>
            <a:ext cx="1136992" cy="774058"/>
          </a:xfrm>
          <a:prstGeom prst="rect">
            <a:avLst/>
          </a:prstGeom>
          <a:no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charset="0"/>
              </a:rPr>
              <a:t>総務省</a:t>
            </a:r>
            <a:endParaRPr kumimoji="0" lang="en-US" altLang="ja-JP" sz="2215"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charset="0"/>
              </a:rPr>
              <a:t>統計</a:t>
            </a:r>
            <a:endParaRPr kumimoji="0" lang="ja-JP" altLang="en-US" sz="2215"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endParaRPr>
          </a:p>
        </p:txBody>
      </p:sp>
      <p:pic>
        <p:nvPicPr>
          <p:cNvPr id="6" name="図 5">
            <a:extLst>
              <a:ext uri="{FF2B5EF4-FFF2-40B4-BE49-F238E27FC236}">
                <a16:creationId xmlns:a16="http://schemas.microsoft.com/office/drawing/2014/main" id="{DB23391E-060F-4967-B6B1-7FA1E059C34F}"/>
              </a:ext>
            </a:extLst>
          </p:cNvPr>
          <p:cNvPicPr>
            <a:picLocks noChangeAspect="1"/>
          </p:cNvPicPr>
          <p:nvPr/>
        </p:nvPicPr>
        <p:blipFill>
          <a:blip r:embed="rId3"/>
          <a:stretch>
            <a:fillRect/>
          </a:stretch>
        </p:blipFill>
        <p:spPr>
          <a:xfrm>
            <a:off x="715153" y="2412911"/>
            <a:ext cx="3551859" cy="3060149"/>
          </a:xfrm>
          <a:prstGeom prst="rect">
            <a:avLst/>
          </a:prstGeom>
          <a:ln>
            <a:solidFill>
              <a:schemeClr val="tx1"/>
            </a:solidFill>
          </a:ln>
        </p:spPr>
      </p:pic>
      <p:sp>
        <p:nvSpPr>
          <p:cNvPr id="7" name="テキスト ボックス 6">
            <a:extLst>
              <a:ext uri="{FF2B5EF4-FFF2-40B4-BE49-F238E27FC236}">
                <a16:creationId xmlns:a16="http://schemas.microsoft.com/office/drawing/2014/main" id="{96CDAFAE-57D8-442E-ADD0-07B10D548001}"/>
              </a:ext>
            </a:extLst>
          </p:cNvPr>
          <p:cNvSpPr txBox="1"/>
          <p:nvPr/>
        </p:nvSpPr>
        <p:spPr>
          <a:xfrm>
            <a:off x="1002621" y="2487988"/>
            <a:ext cx="3305228" cy="350132"/>
          </a:xfrm>
          <a:prstGeom prst="rect">
            <a:avLst/>
          </a:prstGeom>
          <a:noFill/>
        </p:spPr>
        <p:txBody>
          <a:bodyPr wrap="square" lIns="0" tIns="24923"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46" b="0"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ネット利用 </a:t>
            </a:r>
            <a:r>
              <a:rPr kumimoji="0" lang="ja-JP" altLang="en-US" sz="1246"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Arial" panose="020B0604020202020204" pitchFamily="34" charset="0"/>
              </a:rPr>
              <a:t>項目</a:t>
            </a:r>
            <a:r>
              <a:rPr kumimoji="0" lang="ja-JP" altLang="en-US" sz="1246" b="0"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別利用時間</a:t>
            </a:r>
            <a:r>
              <a:rPr kumimoji="0" lang="en-US" altLang="ja-JP" sz="1246" b="0"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a:t>
            </a:r>
            <a:r>
              <a:rPr kumimoji="0" lang="ja-JP" altLang="en-US" sz="1246"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全年代</a:t>
            </a:r>
            <a:r>
              <a:rPr kumimoji="0" lang="ja-JP" altLang="en-US" sz="1246" b="0"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a:t>
            </a:r>
            <a:r>
              <a:rPr kumimoji="0" lang="ja-JP" altLang="en-US" sz="1246"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平日</a:t>
            </a:r>
            <a:r>
              <a:rPr kumimoji="0" lang="en-US" altLang="ja-JP" sz="1246" b="0"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rPr>
              <a:t>)</a:t>
            </a:r>
            <a:endParaRPr kumimoji="0" lang="ja-JP" altLang="en-US" sz="1246" b="0"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endParaRPr>
          </a:p>
        </p:txBody>
      </p:sp>
      <p:sp>
        <p:nvSpPr>
          <p:cNvPr id="8" name="フリーフォーム 19">
            <a:extLst>
              <a:ext uri="{FF2B5EF4-FFF2-40B4-BE49-F238E27FC236}">
                <a16:creationId xmlns:a16="http://schemas.microsoft.com/office/drawing/2014/main" id="{50DFC020-46C7-41D3-A446-537664842525}"/>
              </a:ext>
            </a:extLst>
          </p:cNvPr>
          <p:cNvSpPr/>
          <p:nvPr/>
        </p:nvSpPr>
        <p:spPr>
          <a:xfrm>
            <a:off x="707791" y="4719683"/>
            <a:ext cx="3559221" cy="115399"/>
          </a:xfrm>
          <a:custGeom>
            <a:avLst/>
            <a:gdLst>
              <a:gd name="connsiteX0" fmla="*/ 117308 w 7428419"/>
              <a:gd name="connsiteY0" fmla="*/ 560 h 333227"/>
              <a:gd name="connsiteX1" fmla="*/ 625643 w 7428419"/>
              <a:gd name="connsiteY1" fmla="*/ 53257 h 333227"/>
              <a:gd name="connsiteX2" fmla="*/ 625643 w 7428419"/>
              <a:gd name="connsiteY2" fmla="*/ 54925 h 333227"/>
              <a:gd name="connsiteX3" fmla="*/ 645886 w 7428419"/>
              <a:gd name="connsiteY3" fmla="*/ 40236 h 333227"/>
              <a:gd name="connsiteX4" fmla="*/ 1232426 w 7428419"/>
              <a:gd name="connsiteY4" fmla="*/ 68611 h 333227"/>
              <a:gd name="connsiteX5" fmla="*/ 1232426 w 7428419"/>
              <a:gd name="connsiteY5" fmla="*/ 66623 h 333227"/>
              <a:gd name="connsiteX6" fmla="*/ 1858069 w 7428419"/>
              <a:gd name="connsiteY6" fmla="*/ 66623 h 333227"/>
              <a:gd name="connsiteX7" fmla="*/ 1858069 w 7428419"/>
              <a:gd name="connsiteY7" fmla="*/ 70514 h 333227"/>
              <a:gd name="connsiteX8" fmla="*/ 1915193 w 7428419"/>
              <a:gd name="connsiteY8" fmla="*/ 33306 h 333227"/>
              <a:gd name="connsiteX9" fmla="*/ 1973846 w 7428419"/>
              <a:gd name="connsiteY9" fmla="*/ 18814 h 333227"/>
              <a:gd name="connsiteX10" fmla="*/ 2482181 w 7428419"/>
              <a:gd name="connsiteY10" fmla="*/ 71511 h 333227"/>
              <a:gd name="connsiteX11" fmla="*/ 2482181 w 7428419"/>
              <a:gd name="connsiteY11" fmla="*/ 73179 h 333227"/>
              <a:gd name="connsiteX12" fmla="*/ 2502424 w 7428419"/>
              <a:gd name="connsiteY12" fmla="*/ 58490 h 333227"/>
              <a:gd name="connsiteX13" fmla="*/ 3088964 w 7428419"/>
              <a:gd name="connsiteY13" fmla="*/ 86865 h 333227"/>
              <a:gd name="connsiteX14" fmla="*/ 3088964 w 7428419"/>
              <a:gd name="connsiteY14" fmla="*/ 84877 h 333227"/>
              <a:gd name="connsiteX15" fmla="*/ 3714607 w 7428419"/>
              <a:gd name="connsiteY15" fmla="*/ 84877 h 333227"/>
              <a:gd name="connsiteX16" fmla="*/ 3714607 w 7428419"/>
              <a:gd name="connsiteY16" fmla="*/ 85212 h 333227"/>
              <a:gd name="connsiteX17" fmla="*/ 3770936 w 7428419"/>
              <a:gd name="connsiteY17" fmla="*/ 48522 h 333227"/>
              <a:gd name="connsiteX18" fmla="*/ 3829589 w 7428419"/>
              <a:gd name="connsiteY18" fmla="*/ 34030 h 333227"/>
              <a:gd name="connsiteX19" fmla="*/ 4337924 w 7428419"/>
              <a:gd name="connsiteY19" fmla="*/ 86727 h 333227"/>
              <a:gd name="connsiteX20" fmla="*/ 4337924 w 7428419"/>
              <a:gd name="connsiteY20" fmla="*/ 88395 h 333227"/>
              <a:gd name="connsiteX21" fmla="*/ 4358167 w 7428419"/>
              <a:gd name="connsiteY21" fmla="*/ 73706 h 333227"/>
              <a:gd name="connsiteX22" fmla="*/ 4944707 w 7428419"/>
              <a:gd name="connsiteY22" fmla="*/ 102081 h 333227"/>
              <a:gd name="connsiteX23" fmla="*/ 4944707 w 7428419"/>
              <a:gd name="connsiteY23" fmla="*/ 100093 h 333227"/>
              <a:gd name="connsiteX24" fmla="*/ 5570350 w 7428419"/>
              <a:gd name="connsiteY24" fmla="*/ 100093 h 333227"/>
              <a:gd name="connsiteX25" fmla="*/ 5570350 w 7428419"/>
              <a:gd name="connsiteY25" fmla="*/ 98581 h 333227"/>
              <a:gd name="connsiteX26" fmla="*/ 5687658 w 7428419"/>
              <a:gd name="connsiteY26" fmla="*/ 45884 h 333227"/>
              <a:gd name="connsiteX27" fmla="*/ 6195993 w 7428419"/>
              <a:gd name="connsiteY27" fmla="*/ 98581 h 333227"/>
              <a:gd name="connsiteX28" fmla="*/ 6195993 w 7428419"/>
              <a:gd name="connsiteY28" fmla="*/ 100249 h 333227"/>
              <a:gd name="connsiteX29" fmla="*/ 6216236 w 7428419"/>
              <a:gd name="connsiteY29" fmla="*/ 85560 h 333227"/>
              <a:gd name="connsiteX30" fmla="*/ 6802776 w 7428419"/>
              <a:gd name="connsiteY30" fmla="*/ 113935 h 333227"/>
              <a:gd name="connsiteX31" fmla="*/ 6802776 w 7428419"/>
              <a:gd name="connsiteY31" fmla="*/ 111947 h 333227"/>
              <a:gd name="connsiteX32" fmla="*/ 7428419 w 7428419"/>
              <a:gd name="connsiteY32" fmla="*/ 111947 h 333227"/>
              <a:gd name="connsiteX33" fmla="*/ 7428419 w 7428419"/>
              <a:gd name="connsiteY33" fmla="*/ 277984 h 333227"/>
              <a:gd name="connsiteX34" fmla="*/ 6802776 w 7428419"/>
              <a:gd name="connsiteY34" fmla="*/ 277984 h 333227"/>
              <a:gd name="connsiteX35" fmla="*/ 6802776 w 7428419"/>
              <a:gd name="connsiteY35" fmla="*/ 279972 h 333227"/>
              <a:gd name="connsiteX36" fmla="*/ 6177133 w 7428419"/>
              <a:gd name="connsiteY36" fmla="*/ 279972 h 333227"/>
              <a:gd name="connsiteX37" fmla="*/ 6177133 w 7428419"/>
              <a:gd name="connsiteY37" fmla="*/ 278304 h 333227"/>
              <a:gd name="connsiteX38" fmla="*/ 6156891 w 7428419"/>
              <a:gd name="connsiteY38" fmla="*/ 292993 h 333227"/>
              <a:gd name="connsiteX39" fmla="*/ 5570350 w 7428419"/>
              <a:gd name="connsiteY39" fmla="*/ 264618 h 333227"/>
              <a:gd name="connsiteX40" fmla="*/ 5570350 w 7428419"/>
              <a:gd name="connsiteY40" fmla="*/ 266130 h 333227"/>
              <a:gd name="connsiteX41" fmla="*/ 4944707 w 7428419"/>
              <a:gd name="connsiteY41" fmla="*/ 266130 h 333227"/>
              <a:gd name="connsiteX42" fmla="*/ 4944707 w 7428419"/>
              <a:gd name="connsiteY42" fmla="*/ 268118 h 333227"/>
              <a:gd name="connsiteX43" fmla="*/ 4319064 w 7428419"/>
              <a:gd name="connsiteY43" fmla="*/ 268118 h 333227"/>
              <a:gd name="connsiteX44" fmla="*/ 4319064 w 7428419"/>
              <a:gd name="connsiteY44" fmla="*/ 266450 h 333227"/>
              <a:gd name="connsiteX45" fmla="*/ 4298822 w 7428419"/>
              <a:gd name="connsiteY45" fmla="*/ 281139 h 333227"/>
              <a:gd name="connsiteX46" fmla="*/ 3712281 w 7428419"/>
              <a:gd name="connsiteY46" fmla="*/ 252764 h 333227"/>
              <a:gd name="connsiteX47" fmla="*/ 3712281 w 7428419"/>
              <a:gd name="connsiteY47" fmla="*/ 252602 h 333227"/>
              <a:gd name="connsiteX48" fmla="*/ 3675504 w 7428419"/>
              <a:gd name="connsiteY48" fmla="*/ 279289 h 333227"/>
              <a:gd name="connsiteX49" fmla="*/ 3088964 w 7428419"/>
              <a:gd name="connsiteY49" fmla="*/ 250914 h 333227"/>
              <a:gd name="connsiteX50" fmla="*/ 3088964 w 7428419"/>
              <a:gd name="connsiteY50" fmla="*/ 252902 h 333227"/>
              <a:gd name="connsiteX51" fmla="*/ 2463321 w 7428419"/>
              <a:gd name="connsiteY51" fmla="*/ 252902 h 333227"/>
              <a:gd name="connsiteX52" fmla="*/ 2463321 w 7428419"/>
              <a:gd name="connsiteY52" fmla="*/ 251234 h 333227"/>
              <a:gd name="connsiteX53" fmla="*/ 2443079 w 7428419"/>
              <a:gd name="connsiteY53" fmla="*/ 265923 h 333227"/>
              <a:gd name="connsiteX54" fmla="*/ 1856538 w 7428419"/>
              <a:gd name="connsiteY54" fmla="*/ 237548 h 333227"/>
              <a:gd name="connsiteX55" fmla="*/ 1856538 w 7428419"/>
              <a:gd name="connsiteY55" fmla="*/ 233771 h 333227"/>
              <a:gd name="connsiteX56" fmla="*/ 1818967 w 7428419"/>
              <a:gd name="connsiteY56" fmla="*/ 261035 h 333227"/>
              <a:gd name="connsiteX57" fmla="*/ 1232426 w 7428419"/>
              <a:gd name="connsiteY57" fmla="*/ 232660 h 333227"/>
              <a:gd name="connsiteX58" fmla="*/ 1232426 w 7428419"/>
              <a:gd name="connsiteY58" fmla="*/ 234648 h 333227"/>
              <a:gd name="connsiteX59" fmla="*/ 606783 w 7428419"/>
              <a:gd name="connsiteY59" fmla="*/ 234648 h 333227"/>
              <a:gd name="connsiteX60" fmla="*/ 606783 w 7428419"/>
              <a:gd name="connsiteY60" fmla="*/ 232980 h 333227"/>
              <a:gd name="connsiteX61" fmla="*/ 586541 w 7428419"/>
              <a:gd name="connsiteY61" fmla="*/ 247669 h 333227"/>
              <a:gd name="connsiteX62" fmla="*/ 0 w 7428419"/>
              <a:gd name="connsiteY62" fmla="*/ 219294 h 333227"/>
              <a:gd name="connsiteX63" fmla="*/ 0 w 7428419"/>
              <a:gd name="connsiteY63" fmla="*/ 53257 h 333227"/>
              <a:gd name="connsiteX64" fmla="*/ 117308 w 7428419"/>
              <a:gd name="connsiteY64" fmla="*/ 560 h 3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428419" h="333227">
                <a:moveTo>
                  <a:pt x="117308" y="560"/>
                </a:moveTo>
                <a:cubicBezTo>
                  <a:pt x="286753" y="-12321"/>
                  <a:pt x="456198" y="203151"/>
                  <a:pt x="625643" y="53257"/>
                </a:cubicBezTo>
                <a:lnTo>
                  <a:pt x="625643" y="54925"/>
                </a:lnTo>
                <a:lnTo>
                  <a:pt x="645886" y="40236"/>
                </a:lnTo>
                <a:cubicBezTo>
                  <a:pt x="841400" y="-71914"/>
                  <a:pt x="1036913" y="241566"/>
                  <a:pt x="1232426" y="68611"/>
                </a:cubicBezTo>
                <a:lnTo>
                  <a:pt x="1232426" y="66623"/>
                </a:lnTo>
                <a:cubicBezTo>
                  <a:pt x="1440974" y="-117861"/>
                  <a:pt x="1649521" y="251108"/>
                  <a:pt x="1858069" y="66623"/>
                </a:cubicBezTo>
                <a:lnTo>
                  <a:pt x="1858069" y="70514"/>
                </a:lnTo>
                <a:lnTo>
                  <a:pt x="1915193" y="33306"/>
                </a:lnTo>
                <a:cubicBezTo>
                  <a:pt x="1934744" y="24827"/>
                  <a:pt x="1954295" y="20301"/>
                  <a:pt x="1973846" y="18814"/>
                </a:cubicBezTo>
                <a:cubicBezTo>
                  <a:pt x="2143291" y="5933"/>
                  <a:pt x="2312736" y="221405"/>
                  <a:pt x="2482181" y="71511"/>
                </a:cubicBezTo>
                <a:lnTo>
                  <a:pt x="2482181" y="73179"/>
                </a:lnTo>
                <a:lnTo>
                  <a:pt x="2502424" y="58490"/>
                </a:lnTo>
                <a:cubicBezTo>
                  <a:pt x="2697938" y="-53660"/>
                  <a:pt x="2893451" y="259820"/>
                  <a:pt x="3088964" y="86865"/>
                </a:cubicBezTo>
                <a:lnTo>
                  <a:pt x="3088964" y="84877"/>
                </a:lnTo>
                <a:cubicBezTo>
                  <a:pt x="3297512" y="-99607"/>
                  <a:pt x="3506059" y="269362"/>
                  <a:pt x="3714607" y="84877"/>
                </a:cubicBezTo>
                <a:lnTo>
                  <a:pt x="3714607" y="85212"/>
                </a:lnTo>
                <a:lnTo>
                  <a:pt x="3770936" y="48522"/>
                </a:lnTo>
                <a:cubicBezTo>
                  <a:pt x="3790487" y="40043"/>
                  <a:pt x="3810038" y="35517"/>
                  <a:pt x="3829589" y="34030"/>
                </a:cubicBezTo>
                <a:cubicBezTo>
                  <a:pt x="3999034" y="21149"/>
                  <a:pt x="4168479" y="236621"/>
                  <a:pt x="4337924" y="86727"/>
                </a:cubicBezTo>
                <a:lnTo>
                  <a:pt x="4337924" y="88395"/>
                </a:lnTo>
                <a:lnTo>
                  <a:pt x="4358167" y="73706"/>
                </a:lnTo>
                <a:cubicBezTo>
                  <a:pt x="4553681" y="-38444"/>
                  <a:pt x="4749194" y="275036"/>
                  <a:pt x="4944707" y="102081"/>
                </a:cubicBezTo>
                <a:lnTo>
                  <a:pt x="4944707" y="100093"/>
                </a:lnTo>
                <a:cubicBezTo>
                  <a:pt x="5153255" y="-84391"/>
                  <a:pt x="5361802" y="284578"/>
                  <a:pt x="5570350" y="100093"/>
                </a:cubicBezTo>
                <a:lnTo>
                  <a:pt x="5570350" y="98581"/>
                </a:lnTo>
                <a:cubicBezTo>
                  <a:pt x="5609453" y="63990"/>
                  <a:pt x="5648556" y="48857"/>
                  <a:pt x="5687658" y="45884"/>
                </a:cubicBezTo>
                <a:cubicBezTo>
                  <a:pt x="5857103" y="33003"/>
                  <a:pt x="6026548" y="248475"/>
                  <a:pt x="6195993" y="98581"/>
                </a:cubicBezTo>
                <a:lnTo>
                  <a:pt x="6195993" y="100249"/>
                </a:lnTo>
                <a:lnTo>
                  <a:pt x="6216236" y="85560"/>
                </a:lnTo>
                <a:cubicBezTo>
                  <a:pt x="6411750" y="-26590"/>
                  <a:pt x="6607263" y="286890"/>
                  <a:pt x="6802776" y="113935"/>
                </a:cubicBezTo>
                <a:lnTo>
                  <a:pt x="6802776" y="111947"/>
                </a:lnTo>
                <a:cubicBezTo>
                  <a:pt x="7011324" y="-72537"/>
                  <a:pt x="7219871" y="296432"/>
                  <a:pt x="7428419" y="111947"/>
                </a:cubicBezTo>
                <a:lnTo>
                  <a:pt x="7428419" y="277984"/>
                </a:lnTo>
                <a:cubicBezTo>
                  <a:pt x="7219871" y="462468"/>
                  <a:pt x="7011324" y="93499"/>
                  <a:pt x="6802776" y="277984"/>
                </a:cubicBezTo>
                <a:lnTo>
                  <a:pt x="6802776" y="279972"/>
                </a:lnTo>
                <a:cubicBezTo>
                  <a:pt x="6594228" y="464456"/>
                  <a:pt x="6385681" y="95487"/>
                  <a:pt x="6177133" y="279972"/>
                </a:cubicBezTo>
                <a:lnTo>
                  <a:pt x="6177133" y="278304"/>
                </a:lnTo>
                <a:lnTo>
                  <a:pt x="6156891" y="292993"/>
                </a:lnTo>
                <a:cubicBezTo>
                  <a:pt x="5961377" y="405143"/>
                  <a:pt x="5765864" y="91663"/>
                  <a:pt x="5570350" y="264618"/>
                </a:cubicBezTo>
                <a:lnTo>
                  <a:pt x="5570350" y="266130"/>
                </a:lnTo>
                <a:cubicBezTo>
                  <a:pt x="5361802" y="450614"/>
                  <a:pt x="5153255" y="81645"/>
                  <a:pt x="4944707" y="266130"/>
                </a:cubicBezTo>
                <a:lnTo>
                  <a:pt x="4944707" y="268118"/>
                </a:lnTo>
                <a:cubicBezTo>
                  <a:pt x="4736159" y="452602"/>
                  <a:pt x="4527612" y="83633"/>
                  <a:pt x="4319064" y="268118"/>
                </a:cubicBezTo>
                <a:lnTo>
                  <a:pt x="4319064" y="266450"/>
                </a:lnTo>
                <a:lnTo>
                  <a:pt x="4298822" y="281139"/>
                </a:lnTo>
                <a:cubicBezTo>
                  <a:pt x="4103308" y="393289"/>
                  <a:pt x="3907795" y="79809"/>
                  <a:pt x="3712281" y="252764"/>
                </a:cubicBezTo>
                <a:lnTo>
                  <a:pt x="3712281" y="252602"/>
                </a:lnTo>
                <a:lnTo>
                  <a:pt x="3675504" y="279289"/>
                </a:lnTo>
                <a:cubicBezTo>
                  <a:pt x="3479991" y="391439"/>
                  <a:pt x="3284478" y="77959"/>
                  <a:pt x="3088964" y="250914"/>
                </a:cubicBezTo>
                <a:lnTo>
                  <a:pt x="3088964" y="252902"/>
                </a:lnTo>
                <a:cubicBezTo>
                  <a:pt x="2880416" y="437386"/>
                  <a:pt x="2671869" y="68417"/>
                  <a:pt x="2463321" y="252902"/>
                </a:cubicBezTo>
                <a:lnTo>
                  <a:pt x="2463321" y="251234"/>
                </a:lnTo>
                <a:lnTo>
                  <a:pt x="2443079" y="265923"/>
                </a:lnTo>
                <a:cubicBezTo>
                  <a:pt x="2247565" y="378073"/>
                  <a:pt x="2052052" y="64593"/>
                  <a:pt x="1856538" y="237548"/>
                </a:cubicBezTo>
                <a:lnTo>
                  <a:pt x="1856538" y="233771"/>
                </a:lnTo>
                <a:lnTo>
                  <a:pt x="1818967" y="261035"/>
                </a:lnTo>
                <a:cubicBezTo>
                  <a:pt x="1623453" y="373185"/>
                  <a:pt x="1427940" y="59705"/>
                  <a:pt x="1232426" y="232660"/>
                </a:cubicBezTo>
                <a:lnTo>
                  <a:pt x="1232426" y="234648"/>
                </a:lnTo>
                <a:cubicBezTo>
                  <a:pt x="1023878" y="419132"/>
                  <a:pt x="815331" y="50163"/>
                  <a:pt x="606783" y="234648"/>
                </a:cubicBezTo>
                <a:lnTo>
                  <a:pt x="606783" y="232980"/>
                </a:lnTo>
                <a:lnTo>
                  <a:pt x="586541" y="247669"/>
                </a:lnTo>
                <a:cubicBezTo>
                  <a:pt x="391027" y="359819"/>
                  <a:pt x="195514" y="46339"/>
                  <a:pt x="0" y="219294"/>
                </a:cubicBezTo>
                <a:lnTo>
                  <a:pt x="0" y="53257"/>
                </a:lnTo>
                <a:cubicBezTo>
                  <a:pt x="39103" y="18666"/>
                  <a:pt x="78206" y="3533"/>
                  <a:pt x="117308" y="56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246"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47CE18AD-093D-400A-A706-04DA7F237FCB}"/>
              </a:ext>
            </a:extLst>
          </p:cNvPr>
          <p:cNvSpPr txBox="1"/>
          <p:nvPr/>
        </p:nvSpPr>
        <p:spPr>
          <a:xfrm>
            <a:off x="674314" y="2625045"/>
            <a:ext cx="359394" cy="22018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31"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a:t>
            </a:r>
            <a:r>
              <a:rPr kumimoji="0" lang="ja-JP" altLang="en-US" sz="831"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分</a:t>
            </a:r>
            <a:r>
              <a:rPr kumimoji="0" lang="en-US" altLang="ja-JP" sz="831"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rPr>
              <a:t>)</a:t>
            </a:r>
            <a:endParaRPr kumimoji="0" lang="ja-JP" altLang="en-US" sz="831" b="1" i="0" u="none" strike="noStrike" kern="1200" cap="none" spc="0" normalizeH="0" baseline="0" noProof="0" dirty="0">
              <a:ln>
                <a:noFill/>
              </a:ln>
              <a:solidFill>
                <a:srgbClr val="000000"/>
              </a:solidFill>
              <a:effectLst/>
              <a:uLnTx/>
              <a:uFillTx/>
              <a:latin typeface="Calibri" panose="020F0502020204030204"/>
              <a:ea typeface="ＭＳ Ｐゴシック" panose="020B0600070205080204" pitchFamily="50" charset="-128"/>
              <a:cs typeface="+mn-cs"/>
            </a:endParaRPr>
          </a:p>
        </p:txBody>
      </p:sp>
      <p:sp>
        <p:nvSpPr>
          <p:cNvPr id="10" name="円形吹き出し 21">
            <a:extLst>
              <a:ext uri="{FF2B5EF4-FFF2-40B4-BE49-F238E27FC236}">
                <a16:creationId xmlns:a16="http://schemas.microsoft.com/office/drawing/2014/main" id="{6681FEFF-9E5F-4129-A34F-B801FBF628F2}"/>
              </a:ext>
            </a:extLst>
          </p:cNvPr>
          <p:cNvSpPr/>
          <p:nvPr/>
        </p:nvSpPr>
        <p:spPr>
          <a:xfrm>
            <a:off x="1608822" y="2885452"/>
            <a:ext cx="1109317" cy="310503"/>
          </a:xfrm>
          <a:prstGeom prst="wedgeEllipseCallout">
            <a:avLst>
              <a:gd name="adj1" fmla="val 3850"/>
              <a:gd name="adj2" fmla="val 148620"/>
            </a:avLst>
          </a:prstGeom>
          <a:solidFill>
            <a:srgbClr val="F39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69"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SNS</a:t>
            </a:r>
            <a:r>
              <a:rPr kumimoji="0" lang="ja-JP" altLang="en-US" sz="969"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が逆転</a:t>
            </a:r>
          </a:p>
        </p:txBody>
      </p:sp>
      <p:sp>
        <p:nvSpPr>
          <p:cNvPr id="11" name="テキスト ボックス 8">
            <a:extLst>
              <a:ext uri="{FF2B5EF4-FFF2-40B4-BE49-F238E27FC236}">
                <a16:creationId xmlns:a16="http://schemas.microsoft.com/office/drawing/2014/main" id="{5AD75B41-8B79-4C15-85AD-78CB85440B5B}"/>
              </a:ext>
            </a:extLst>
          </p:cNvPr>
          <p:cNvSpPr txBox="1"/>
          <p:nvPr/>
        </p:nvSpPr>
        <p:spPr>
          <a:xfrm>
            <a:off x="2304165" y="1563537"/>
            <a:ext cx="6526070" cy="382400"/>
          </a:xfrm>
          <a:prstGeom prst="rect">
            <a:avLst/>
          </a:prstGeom>
          <a:noFill/>
        </p:spPr>
        <p:txBody>
          <a:bodyPr wrap="square" lIns="0" tIns="33231" rIns="0" bIns="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ネット利用の時間は、毎年、ホームページよりも</a:t>
            </a:r>
            <a:r>
              <a:rPr kumimoji="0" lang="en-US" altLang="ja-JP" sz="1600" b="1"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SNS</a:t>
            </a:r>
            <a:r>
              <a:rPr kumimoji="0" lang="ja-JP" altLang="en-US" sz="1600" b="1"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の利用時間が増加</a:t>
            </a:r>
            <a:r>
              <a:rPr kumimoji="0" lang="ja-JP" altLang="en-US" sz="16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して、特に</a:t>
            </a:r>
            <a:r>
              <a:rPr kumimoji="0" lang="en-US" altLang="ja-JP" sz="16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LINE</a:t>
            </a:r>
            <a:r>
              <a:rPr kumimoji="0" lang="ja-JP" altLang="en-US" sz="16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が多い</a:t>
            </a:r>
            <a:r>
              <a:rPr kumimoji="0" lang="ja-JP" altLang="en-US" sz="16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。今後、さらに</a:t>
            </a:r>
            <a:r>
              <a:rPr kumimoji="0" lang="ja-JP" altLang="en-US" sz="1600" b="1"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利用時間の差が開く</a:t>
            </a:r>
            <a:r>
              <a:rPr kumimoji="0" lang="ja-JP" altLang="en-US" sz="16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rPr>
              <a:t>。</a:t>
            </a:r>
            <a:endParaRPr kumimoji="0" lang="en-US" altLang="ja-JP" sz="16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92" b="1" i="0" u="none" strike="noStrike" kern="1200" cap="none" spc="0" normalizeH="0" baseline="0" noProof="0" dirty="0">
              <a:ln>
                <a:noFill/>
              </a:ln>
              <a:solidFill>
                <a:srgbClr val="000000"/>
              </a:solidFill>
              <a:effectLst/>
              <a:uLnTx/>
              <a:uFillTx/>
              <a:latin typeface="Meiryo" panose="020B0604030504040204" pitchFamily="34" charset="-128"/>
              <a:ea typeface="Meiryo" panose="020B0604030504040204" pitchFamily="34" charset="-128"/>
              <a:cs typeface="Arial" panose="020B0604020202020204" pitchFamily="34" charset="0"/>
            </a:endParaRPr>
          </a:p>
        </p:txBody>
      </p:sp>
      <p:pic>
        <p:nvPicPr>
          <p:cNvPr id="12" name="図 11">
            <a:extLst>
              <a:ext uri="{FF2B5EF4-FFF2-40B4-BE49-F238E27FC236}">
                <a16:creationId xmlns:a16="http://schemas.microsoft.com/office/drawing/2014/main" id="{ECDF6CE6-6491-4A07-9071-9693F0EDA252}"/>
              </a:ext>
            </a:extLst>
          </p:cNvPr>
          <p:cNvPicPr>
            <a:picLocks noChangeAspect="1"/>
          </p:cNvPicPr>
          <p:nvPr/>
        </p:nvPicPr>
        <p:blipFill>
          <a:blip r:embed="rId4"/>
          <a:stretch>
            <a:fillRect/>
          </a:stretch>
        </p:blipFill>
        <p:spPr>
          <a:xfrm>
            <a:off x="4495629" y="2838121"/>
            <a:ext cx="4131182" cy="2078026"/>
          </a:xfrm>
          <a:prstGeom prst="rect">
            <a:avLst/>
          </a:prstGeom>
        </p:spPr>
      </p:pic>
    </p:spTree>
    <p:extLst>
      <p:ext uri="{BB962C8B-B14F-4D97-AF65-F5344CB8AC3E}">
        <p14:creationId xmlns:p14="http://schemas.microsoft.com/office/powerpoint/2010/main" val="9944700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3C788FF-5397-4068-9343-293BC44539EE}"/>
              </a:ext>
            </a:extLst>
          </p:cNvPr>
          <p:cNvSpPr>
            <a:spLocks noGrp="1"/>
          </p:cNvSpPr>
          <p:nvPr>
            <p:ph type="sldNum" sz="quarter" idx="12"/>
          </p:nvPr>
        </p:nvSpPr>
        <p:spPr/>
        <p:txBody>
          <a:bodyPr/>
          <a:lstStyle/>
          <a:p>
            <a:fld id="{51BD200A-41AE-47EF-B0DD-6A55E776B06A}" type="slidenum">
              <a:rPr lang="ja-JP" altLang="en-US" smtClean="0"/>
              <a:pPr/>
              <a:t>52</a:t>
            </a:fld>
            <a:endParaRPr lang="ja-JP" altLang="en-US" dirty="0"/>
          </a:p>
        </p:txBody>
      </p:sp>
      <p:sp>
        <p:nvSpPr>
          <p:cNvPr id="3" name="テキスト ボックス 2">
            <a:extLst>
              <a:ext uri="{FF2B5EF4-FFF2-40B4-BE49-F238E27FC236}">
                <a16:creationId xmlns:a16="http://schemas.microsoft.com/office/drawing/2014/main" id="{2111629B-9C2B-4298-BBCA-7000E605468E}"/>
              </a:ext>
            </a:extLst>
          </p:cNvPr>
          <p:cNvSpPr txBox="1"/>
          <p:nvPr/>
        </p:nvSpPr>
        <p:spPr>
          <a:xfrm>
            <a:off x="986807" y="677721"/>
            <a:ext cx="7831931" cy="310700"/>
          </a:xfrm>
          <a:prstGeom prst="rect">
            <a:avLst/>
          </a:prstGeom>
          <a:noFill/>
        </p:spPr>
        <p:txBody>
          <a:bodyPr wrap="square" lIns="0" tIns="27000" rIns="0" bIns="0" rtlCol="0" anchor="t">
            <a:noAutofit/>
          </a:bodyPr>
          <a:lstStyle/>
          <a:p>
            <a:pPr algn="ctr" defTabSz="685817"/>
            <a:r>
              <a:rPr lang="ja-JP" altLang="en-US" sz="4062" b="1" dirty="0">
                <a:solidFill>
                  <a:prstClr val="black">
                    <a:lumMod val="75000"/>
                    <a:lumOff val="25000"/>
                  </a:prstClr>
                </a:solidFill>
                <a:latin typeface="+mj-ea"/>
                <a:ea typeface="+mj-ea"/>
                <a:cs typeface="Arial" charset="0"/>
              </a:rPr>
              <a:t>成功する</a:t>
            </a:r>
            <a:r>
              <a:rPr lang="en-US" altLang="ja-JP" sz="4062" b="1" dirty="0">
                <a:solidFill>
                  <a:prstClr val="black">
                    <a:lumMod val="75000"/>
                    <a:lumOff val="25000"/>
                  </a:prstClr>
                </a:solidFill>
                <a:latin typeface="+mj-ea"/>
                <a:ea typeface="+mj-ea"/>
                <a:cs typeface="Arial" charset="0"/>
              </a:rPr>
              <a:t>DX</a:t>
            </a:r>
            <a:r>
              <a:rPr lang="ja-JP" altLang="en-US" sz="4062" b="1" dirty="0">
                <a:solidFill>
                  <a:prstClr val="black">
                    <a:lumMod val="75000"/>
                    <a:lumOff val="25000"/>
                  </a:prstClr>
                </a:solidFill>
                <a:latin typeface="+mj-ea"/>
                <a:ea typeface="+mj-ea"/>
                <a:cs typeface="Arial" charset="0"/>
              </a:rPr>
              <a:t>＝</a:t>
            </a:r>
            <a:r>
              <a:rPr lang="ja-JP" altLang="en-US" sz="4062" b="1" dirty="0">
                <a:solidFill>
                  <a:srgbClr val="0070C0"/>
                </a:solidFill>
                <a:latin typeface="+mj-ea"/>
                <a:ea typeface="+mj-ea"/>
                <a:cs typeface="Arial" charset="0"/>
              </a:rPr>
              <a:t>顧客最適化</a:t>
            </a:r>
            <a:endParaRPr lang="en-US" altLang="ja-JP" sz="4062" b="1" dirty="0">
              <a:solidFill>
                <a:srgbClr val="0070C0"/>
              </a:solidFill>
              <a:latin typeface="+mj-ea"/>
              <a:ea typeface="+mj-ea"/>
              <a:cs typeface="Arial" charset="0"/>
            </a:endParaRPr>
          </a:p>
          <a:p>
            <a:pPr defTabSz="685817"/>
            <a:endParaRPr kumimoji="1" lang="en-US" altLang="ja-JP" sz="2954" b="1" dirty="0">
              <a:solidFill>
                <a:prstClr val="black">
                  <a:lumMod val="75000"/>
                  <a:lumOff val="25000"/>
                </a:prstClr>
              </a:solidFill>
              <a:latin typeface="+mj-ea"/>
              <a:ea typeface="+mj-ea"/>
              <a:cs typeface="Arial" charset="0"/>
            </a:endParaRPr>
          </a:p>
          <a:p>
            <a:pPr defTabSz="685817"/>
            <a:r>
              <a:rPr kumimoji="1" lang="ja-JP" altLang="en-US" sz="2954" b="1" dirty="0">
                <a:solidFill>
                  <a:srgbClr val="005BAB"/>
                </a:solidFill>
                <a:latin typeface="+mj-ea"/>
                <a:ea typeface="+mj-ea"/>
                <a:cs typeface="Arial" panose="020B0604020202020204" pitchFamily="34" charset="0"/>
              </a:rPr>
              <a:t>（昔のデジタル化）</a:t>
            </a:r>
            <a:endParaRPr kumimoji="1" lang="en-US" altLang="ja-JP" sz="2954" b="1" dirty="0">
              <a:solidFill>
                <a:srgbClr val="005BAB"/>
              </a:solidFill>
              <a:latin typeface="+mj-ea"/>
              <a:ea typeface="+mj-ea"/>
              <a:cs typeface="Arial" panose="020B0604020202020204" pitchFamily="34" charset="0"/>
            </a:endParaRPr>
          </a:p>
          <a:p>
            <a:pPr defTabSz="685817"/>
            <a:r>
              <a:rPr lang="en-US" altLang="ja-JP" sz="2954" b="1" dirty="0">
                <a:solidFill>
                  <a:srgbClr val="FF0000"/>
                </a:solidFill>
                <a:latin typeface="+mj-ea"/>
                <a:ea typeface="+mj-ea"/>
                <a:cs typeface="Arial" panose="020B0604020202020204" pitchFamily="34" charset="0"/>
              </a:rPr>
              <a:t>HP</a:t>
            </a:r>
            <a:r>
              <a:rPr lang="en-US" altLang="ja-JP" sz="2954" b="1" dirty="0">
                <a:solidFill>
                  <a:prstClr val="black">
                    <a:lumMod val="75000"/>
                    <a:lumOff val="25000"/>
                  </a:prstClr>
                </a:solidFill>
                <a:latin typeface="+mj-ea"/>
                <a:ea typeface="+mj-ea"/>
                <a:cs typeface="Arial" panose="020B0604020202020204" pitchFamily="34" charset="0"/>
              </a:rPr>
              <a:t>-</a:t>
            </a:r>
            <a:r>
              <a:rPr lang="ja-JP" altLang="en-US" sz="2954" b="1" dirty="0">
                <a:solidFill>
                  <a:prstClr val="black">
                    <a:lumMod val="75000"/>
                    <a:lumOff val="25000"/>
                  </a:prstClr>
                </a:solidFill>
                <a:latin typeface="+mj-ea"/>
                <a:ea typeface="+mj-ea"/>
                <a:cs typeface="Arial" panose="020B0604020202020204" pitchFamily="34" charset="0"/>
              </a:rPr>
              <a:t>全員に同じものを見せる。</a:t>
            </a:r>
            <a:endParaRPr lang="en-US" altLang="ja-JP" sz="2954" b="1" dirty="0">
              <a:solidFill>
                <a:prstClr val="black">
                  <a:lumMod val="75000"/>
                  <a:lumOff val="25000"/>
                </a:prstClr>
              </a:solidFill>
              <a:latin typeface="+mj-ea"/>
              <a:ea typeface="+mj-ea"/>
              <a:cs typeface="Arial" panose="020B0604020202020204" pitchFamily="34" charset="0"/>
            </a:endParaRPr>
          </a:p>
          <a:p>
            <a:pPr defTabSz="685817"/>
            <a:r>
              <a:rPr lang="en-US" altLang="ja-JP" sz="2954" b="1" dirty="0">
                <a:solidFill>
                  <a:prstClr val="black">
                    <a:lumMod val="75000"/>
                    <a:lumOff val="25000"/>
                  </a:prstClr>
                </a:solidFill>
                <a:latin typeface="+mj-ea"/>
                <a:ea typeface="+mj-ea"/>
                <a:cs typeface="Arial" panose="020B0604020202020204" pitchFamily="34" charset="0"/>
              </a:rPr>
              <a:t>	</a:t>
            </a:r>
            <a:r>
              <a:rPr lang="ja-JP" altLang="en-US" sz="2954" b="1" dirty="0">
                <a:solidFill>
                  <a:prstClr val="black">
                    <a:lumMod val="75000"/>
                    <a:lumOff val="25000"/>
                  </a:prstClr>
                </a:solidFill>
                <a:latin typeface="+mj-ea"/>
                <a:ea typeface="+mj-ea"/>
                <a:cs typeface="Arial" panose="020B0604020202020204" pitchFamily="34" charset="0"/>
              </a:rPr>
              <a:t>誰が見たかわからず客を逃がす</a:t>
            </a:r>
            <a:endParaRPr lang="en-US" altLang="ja-JP" sz="2954" b="1" dirty="0">
              <a:solidFill>
                <a:prstClr val="black">
                  <a:lumMod val="75000"/>
                  <a:lumOff val="25000"/>
                </a:prstClr>
              </a:solidFill>
              <a:latin typeface="+mj-ea"/>
              <a:ea typeface="+mj-ea"/>
              <a:cs typeface="Arial" panose="020B0604020202020204" pitchFamily="34" charset="0"/>
            </a:endParaRPr>
          </a:p>
          <a:p>
            <a:pPr defTabSz="685817"/>
            <a:endParaRPr lang="en-US" altLang="ja-JP" sz="2954" b="1" dirty="0">
              <a:solidFill>
                <a:prstClr val="black">
                  <a:lumMod val="75000"/>
                  <a:lumOff val="25000"/>
                </a:prstClr>
              </a:solidFill>
              <a:latin typeface="+mj-ea"/>
              <a:ea typeface="+mj-ea"/>
              <a:cs typeface="Arial" panose="020B0604020202020204" pitchFamily="34" charset="0"/>
            </a:endParaRPr>
          </a:p>
          <a:p>
            <a:pPr defTabSz="685817"/>
            <a:r>
              <a:rPr kumimoji="1" lang="ja-JP" altLang="en-US" sz="2954" b="1" dirty="0">
                <a:solidFill>
                  <a:srgbClr val="005BAB"/>
                </a:solidFill>
                <a:latin typeface="+mj-ea"/>
                <a:ea typeface="+mj-ea"/>
                <a:cs typeface="Arial" panose="020B0604020202020204" pitchFamily="34" charset="0"/>
              </a:rPr>
              <a:t>（</a:t>
            </a:r>
            <a:r>
              <a:rPr lang="ja-JP" altLang="en-US" sz="2954" b="1" dirty="0">
                <a:solidFill>
                  <a:srgbClr val="005BAB"/>
                </a:solidFill>
                <a:latin typeface="+mj-ea"/>
                <a:ea typeface="+mj-ea"/>
                <a:cs typeface="Arial" panose="020B0604020202020204" pitchFamily="34" charset="0"/>
              </a:rPr>
              <a:t>現在</a:t>
            </a:r>
            <a:r>
              <a:rPr kumimoji="1" lang="ja-JP" altLang="en-US" sz="2954" b="1" dirty="0">
                <a:solidFill>
                  <a:srgbClr val="005BAB"/>
                </a:solidFill>
                <a:latin typeface="+mj-ea"/>
                <a:ea typeface="+mj-ea"/>
                <a:cs typeface="Arial" panose="020B0604020202020204" pitchFamily="34" charset="0"/>
              </a:rPr>
              <a:t>のデジタル化）</a:t>
            </a:r>
            <a:endParaRPr kumimoji="1" lang="en-US" altLang="ja-JP" sz="2954" b="1" dirty="0">
              <a:solidFill>
                <a:srgbClr val="005BAB"/>
              </a:solidFill>
              <a:latin typeface="+mj-ea"/>
              <a:ea typeface="+mj-ea"/>
              <a:cs typeface="Arial" panose="020B0604020202020204" pitchFamily="34" charset="0"/>
            </a:endParaRPr>
          </a:p>
          <a:p>
            <a:pPr defTabSz="685817"/>
            <a:r>
              <a:rPr kumimoji="1" lang="en-US" altLang="ja-JP" sz="2954" b="1" dirty="0">
                <a:solidFill>
                  <a:srgbClr val="FF0000"/>
                </a:solidFill>
                <a:latin typeface="+mj-ea"/>
                <a:ea typeface="+mj-ea"/>
                <a:cs typeface="Arial" panose="020B0604020202020204" pitchFamily="34" charset="0"/>
              </a:rPr>
              <a:t>LINE-API</a:t>
            </a:r>
          </a:p>
          <a:p>
            <a:pPr defTabSz="685817"/>
            <a:r>
              <a:rPr kumimoji="1" lang="ja-JP" altLang="en-US" sz="2954" b="1" dirty="0">
                <a:solidFill>
                  <a:prstClr val="black">
                    <a:lumMod val="75000"/>
                    <a:lumOff val="25000"/>
                  </a:prstClr>
                </a:solidFill>
                <a:latin typeface="+mj-ea"/>
                <a:ea typeface="+mj-ea"/>
                <a:cs typeface="Arial" panose="020B0604020202020204" pitchFamily="34" charset="0"/>
              </a:rPr>
              <a:t>顧客の</a:t>
            </a:r>
            <a:r>
              <a:rPr kumimoji="1" lang="ja-JP" altLang="en-US" sz="2954" b="1" dirty="0">
                <a:solidFill>
                  <a:srgbClr val="FF0000"/>
                </a:solidFill>
                <a:latin typeface="+mj-ea"/>
                <a:ea typeface="+mj-ea"/>
                <a:cs typeface="Arial" panose="020B0604020202020204" pitchFamily="34" charset="0"/>
              </a:rPr>
              <a:t>データ</a:t>
            </a:r>
            <a:r>
              <a:rPr kumimoji="1" lang="ja-JP" altLang="en-US" sz="2954" b="1" dirty="0">
                <a:solidFill>
                  <a:prstClr val="black">
                    <a:lumMod val="75000"/>
                    <a:lumOff val="25000"/>
                  </a:prstClr>
                </a:solidFill>
                <a:latin typeface="+mj-ea"/>
                <a:ea typeface="+mj-ea"/>
                <a:cs typeface="Arial" panose="020B0604020202020204" pitchFamily="34" charset="0"/>
              </a:rPr>
              <a:t>に基づいて、</a:t>
            </a:r>
            <a:endParaRPr kumimoji="1" lang="en-US" altLang="ja-JP" sz="2954" b="1" dirty="0">
              <a:solidFill>
                <a:prstClr val="black">
                  <a:lumMod val="75000"/>
                  <a:lumOff val="25000"/>
                </a:prstClr>
              </a:solidFill>
              <a:latin typeface="+mj-ea"/>
              <a:ea typeface="+mj-ea"/>
              <a:cs typeface="Arial" panose="020B0604020202020204" pitchFamily="34" charset="0"/>
            </a:endParaRPr>
          </a:p>
          <a:p>
            <a:pPr defTabSz="685817"/>
            <a:r>
              <a:rPr kumimoji="1" lang="ja-JP" altLang="en-US" sz="2954" b="1" dirty="0">
                <a:solidFill>
                  <a:prstClr val="black">
                    <a:lumMod val="75000"/>
                    <a:lumOff val="25000"/>
                  </a:prstClr>
                </a:solidFill>
                <a:latin typeface="+mj-ea"/>
                <a:ea typeface="+mj-ea"/>
                <a:cs typeface="Arial" panose="020B0604020202020204" pitchFamily="34" charset="0"/>
              </a:rPr>
              <a:t>その人にあったものを送る。</a:t>
            </a:r>
            <a:endParaRPr kumimoji="1" lang="en-US" altLang="ja-JP" sz="2954" b="1" dirty="0">
              <a:solidFill>
                <a:prstClr val="black">
                  <a:lumMod val="75000"/>
                  <a:lumOff val="25000"/>
                </a:prstClr>
              </a:solidFill>
              <a:latin typeface="+mj-ea"/>
              <a:ea typeface="+mj-ea"/>
              <a:cs typeface="Arial" panose="020B0604020202020204" pitchFamily="34" charset="0"/>
            </a:endParaRPr>
          </a:p>
          <a:p>
            <a:pPr defTabSz="685817"/>
            <a:r>
              <a:rPr lang="ja-JP" altLang="en-US" sz="2585" b="1" dirty="0">
                <a:solidFill>
                  <a:prstClr val="black">
                    <a:lumMod val="75000"/>
                    <a:lumOff val="25000"/>
                  </a:prstClr>
                </a:solidFill>
                <a:latin typeface="+mj-ea"/>
                <a:ea typeface="+mj-ea"/>
                <a:cs typeface="Arial" panose="020B0604020202020204" pitchFamily="34" charset="0"/>
              </a:rPr>
              <a:t>　子どもがいる、イチゴ農家、高齢女性</a:t>
            </a:r>
            <a:endParaRPr lang="en-US" altLang="ja-JP" sz="2585" b="1" dirty="0">
              <a:solidFill>
                <a:prstClr val="black">
                  <a:lumMod val="75000"/>
                  <a:lumOff val="25000"/>
                </a:prstClr>
              </a:solidFill>
              <a:latin typeface="+mj-ea"/>
              <a:ea typeface="+mj-ea"/>
              <a:cs typeface="Arial" panose="020B0604020202020204" pitchFamily="34" charset="0"/>
            </a:endParaRPr>
          </a:p>
          <a:p>
            <a:pPr defTabSz="685817"/>
            <a:r>
              <a:rPr kumimoji="1" lang="ja-JP" altLang="en-US" sz="2585" b="1" dirty="0">
                <a:solidFill>
                  <a:prstClr val="black">
                    <a:lumMod val="75000"/>
                    <a:lumOff val="25000"/>
                  </a:prstClr>
                </a:solidFill>
                <a:latin typeface="+mj-ea"/>
                <a:ea typeface="+mj-ea"/>
                <a:cs typeface="Arial" panose="020B0604020202020204" pitchFamily="34" charset="0"/>
              </a:rPr>
              <a:t>　高岡市民、県外の観光客　など</a:t>
            </a:r>
            <a:endParaRPr kumimoji="1" lang="en-US" altLang="ja-JP" sz="2585" b="1" dirty="0">
              <a:solidFill>
                <a:prstClr val="black">
                  <a:lumMod val="75000"/>
                  <a:lumOff val="25000"/>
                </a:prstClr>
              </a:solidFill>
              <a:latin typeface="+mj-ea"/>
              <a:ea typeface="+mj-ea"/>
              <a:cs typeface="Arial" panose="020B0604020202020204" pitchFamily="34" charset="0"/>
            </a:endParaRPr>
          </a:p>
          <a:p>
            <a:pPr defTabSz="685817"/>
            <a:endParaRPr kumimoji="1" lang="ja-JP" altLang="en-US" sz="2954" b="1" dirty="0">
              <a:solidFill>
                <a:prstClr val="black">
                  <a:lumMod val="75000"/>
                  <a:lumOff val="25000"/>
                </a:prstClr>
              </a:solidFill>
              <a:latin typeface="+mj-ea"/>
              <a:ea typeface="+mj-ea"/>
              <a:cs typeface="Arial" panose="020B0604020202020204" pitchFamily="34" charset="0"/>
            </a:endParaRPr>
          </a:p>
        </p:txBody>
      </p:sp>
    </p:spTree>
    <p:extLst>
      <p:ext uri="{BB962C8B-B14F-4D97-AF65-F5344CB8AC3E}">
        <p14:creationId xmlns:p14="http://schemas.microsoft.com/office/powerpoint/2010/main" val="3251495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435496F-6C58-4B38-BC5B-42D3965D30F8}"/>
              </a:ext>
            </a:extLst>
          </p:cNvPr>
          <p:cNvSpPr>
            <a:spLocks noGrp="1"/>
          </p:cNvSpPr>
          <p:nvPr>
            <p:ph type="sldNum" sz="quarter" idx="12"/>
          </p:nvPr>
        </p:nvSpPr>
        <p:spPr/>
        <p:txBody>
          <a:bodyPr/>
          <a:lstStyle/>
          <a:p>
            <a:fld id="{51BD200A-41AE-47EF-B0DD-6A55E776B06A}" type="slidenum">
              <a:rPr lang="ja-JP" altLang="en-US" smtClean="0"/>
              <a:pPr/>
              <a:t>53</a:t>
            </a:fld>
            <a:endParaRPr lang="ja-JP" altLang="en-US" dirty="0"/>
          </a:p>
        </p:txBody>
      </p:sp>
      <p:sp>
        <p:nvSpPr>
          <p:cNvPr id="3" name="テキスト ボックス 2">
            <a:extLst>
              <a:ext uri="{FF2B5EF4-FFF2-40B4-BE49-F238E27FC236}">
                <a16:creationId xmlns:a16="http://schemas.microsoft.com/office/drawing/2014/main" id="{D65D70B0-648E-4EF1-9AD9-F7570BA03F99}"/>
              </a:ext>
            </a:extLst>
          </p:cNvPr>
          <p:cNvSpPr txBox="1"/>
          <p:nvPr/>
        </p:nvSpPr>
        <p:spPr>
          <a:xfrm>
            <a:off x="986807" y="677721"/>
            <a:ext cx="7831931" cy="310700"/>
          </a:xfrm>
          <a:prstGeom prst="rect">
            <a:avLst/>
          </a:prstGeom>
          <a:noFill/>
        </p:spPr>
        <p:txBody>
          <a:bodyPr wrap="square" lIns="0" tIns="27000" rIns="0" bIns="0" rtlCol="0" anchor="t">
            <a:noAutofit/>
          </a:bodyPr>
          <a:lstStyle/>
          <a:p>
            <a:pPr algn="ctr" defTabSz="685817"/>
            <a:r>
              <a:rPr lang="ja-JP" altLang="en-US" sz="4062" b="1" dirty="0">
                <a:solidFill>
                  <a:prstClr val="black">
                    <a:lumMod val="75000"/>
                    <a:lumOff val="25000"/>
                  </a:prstClr>
                </a:solidFill>
                <a:latin typeface="+mj-ea"/>
                <a:ea typeface="+mj-ea"/>
                <a:cs typeface="Arial" charset="0"/>
              </a:rPr>
              <a:t>行政</a:t>
            </a:r>
            <a:r>
              <a:rPr lang="en-US" altLang="ja-JP" sz="4062" b="1" dirty="0">
                <a:solidFill>
                  <a:prstClr val="black">
                    <a:lumMod val="75000"/>
                    <a:lumOff val="25000"/>
                  </a:prstClr>
                </a:solidFill>
                <a:latin typeface="+mj-ea"/>
                <a:ea typeface="+mj-ea"/>
                <a:cs typeface="Arial" charset="0"/>
              </a:rPr>
              <a:t>DX</a:t>
            </a:r>
            <a:r>
              <a:rPr lang="ja-JP" altLang="en-US" sz="4062" b="1" dirty="0">
                <a:solidFill>
                  <a:prstClr val="black">
                    <a:lumMod val="75000"/>
                    <a:lumOff val="25000"/>
                  </a:prstClr>
                </a:solidFill>
                <a:latin typeface="+mj-ea"/>
                <a:ea typeface="+mj-ea"/>
                <a:cs typeface="Arial" charset="0"/>
              </a:rPr>
              <a:t>に関する</a:t>
            </a:r>
            <a:endParaRPr lang="en-US" altLang="ja-JP" sz="4062" b="1" dirty="0">
              <a:solidFill>
                <a:prstClr val="black">
                  <a:lumMod val="75000"/>
                  <a:lumOff val="25000"/>
                </a:prstClr>
              </a:solidFill>
              <a:latin typeface="+mj-ea"/>
              <a:ea typeface="+mj-ea"/>
              <a:cs typeface="Arial" charset="0"/>
            </a:endParaRPr>
          </a:p>
          <a:p>
            <a:pPr algn="ctr" defTabSz="685817"/>
            <a:r>
              <a:rPr lang="en-US" altLang="ja-JP" sz="4062" b="1" dirty="0">
                <a:solidFill>
                  <a:prstClr val="black">
                    <a:lumMod val="75000"/>
                    <a:lumOff val="25000"/>
                  </a:prstClr>
                </a:solidFill>
                <a:latin typeface="+mj-ea"/>
                <a:ea typeface="+mj-ea"/>
                <a:cs typeface="Arial" charset="0"/>
              </a:rPr>
              <a:t>ZOOM</a:t>
            </a:r>
            <a:r>
              <a:rPr lang="ja-JP" altLang="en-US" sz="4062" b="1" dirty="0" err="1">
                <a:solidFill>
                  <a:prstClr val="black">
                    <a:lumMod val="75000"/>
                    <a:lumOff val="25000"/>
                  </a:prstClr>
                </a:solidFill>
                <a:latin typeface="+mj-ea"/>
                <a:ea typeface="+mj-ea"/>
                <a:cs typeface="Arial" charset="0"/>
              </a:rPr>
              <a:t>での</a:t>
            </a:r>
            <a:r>
              <a:rPr lang="ja-JP" altLang="en-US" sz="4062" b="1" dirty="0">
                <a:solidFill>
                  <a:prstClr val="black">
                    <a:lumMod val="75000"/>
                    <a:lumOff val="25000"/>
                  </a:prstClr>
                </a:solidFill>
                <a:latin typeface="+mj-ea"/>
                <a:ea typeface="+mj-ea"/>
                <a:cs typeface="Arial" charset="0"/>
              </a:rPr>
              <a:t>ご相談</a:t>
            </a:r>
            <a:endParaRPr lang="en-US" altLang="ja-JP" sz="4062" b="1" dirty="0">
              <a:solidFill>
                <a:prstClr val="black">
                  <a:lumMod val="75000"/>
                  <a:lumOff val="25000"/>
                </a:prstClr>
              </a:solidFill>
              <a:latin typeface="+mj-ea"/>
              <a:ea typeface="+mj-ea"/>
              <a:cs typeface="Arial" charset="0"/>
            </a:endParaRPr>
          </a:p>
          <a:p>
            <a:pPr algn="ctr" defTabSz="685817"/>
            <a:endParaRPr kumimoji="1" lang="en-US" altLang="ja-JP" sz="2954" b="1" dirty="0">
              <a:solidFill>
                <a:srgbClr val="005BAB"/>
              </a:solidFill>
              <a:latin typeface="+mj-ea"/>
              <a:ea typeface="+mj-ea"/>
              <a:cs typeface="Arial" panose="020B0604020202020204" pitchFamily="34" charset="0"/>
            </a:endParaRPr>
          </a:p>
          <a:p>
            <a:pPr defTabSz="685817"/>
            <a:r>
              <a:rPr kumimoji="1" lang="ja-JP" altLang="en-US" sz="2954" b="1" dirty="0">
                <a:solidFill>
                  <a:schemeClr val="tx2"/>
                </a:solidFill>
                <a:latin typeface="+mj-ea"/>
                <a:ea typeface="+mj-ea"/>
                <a:cs typeface="Arial" panose="020B0604020202020204" pitchFamily="34" charset="0"/>
              </a:rPr>
              <a:t>村井宗明</a:t>
            </a:r>
            <a:endParaRPr kumimoji="1" lang="en-US" altLang="ja-JP" sz="2954" b="1" dirty="0">
              <a:solidFill>
                <a:schemeClr val="tx2"/>
              </a:solidFill>
              <a:latin typeface="+mj-ea"/>
              <a:ea typeface="+mj-ea"/>
              <a:cs typeface="Arial" panose="020B0604020202020204" pitchFamily="34" charset="0"/>
            </a:endParaRPr>
          </a:p>
          <a:p>
            <a:pPr defTabSz="685817"/>
            <a:r>
              <a:rPr kumimoji="1" lang="ja-JP" altLang="en-US" sz="2954" b="1" dirty="0">
                <a:solidFill>
                  <a:schemeClr val="tx2"/>
                </a:solidFill>
                <a:latin typeface="+mj-ea"/>
                <a:ea typeface="+mj-ea"/>
                <a:cs typeface="Arial" panose="020B0604020202020204" pitchFamily="34" charset="0"/>
              </a:rPr>
              <a:t>東武トップツアーズ</a:t>
            </a:r>
            <a:r>
              <a:rPr kumimoji="1" lang="en-US" altLang="ja-JP" sz="2954" b="1" dirty="0">
                <a:solidFill>
                  <a:schemeClr val="tx2"/>
                </a:solidFill>
                <a:latin typeface="+mj-ea"/>
                <a:ea typeface="+mj-ea"/>
                <a:cs typeface="Arial" panose="020B0604020202020204" pitchFamily="34" charset="0"/>
              </a:rPr>
              <a:t>CDO</a:t>
            </a:r>
          </a:p>
          <a:p>
            <a:pPr defTabSz="685817"/>
            <a:endParaRPr kumimoji="1" lang="en-US" altLang="ja-JP" sz="2954" b="1" dirty="0">
              <a:solidFill>
                <a:schemeClr val="tx2"/>
              </a:solidFill>
              <a:latin typeface="+mj-ea"/>
              <a:ea typeface="+mj-ea"/>
              <a:cs typeface="Arial" panose="020B0604020202020204" pitchFamily="34" charset="0"/>
            </a:endParaRPr>
          </a:p>
          <a:p>
            <a:pPr defTabSz="685817"/>
            <a:r>
              <a:rPr kumimoji="1" lang="en-US" altLang="ja-JP" sz="2954" b="1" dirty="0">
                <a:solidFill>
                  <a:schemeClr val="tx2"/>
                </a:solidFill>
                <a:latin typeface="+mj-ea"/>
                <a:ea typeface="+mj-ea"/>
                <a:cs typeface="Arial" panose="020B0604020202020204" pitchFamily="34" charset="0"/>
              </a:rPr>
              <a:t>03-5348-3509 </a:t>
            </a:r>
          </a:p>
          <a:p>
            <a:pPr defTabSz="685817"/>
            <a:r>
              <a:rPr kumimoji="1" lang="en-US" altLang="ja-JP" sz="2954" b="1" dirty="0">
                <a:solidFill>
                  <a:schemeClr val="tx2"/>
                </a:solidFill>
                <a:latin typeface="+mj-ea"/>
                <a:ea typeface="+mj-ea"/>
                <a:cs typeface="Arial" panose="020B0604020202020204" pitchFamily="34" charset="0"/>
              </a:rPr>
              <a:t>https://www.dx-tobu.com/</a:t>
            </a:r>
            <a:br>
              <a:rPr kumimoji="1" lang="en-US" altLang="ja-JP" sz="2954" b="1" dirty="0">
                <a:solidFill>
                  <a:schemeClr val="tx2"/>
                </a:solidFill>
                <a:latin typeface="+mj-ea"/>
                <a:ea typeface="+mj-ea"/>
                <a:cs typeface="Arial" panose="020B0604020202020204" pitchFamily="34" charset="0"/>
              </a:rPr>
            </a:br>
            <a:r>
              <a:rPr kumimoji="1" lang="en-US" altLang="ja-JP" sz="2954" b="1" dirty="0">
                <a:solidFill>
                  <a:schemeClr val="tx2"/>
                </a:solidFill>
                <a:latin typeface="+mj-ea"/>
                <a:cs typeface="Arial" panose="020B0604020202020204" pitchFamily="34" charset="0"/>
                <a:hlinkClick r:id="rId2">
                  <a:extLst>
                    <a:ext uri="{A12FA001-AC4F-418D-AE19-62706E023703}">
                      <ahyp:hlinkClr xmlns:ahyp="http://schemas.microsoft.com/office/drawing/2018/hyperlinkcolor" val="tx"/>
                    </a:ext>
                  </a:extLst>
                </a:hlinkClick>
              </a:rPr>
              <a:t>Muneaki_murai@tobutoptours.co.jp</a:t>
            </a:r>
            <a:br>
              <a:rPr kumimoji="1" lang="en-US" altLang="ja-JP" sz="2954" b="1" dirty="0">
                <a:solidFill>
                  <a:schemeClr val="tx2"/>
                </a:solidFill>
                <a:latin typeface="+mj-ea"/>
                <a:cs typeface="Arial" panose="020B0604020202020204" pitchFamily="34" charset="0"/>
              </a:rPr>
            </a:br>
            <a:br>
              <a:rPr kumimoji="1" lang="en-US" altLang="ja-JP" sz="2954" b="1" dirty="0">
                <a:solidFill>
                  <a:schemeClr val="tx2"/>
                </a:solidFill>
                <a:latin typeface="+mj-ea"/>
                <a:cs typeface="Arial" panose="020B0604020202020204" pitchFamily="34" charset="0"/>
              </a:rPr>
            </a:br>
            <a:r>
              <a:rPr kumimoji="1" lang="en-US" altLang="ja-JP" sz="2954" b="1" dirty="0">
                <a:solidFill>
                  <a:schemeClr val="tx2"/>
                </a:solidFill>
                <a:latin typeface="+mj-ea"/>
                <a:cs typeface="Arial" panose="020B0604020202020204" pitchFamily="34" charset="0"/>
              </a:rPr>
              <a:t>※</a:t>
            </a:r>
            <a:r>
              <a:rPr kumimoji="1" lang="ja-JP" altLang="en-US" sz="2954" b="1" dirty="0">
                <a:solidFill>
                  <a:schemeClr val="tx2"/>
                </a:solidFill>
                <a:latin typeface="+mj-ea"/>
                <a:cs typeface="Arial" panose="020B0604020202020204" pitchFamily="34" charset="0"/>
              </a:rPr>
              <a:t>全国４</a:t>
            </a:r>
            <a:r>
              <a:rPr kumimoji="1" lang="en-US" altLang="ja-JP" sz="2954" b="1" dirty="0">
                <a:solidFill>
                  <a:schemeClr val="tx2"/>
                </a:solidFill>
                <a:latin typeface="+mj-ea"/>
                <a:cs typeface="Arial" panose="020B0604020202020204" pitchFamily="34" charset="0"/>
              </a:rPr>
              <a:t>7</a:t>
            </a:r>
            <a:r>
              <a:rPr kumimoji="1" lang="ja-JP" altLang="en-US" sz="2954" b="1" dirty="0">
                <a:solidFill>
                  <a:schemeClr val="tx2"/>
                </a:solidFill>
                <a:latin typeface="+mj-ea"/>
                <a:cs typeface="Arial" panose="020B0604020202020204" pitchFamily="34" charset="0"/>
              </a:rPr>
              <a:t>都道府県に支店があるので</a:t>
            </a:r>
            <a:endParaRPr kumimoji="1" lang="en-US" altLang="ja-JP" sz="2954" b="1" dirty="0">
              <a:solidFill>
                <a:schemeClr val="tx2"/>
              </a:solidFill>
              <a:latin typeface="+mj-ea"/>
              <a:cs typeface="Arial" panose="020B0604020202020204" pitchFamily="34" charset="0"/>
            </a:endParaRPr>
          </a:p>
          <a:p>
            <a:pPr defTabSz="685817"/>
            <a:r>
              <a:rPr kumimoji="1" lang="ja-JP" altLang="en-US" sz="2954" b="1" dirty="0">
                <a:solidFill>
                  <a:schemeClr val="tx2"/>
                </a:solidFill>
                <a:latin typeface="+mj-ea"/>
                <a:cs typeface="Arial" panose="020B0604020202020204" pitchFamily="34" charset="0"/>
              </a:rPr>
              <a:t>　そちらを通じても大丈夫です。</a:t>
            </a:r>
            <a:endParaRPr kumimoji="1" lang="en-US" altLang="ja-JP" sz="2954" b="1" dirty="0">
              <a:solidFill>
                <a:schemeClr val="tx2"/>
              </a:solidFill>
              <a:latin typeface="+mj-ea"/>
              <a:cs typeface="Arial" panose="020B0604020202020204" pitchFamily="34" charset="0"/>
            </a:endParaRPr>
          </a:p>
          <a:p>
            <a:pPr defTabSz="685817"/>
            <a:endParaRPr kumimoji="1" lang="en-US" altLang="ja-JP" sz="2954" b="1" dirty="0">
              <a:solidFill>
                <a:schemeClr val="tx2"/>
              </a:solidFill>
              <a:latin typeface="+mj-ea"/>
              <a:ea typeface="+mj-ea"/>
              <a:cs typeface="Arial" panose="020B0604020202020204" pitchFamily="34" charset="0"/>
            </a:endParaRPr>
          </a:p>
          <a:p>
            <a:pPr defTabSz="685817"/>
            <a:endParaRPr kumimoji="1" lang="en-US" altLang="ja-JP" sz="2954" b="1" dirty="0">
              <a:solidFill>
                <a:schemeClr val="tx2"/>
              </a:solidFill>
              <a:latin typeface="+mj-ea"/>
              <a:ea typeface="+mj-ea"/>
              <a:cs typeface="Arial" panose="020B0604020202020204" pitchFamily="34" charset="0"/>
            </a:endParaRPr>
          </a:p>
          <a:p>
            <a:pPr defTabSz="685817"/>
            <a:endParaRPr kumimoji="1" lang="ja-JP" altLang="en-US" sz="2954" b="1" dirty="0">
              <a:solidFill>
                <a:prstClr val="black">
                  <a:lumMod val="75000"/>
                  <a:lumOff val="25000"/>
                </a:prstClr>
              </a:solidFill>
              <a:latin typeface="+mj-ea"/>
              <a:ea typeface="+mj-ea"/>
              <a:cs typeface="Arial" panose="020B0604020202020204" pitchFamily="34" charset="0"/>
            </a:endParaRPr>
          </a:p>
        </p:txBody>
      </p:sp>
    </p:spTree>
    <p:extLst>
      <p:ext uri="{BB962C8B-B14F-4D97-AF65-F5344CB8AC3E}">
        <p14:creationId xmlns:p14="http://schemas.microsoft.com/office/powerpoint/2010/main" val="1701683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4" name="그림 62">
            <a:extLst>
              <a:ext uri="{FF2B5EF4-FFF2-40B4-BE49-F238E27FC236}">
                <a16:creationId xmlns:a16="http://schemas.microsoft.com/office/drawing/2014/main" id="{C8D3C791-1444-F549-975C-223CEDC92C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607587" y="2219942"/>
            <a:ext cx="1972097" cy="3777514"/>
          </a:xfrm>
          <a:prstGeom prst="rect">
            <a:avLst/>
          </a:prstGeom>
        </p:spPr>
      </p:pic>
      <p:pic>
        <p:nvPicPr>
          <p:cNvPr id="27" name="그림 62">
            <a:extLst>
              <a:ext uri="{FF2B5EF4-FFF2-40B4-BE49-F238E27FC236}">
                <a16:creationId xmlns:a16="http://schemas.microsoft.com/office/drawing/2014/main" id="{D150B593-E226-824A-B14C-E9B79884F0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655150" y="2219942"/>
            <a:ext cx="1971663" cy="3782616"/>
          </a:xfrm>
          <a:prstGeom prst="rect">
            <a:avLst/>
          </a:prstGeom>
        </p:spPr>
      </p:pic>
      <p:sp>
        <p:nvSpPr>
          <p:cNvPr id="10" name="TextBox 39">
            <a:extLst>
              <a:ext uri="{FF2B5EF4-FFF2-40B4-BE49-F238E27FC236}">
                <a16:creationId xmlns:a16="http://schemas.microsoft.com/office/drawing/2014/main" id="{F13720BA-5E64-0849-BC2E-68D27351B802}"/>
              </a:ext>
            </a:extLst>
          </p:cNvPr>
          <p:cNvSpPr txBox="1"/>
          <p:nvPr/>
        </p:nvSpPr>
        <p:spPr>
          <a:xfrm flipH="1">
            <a:off x="8419202" y="5598870"/>
            <a:ext cx="385305" cy="121123"/>
          </a:xfrm>
          <a:prstGeom prst="rect">
            <a:avLst/>
          </a:prstGeom>
          <a:noFill/>
        </p:spPr>
        <p:txBody>
          <a:bodyPr wrap="square" lIns="0" tIns="0" rIns="0" bIns="0" rtlCol="0">
            <a:spAutoFit/>
          </a:bodyPr>
          <a:lstStyle/>
          <a:p>
            <a:pPr algn="r"/>
            <a:fld id="{38B2DFEE-0E90-EB49-89FD-319C152AE3AB}" type="slidenum">
              <a:rPr lang="en-US" altLang="ko-KR" sz="787">
                <a:solidFill>
                  <a:srgbClr val="444444">
                    <a:alpha val="70000"/>
                  </a:srgbClr>
                </a:solidFill>
                <a:latin typeface="Arial" panose="020B0604020202020204" pitchFamily="34" charset="0"/>
                <a:ea typeface="Volte Medium" charset="0"/>
                <a:cs typeface="Arial" panose="020B0604020202020204" pitchFamily="34" charset="0"/>
              </a:rPr>
              <a:t>6</a:t>
            </a:fld>
            <a:endParaRPr lang="en-US" altLang="ko-KR" sz="787" dirty="0">
              <a:solidFill>
                <a:srgbClr val="444444">
                  <a:alpha val="70000"/>
                </a:srgbClr>
              </a:solidFill>
              <a:latin typeface="Arial" panose="020B0604020202020204" pitchFamily="34" charset="0"/>
              <a:ea typeface="Volte Medium" charset="0"/>
              <a:cs typeface="Arial" panose="020B0604020202020204" pitchFamily="34" charset="0"/>
            </a:endParaRPr>
          </a:p>
        </p:txBody>
      </p:sp>
      <p:pic>
        <p:nvPicPr>
          <p:cNvPr id="19" name="Picture 8" descr="https://gyazo.linecorp.com/images/200709/afff27126e8987cfbd3d3b82eb03ad4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8273" y="3681864"/>
            <a:ext cx="805346" cy="857303"/>
          </a:xfrm>
          <a:prstGeom prst="rect">
            <a:avLst/>
          </a:prstGeom>
          <a:noFill/>
          <a:extLst>
            <a:ext uri="{909E8E84-426E-40DD-AFC4-6F175D3DCCD1}">
              <a14:hiddenFill xmlns:a14="http://schemas.microsoft.com/office/drawing/2010/main">
                <a:solidFill>
                  <a:srgbClr val="FFFFFF"/>
                </a:solidFill>
              </a14:hiddenFill>
            </a:ext>
          </a:extLst>
        </p:spPr>
      </p:pic>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t="5398" b="10452"/>
          <a:stretch/>
        </p:blipFill>
        <p:spPr>
          <a:xfrm>
            <a:off x="4716996" y="2831523"/>
            <a:ext cx="1740147" cy="3171034"/>
          </a:xfrm>
          <a:prstGeom prst="rect">
            <a:avLst/>
          </a:prstGeom>
        </p:spPr>
      </p:pic>
      <p:pic>
        <p:nvPicPr>
          <p:cNvPr id="26" name="図 25"/>
          <p:cNvPicPr>
            <a:picLocks noChangeAspect="1"/>
          </p:cNvPicPr>
          <p:nvPr/>
        </p:nvPicPr>
        <p:blipFill rotWithShape="1">
          <a:blip r:embed="rId5" cstate="print">
            <a:extLst>
              <a:ext uri="{28A0092B-C50C-407E-A947-70E740481C1C}">
                <a14:useLocalDpi xmlns:a14="http://schemas.microsoft.com/office/drawing/2010/main" val="0"/>
              </a:ext>
            </a:extLst>
          </a:blip>
          <a:srcRect t="5492" b="10182"/>
          <a:stretch/>
        </p:blipFill>
        <p:spPr>
          <a:xfrm>
            <a:off x="6767299" y="2831523"/>
            <a:ext cx="1736509" cy="3171034"/>
          </a:xfrm>
          <a:prstGeom prst="rect">
            <a:avLst/>
          </a:prstGeom>
        </p:spPr>
      </p:pic>
      <p:sp>
        <p:nvSpPr>
          <p:cNvPr id="14" name="テキスト ボックス 13">
            <a:extLst>
              <a:ext uri="{FF2B5EF4-FFF2-40B4-BE49-F238E27FC236}">
                <a16:creationId xmlns:a16="http://schemas.microsoft.com/office/drawing/2014/main" id="{DBFFFFB8-5EAF-5747-8B76-41C98D75BC25}"/>
              </a:ext>
            </a:extLst>
          </p:cNvPr>
          <p:cNvSpPr txBox="1"/>
          <p:nvPr/>
        </p:nvSpPr>
        <p:spPr>
          <a:xfrm>
            <a:off x="232256" y="1131880"/>
            <a:ext cx="2826018" cy="310700"/>
          </a:xfrm>
          <a:prstGeom prst="rect">
            <a:avLst/>
          </a:prstGeom>
          <a:noFill/>
        </p:spPr>
        <p:txBody>
          <a:bodyPr wrap="square" lIns="0" tIns="27000" rIns="0" bIns="0" rtlCol="0" anchor="t">
            <a:noAutofit/>
          </a:bodyPr>
          <a:lstStyle/>
          <a:p>
            <a:r>
              <a:rPr lang="ja-JP" altLang="en-US" sz="3323" b="1" dirty="0">
                <a:latin typeface="メイリオ" panose="020B0604030504040204" pitchFamily="50" charset="-128"/>
                <a:ea typeface="メイリオ" panose="020B0604030504040204" pitchFamily="50" charset="-128"/>
              </a:rPr>
              <a:t>文化庁</a:t>
            </a:r>
            <a:endParaRPr lang="en-US" altLang="ja-JP" sz="3323" b="1" dirty="0">
              <a:latin typeface="メイリオ" panose="020B0604030504040204" pitchFamily="50" charset="-128"/>
              <a:ea typeface="メイリオ" panose="020B0604030504040204" pitchFamily="50" charset="-128"/>
            </a:endParaRPr>
          </a:p>
        </p:txBody>
      </p:sp>
      <p:sp>
        <p:nvSpPr>
          <p:cNvPr id="16" name="テキスト ボックス 35">
            <a:extLst>
              <a:ext uri="{FF2B5EF4-FFF2-40B4-BE49-F238E27FC236}">
                <a16:creationId xmlns:a16="http://schemas.microsoft.com/office/drawing/2014/main" id="{54A21FC1-828F-A64E-BE0F-F95230DB5046}"/>
              </a:ext>
            </a:extLst>
          </p:cNvPr>
          <p:cNvSpPr txBox="1"/>
          <p:nvPr/>
        </p:nvSpPr>
        <p:spPr>
          <a:xfrm>
            <a:off x="610497" y="1821001"/>
            <a:ext cx="4751212" cy="835177"/>
          </a:xfrm>
          <a:prstGeom prst="rect">
            <a:avLst/>
          </a:prstGeom>
          <a:noFill/>
        </p:spPr>
        <p:txBody>
          <a:bodyPr wrap="square" lIns="0" tIns="27000" rIns="0" bIns="0" numCol="1" rtlCol="0" anchor="t">
            <a:spAutoFit/>
          </a:bodyPr>
          <a:lstStyle/>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文化芸術を楽しみたい・応援したい方、新型コロナウイルスの影響を受ける文化芸術関係者の方に向けて、それぞれが必要と</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されている情報をお届けしています。</a:t>
            </a:r>
            <a:endPar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p:txBody>
      </p:sp>
      <p:sp>
        <p:nvSpPr>
          <p:cNvPr id="22" name="角丸四角形吹き出し 21">
            <a:extLst>
              <a:ext uri="{FF2B5EF4-FFF2-40B4-BE49-F238E27FC236}">
                <a16:creationId xmlns:a16="http://schemas.microsoft.com/office/drawing/2014/main" id="{EAA2D552-A6E8-0240-93F8-1E4C6EC01996}"/>
              </a:ext>
            </a:extLst>
          </p:cNvPr>
          <p:cNvSpPr/>
          <p:nvPr/>
        </p:nvSpPr>
        <p:spPr>
          <a:xfrm>
            <a:off x="552436" y="3677201"/>
            <a:ext cx="2133600" cy="719987"/>
          </a:xfrm>
          <a:prstGeom prst="wedgeRoundRectCallout">
            <a:avLst>
              <a:gd name="adj1" fmla="val 58135"/>
              <a:gd name="adj2" fmla="val 21342"/>
              <a:gd name="adj3" fmla="val 16667"/>
            </a:avLst>
          </a:prstGeom>
          <a:solidFill>
            <a:srgbClr val="08BF5B"/>
          </a:solidFill>
          <a:ln>
            <a:solidFill>
              <a:srgbClr val="08B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latin typeface="メイリオ" panose="020B0604030504040204" pitchFamily="50" charset="-128"/>
                <a:ea typeface="メイリオ" panose="020B0604030504040204" pitchFamily="50" charset="-128"/>
              </a:rPr>
              <a:t>登録してお試しください</a:t>
            </a:r>
          </a:p>
        </p:txBody>
      </p:sp>
    </p:spTree>
    <p:extLst>
      <p:ext uri="{BB962C8B-B14F-4D97-AF65-F5344CB8AC3E}">
        <p14:creationId xmlns:p14="http://schemas.microsoft.com/office/powerpoint/2010/main" val="114706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3" name="그림 40">
            <a:extLst>
              <a:ext uri="{FF2B5EF4-FFF2-40B4-BE49-F238E27FC236}">
                <a16:creationId xmlns:a16="http://schemas.microsoft.com/office/drawing/2014/main" id="{791B1793-1D26-644A-8BAA-3813B7F9E679}"/>
              </a:ext>
            </a:extLst>
          </p:cNvPr>
          <p:cNvPicPr>
            <a:picLocks noChangeAspect="1"/>
          </p:cNvPicPr>
          <p:nvPr/>
        </p:nvPicPr>
        <p:blipFill>
          <a:blip r:embed="rId2">
            <a:alphaModFix amt="45000"/>
          </a:blip>
          <a:stretch>
            <a:fillRect/>
          </a:stretch>
        </p:blipFill>
        <p:spPr>
          <a:xfrm>
            <a:off x="339127" y="5605200"/>
            <a:ext cx="322180" cy="89538"/>
          </a:xfrm>
          <a:prstGeom prst="rect">
            <a:avLst/>
          </a:prstGeom>
        </p:spPr>
      </p:pic>
      <p:sp>
        <p:nvSpPr>
          <p:cNvPr id="10" name="TextBox 39">
            <a:extLst>
              <a:ext uri="{FF2B5EF4-FFF2-40B4-BE49-F238E27FC236}">
                <a16:creationId xmlns:a16="http://schemas.microsoft.com/office/drawing/2014/main" id="{F13720BA-5E64-0849-BC2E-68D27351B802}"/>
              </a:ext>
            </a:extLst>
          </p:cNvPr>
          <p:cNvSpPr txBox="1"/>
          <p:nvPr/>
        </p:nvSpPr>
        <p:spPr>
          <a:xfrm flipH="1">
            <a:off x="8419202" y="5598870"/>
            <a:ext cx="385305" cy="121123"/>
          </a:xfrm>
          <a:prstGeom prst="rect">
            <a:avLst/>
          </a:prstGeom>
          <a:noFill/>
        </p:spPr>
        <p:txBody>
          <a:bodyPr wrap="square" lIns="0" tIns="0" rIns="0" bIns="0" rtlCol="0">
            <a:spAutoFit/>
          </a:bodyPr>
          <a:lstStyle/>
          <a:p>
            <a:pPr algn="r"/>
            <a:fld id="{38B2DFEE-0E90-EB49-89FD-319C152AE3AB}" type="slidenum">
              <a:rPr lang="en-US" altLang="ko-KR" sz="787">
                <a:solidFill>
                  <a:srgbClr val="444444">
                    <a:alpha val="70000"/>
                  </a:srgbClr>
                </a:solidFill>
                <a:latin typeface="Arial" panose="020B0604020202020204" pitchFamily="34" charset="0"/>
                <a:ea typeface="Volte Medium" charset="0"/>
                <a:cs typeface="Arial" panose="020B0604020202020204" pitchFamily="34" charset="0"/>
              </a:rPr>
              <a:t>7</a:t>
            </a:fld>
            <a:endParaRPr lang="en-US" altLang="ko-KR" sz="787" dirty="0">
              <a:solidFill>
                <a:srgbClr val="444444">
                  <a:alpha val="70000"/>
                </a:srgbClr>
              </a:solidFill>
              <a:latin typeface="Arial" panose="020B0604020202020204" pitchFamily="34" charset="0"/>
              <a:ea typeface="Volte Medium" charset="0"/>
              <a:cs typeface="Arial" panose="020B0604020202020204" pitchFamily="34" charset="0"/>
            </a:endParaRPr>
          </a:p>
        </p:txBody>
      </p:sp>
      <p:sp>
        <p:nvSpPr>
          <p:cNvPr id="15" name="テキスト ボックス 35">
            <a:extLst>
              <a:ext uri="{FF2B5EF4-FFF2-40B4-BE49-F238E27FC236}">
                <a16:creationId xmlns:a16="http://schemas.microsoft.com/office/drawing/2014/main" id="{08F0ED48-A841-104B-AC0A-127F03263CCA}"/>
              </a:ext>
            </a:extLst>
          </p:cNvPr>
          <p:cNvSpPr txBox="1"/>
          <p:nvPr/>
        </p:nvSpPr>
        <p:spPr>
          <a:xfrm>
            <a:off x="610498" y="1821001"/>
            <a:ext cx="7210029" cy="1112176"/>
          </a:xfrm>
          <a:prstGeom prst="rect">
            <a:avLst/>
          </a:prstGeom>
          <a:noFill/>
        </p:spPr>
        <p:txBody>
          <a:bodyPr wrap="square" lIns="0" tIns="27000" rIns="0" bIns="0" numCol="1" rtlCol="0" anchor="t">
            <a:spAutoFit/>
          </a:bodyPr>
          <a:lstStyle/>
          <a:p>
            <a:pPr marL="27001">
              <a:lnSpc>
                <a:spcPct val="150000"/>
              </a:lnSpc>
              <a:buClr>
                <a:schemeClr val="tx1">
                  <a:lumMod val="50000"/>
                  <a:lumOff val="50000"/>
                </a:schemeClr>
              </a:buClr>
              <a:buSzPct val="65000"/>
            </a:pP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新型コロナで困っている企業の情報を</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網羅した</a:t>
            </a:r>
            <a:r>
              <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LINE</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の</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チャットボット。</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支援</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策</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パンフレットに掲載</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されている情報を</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ボタンの</a:t>
            </a:r>
            <a:endParaRPr lang="en-US" altLang="ja-JP" sz="1200" dirty="0">
              <a:solidFill>
                <a:schemeClr val="tx1">
                  <a:lumMod val="75000"/>
                  <a:lumOff val="25000"/>
                </a:schemeClr>
              </a:solidFill>
              <a:latin typeface="Meiryo" panose="020B0604030504040204" pitchFamily="34" charset="-128"/>
              <a:ea typeface="Meiryo" panose="020B0604030504040204" pitchFamily="34" charset="-128"/>
              <a:cs typeface="Meiryo" charset="-128"/>
            </a:endParaRPr>
          </a:p>
          <a:p>
            <a:pPr marL="27001">
              <a:lnSpc>
                <a:spcPct val="150000"/>
              </a:lnSpc>
              <a:buClr>
                <a:schemeClr val="tx1">
                  <a:lumMod val="50000"/>
                  <a:lumOff val="50000"/>
                </a:schemeClr>
              </a:buClr>
              <a:buSzPct val="65000"/>
            </a:pP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切り替え</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で</a:t>
            </a:r>
            <a:r>
              <a:rPr lang="ja-JP" altLang="en-US" sz="1200">
                <a:solidFill>
                  <a:schemeClr val="tx1">
                    <a:lumMod val="75000"/>
                    <a:lumOff val="25000"/>
                  </a:schemeClr>
                </a:solidFill>
                <a:latin typeface="Meiryo" panose="020B0604030504040204" pitchFamily="34" charset="-128"/>
                <a:ea typeface="Meiryo" panose="020B0604030504040204" pitchFamily="34" charset="-128"/>
                <a:cs typeface="Meiryo" charset="-128"/>
              </a:rPr>
              <a:t>簡単にお調べ</a:t>
            </a: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いただくことができます。</a:t>
            </a:r>
          </a:p>
          <a:p>
            <a:pPr marL="27001">
              <a:lnSpc>
                <a:spcPct val="150000"/>
              </a:lnSpc>
              <a:buClr>
                <a:schemeClr val="tx1">
                  <a:lumMod val="50000"/>
                  <a:lumOff val="50000"/>
                </a:schemeClr>
              </a:buClr>
              <a:buSzPct val="65000"/>
            </a:pPr>
            <a:r>
              <a:rPr lang="ja-JP" altLang="en-US" sz="1200" dirty="0">
                <a:solidFill>
                  <a:schemeClr val="tx1">
                    <a:lumMod val="75000"/>
                    <a:lumOff val="25000"/>
                  </a:schemeClr>
                </a:solidFill>
                <a:latin typeface="Meiryo" panose="020B0604030504040204" pitchFamily="34" charset="-128"/>
                <a:ea typeface="Meiryo" panose="020B0604030504040204" pitchFamily="34" charset="-128"/>
                <a:cs typeface="Meiryo" charset="-128"/>
              </a:rPr>
              <a:t>最新情報も随時配信しています。</a:t>
            </a:r>
          </a:p>
        </p:txBody>
      </p:sp>
      <p:sp>
        <p:nvSpPr>
          <p:cNvPr id="3" name="角丸四角形吹き出し 2"/>
          <p:cNvSpPr/>
          <p:nvPr/>
        </p:nvSpPr>
        <p:spPr>
          <a:xfrm>
            <a:off x="552436" y="3677201"/>
            <a:ext cx="2133600" cy="719987"/>
          </a:xfrm>
          <a:prstGeom prst="wedgeRoundRectCallout">
            <a:avLst>
              <a:gd name="adj1" fmla="val 58135"/>
              <a:gd name="adj2" fmla="val 21342"/>
              <a:gd name="adj3" fmla="val 16667"/>
            </a:avLst>
          </a:prstGeom>
          <a:solidFill>
            <a:srgbClr val="08BF5B"/>
          </a:solidFill>
          <a:ln>
            <a:solidFill>
              <a:srgbClr val="08BF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latin typeface="メイリオ" panose="020B0604030504040204" pitchFamily="50" charset="-128"/>
                <a:ea typeface="メイリオ" panose="020B0604030504040204" pitchFamily="50" charset="-128"/>
              </a:rPr>
              <a:t>登録してお試しください</a:t>
            </a:r>
          </a:p>
        </p:txBody>
      </p:sp>
      <p:pic>
        <p:nvPicPr>
          <p:cNvPr id="12" name="Picture 2" descr="QRコードの画像"/>
          <p:cNvPicPr>
            <a:picLocks noChangeAspect="1" noChangeArrowheads="1"/>
          </p:cNvPicPr>
          <p:nvPr/>
        </p:nvPicPr>
        <p:blipFill rotWithShape="1">
          <a:blip r:embed="rId3">
            <a:extLst>
              <a:ext uri="{28A0092B-C50C-407E-A947-70E740481C1C}">
                <a14:useLocalDpi xmlns:a14="http://schemas.microsoft.com/office/drawing/2010/main" val="0"/>
              </a:ext>
            </a:extLst>
          </a:blip>
          <a:srcRect l="14195" t="16117" r="12181" b="14410"/>
          <a:stretch/>
        </p:blipFill>
        <p:spPr bwMode="auto">
          <a:xfrm>
            <a:off x="2978153" y="3616339"/>
            <a:ext cx="965586" cy="971898"/>
          </a:xfrm>
          <a:prstGeom prst="rect">
            <a:avLst/>
          </a:prstGeom>
          <a:noFill/>
          <a:extLst>
            <a:ext uri="{909E8E84-426E-40DD-AFC4-6F175D3DCCD1}">
              <a14:hiddenFill xmlns:a14="http://schemas.microsoft.com/office/drawing/2010/main">
                <a:solidFill>
                  <a:srgbClr val="FFFFFF"/>
                </a:solidFill>
              </a14:hiddenFill>
            </a:ext>
          </a:extLst>
        </p:spPr>
      </p:pic>
      <p:pic>
        <p:nvPicPr>
          <p:cNvPr id="14"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4607587" y="2216370"/>
            <a:ext cx="1972097" cy="3777514"/>
          </a:xfrm>
          <a:prstGeom prst="rect">
            <a:avLst/>
          </a:prstGeom>
        </p:spPr>
      </p:pic>
      <p:pic>
        <p:nvPicPr>
          <p:cNvPr id="16"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6655150" y="2216370"/>
            <a:ext cx="1971663" cy="3782616"/>
          </a:xfrm>
          <a:prstGeom prst="rect">
            <a:avLst/>
          </a:prstGeom>
        </p:spPr>
      </p:pic>
      <p:pic>
        <p:nvPicPr>
          <p:cNvPr id="22" name="図 21"/>
          <p:cNvPicPr>
            <a:picLocks noChangeAspect="1"/>
          </p:cNvPicPr>
          <p:nvPr/>
        </p:nvPicPr>
        <p:blipFill>
          <a:blip r:embed="rId5"/>
          <a:stretch>
            <a:fillRect/>
          </a:stretch>
        </p:blipFill>
        <p:spPr>
          <a:xfrm>
            <a:off x="6790737" y="2846636"/>
            <a:ext cx="1686270" cy="3154114"/>
          </a:xfrm>
          <a:prstGeom prst="rect">
            <a:avLst/>
          </a:prstGeom>
        </p:spPr>
      </p:pic>
      <p:sp>
        <p:nvSpPr>
          <p:cNvPr id="18" name="テキスト ボックス 8">
            <a:extLst>
              <a:ext uri="{FF2B5EF4-FFF2-40B4-BE49-F238E27FC236}">
                <a16:creationId xmlns:a16="http://schemas.microsoft.com/office/drawing/2014/main" id="{E87E3048-D139-DD44-9F7F-EB2B1496B410}"/>
              </a:ext>
            </a:extLst>
          </p:cNvPr>
          <p:cNvSpPr txBox="1"/>
          <p:nvPr/>
        </p:nvSpPr>
        <p:spPr>
          <a:xfrm>
            <a:off x="232255" y="1131880"/>
            <a:ext cx="7831931" cy="310700"/>
          </a:xfrm>
          <a:prstGeom prst="rect">
            <a:avLst/>
          </a:prstGeom>
          <a:noFill/>
        </p:spPr>
        <p:txBody>
          <a:bodyPr wrap="square" lIns="0" tIns="27000" rIns="0" bIns="0" rtlCol="0" anchor="t">
            <a:noAutofit/>
          </a:bodyPr>
          <a:lstStyle/>
          <a:p>
            <a:r>
              <a:rPr lang="ja-JP" altLang="en-US" sz="2954" b="1" dirty="0">
                <a:latin typeface="メイリオ" panose="020B0604030504040204" pitchFamily="50" charset="-128"/>
                <a:ea typeface="メイリオ" panose="020B0604030504040204" pitchFamily="50" charset="-128"/>
              </a:rPr>
              <a:t>経済産業省 新型コロナ事業者サポート</a:t>
            </a:r>
            <a:endParaRPr lang="en-US" altLang="ja-JP" sz="2954" b="1" dirty="0">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0BF7A649-4D03-E846-ADD9-C0E55799E7F2}"/>
              </a:ext>
            </a:extLst>
          </p:cNvPr>
          <p:cNvPicPr>
            <a:picLocks noChangeAspect="1"/>
          </p:cNvPicPr>
          <p:nvPr/>
        </p:nvPicPr>
        <p:blipFill>
          <a:blip r:embed="rId6"/>
          <a:stretch>
            <a:fillRect/>
          </a:stretch>
        </p:blipFill>
        <p:spPr>
          <a:xfrm>
            <a:off x="4720626" y="2829378"/>
            <a:ext cx="1716288" cy="3166424"/>
          </a:xfrm>
          <a:prstGeom prst="rect">
            <a:avLst/>
          </a:prstGeom>
        </p:spPr>
      </p:pic>
    </p:spTree>
    <p:extLst>
      <p:ext uri="{BB962C8B-B14F-4D97-AF65-F5344CB8AC3E}">
        <p14:creationId xmlns:p14="http://schemas.microsoft.com/office/powerpoint/2010/main" val="315820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90767E9-9EAD-497B-85D1-11F2CD6A7D24}"/>
              </a:ext>
            </a:extLst>
          </p:cNvPr>
          <p:cNvSpPr txBox="1"/>
          <p:nvPr/>
        </p:nvSpPr>
        <p:spPr>
          <a:xfrm>
            <a:off x="232254" y="1131879"/>
            <a:ext cx="7232415" cy="389190"/>
          </a:xfrm>
          <a:prstGeom prst="rect">
            <a:avLst/>
          </a:prstGeom>
          <a:noFill/>
        </p:spPr>
        <p:txBody>
          <a:bodyPr wrap="square" lIns="0" tIns="27000" rIns="0" bIns="0" rtlCol="0" anchor="t">
            <a:noAutofit/>
          </a:bodyPr>
          <a:lstStyle/>
          <a:p>
            <a:r>
              <a:rPr lang="ja-JP" altLang="en-US" sz="2954" b="1" dirty="0">
                <a:solidFill>
                  <a:schemeClr val="tx1">
                    <a:lumMod val="75000"/>
                    <a:lumOff val="25000"/>
                  </a:schemeClr>
                </a:solidFill>
                <a:latin typeface="Meiryo" panose="020B0604030504040204" pitchFamily="34" charset="-128"/>
                <a:ea typeface="Meiryo" panose="020B0604030504040204" pitchFamily="34" charset="-128"/>
                <a:cs typeface="Arial" charset="0"/>
              </a:rPr>
              <a:t>太宰府市</a:t>
            </a:r>
          </a:p>
        </p:txBody>
      </p:sp>
      <p:sp>
        <p:nvSpPr>
          <p:cNvPr id="6" name="テキスト ボックス 5">
            <a:extLst>
              <a:ext uri="{FF2B5EF4-FFF2-40B4-BE49-F238E27FC236}">
                <a16:creationId xmlns:a16="http://schemas.microsoft.com/office/drawing/2014/main" id="{9A5C548D-AEE5-4502-A133-A2F6A1B4C0B5}"/>
              </a:ext>
            </a:extLst>
          </p:cNvPr>
          <p:cNvSpPr txBox="1"/>
          <p:nvPr/>
        </p:nvSpPr>
        <p:spPr>
          <a:xfrm>
            <a:off x="474785" y="2392056"/>
            <a:ext cx="3165231" cy="1115434"/>
          </a:xfrm>
          <a:prstGeom prst="rect">
            <a:avLst/>
          </a:prstGeom>
          <a:noFill/>
        </p:spPr>
        <p:txBody>
          <a:bodyPr wrap="square">
            <a:spAutoFit/>
          </a:bodyPr>
          <a:lstStyle/>
          <a:p>
            <a:r>
              <a:rPr lang="ja-JP" altLang="en-US" sz="1662" dirty="0"/>
              <a:t>・ゴミ出しチャットボット</a:t>
            </a:r>
            <a:endParaRPr lang="en-US" altLang="ja-JP" sz="1662" dirty="0"/>
          </a:p>
          <a:p>
            <a:r>
              <a:rPr lang="ja-JP" altLang="en-US" sz="1662" dirty="0"/>
              <a:t>・学習機能</a:t>
            </a:r>
            <a:endParaRPr lang="en-US" altLang="ja-JP" sz="1662" dirty="0"/>
          </a:p>
          <a:p>
            <a:r>
              <a:rPr lang="ja-JP" altLang="en-US" sz="1662" dirty="0"/>
              <a:t>・校区別配信システム</a:t>
            </a:r>
            <a:endParaRPr lang="en-US" altLang="ja-JP" sz="1662" dirty="0"/>
          </a:p>
          <a:p>
            <a:r>
              <a:rPr lang="ja-JP" altLang="en-US" sz="1662" dirty="0"/>
              <a:t>などの独自機能が盛りだくさん。</a:t>
            </a:r>
          </a:p>
        </p:txBody>
      </p:sp>
      <p:pic>
        <p:nvPicPr>
          <p:cNvPr id="1026" name="Picture 2" descr="太宰府市ライン公式アカウント二次元コード">
            <a:extLst>
              <a:ext uri="{FF2B5EF4-FFF2-40B4-BE49-F238E27FC236}">
                <a16:creationId xmlns:a16="http://schemas.microsoft.com/office/drawing/2014/main" id="{097D7657-37EC-4F50-BA09-8DA31CF39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323" y="4413738"/>
            <a:ext cx="1591408" cy="1591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ごみの捨て方画像">
            <a:extLst>
              <a:ext uri="{FF2B5EF4-FFF2-40B4-BE49-F238E27FC236}">
                <a16:creationId xmlns:a16="http://schemas.microsoft.com/office/drawing/2014/main" id="{6A6D8B98-D0F0-4FE2-8128-2349E77FEA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123" y="659424"/>
            <a:ext cx="5931622" cy="1562535"/>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10365D5-3E92-474A-9A11-B357C01956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0016" y="2694414"/>
            <a:ext cx="1737741" cy="3763108"/>
          </a:xfrm>
          <a:prstGeom prst="rect">
            <a:avLst/>
          </a:prstGeom>
        </p:spPr>
      </p:pic>
      <p:pic>
        <p:nvPicPr>
          <p:cNvPr id="8" name="図 7"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064108C5-4716-4A9E-882A-182E0070D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500" y="2694415"/>
            <a:ext cx="1664658" cy="3604846"/>
          </a:xfrm>
          <a:prstGeom prst="rect">
            <a:avLst/>
          </a:prstGeom>
        </p:spPr>
      </p:pic>
      <p:pic>
        <p:nvPicPr>
          <p:cNvPr id="10" name="図 9"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EE33DB6-DF60-42BE-88B0-E9361E6098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1242" y="2686134"/>
            <a:ext cx="1800870" cy="3899816"/>
          </a:xfrm>
          <a:prstGeom prst="rect">
            <a:avLst/>
          </a:prstGeom>
        </p:spPr>
      </p:pic>
    </p:spTree>
    <p:extLst>
      <p:ext uri="{BB962C8B-B14F-4D97-AF65-F5344CB8AC3E}">
        <p14:creationId xmlns:p14="http://schemas.microsoft.com/office/powerpoint/2010/main" val="216452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82AB90-E4D2-4034-9B8E-7565C2BC37E0}"/>
              </a:ext>
            </a:extLst>
          </p:cNvPr>
          <p:cNvSpPr txBox="1">
            <a:spLocks/>
          </p:cNvSpPr>
          <p:nvPr/>
        </p:nvSpPr>
        <p:spPr>
          <a:xfrm>
            <a:off x="965653" y="1009914"/>
            <a:ext cx="7497030" cy="4243404"/>
          </a:xfrm>
          <a:prstGeom prst="rect">
            <a:avLst/>
          </a:prstGeom>
          <a:noFill/>
        </p:spPr>
        <p:txBody>
          <a:bodyPr>
            <a:normAutofit fontScale="97500"/>
          </a:bodyPr>
          <a:lstStyle>
            <a:lvl1pPr algn="l" defTabSz="685800" rtl="0" eaLnBrk="1" latinLnBrk="0" hangingPunct="1">
              <a:lnSpc>
                <a:spcPct val="90000"/>
              </a:lnSpc>
              <a:spcBef>
                <a:spcPct val="0"/>
              </a:spcBef>
              <a:buNone/>
              <a:defRPr kumimoji="1" sz="5100" kern="1200" cap="all" spc="150" baseline="0">
                <a:solidFill>
                  <a:schemeClr val="tx2"/>
                </a:solidFill>
                <a:latin typeface="+mj-lt"/>
                <a:ea typeface="+mj-ea"/>
                <a:cs typeface="+mj-cs"/>
              </a:defRPr>
            </a:lvl1pPr>
          </a:lstStyle>
          <a:p>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r>
              <a:rPr kumimoji="1" lang="ja-JP" altLang="en-US"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第２章</a:t>
            </a:r>
            <a: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t>】</a:t>
            </a:r>
            <a:b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br>
              <a:rPr kumimoji="1" lang="en-US" altLang="ja-JP" sz="4400" b="0" i="0" u="none" strike="noStrike" kern="1200" cap="all" spc="150" normalizeH="0" baseline="0" noProof="0" dirty="0">
                <a:ln>
                  <a:noFill/>
                </a:ln>
                <a:solidFill>
                  <a:srgbClr val="212121"/>
                </a:solidFill>
                <a:effectLst/>
                <a:uLnTx/>
                <a:uFillTx/>
                <a:latin typeface="Garamond" panose="02020404030301010803"/>
                <a:ea typeface="ＭＳ Ｐゴシック" panose="020B0600070205080204" pitchFamily="50" charset="-128"/>
                <a:cs typeface="+mj-cs"/>
              </a:rPr>
            </a:br>
            <a:r>
              <a:rPr kumimoji="1" lang="ja-JP" altLang="en-US" sz="6200" b="0" i="0" u="none" strike="noStrike" kern="1200" cap="all" spc="150" normalizeH="0" baseline="0" noProof="0" dirty="0">
                <a:ln>
                  <a:noFill/>
                </a:ln>
                <a:solidFill>
                  <a:srgbClr val="212121"/>
                </a:solidFill>
                <a:effectLst/>
                <a:uLnTx/>
                <a:uFillTx/>
                <a:latin typeface="+mj-ea"/>
                <a:ea typeface="ＭＳ Ｐゴシック" panose="020B0600070205080204" pitchFamily="50" charset="-128"/>
                <a:cs typeface="+mj-cs"/>
              </a:rPr>
              <a:t>国民のネット利用時間は変化した</a:t>
            </a:r>
            <a:endParaRPr kumimoji="1" lang="ja-JP" altLang="en-US" sz="4400" b="0" i="0" u="none" strike="noStrike" kern="1200" cap="all" spc="150" normalizeH="0" baseline="0" noProof="0" dirty="0">
              <a:ln>
                <a:noFill/>
              </a:ln>
              <a:solidFill>
                <a:srgbClr val="212121"/>
              </a:solidFill>
              <a:effectLst/>
              <a:uLnTx/>
              <a:uFillTx/>
              <a:latin typeface="+mj-ea"/>
              <a:cs typeface="+mj-cs"/>
            </a:endParaRPr>
          </a:p>
        </p:txBody>
      </p:sp>
      <p:sp>
        <p:nvSpPr>
          <p:cNvPr id="3" name="スライド番号プレースホルダー 2">
            <a:extLst>
              <a:ext uri="{FF2B5EF4-FFF2-40B4-BE49-F238E27FC236}">
                <a16:creationId xmlns:a16="http://schemas.microsoft.com/office/drawing/2014/main" id="{BAF427A1-0C23-47EC-92D2-7E52AC39F2C7}"/>
              </a:ext>
            </a:extLst>
          </p:cNvPr>
          <p:cNvSpPr>
            <a:spLocks noGrp="1"/>
          </p:cNvSpPr>
          <p:nvPr>
            <p:ph type="sldNum" sz="quarter" idx="12"/>
          </p:nvPr>
        </p:nvSpPr>
        <p:spPr/>
        <p:txBody>
          <a:bodyPr/>
          <a:lstStyle/>
          <a:p>
            <a:fld id="{2CA21C09-55AC-4719-BB36-E07DD41E6FFE}" type="slidenum">
              <a:rPr kumimoji="1" lang="ja-JP" altLang="en-US" smtClean="0"/>
              <a:t>9</a:t>
            </a:fld>
            <a:endParaRPr kumimoji="1" lang="ja-JP" altLang="en-US"/>
          </a:p>
        </p:txBody>
      </p:sp>
    </p:spTree>
    <p:extLst>
      <p:ext uri="{BB962C8B-B14F-4D97-AF65-F5344CB8AC3E}">
        <p14:creationId xmlns:p14="http://schemas.microsoft.com/office/powerpoint/2010/main" val="1612998274"/>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バッジ">
  <a:themeElements>
    <a:clrScheme name="バッジ">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バッジ">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バッジ">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1159</TotalTime>
  <Words>2281</Words>
  <Application>Microsoft Office PowerPoint</Application>
  <PresentationFormat>画面に合わせる (4:3)</PresentationFormat>
  <Paragraphs>387</Paragraphs>
  <Slides>53</Slides>
  <Notes>0</Notes>
  <HiddenSlides>0</HiddenSlides>
  <MMClips>0</MMClips>
  <ScaleCrop>false</ScaleCrop>
  <HeadingPairs>
    <vt:vector size="6" baseType="variant">
      <vt:variant>
        <vt:lpstr>使用されているフォント</vt:lpstr>
      </vt:variant>
      <vt:variant>
        <vt:i4>19</vt:i4>
      </vt:variant>
      <vt:variant>
        <vt:lpstr>テーマ</vt:lpstr>
      </vt:variant>
      <vt:variant>
        <vt:i4>4</vt:i4>
      </vt:variant>
      <vt:variant>
        <vt:lpstr>スライド タイトル</vt:lpstr>
      </vt:variant>
      <vt:variant>
        <vt:i4>53</vt:i4>
      </vt:variant>
    </vt:vector>
  </HeadingPairs>
  <TitlesOfParts>
    <vt:vector size="76" baseType="lpstr">
      <vt:lpstr>BIZ UDPゴシック</vt:lpstr>
      <vt:lpstr>ＭＳ Ｐゴシック</vt:lpstr>
      <vt:lpstr>ＭＳ Ｐ明朝</vt:lpstr>
      <vt:lpstr>ＭＳ 明朝</vt:lpstr>
      <vt:lpstr>Roboto</vt:lpstr>
      <vt:lpstr>UD デジタル 教科書体 N-B</vt:lpstr>
      <vt:lpstr>UD デジタル 教科書体 NK-R</vt:lpstr>
      <vt:lpstr>UD デジタル 教科書体 NP-B</vt:lpstr>
      <vt:lpstr>Volte Medium</vt:lpstr>
      <vt:lpstr>Meiryo</vt:lpstr>
      <vt:lpstr>Meiryo</vt:lpstr>
      <vt:lpstr>游ゴシック</vt:lpstr>
      <vt:lpstr>游ゴシック Light</vt:lpstr>
      <vt:lpstr>Arial</vt:lpstr>
      <vt:lpstr>Calibri</vt:lpstr>
      <vt:lpstr>Calibri Light</vt:lpstr>
      <vt:lpstr>Garamond</vt:lpstr>
      <vt:lpstr>Gill Sans MT</vt:lpstr>
      <vt:lpstr>Impact</vt:lpstr>
      <vt:lpstr>バッジ</vt:lpstr>
      <vt:lpstr>Office テーマ</vt:lpstr>
      <vt:lpstr>オーガニック</vt:lpstr>
      <vt:lpstr>レトロスペクト</vt:lpstr>
      <vt:lpstr>自治体におけるマーケティングと 公式LINEアカウントの重要性</vt:lpstr>
      <vt:lpstr>PowerPoint プレゼンテーション</vt:lpstr>
      <vt:lpstr>講師プロフィール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国民は「HPからSNSへ」 </vt:lpstr>
      <vt:lpstr>特に若い世代は 「HP・メール」より「SNS」</vt:lpstr>
      <vt:lpstr>PowerPoint プレゼンテーション</vt:lpstr>
      <vt:lpstr>PowerPoint プレゼンテーション</vt:lpstr>
      <vt:lpstr>自治体のDXニーズ 「やりたいけどできない」</vt:lpstr>
      <vt:lpstr>実は DXは２種類ある</vt:lpstr>
      <vt:lpstr>最先端よりも「現実に役立つ」へ</vt:lpstr>
      <vt:lpstr>「S-DX」 ７つのＳが付くＤＸ</vt:lpstr>
      <vt:lpstr>PowerPoint プレゼンテーション</vt:lpstr>
      <vt:lpstr>DXとは 「データに基づく顧客主義」</vt:lpstr>
      <vt:lpstr>PowerPoint プレゼンテーション</vt:lpstr>
      <vt:lpstr>富山県庁サイトのアクセス数</vt:lpstr>
      <vt:lpstr>富山県庁サイトの検索ワード①</vt:lpstr>
      <vt:lpstr>富山県庁サイトの検索ワード②</vt:lpstr>
      <vt:lpstr>富山県庁サイトの検索ワード③</vt:lpstr>
      <vt:lpstr>「富山県」を含むTWEET  　　　　57万3690件の分析 </vt:lpstr>
      <vt:lpstr>「富山県」を含むTWEET  　　　　57万3690件の分析 </vt:lpstr>
      <vt:lpstr>「富山県」を含むTWEET  　　　　57万3690件の分析 </vt:lpstr>
      <vt:lpstr>「富山県」を含むTWEET  　　　　57万3690件の分析 </vt:lpstr>
      <vt:lpstr>「富山県」を含むTWEET  　　　　57万3690件の分析 </vt:lpstr>
      <vt:lpstr>「富山県」を含むTWEET  　　　　57万3690件の分析 </vt:lpstr>
      <vt:lpstr>実際に作ったアカウント（4.2万人） 「富山県コロナパーソナルサポート」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SNSの顧客データ配信①</vt:lpstr>
      <vt:lpstr>SNSの顧客データ配信②</vt:lpstr>
      <vt:lpstr>SNSの顧客データ配信③</vt:lpstr>
      <vt:lpstr>SNSの顧客データ配信④</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農泊推進の 新たなカタチ   農泊DXを使った 新たなマーケティング手法 </dc:title>
  <dc:creator>村井 宗明</dc:creator>
  <cp:lastModifiedBy>SN18006</cp:lastModifiedBy>
  <cp:revision>46</cp:revision>
  <dcterms:created xsi:type="dcterms:W3CDTF">2022-03-06T04:05:14Z</dcterms:created>
  <dcterms:modified xsi:type="dcterms:W3CDTF">2022-05-19T09:05:17Z</dcterms:modified>
</cp:coreProperties>
</file>