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77"/>
  </p:notesMasterIdLst>
  <p:sldIdLst>
    <p:sldId id="261" r:id="rId3"/>
    <p:sldId id="587" r:id="rId4"/>
    <p:sldId id="588" r:id="rId5"/>
    <p:sldId id="589" r:id="rId6"/>
    <p:sldId id="590" r:id="rId7"/>
    <p:sldId id="618" r:id="rId8"/>
    <p:sldId id="591" r:id="rId9"/>
    <p:sldId id="614" r:id="rId10"/>
    <p:sldId id="593" r:id="rId11"/>
    <p:sldId id="594" r:id="rId12"/>
    <p:sldId id="595" r:id="rId13"/>
    <p:sldId id="596" r:id="rId14"/>
    <p:sldId id="597" r:id="rId15"/>
    <p:sldId id="598" r:id="rId16"/>
    <p:sldId id="599" r:id="rId17"/>
    <p:sldId id="600" r:id="rId18"/>
    <p:sldId id="601" r:id="rId19"/>
    <p:sldId id="602" r:id="rId20"/>
    <p:sldId id="278" r:id="rId21"/>
    <p:sldId id="279" r:id="rId22"/>
    <p:sldId id="603" r:id="rId23"/>
    <p:sldId id="615" r:id="rId24"/>
    <p:sldId id="585" r:id="rId25"/>
    <p:sldId id="605" r:id="rId26"/>
    <p:sldId id="606" r:id="rId27"/>
    <p:sldId id="607" r:id="rId28"/>
    <p:sldId id="586" r:id="rId29"/>
    <p:sldId id="608" r:id="rId30"/>
    <p:sldId id="617" r:id="rId31"/>
    <p:sldId id="609" r:id="rId32"/>
    <p:sldId id="610" r:id="rId33"/>
    <p:sldId id="611" r:id="rId34"/>
    <p:sldId id="612" r:id="rId35"/>
    <p:sldId id="613" r:id="rId36"/>
    <p:sldId id="642" r:id="rId37"/>
    <p:sldId id="282" r:id="rId38"/>
    <p:sldId id="288" r:id="rId39"/>
    <p:sldId id="263" r:id="rId40"/>
    <p:sldId id="265" r:id="rId41"/>
    <p:sldId id="266" r:id="rId42"/>
    <p:sldId id="268" r:id="rId43"/>
    <p:sldId id="270" r:id="rId44"/>
    <p:sldId id="269" r:id="rId45"/>
    <p:sldId id="271" r:id="rId46"/>
    <p:sldId id="274" r:id="rId47"/>
    <p:sldId id="273" r:id="rId48"/>
    <p:sldId id="276" r:id="rId49"/>
    <p:sldId id="272" r:id="rId50"/>
    <p:sldId id="277" r:id="rId51"/>
    <p:sldId id="275" r:id="rId52"/>
    <p:sldId id="285" r:id="rId53"/>
    <p:sldId id="644" r:id="rId54"/>
    <p:sldId id="647" r:id="rId55"/>
    <p:sldId id="646" r:id="rId56"/>
    <p:sldId id="648" r:id="rId57"/>
    <p:sldId id="645" r:id="rId58"/>
    <p:sldId id="619" r:id="rId59"/>
    <p:sldId id="620" r:id="rId60"/>
    <p:sldId id="621" r:id="rId61"/>
    <p:sldId id="622" r:id="rId62"/>
    <p:sldId id="623" r:id="rId63"/>
    <p:sldId id="624" r:id="rId64"/>
    <p:sldId id="625" r:id="rId65"/>
    <p:sldId id="626" r:id="rId66"/>
    <p:sldId id="627" r:id="rId67"/>
    <p:sldId id="628" r:id="rId68"/>
    <p:sldId id="629" r:id="rId69"/>
    <p:sldId id="630" r:id="rId70"/>
    <p:sldId id="631" r:id="rId71"/>
    <p:sldId id="632" r:id="rId72"/>
    <p:sldId id="633" r:id="rId73"/>
    <p:sldId id="634" r:id="rId74"/>
    <p:sldId id="635" r:id="rId75"/>
    <p:sldId id="640" r:id="rId7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8C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105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P27177\Desktop\&#26449;&#20117;&#12373;&#12435;&#12398;\210901_SNS&#12501;&#12457;&#12525;&#12527;&#12540;&#12521;&#12531;&#12461;&#12531;&#1246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______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535003301996778E-2"/>
          <c:y val="2.5528024015878812E-2"/>
          <c:w val="0.92446499669800319"/>
          <c:h val="0.87597372336716461"/>
        </c:manualLayout>
      </c:layout>
      <c:lineChart>
        <c:grouping val="standard"/>
        <c:varyColors val="0"/>
        <c:ser>
          <c:idx val="0"/>
          <c:order val="0"/>
          <c:tx>
            <c:strRef>
              <c:f>'Aggregated_Data_for_Site (2)'!$B$1</c:f>
              <c:strCache>
                <c:ptCount val="1"/>
                <c:pt idx="0">
                  <c:v>自民</c:v>
                </c:pt>
              </c:strCache>
            </c:strRef>
          </c:tx>
          <c:spPr>
            <a:ln w="63500" cap="sq">
              <a:solidFill>
                <a:srgbClr val="7030A0"/>
              </a:solidFill>
              <a:bevel/>
            </a:ln>
            <a:effectLst/>
          </c:spPr>
          <c:marker>
            <c:symbol val="circle"/>
            <c:size val="5"/>
            <c:spPr>
              <a:solidFill>
                <a:srgbClr val="7030A0"/>
              </a:solidFill>
              <a:ln w="9525">
                <a:solidFill>
                  <a:schemeClr val="accent6"/>
                </a:solidFill>
              </a:ln>
              <a:effectLst/>
            </c:spPr>
          </c:marker>
          <c:cat>
            <c:numRef>
              <c:f>'Aggregated_Data_for_Site (2)'!$A$2:$A$6</c:f>
              <c:numCache>
                <c:formatCode>m"月"d"日";@</c:formatCode>
                <c:ptCount val="5"/>
                <c:pt idx="0">
                  <c:v>44655</c:v>
                </c:pt>
                <c:pt idx="1">
                  <c:v>44662</c:v>
                </c:pt>
                <c:pt idx="2">
                  <c:v>44669</c:v>
                </c:pt>
                <c:pt idx="3">
                  <c:v>44676</c:v>
                </c:pt>
                <c:pt idx="4">
                  <c:v>44683</c:v>
                </c:pt>
              </c:numCache>
            </c:numRef>
          </c:cat>
          <c:val>
            <c:numRef>
              <c:f>'Aggregated_Data_for_Site (2)'!$B$2:$B$6</c:f>
              <c:numCache>
                <c:formatCode>#,##0</c:formatCode>
                <c:ptCount val="5"/>
                <c:pt idx="0">
                  <c:v>79246.278967844832</c:v>
                </c:pt>
                <c:pt idx="1">
                  <c:v>92737.727865885783</c:v>
                </c:pt>
                <c:pt idx="2">
                  <c:v>140510.34809306386</c:v>
                </c:pt>
                <c:pt idx="3">
                  <c:v>117603.06640031825</c:v>
                </c:pt>
                <c:pt idx="4">
                  <c:v>116422.96153934323</c:v>
                </c:pt>
              </c:numCache>
            </c:numRef>
          </c:val>
          <c:smooth val="0"/>
          <c:extLst>
            <c:ext xmlns:c16="http://schemas.microsoft.com/office/drawing/2014/chart" uri="{C3380CC4-5D6E-409C-BE32-E72D297353CC}">
              <c16:uniqueId val="{00000000-17A1-4BEB-AD34-09BEB5A9201C}"/>
            </c:ext>
          </c:extLst>
        </c:ser>
        <c:ser>
          <c:idx val="1"/>
          <c:order val="1"/>
          <c:tx>
            <c:strRef>
              <c:f>'Aggregated_Data_for_Site (2)'!$C$1</c:f>
              <c:strCache>
                <c:ptCount val="1"/>
                <c:pt idx="0">
                  <c:v>立憲</c:v>
                </c:pt>
              </c:strCache>
            </c:strRef>
          </c:tx>
          <c:spPr>
            <a:ln w="63500" cap="rnd">
              <a:solidFill>
                <a:schemeClr val="accent5"/>
              </a:solidFill>
              <a:round/>
            </a:ln>
            <a:effectLst/>
          </c:spPr>
          <c:marker>
            <c:symbol val="circle"/>
            <c:size val="5"/>
            <c:spPr>
              <a:solidFill>
                <a:schemeClr val="accent5"/>
              </a:solidFill>
              <a:ln w="9525">
                <a:solidFill>
                  <a:schemeClr val="accent5"/>
                </a:solidFill>
              </a:ln>
              <a:effectLst/>
            </c:spPr>
          </c:marker>
          <c:cat>
            <c:numRef>
              <c:f>'Aggregated_Data_for_Site (2)'!$A$2:$A$6</c:f>
              <c:numCache>
                <c:formatCode>m"月"d"日";@</c:formatCode>
                <c:ptCount val="5"/>
                <c:pt idx="0">
                  <c:v>44655</c:v>
                </c:pt>
                <c:pt idx="1">
                  <c:v>44662</c:v>
                </c:pt>
                <c:pt idx="2">
                  <c:v>44669</c:v>
                </c:pt>
                <c:pt idx="3">
                  <c:v>44676</c:v>
                </c:pt>
                <c:pt idx="4">
                  <c:v>44683</c:v>
                </c:pt>
              </c:numCache>
            </c:numRef>
          </c:cat>
          <c:val>
            <c:numRef>
              <c:f>'Aggregated_Data_for_Site (2)'!$C$2:$C$6</c:f>
              <c:numCache>
                <c:formatCode>#,##0</c:formatCode>
                <c:ptCount val="5"/>
                <c:pt idx="0">
                  <c:v>46660.477358595439</c:v>
                </c:pt>
                <c:pt idx="1">
                  <c:v>46560.148791798725</c:v>
                </c:pt>
                <c:pt idx="2">
                  <c:v>51786.713548767271</c:v>
                </c:pt>
                <c:pt idx="3">
                  <c:v>51455.399513945544</c:v>
                </c:pt>
                <c:pt idx="4">
                  <c:v>82837.764866561047</c:v>
                </c:pt>
              </c:numCache>
            </c:numRef>
          </c:val>
          <c:smooth val="0"/>
          <c:extLst>
            <c:ext xmlns:c16="http://schemas.microsoft.com/office/drawing/2014/chart" uri="{C3380CC4-5D6E-409C-BE32-E72D297353CC}">
              <c16:uniqueId val="{00000001-17A1-4BEB-AD34-09BEB5A9201C}"/>
            </c:ext>
          </c:extLst>
        </c:ser>
        <c:ser>
          <c:idx val="2"/>
          <c:order val="2"/>
          <c:tx>
            <c:strRef>
              <c:f>'Aggregated_Data_for_Site (2)'!$D$1</c:f>
              <c:strCache>
                <c:ptCount val="1"/>
                <c:pt idx="0">
                  <c:v>維新</c:v>
                </c:pt>
              </c:strCache>
            </c:strRef>
          </c:tx>
          <c:spPr>
            <a:ln w="63500" cap="rnd">
              <a:solidFill>
                <a:srgbClr val="00B050"/>
              </a:solidFill>
              <a:round/>
            </a:ln>
            <a:effectLst/>
          </c:spPr>
          <c:marker>
            <c:symbol val="circle"/>
            <c:size val="5"/>
            <c:spPr>
              <a:solidFill>
                <a:schemeClr val="accent1"/>
              </a:solidFill>
              <a:ln w="9525">
                <a:solidFill>
                  <a:schemeClr val="accent4"/>
                </a:solidFill>
              </a:ln>
              <a:effectLst/>
            </c:spPr>
          </c:marker>
          <c:cat>
            <c:numRef>
              <c:f>'Aggregated_Data_for_Site (2)'!$A$2:$A$6</c:f>
              <c:numCache>
                <c:formatCode>m"月"d"日";@</c:formatCode>
                <c:ptCount val="5"/>
                <c:pt idx="0">
                  <c:v>44655</c:v>
                </c:pt>
                <c:pt idx="1">
                  <c:v>44662</c:v>
                </c:pt>
                <c:pt idx="2">
                  <c:v>44669</c:v>
                </c:pt>
                <c:pt idx="3">
                  <c:v>44676</c:v>
                </c:pt>
                <c:pt idx="4">
                  <c:v>44683</c:v>
                </c:pt>
              </c:numCache>
            </c:numRef>
          </c:cat>
          <c:val>
            <c:numRef>
              <c:f>'Aggregated_Data_for_Site (2)'!$D$2:$D$6</c:f>
              <c:numCache>
                <c:formatCode>#,##0</c:formatCode>
                <c:ptCount val="5"/>
                <c:pt idx="0">
                  <c:v>25615.492436771754</c:v>
                </c:pt>
                <c:pt idx="1">
                  <c:v>25632.189171216014</c:v>
                </c:pt>
                <c:pt idx="2">
                  <c:v>22846.314710434835</c:v>
                </c:pt>
                <c:pt idx="3">
                  <c:v>71312.130614991329</c:v>
                </c:pt>
                <c:pt idx="4">
                  <c:v>52870.741471054702</c:v>
                </c:pt>
              </c:numCache>
            </c:numRef>
          </c:val>
          <c:smooth val="0"/>
          <c:extLst>
            <c:ext xmlns:c16="http://schemas.microsoft.com/office/drawing/2014/chart" uri="{C3380CC4-5D6E-409C-BE32-E72D297353CC}">
              <c16:uniqueId val="{00000002-17A1-4BEB-AD34-09BEB5A9201C}"/>
            </c:ext>
          </c:extLst>
        </c:ser>
        <c:ser>
          <c:idx val="3"/>
          <c:order val="3"/>
          <c:tx>
            <c:strRef>
              <c:f>'Aggregated_Data_for_Site (2)'!$E$1</c:f>
              <c:strCache>
                <c:ptCount val="1"/>
                <c:pt idx="0">
                  <c:v>公明</c:v>
                </c:pt>
              </c:strCache>
            </c:strRef>
          </c:tx>
          <c:spPr>
            <a:ln w="63500" cap="rnd">
              <a:solidFill>
                <a:srgbClr val="E27B1E"/>
              </a:solidFill>
              <a:round/>
            </a:ln>
            <a:effectLst/>
          </c:spPr>
          <c:marker>
            <c:symbol val="circle"/>
            <c:size val="5"/>
            <c:spPr>
              <a:solidFill>
                <a:srgbClr val="FFC000"/>
              </a:solidFill>
              <a:ln w="9525">
                <a:solidFill>
                  <a:schemeClr val="accent6">
                    <a:lumMod val="60000"/>
                  </a:schemeClr>
                </a:solidFill>
              </a:ln>
              <a:effectLst/>
            </c:spPr>
          </c:marker>
          <c:cat>
            <c:numRef>
              <c:f>'Aggregated_Data_for_Site (2)'!$A$2:$A$6</c:f>
              <c:numCache>
                <c:formatCode>m"月"d"日";@</c:formatCode>
                <c:ptCount val="5"/>
                <c:pt idx="0">
                  <c:v>44655</c:v>
                </c:pt>
                <c:pt idx="1">
                  <c:v>44662</c:v>
                </c:pt>
                <c:pt idx="2">
                  <c:v>44669</c:v>
                </c:pt>
                <c:pt idx="3">
                  <c:v>44676</c:v>
                </c:pt>
                <c:pt idx="4">
                  <c:v>44683</c:v>
                </c:pt>
              </c:numCache>
            </c:numRef>
          </c:cat>
          <c:val>
            <c:numRef>
              <c:f>'Aggregated_Data_for_Site (2)'!$E$2:$E$6</c:f>
              <c:numCache>
                <c:formatCode>#,##0</c:formatCode>
                <c:ptCount val="5"/>
                <c:pt idx="0">
                  <c:v>76128.642883887689</c:v>
                </c:pt>
                <c:pt idx="1">
                  <c:v>87333.802007085062</c:v>
                </c:pt>
                <c:pt idx="2">
                  <c:v>89530.340550356719</c:v>
                </c:pt>
                <c:pt idx="3">
                  <c:v>76729.873941519501</c:v>
                </c:pt>
                <c:pt idx="4">
                  <c:v>81437.20347345082</c:v>
                </c:pt>
              </c:numCache>
            </c:numRef>
          </c:val>
          <c:smooth val="0"/>
          <c:extLst>
            <c:ext xmlns:c16="http://schemas.microsoft.com/office/drawing/2014/chart" uri="{C3380CC4-5D6E-409C-BE32-E72D297353CC}">
              <c16:uniqueId val="{00000003-17A1-4BEB-AD34-09BEB5A9201C}"/>
            </c:ext>
          </c:extLst>
        </c:ser>
        <c:ser>
          <c:idx val="4"/>
          <c:order val="4"/>
          <c:tx>
            <c:strRef>
              <c:f>'Aggregated_Data_for_Site (2)'!$F$1</c:f>
              <c:strCache>
                <c:ptCount val="1"/>
                <c:pt idx="0">
                  <c:v>共産</c:v>
                </c:pt>
              </c:strCache>
            </c:strRef>
          </c:tx>
          <c:spPr>
            <a:ln w="63500" cap="rnd">
              <a:solidFill>
                <a:srgbClr val="FF0000"/>
              </a:solidFill>
              <a:round/>
            </a:ln>
            <a:effectLst/>
          </c:spPr>
          <c:marker>
            <c:symbol val="circle"/>
            <c:size val="5"/>
            <c:spPr>
              <a:solidFill>
                <a:srgbClr val="FF0000"/>
              </a:solidFill>
              <a:ln w="9525">
                <a:solidFill>
                  <a:schemeClr val="accent5">
                    <a:lumMod val="60000"/>
                  </a:schemeClr>
                </a:solidFill>
              </a:ln>
              <a:effectLst/>
            </c:spPr>
          </c:marker>
          <c:cat>
            <c:numRef>
              <c:f>'Aggregated_Data_for_Site (2)'!$A$2:$A$6</c:f>
              <c:numCache>
                <c:formatCode>m"月"d"日";@</c:formatCode>
                <c:ptCount val="5"/>
                <c:pt idx="0">
                  <c:v>44655</c:v>
                </c:pt>
                <c:pt idx="1">
                  <c:v>44662</c:v>
                </c:pt>
                <c:pt idx="2">
                  <c:v>44669</c:v>
                </c:pt>
                <c:pt idx="3">
                  <c:v>44676</c:v>
                </c:pt>
                <c:pt idx="4">
                  <c:v>44683</c:v>
                </c:pt>
              </c:numCache>
            </c:numRef>
          </c:cat>
          <c:val>
            <c:numRef>
              <c:f>'Aggregated_Data_for_Site (2)'!$F$2:$F$6</c:f>
              <c:numCache>
                <c:formatCode>#,##0</c:formatCode>
                <c:ptCount val="5"/>
                <c:pt idx="0">
                  <c:v>107450.3601507564</c:v>
                </c:pt>
                <c:pt idx="1">
                  <c:v>91017.772706333795</c:v>
                </c:pt>
                <c:pt idx="2">
                  <c:v>98114.355604150449</c:v>
                </c:pt>
                <c:pt idx="3">
                  <c:v>85931.571887155471</c:v>
                </c:pt>
                <c:pt idx="4">
                  <c:v>119476.61202296347</c:v>
                </c:pt>
              </c:numCache>
            </c:numRef>
          </c:val>
          <c:smooth val="0"/>
          <c:extLst>
            <c:ext xmlns:c16="http://schemas.microsoft.com/office/drawing/2014/chart" uri="{C3380CC4-5D6E-409C-BE32-E72D297353CC}">
              <c16:uniqueId val="{00000004-17A1-4BEB-AD34-09BEB5A9201C}"/>
            </c:ext>
          </c:extLst>
        </c:ser>
        <c:ser>
          <c:idx val="5"/>
          <c:order val="5"/>
          <c:tx>
            <c:strRef>
              <c:f>'Aggregated_Data_for_Site (2)'!$G$1</c:f>
              <c:strCache>
                <c:ptCount val="1"/>
                <c:pt idx="0">
                  <c:v>国民</c:v>
                </c:pt>
              </c:strCache>
            </c:strRef>
          </c:tx>
          <c:spPr>
            <a:ln w="53975" cap="rnd">
              <a:solidFill>
                <a:srgbClr val="FFC000">
                  <a:lumMod val="60000"/>
                  <a:lumOff val="40000"/>
                </a:srgbClr>
              </a:solidFill>
              <a:round/>
            </a:ln>
            <a:effectLst/>
          </c:spPr>
          <c:marker>
            <c:symbol val="circle"/>
            <c:size val="5"/>
            <c:spPr>
              <a:solidFill>
                <a:schemeClr val="accent4">
                  <a:lumMod val="60000"/>
                  <a:lumOff val="40000"/>
                </a:schemeClr>
              </a:solidFill>
              <a:ln w="9525">
                <a:solidFill>
                  <a:schemeClr val="accent4">
                    <a:lumMod val="60000"/>
                  </a:schemeClr>
                </a:solidFill>
              </a:ln>
              <a:effectLst/>
            </c:spPr>
          </c:marker>
          <c:cat>
            <c:numRef>
              <c:f>'Aggregated_Data_for_Site (2)'!$A$2:$A$6</c:f>
              <c:numCache>
                <c:formatCode>m"月"d"日";@</c:formatCode>
                <c:ptCount val="5"/>
                <c:pt idx="0">
                  <c:v>44655</c:v>
                </c:pt>
                <c:pt idx="1">
                  <c:v>44662</c:v>
                </c:pt>
                <c:pt idx="2">
                  <c:v>44669</c:v>
                </c:pt>
                <c:pt idx="3">
                  <c:v>44676</c:v>
                </c:pt>
                <c:pt idx="4">
                  <c:v>44683</c:v>
                </c:pt>
              </c:numCache>
            </c:numRef>
          </c:cat>
          <c:val>
            <c:numRef>
              <c:f>'Aggregated_Data_for_Site (2)'!$G$2:$G$6</c:f>
              <c:numCache>
                <c:formatCode>#,##0</c:formatCode>
                <c:ptCount val="5"/>
                <c:pt idx="0">
                  <c:v>35839.397170322947</c:v>
                </c:pt>
                <c:pt idx="1">
                  <c:v>43576.799842798951</c:v>
                </c:pt>
                <c:pt idx="2">
                  <c:v>76449.56374315932</c:v>
                </c:pt>
                <c:pt idx="3">
                  <c:v>111446.83414951619</c:v>
                </c:pt>
                <c:pt idx="4">
                  <c:v>103996.24936015354</c:v>
                </c:pt>
              </c:numCache>
            </c:numRef>
          </c:val>
          <c:smooth val="0"/>
          <c:extLst>
            <c:ext xmlns:c16="http://schemas.microsoft.com/office/drawing/2014/chart" uri="{C3380CC4-5D6E-409C-BE32-E72D297353CC}">
              <c16:uniqueId val="{00000005-17A1-4BEB-AD34-09BEB5A9201C}"/>
            </c:ext>
          </c:extLst>
        </c:ser>
        <c:ser>
          <c:idx val="6"/>
          <c:order val="6"/>
          <c:tx>
            <c:strRef>
              <c:f>'Aggregated_Data_for_Site (2)'!$H$1</c:f>
              <c:strCache>
                <c:ptCount val="1"/>
                <c:pt idx="0">
                  <c:v>れいわ</c:v>
                </c:pt>
              </c:strCache>
            </c:strRef>
          </c:tx>
          <c:spPr>
            <a:ln w="63500" cap="rnd">
              <a:solidFill>
                <a:srgbClr val="FEA0A0"/>
              </a:solidFill>
              <a:round/>
            </a:ln>
            <a:effectLst/>
          </c:spPr>
          <c:marker>
            <c:symbol val="circle"/>
            <c:size val="5"/>
            <c:spPr>
              <a:solidFill>
                <a:srgbClr val="FEA0A0"/>
              </a:solidFill>
              <a:ln w="9525">
                <a:solidFill>
                  <a:schemeClr val="accent6">
                    <a:lumMod val="80000"/>
                    <a:lumOff val="20000"/>
                  </a:schemeClr>
                </a:solidFill>
              </a:ln>
              <a:effectLst/>
            </c:spPr>
          </c:marker>
          <c:cat>
            <c:numRef>
              <c:f>'Aggregated_Data_for_Site (2)'!$A$2:$A$6</c:f>
              <c:numCache>
                <c:formatCode>m"月"d"日";@</c:formatCode>
                <c:ptCount val="5"/>
                <c:pt idx="0">
                  <c:v>44655</c:v>
                </c:pt>
                <c:pt idx="1">
                  <c:v>44662</c:v>
                </c:pt>
                <c:pt idx="2">
                  <c:v>44669</c:v>
                </c:pt>
                <c:pt idx="3">
                  <c:v>44676</c:v>
                </c:pt>
                <c:pt idx="4">
                  <c:v>44683</c:v>
                </c:pt>
              </c:numCache>
            </c:numRef>
          </c:cat>
          <c:val>
            <c:numRef>
              <c:f>'Aggregated_Data_for_Site (2)'!$H$2:$H$6</c:f>
              <c:numCache>
                <c:formatCode>#,##0</c:formatCode>
                <c:ptCount val="5"/>
                <c:pt idx="0">
                  <c:v>21670.256242411444</c:v>
                </c:pt>
                <c:pt idx="1">
                  <c:v>65603.987141905236</c:v>
                </c:pt>
                <c:pt idx="2">
                  <c:v>29947.337052147243</c:v>
                </c:pt>
                <c:pt idx="3">
                  <c:v>27316.328655487556</c:v>
                </c:pt>
                <c:pt idx="4">
                  <c:v>29436.557209076222</c:v>
                </c:pt>
              </c:numCache>
            </c:numRef>
          </c:val>
          <c:smooth val="0"/>
          <c:extLst>
            <c:ext xmlns:c16="http://schemas.microsoft.com/office/drawing/2014/chart" uri="{C3380CC4-5D6E-409C-BE32-E72D297353CC}">
              <c16:uniqueId val="{00000006-17A1-4BEB-AD34-09BEB5A9201C}"/>
            </c:ext>
          </c:extLst>
        </c:ser>
        <c:dLbls>
          <c:showLegendKey val="0"/>
          <c:showVal val="0"/>
          <c:showCatName val="0"/>
          <c:showSerName val="0"/>
          <c:showPercent val="0"/>
          <c:showBubbleSize val="0"/>
        </c:dLbls>
        <c:marker val="1"/>
        <c:smooth val="0"/>
        <c:axId val="625048096"/>
        <c:axId val="625048424"/>
      </c:lineChart>
      <c:catAx>
        <c:axId val="625048096"/>
        <c:scaling>
          <c:orientation val="minMax"/>
        </c:scaling>
        <c:delete val="0"/>
        <c:axPos val="b"/>
        <c:numFmt formatCode="m&quot;月&quot;d&quot;日&quot;;@"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625048424"/>
        <c:crosses val="autoZero"/>
        <c:auto val="0"/>
        <c:lblAlgn val="ctr"/>
        <c:lblOffset val="100"/>
        <c:noMultiLvlLbl val="0"/>
      </c:catAx>
      <c:valAx>
        <c:axId val="625048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625048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48996297965314E-2"/>
          <c:y val="9.2695059645181099E-2"/>
          <c:w val="0.89594544557344968"/>
          <c:h val="0.70075717506673529"/>
        </c:manualLayout>
      </c:layout>
      <c:lineChart>
        <c:grouping val="standard"/>
        <c:varyColors val="0"/>
        <c:ser>
          <c:idx val="0"/>
          <c:order val="0"/>
          <c:tx>
            <c:strRef>
              <c:f>Aggregated_Data_for_Site!$B$1</c:f>
              <c:strCache>
                <c:ptCount val="1"/>
                <c:pt idx="0">
                  <c:v>自民</c:v>
                </c:pt>
              </c:strCache>
            </c:strRef>
          </c:tx>
          <c:spPr>
            <a:ln w="28575" cap="rnd">
              <a:solidFill>
                <a:srgbClr val="7030A0"/>
              </a:solidFill>
              <a:round/>
            </a:ln>
            <a:effectLst/>
          </c:spPr>
          <c:marker>
            <c:symbol val="circle"/>
            <c:size val="5"/>
            <c:spPr>
              <a:solidFill>
                <a:srgbClr val="7030A0"/>
              </a:solidFill>
              <a:ln w="9525">
                <a:solidFill>
                  <a:schemeClr val="accent6"/>
                </a:solidFill>
              </a:ln>
              <a:effectLst/>
            </c:spPr>
          </c:marker>
          <c:cat>
            <c:numRef>
              <c:f>Aggregated_Data_for_Site!$A$2:$A$19</c:f>
              <c:numCache>
                <c:formatCode>m"月"d"日";@</c:formatCode>
                <c:ptCount val="18"/>
                <c:pt idx="0">
                  <c:v>44564</c:v>
                </c:pt>
                <c:pt idx="1">
                  <c:v>44571</c:v>
                </c:pt>
                <c:pt idx="2">
                  <c:v>44578</c:v>
                </c:pt>
                <c:pt idx="3">
                  <c:v>44585</c:v>
                </c:pt>
                <c:pt idx="4">
                  <c:v>44592</c:v>
                </c:pt>
                <c:pt idx="5">
                  <c:v>44599</c:v>
                </c:pt>
                <c:pt idx="6">
                  <c:v>44606</c:v>
                </c:pt>
                <c:pt idx="7">
                  <c:v>44613</c:v>
                </c:pt>
                <c:pt idx="8">
                  <c:v>44620</c:v>
                </c:pt>
                <c:pt idx="9">
                  <c:v>44627</c:v>
                </c:pt>
                <c:pt idx="10">
                  <c:v>44634</c:v>
                </c:pt>
                <c:pt idx="11">
                  <c:v>44641</c:v>
                </c:pt>
                <c:pt idx="12">
                  <c:v>44648</c:v>
                </c:pt>
                <c:pt idx="13">
                  <c:v>44655</c:v>
                </c:pt>
                <c:pt idx="14">
                  <c:v>44662</c:v>
                </c:pt>
                <c:pt idx="15">
                  <c:v>44669</c:v>
                </c:pt>
                <c:pt idx="16">
                  <c:v>44676</c:v>
                </c:pt>
                <c:pt idx="17">
                  <c:v>44683</c:v>
                </c:pt>
              </c:numCache>
            </c:numRef>
          </c:cat>
          <c:val>
            <c:numRef>
              <c:f>Aggregated_Data_for_Site!$B$2:$B$19</c:f>
              <c:numCache>
                <c:formatCode>#,##0</c:formatCode>
                <c:ptCount val="18"/>
                <c:pt idx="0">
                  <c:v>86746.485951085662</c:v>
                </c:pt>
                <c:pt idx="1">
                  <c:v>82192.578744424245</c:v>
                </c:pt>
                <c:pt idx="2">
                  <c:v>88926.827553408715</c:v>
                </c:pt>
                <c:pt idx="3">
                  <c:v>98767.790694864816</c:v>
                </c:pt>
                <c:pt idx="4">
                  <c:v>84979.181783898428</c:v>
                </c:pt>
                <c:pt idx="5">
                  <c:v>84540.246548641968</c:v>
                </c:pt>
                <c:pt idx="6">
                  <c:v>75580.445206099015</c:v>
                </c:pt>
                <c:pt idx="7">
                  <c:v>82418.087906534958</c:v>
                </c:pt>
                <c:pt idx="8">
                  <c:v>88293.880641644966</c:v>
                </c:pt>
                <c:pt idx="9">
                  <c:v>91660.018906790909</c:v>
                </c:pt>
                <c:pt idx="10">
                  <c:v>103681.37227220277</c:v>
                </c:pt>
                <c:pt idx="11">
                  <c:v>83732.351484209386</c:v>
                </c:pt>
                <c:pt idx="12">
                  <c:v>89259.569999127925</c:v>
                </c:pt>
                <c:pt idx="13">
                  <c:v>79246.278967844832</c:v>
                </c:pt>
                <c:pt idx="14">
                  <c:v>92737.727865885783</c:v>
                </c:pt>
                <c:pt idx="15">
                  <c:v>140510.34809306386</c:v>
                </c:pt>
                <c:pt idx="16">
                  <c:v>117603.06640031825</c:v>
                </c:pt>
                <c:pt idx="17">
                  <c:v>116422.96153934323</c:v>
                </c:pt>
              </c:numCache>
            </c:numRef>
          </c:val>
          <c:smooth val="0"/>
          <c:extLst>
            <c:ext xmlns:c16="http://schemas.microsoft.com/office/drawing/2014/chart" uri="{C3380CC4-5D6E-409C-BE32-E72D297353CC}">
              <c16:uniqueId val="{00000000-09DC-4BB7-AE15-CCBBCA60AE5C}"/>
            </c:ext>
          </c:extLst>
        </c:ser>
        <c:ser>
          <c:idx val="1"/>
          <c:order val="1"/>
          <c:tx>
            <c:strRef>
              <c:f>Aggregated_Data_for_Site!$C$1</c:f>
              <c:strCache>
                <c:ptCount val="1"/>
                <c:pt idx="0">
                  <c:v>立憲</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Aggregated_Data_for_Site!$A$2:$A$19</c:f>
              <c:numCache>
                <c:formatCode>m"月"d"日";@</c:formatCode>
                <c:ptCount val="18"/>
                <c:pt idx="0">
                  <c:v>44564</c:v>
                </c:pt>
                <c:pt idx="1">
                  <c:v>44571</c:v>
                </c:pt>
                <c:pt idx="2">
                  <c:v>44578</c:v>
                </c:pt>
                <c:pt idx="3">
                  <c:v>44585</c:v>
                </c:pt>
                <c:pt idx="4">
                  <c:v>44592</c:v>
                </c:pt>
                <c:pt idx="5">
                  <c:v>44599</c:v>
                </c:pt>
                <c:pt idx="6">
                  <c:v>44606</c:v>
                </c:pt>
                <c:pt idx="7">
                  <c:v>44613</c:v>
                </c:pt>
                <c:pt idx="8">
                  <c:v>44620</c:v>
                </c:pt>
                <c:pt idx="9">
                  <c:v>44627</c:v>
                </c:pt>
                <c:pt idx="10">
                  <c:v>44634</c:v>
                </c:pt>
                <c:pt idx="11">
                  <c:v>44641</c:v>
                </c:pt>
                <c:pt idx="12">
                  <c:v>44648</c:v>
                </c:pt>
                <c:pt idx="13">
                  <c:v>44655</c:v>
                </c:pt>
                <c:pt idx="14">
                  <c:v>44662</c:v>
                </c:pt>
                <c:pt idx="15">
                  <c:v>44669</c:v>
                </c:pt>
                <c:pt idx="16">
                  <c:v>44676</c:v>
                </c:pt>
                <c:pt idx="17">
                  <c:v>44683</c:v>
                </c:pt>
              </c:numCache>
            </c:numRef>
          </c:cat>
          <c:val>
            <c:numRef>
              <c:f>Aggregated_Data_for_Site!$C$2:$C$19</c:f>
              <c:numCache>
                <c:formatCode>#,##0</c:formatCode>
                <c:ptCount val="18"/>
                <c:pt idx="0">
                  <c:v>42780.712045947497</c:v>
                </c:pt>
                <c:pt idx="1">
                  <c:v>53027.821749349358</c:v>
                </c:pt>
                <c:pt idx="2">
                  <c:v>42896.342866252759</c:v>
                </c:pt>
                <c:pt idx="3">
                  <c:v>50301.422013485586</c:v>
                </c:pt>
                <c:pt idx="4">
                  <c:v>35211.120281601587</c:v>
                </c:pt>
                <c:pt idx="5">
                  <c:v>38642.688301506787</c:v>
                </c:pt>
                <c:pt idx="6">
                  <c:v>38409.585767905082</c:v>
                </c:pt>
                <c:pt idx="7">
                  <c:v>45393.900215829119</c:v>
                </c:pt>
                <c:pt idx="8">
                  <c:v>45232.18441474362</c:v>
                </c:pt>
                <c:pt idx="9">
                  <c:v>37434.952544878674</c:v>
                </c:pt>
                <c:pt idx="10">
                  <c:v>42356.999185656357</c:v>
                </c:pt>
                <c:pt idx="11">
                  <c:v>43841.532703591402</c:v>
                </c:pt>
                <c:pt idx="12">
                  <c:v>48437.871762768918</c:v>
                </c:pt>
                <c:pt idx="13">
                  <c:v>46660.477358595439</c:v>
                </c:pt>
                <c:pt idx="14">
                  <c:v>46560.148791798725</c:v>
                </c:pt>
                <c:pt idx="15">
                  <c:v>51786.713548767271</c:v>
                </c:pt>
                <c:pt idx="16">
                  <c:v>51455.399513945544</c:v>
                </c:pt>
                <c:pt idx="17">
                  <c:v>82837.764866561047</c:v>
                </c:pt>
              </c:numCache>
            </c:numRef>
          </c:val>
          <c:smooth val="0"/>
          <c:extLst>
            <c:ext xmlns:c16="http://schemas.microsoft.com/office/drawing/2014/chart" uri="{C3380CC4-5D6E-409C-BE32-E72D297353CC}">
              <c16:uniqueId val="{00000001-09DC-4BB7-AE15-CCBBCA60AE5C}"/>
            </c:ext>
          </c:extLst>
        </c:ser>
        <c:ser>
          <c:idx val="2"/>
          <c:order val="2"/>
          <c:tx>
            <c:strRef>
              <c:f>Aggregated_Data_for_Site!$D$1</c:f>
              <c:strCache>
                <c:ptCount val="1"/>
                <c:pt idx="0">
                  <c:v>維新</c:v>
                </c:pt>
              </c:strCache>
            </c:strRef>
          </c:tx>
          <c:spPr>
            <a:ln w="28575" cap="rnd">
              <a:solidFill>
                <a:srgbClr val="00B050"/>
              </a:solidFill>
              <a:round/>
            </a:ln>
            <a:effectLst/>
          </c:spPr>
          <c:marker>
            <c:symbol val="circle"/>
            <c:size val="5"/>
            <c:spPr>
              <a:solidFill>
                <a:schemeClr val="accent1"/>
              </a:solidFill>
              <a:ln w="9525">
                <a:solidFill>
                  <a:schemeClr val="accent4"/>
                </a:solidFill>
              </a:ln>
              <a:effectLst/>
            </c:spPr>
          </c:marker>
          <c:cat>
            <c:numRef>
              <c:f>Aggregated_Data_for_Site!$A$2:$A$19</c:f>
              <c:numCache>
                <c:formatCode>m"月"d"日";@</c:formatCode>
                <c:ptCount val="18"/>
                <c:pt idx="0">
                  <c:v>44564</c:v>
                </c:pt>
                <c:pt idx="1">
                  <c:v>44571</c:v>
                </c:pt>
                <c:pt idx="2">
                  <c:v>44578</c:v>
                </c:pt>
                <c:pt idx="3">
                  <c:v>44585</c:v>
                </c:pt>
                <c:pt idx="4">
                  <c:v>44592</c:v>
                </c:pt>
                <c:pt idx="5">
                  <c:v>44599</c:v>
                </c:pt>
                <c:pt idx="6">
                  <c:v>44606</c:v>
                </c:pt>
                <c:pt idx="7">
                  <c:v>44613</c:v>
                </c:pt>
                <c:pt idx="8">
                  <c:v>44620</c:v>
                </c:pt>
                <c:pt idx="9">
                  <c:v>44627</c:v>
                </c:pt>
                <c:pt idx="10">
                  <c:v>44634</c:v>
                </c:pt>
                <c:pt idx="11">
                  <c:v>44641</c:v>
                </c:pt>
                <c:pt idx="12">
                  <c:v>44648</c:v>
                </c:pt>
                <c:pt idx="13">
                  <c:v>44655</c:v>
                </c:pt>
                <c:pt idx="14">
                  <c:v>44662</c:v>
                </c:pt>
                <c:pt idx="15">
                  <c:v>44669</c:v>
                </c:pt>
                <c:pt idx="16">
                  <c:v>44676</c:v>
                </c:pt>
                <c:pt idx="17">
                  <c:v>44683</c:v>
                </c:pt>
              </c:numCache>
            </c:numRef>
          </c:cat>
          <c:val>
            <c:numRef>
              <c:f>Aggregated_Data_for_Site!$D$2:$D$19</c:f>
              <c:numCache>
                <c:formatCode>#,##0</c:formatCode>
                <c:ptCount val="18"/>
                <c:pt idx="0">
                  <c:v>20801.022878937107</c:v>
                </c:pt>
                <c:pt idx="1">
                  <c:v>23496.550901226052</c:v>
                </c:pt>
                <c:pt idx="2">
                  <c:v>21640.227005605542</c:v>
                </c:pt>
                <c:pt idx="3">
                  <c:v>26973.389419530213</c:v>
                </c:pt>
                <c:pt idx="4">
                  <c:v>18788.792361574357</c:v>
                </c:pt>
                <c:pt idx="5">
                  <c:v>12947.532505035444</c:v>
                </c:pt>
                <c:pt idx="6">
                  <c:v>22929.351456041062</c:v>
                </c:pt>
                <c:pt idx="7">
                  <c:v>23599.556445361923</c:v>
                </c:pt>
                <c:pt idx="8">
                  <c:v>19633.538846699801</c:v>
                </c:pt>
                <c:pt idx="9">
                  <c:v>21068.125992253721</c:v>
                </c:pt>
                <c:pt idx="10">
                  <c:v>20992.809965427106</c:v>
                </c:pt>
                <c:pt idx="11">
                  <c:v>30137.962518567656</c:v>
                </c:pt>
                <c:pt idx="12">
                  <c:v>19113.680589907792</c:v>
                </c:pt>
                <c:pt idx="13">
                  <c:v>25615.492436771754</c:v>
                </c:pt>
                <c:pt idx="14">
                  <c:v>25632.189171216014</c:v>
                </c:pt>
                <c:pt idx="15">
                  <c:v>22846.314710434835</c:v>
                </c:pt>
                <c:pt idx="16">
                  <c:v>71312.130614991329</c:v>
                </c:pt>
                <c:pt idx="17">
                  <c:v>52870.741471054702</c:v>
                </c:pt>
              </c:numCache>
            </c:numRef>
          </c:val>
          <c:smooth val="0"/>
          <c:extLst>
            <c:ext xmlns:c16="http://schemas.microsoft.com/office/drawing/2014/chart" uri="{C3380CC4-5D6E-409C-BE32-E72D297353CC}">
              <c16:uniqueId val="{00000002-09DC-4BB7-AE15-CCBBCA60AE5C}"/>
            </c:ext>
          </c:extLst>
        </c:ser>
        <c:ser>
          <c:idx val="3"/>
          <c:order val="3"/>
          <c:tx>
            <c:strRef>
              <c:f>Aggregated_Data_for_Site!$E$1</c:f>
              <c:strCache>
                <c:ptCount val="1"/>
                <c:pt idx="0">
                  <c:v>公明</c:v>
                </c:pt>
              </c:strCache>
            </c:strRef>
          </c:tx>
          <c:spPr>
            <a:ln w="28575" cap="rnd">
              <a:solidFill>
                <a:srgbClr val="E27B1E"/>
              </a:solidFill>
              <a:round/>
            </a:ln>
            <a:effectLst/>
          </c:spPr>
          <c:marker>
            <c:symbol val="circle"/>
            <c:size val="5"/>
            <c:spPr>
              <a:solidFill>
                <a:srgbClr val="FFC000"/>
              </a:solidFill>
              <a:ln w="9525">
                <a:solidFill>
                  <a:schemeClr val="accent6">
                    <a:lumMod val="60000"/>
                  </a:schemeClr>
                </a:solidFill>
              </a:ln>
              <a:effectLst/>
            </c:spPr>
          </c:marker>
          <c:cat>
            <c:numRef>
              <c:f>Aggregated_Data_for_Site!$A$2:$A$19</c:f>
              <c:numCache>
                <c:formatCode>m"月"d"日";@</c:formatCode>
                <c:ptCount val="18"/>
                <c:pt idx="0">
                  <c:v>44564</c:v>
                </c:pt>
                <c:pt idx="1">
                  <c:v>44571</c:v>
                </c:pt>
                <c:pt idx="2">
                  <c:v>44578</c:v>
                </c:pt>
                <c:pt idx="3">
                  <c:v>44585</c:v>
                </c:pt>
                <c:pt idx="4">
                  <c:v>44592</c:v>
                </c:pt>
                <c:pt idx="5">
                  <c:v>44599</c:v>
                </c:pt>
                <c:pt idx="6">
                  <c:v>44606</c:v>
                </c:pt>
                <c:pt idx="7">
                  <c:v>44613</c:v>
                </c:pt>
                <c:pt idx="8">
                  <c:v>44620</c:v>
                </c:pt>
                <c:pt idx="9">
                  <c:v>44627</c:v>
                </c:pt>
                <c:pt idx="10">
                  <c:v>44634</c:v>
                </c:pt>
                <c:pt idx="11">
                  <c:v>44641</c:v>
                </c:pt>
                <c:pt idx="12">
                  <c:v>44648</c:v>
                </c:pt>
                <c:pt idx="13">
                  <c:v>44655</c:v>
                </c:pt>
                <c:pt idx="14">
                  <c:v>44662</c:v>
                </c:pt>
                <c:pt idx="15">
                  <c:v>44669</c:v>
                </c:pt>
                <c:pt idx="16">
                  <c:v>44676</c:v>
                </c:pt>
                <c:pt idx="17">
                  <c:v>44683</c:v>
                </c:pt>
              </c:numCache>
            </c:numRef>
          </c:cat>
          <c:val>
            <c:numRef>
              <c:f>Aggregated_Data_for_Site!$E$2:$E$19</c:f>
              <c:numCache>
                <c:formatCode>#,##0</c:formatCode>
                <c:ptCount val="18"/>
                <c:pt idx="0">
                  <c:v>77521.557630898111</c:v>
                </c:pt>
                <c:pt idx="1">
                  <c:v>63423.92340610431</c:v>
                </c:pt>
                <c:pt idx="2">
                  <c:v>77736.963573598478</c:v>
                </c:pt>
                <c:pt idx="3">
                  <c:v>84961.651422208059</c:v>
                </c:pt>
                <c:pt idx="4">
                  <c:v>75540.561561054288</c:v>
                </c:pt>
                <c:pt idx="5">
                  <c:v>77398.023782284072</c:v>
                </c:pt>
                <c:pt idx="6">
                  <c:v>66453.672451933249</c:v>
                </c:pt>
                <c:pt idx="7">
                  <c:v>74398.499830770787</c:v>
                </c:pt>
                <c:pt idx="8">
                  <c:v>67520.959719063379</c:v>
                </c:pt>
                <c:pt idx="9">
                  <c:v>66054.144484136501</c:v>
                </c:pt>
                <c:pt idx="10">
                  <c:v>79779.848416345281</c:v>
                </c:pt>
                <c:pt idx="11">
                  <c:v>76719.087653720722</c:v>
                </c:pt>
                <c:pt idx="12">
                  <c:v>74898.691922618309</c:v>
                </c:pt>
                <c:pt idx="13">
                  <c:v>76128.642883887689</c:v>
                </c:pt>
                <c:pt idx="14">
                  <c:v>87333.802007085062</c:v>
                </c:pt>
                <c:pt idx="15">
                  <c:v>89530.340550356719</c:v>
                </c:pt>
                <c:pt idx="16">
                  <c:v>76729.873941519501</c:v>
                </c:pt>
                <c:pt idx="17">
                  <c:v>81437.20347345082</c:v>
                </c:pt>
              </c:numCache>
            </c:numRef>
          </c:val>
          <c:smooth val="0"/>
          <c:extLst>
            <c:ext xmlns:c16="http://schemas.microsoft.com/office/drawing/2014/chart" uri="{C3380CC4-5D6E-409C-BE32-E72D297353CC}">
              <c16:uniqueId val="{00000003-09DC-4BB7-AE15-CCBBCA60AE5C}"/>
            </c:ext>
          </c:extLst>
        </c:ser>
        <c:ser>
          <c:idx val="4"/>
          <c:order val="4"/>
          <c:tx>
            <c:strRef>
              <c:f>Aggregated_Data_for_Site!$F$1</c:f>
              <c:strCache>
                <c:ptCount val="1"/>
                <c:pt idx="0">
                  <c:v>共産</c:v>
                </c:pt>
              </c:strCache>
            </c:strRef>
          </c:tx>
          <c:spPr>
            <a:ln w="28575" cap="rnd">
              <a:solidFill>
                <a:srgbClr val="FF0000"/>
              </a:solidFill>
              <a:round/>
            </a:ln>
            <a:effectLst/>
          </c:spPr>
          <c:marker>
            <c:symbol val="circle"/>
            <c:size val="5"/>
            <c:spPr>
              <a:solidFill>
                <a:srgbClr val="FF0000"/>
              </a:solidFill>
              <a:ln w="9525">
                <a:solidFill>
                  <a:schemeClr val="accent5">
                    <a:lumMod val="60000"/>
                  </a:schemeClr>
                </a:solidFill>
              </a:ln>
              <a:effectLst/>
            </c:spPr>
          </c:marker>
          <c:cat>
            <c:numRef>
              <c:f>Aggregated_Data_for_Site!$A$2:$A$19</c:f>
              <c:numCache>
                <c:formatCode>m"月"d"日";@</c:formatCode>
                <c:ptCount val="18"/>
                <c:pt idx="0">
                  <c:v>44564</c:v>
                </c:pt>
                <c:pt idx="1">
                  <c:v>44571</c:v>
                </c:pt>
                <c:pt idx="2">
                  <c:v>44578</c:v>
                </c:pt>
                <c:pt idx="3">
                  <c:v>44585</c:v>
                </c:pt>
                <c:pt idx="4">
                  <c:v>44592</c:v>
                </c:pt>
                <c:pt idx="5">
                  <c:v>44599</c:v>
                </c:pt>
                <c:pt idx="6">
                  <c:v>44606</c:v>
                </c:pt>
                <c:pt idx="7">
                  <c:v>44613</c:v>
                </c:pt>
                <c:pt idx="8">
                  <c:v>44620</c:v>
                </c:pt>
                <c:pt idx="9">
                  <c:v>44627</c:v>
                </c:pt>
                <c:pt idx="10">
                  <c:v>44634</c:v>
                </c:pt>
                <c:pt idx="11">
                  <c:v>44641</c:v>
                </c:pt>
                <c:pt idx="12">
                  <c:v>44648</c:v>
                </c:pt>
                <c:pt idx="13">
                  <c:v>44655</c:v>
                </c:pt>
                <c:pt idx="14">
                  <c:v>44662</c:v>
                </c:pt>
                <c:pt idx="15">
                  <c:v>44669</c:v>
                </c:pt>
                <c:pt idx="16">
                  <c:v>44676</c:v>
                </c:pt>
                <c:pt idx="17">
                  <c:v>44683</c:v>
                </c:pt>
              </c:numCache>
            </c:numRef>
          </c:cat>
          <c:val>
            <c:numRef>
              <c:f>Aggregated_Data_for_Site!$F$2:$F$19</c:f>
              <c:numCache>
                <c:formatCode>#,##0</c:formatCode>
                <c:ptCount val="18"/>
                <c:pt idx="0">
                  <c:v>103684.80333252221</c:v>
                </c:pt>
                <c:pt idx="1">
                  <c:v>109587.04763838527</c:v>
                </c:pt>
                <c:pt idx="2">
                  <c:v>83869.853127874594</c:v>
                </c:pt>
                <c:pt idx="3">
                  <c:v>102381.69060774168</c:v>
                </c:pt>
                <c:pt idx="4">
                  <c:v>96424.896470357926</c:v>
                </c:pt>
                <c:pt idx="5">
                  <c:v>104257.21389926101</c:v>
                </c:pt>
                <c:pt idx="6">
                  <c:v>92222.847094008481</c:v>
                </c:pt>
                <c:pt idx="7">
                  <c:v>145326.32163152262</c:v>
                </c:pt>
                <c:pt idx="8">
                  <c:v>133379.64081762976</c:v>
                </c:pt>
                <c:pt idx="9">
                  <c:v>99509.574425022176</c:v>
                </c:pt>
                <c:pt idx="10">
                  <c:v>109562.87529622541</c:v>
                </c:pt>
                <c:pt idx="11">
                  <c:v>130003.69713164269</c:v>
                </c:pt>
                <c:pt idx="12">
                  <c:v>89641.799316960096</c:v>
                </c:pt>
                <c:pt idx="13">
                  <c:v>107450.3601507564</c:v>
                </c:pt>
                <c:pt idx="14">
                  <c:v>91017.772706333795</c:v>
                </c:pt>
                <c:pt idx="15">
                  <c:v>98114.355604150449</c:v>
                </c:pt>
                <c:pt idx="16">
                  <c:v>85931.571887155471</c:v>
                </c:pt>
                <c:pt idx="17">
                  <c:v>119476.61202296347</c:v>
                </c:pt>
              </c:numCache>
            </c:numRef>
          </c:val>
          <c:smooth val="0"/>
          <c:extLst>
            <c:ext xmlns:c16="http://schemas.microsoft.com/office/drawing/2014/chart" uri="{C3380CC4-5D6E-409C-BE32-E72D297353CC}">
              <c16:uniqueId val="{00000004-09DC-4BB7-AE15-CCBBCA60AE5C}"/>
            </c:ext>
          </c:extLst>
        </c:ser>
        <c:ser>
          <c:idx val="5"/>
          <c:order val="5"/>
          <c:tx>
            <c:strRef>
              <c:f>Aggregated_Data_for_Site!$G$1</c:f>
              <c:strCache>
                <c:ptCount val="1"/>
                <c:pt idx="0">
                  <c:v>国民</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schemeClr>
                </a:solidFill>
              </a:ln>
              <a:effectLst/>
            </c:spPr>
          </c:marker>
          <c:cat>
            <c:numRef>
              <c:f>Aggregated_Data_for_Site!$A$2:$A$19</c:f>
              <c:numCache>
                <c:formatCode>m"月"d"日";@</c:formatCode>
                <c:ptCount val="18"/>
                <c:pt idx="0">
                  <c:v>44564</c:v>
                </c:pt>
                <c:pt idx="1">
                  <c:v>44571</c:v>
                </c:pt>
                <c:pt idx="2">
                  <c:v>44578</c:v>
                </c:pt>
                <c:pt idx="3">
                  <c:v>44585</c:v>
                </c:pt>
                <c:pt idx="4">
                  <c:v>44592</c:v>
                </c:pt>
                <c:pt idx="5">
                  <c:v>44599</c:v>
                </c:pt>
                <c:pt idx="6">
                  <c:v>44606</c:v>
                </c:pt>
                <c:pt idx="7">
                  <c:v>44613</c:v>
                </c:pt>
                <c:pt idx="8">
                  <c:v>44620</c:v>
                </c:pt>
                <c:pt idx="9">
                  <c:v>44627</c:v>
                </c:pt>
                <c:pt idx="10">
                  <c:v>44634</c:v>
                </c:pt>
                <c:pt idx="11">
                  <c:v>44641</c:v>
                </c:pt>
                <c:pt idx="12">
                  <c:v>44648</c:v>
                </c:pt>
                <c:pt idx="13">
                  <c:v>44655</c:v>
                </c:pt>
                <c:pt idx="14">
                  <c:v>44662</c:v>
                </c:pt>
                <c:pt idx="15">
                  <c:v>44669</c:v>
                </c:pt>
                <c:pt idx="16">
                  <c:v>44676</c:v>
                </c:pt>
                <c:pt idx="17">
                  <c:v>44683</c:v>
                </c:pt>
              </c:numCache>
            </c:numRef>
          </c:cat>
          <c:val>
            <c:numRef>
              <c:f>Aggregated_Data_for_Site!$G$2:$G$19</c:f>
              <c:numCache>
                <c:formatCode>#,##0</c:formatCode>
                <c:ptCount val="18"/>
                <c:pt idx="0">
                  <c:v>25678.981498168039</c:v>
                </c:pt>
                <c:pt idx="1">
                  <c:v>19461.922692897708</c:v>
                </c:pt>
                <c:pt idx="2">
                  <c:v>16675.926994626425</c:v>
                </c:pt>
                <c:pt idx="3">
                  <c:v>24177.16619995932</c:v>
                </c:pt>
                <c:pt idx="4">
                  <c:v>43449.302469107432</c:v>
                </c:pt>
                <c:pt idx="5">
                  <c:v>29246.803199713195</c:v>
                </c:pt>
                <c:pt idx="6">
                  <c:v>25426.138318151108</c:v>
                </c:pt>
                <c:pt idx="7">
                  <c:v>33123.854716000023</c:v>
                </c:pt>
                <c:pt idx="8">
                  <c:v>33145.886185337738</c:v>
                </c:pt>
                <c:pt idx="9">
                  <c:v>19941.746432433225</c:v>
                </c:pt>
                <c:pt idx="10">
                  <c:v>44141.823448552917</c:v>
                </c:pt>
                <c:pt idx="11">
                  <c:v>44837.198175643316</c:v>
                </c:pt>
                <c:pt idx="12">
                  <c:v>47575.150277148285</c:v>
                </c:pt>
                <c:pt idx="13">
                  <c:v>35839.397170322947</c:v>
                </c:pt>
                <c:pt idx="14">
                  <c:v>43576.799842798951</c:v>
                </c:pt>
                <c:pt idx="15">
                  <c:v>76449.56374315932</c:v>
                </c:pt>
                <c:pt idx="16">
                  <c:v>111446.83414951619</c:v>
                </c:pt>
                <c:pt idx="17">
                  <c:v>103996.24936015354</c:v>
                </c:pt>
              </c:numCache>
            </c:numRef>
          </c:val>
          <c:smooth val="0"/>
          <c:extLst>
            <c:ext xmlns:c16="http://schemas.microsoft.com/office/drawing/2014/chart" uri="{C3380CC4-5D6E-409C-BE32-E72D297353CC}">
              <c16:uniqueId val="{00000005-09DC-4BB7-AE15-CCBBCA60AE5C}"/>
            </c:ext>
          </c:extLst>
        </c:ser>
        <c:ser>
          <c:idx val="6"/>
          <c:order val="6"/>
          <c:tx>
            <c:strRef>
              <c:f>Aggregated_Data_for_Site!$H$1</c:f>
              <c:strCache>
                <c:ptCount val="1"/>
                <c:pt idx="0">
                  <c:v>れいわ</c:v>
                </c:pt>
              </c:strCache>
            </c:strRef>
          </c:tx>
          <c:spPr>
            <a:ln w="28575" cap="rnd">
              <a:solidFill>
                <a:srgbClr val="FEA0A0"/>
              </a:solidFill>
              <a:round/>
            </a:ln>
            <a:effectLst/>
          </c:spPr>
          <c:marker>
            <c:symbol val="circle"/>
            <c:size val="5"/>
            <c:spPr>
              <a:solidFill>
                <a:srgbClr val="FEA0A0"/>
              </a:solidFill>
              <a:ln w="9525">
                <a:solidFill>
                  <a:schemeClr val="accent6">
                    <a:lumMod val="80000"/>
                    <a:lumOff val="20000"/>
                  </a:schemeClr>
                </a:solidFill>
              </a:ln>
              <a:effectLst/>
            </c:spPr>
          </c:marker>
          <c:cat>
            <c:numRef>
              <c:f>Aggregated_Data_for_Site!$A$2:$A$19</c:f>
              <c:numCache>
                <c:formatCode>m"月"d"日";@</c:formatCode>
                <c:ptCount val="18"/>
                <c:pt idx="0">
                  <c:v>44564</c:v>
                </c:pt>
                <c:pt idx="1">
                  <c:v>44571</c:v>
                </c:pt>
                <c:pt idx="2">
                  <c:v>44578</c:v>
                </c:pt>
                <c:pt idx="3">
                  <c:v>44585</c:v>
                </c:pt>
                <c:pt idx="4">
                  <c:v>44592</c:v>
                </c:pt>
                <c:pt idx="5">
                  <c:v>44599</c:v>
                </c:pt>
                <c:pt idx="6">
                  <c:v>44606</c:v>
                </c:pt>
                <c:pt idx="7">
                  <c:v>44613</c:v>
                </c:pt>
                <c:pt idx="8">
                  <c:v>44620</c:v>
                </c:pt>
                <c:pt idx="9">
                  <c:v>44627</c:v>
                </c:pt>
                <c:pt idx="10">
                  <c:v>44634</c:v>
                </c:pt>
                <c:pt idx="11">
                  <c:v>44641</c:v>
                </c:pt>
                <c:pt idx="12">
                  <c:v>44648</c:v>
                </c:pt>
                <c:pt idx="13">
                  <c:v>44655</c:v>
                </c:pt>
                <c:pt idx="14">
                  <c:v>44662</c:v>
                </c:pt>
                <c:pt idx="15">
                  <c:v>44669</c:v>
                </c:pt>
                <c:pt idx="16">
                  <c:v>44676</c:v>
                </c:pt>
                <c:pt idx="17">
                  <c:v>44683</c:v>
                </c:pt>
              </c:numCache>
            </c:numRef>
          </c:cat>
          <c:val>
            <c:numRef>
              <c:f>Aggregated_Data_for_Site!$H$2:$H$19</c:f>
              <c:numCache>
                <c:formatCode>#,##0</c:formatCode>
                <c:ptCount val="18"/>
                <c:pt idx="0">
                  <c:v>10877.7220237161</c:v>
                </c:pt>
                <c:pt idx="1">
                  <c:v>13717.651169018831</c:v>
                </c:pt>
                <c:pt idx="2">
                  <c:v>14931.567333265088</c:v>
                </c:pt>
                <c:pt idx="3">
                  <c:v>9916.8606409745444</c:v>
                </c:pt>
                <c:pt idx="4">
                  <c:v>26030.492479141816</c:v>
                </c:pt>
                <c:pt idx="5">
                  <c:v>14948.6038281941</c:v>
                </c:pt>
                <c:pt idx="6">
                  <c:v>20548.509828141232</c:v>
                </c:pt>
                <c:pt idx="7">
                  <c:v>33482.454153735205</c:v>
                </c:pt>
                <c:pt idx="8">
                  <c:v>398050.24042236031</c:v>
                </c:pt>
                <c:pt idx="9">
                  <c:v>9187.7661378217254</c:v>
                </c:pt>
                <c:pt idx="10">
                  <c:v>12187.709195845546</c:v>
                </c:pt>
                <c:pt idx="11">
                  <c:v>76913.880540794737</c:v>
                </c:pt>
                <c:pt idx="12">
                  <c:v>21043.784942307117</c:v>
                </c:pt>
                <c:pt idx="13">
                  <c:v>21670.256242411444</c:v>
                </c:pt>
                <c:pt idx="14">
                  <c:v>65603.987141905236</c:v>
                </c:pt>
                <c:pt idx="15">
                  <c:v>29947.337052147243</c:v>
                </c:pt>
                <c:pt idx="16">
                  <c:v>27316.328655487556</c:v>
                </c:pt>
                <c:pt idx="17">
                  <c:v>29436.557209076222</c:v>
                </c:pt>
              </c:numCache>
            </c:numRef>
          </c:val>
          <c:smooth val="0"/>
          <c:extLst>
            <c:ext xmlns:c16="http://schemas.microsoft.com/office/drawing/2014/chart" uri="{C3380CC4-5D6E-409C-BE32-E72D297353CC}">
              <c16:uniqueId val="{00000006-09DC-4BB7-AE15-CCBBCA60AE5C}"/>
            </c:ext>
          </c:extLst>
        </c:ser>
        <c:dLbls>
          <c:showLegendKey val="0"/>
          <c:showVal val="0"/>
          <c:showCatName val="0"/>
          <c:showSerName val="0"/>
          <c:showPercent val="0"/>
          <c:showBubbleSize val="0"/>
        </c:dLbls>
        <c:marker val="1"/>
        <c:smooth val="0"/>
        <c:axId val="625048096"/>
        <c:axId val="625048424"/>
      </c:lineChart>
      <c:dateAx>
        <c:axId val="625048096"/>
        <c:scaling>
          <c:orientation val="minMax"/>
        </c:scaling>
        <c:delete val="0"/>
        <c:axPos val="b"/>
        <c:numFmt formatCode="m&quot;月&quot;d&quot;日&quot;;@"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625048424"/>
        <c:crosses val="autoZero"/>
        <c:auto val="1"/>
        <c:lblOffset val="100"/>
        <c:baseTimeUnit val="days"/>
      </c:dateAx>
      <c:valAx>
        <c:axId val="625048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6250480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10916044619163"/>
          <c:y val="7.9392541554071244E-2"/>
          <c:w val="0.87279328032080039"/>
          <c:h val="0.63559304273717232"/>
        </c:manualLayout>
      </c:layout>
      <c:barChart>
        <c:barDir val="col"/>
        <c:grouping val="stacked"/>
        <c:varyColors val="0"/>
        <c:ser>
          <c:idx val="3"/>
          <c:order val="1"/>
          <c:tx>
            <c:strRef>
              <c:f>Sheet1!$C$3</c:f>
              <c:strCache>
                <c:ptCount val="1"/>
                <c:pt idx="0">
                  <c:v>LINE</c:v>
                </c:pt>
              </c:strCache>
            </c:strRef>
          </c:tx>
          <c:spPr>
            <a:solidFill>
              <a:srgbClr val="92D050"/>
            </a:solidFill>
            <a:ln>
              <a:noFill/>
            </a:ln>
            <a:effectLst/>
          </c:spPr>
          <c:invertIfNegative val="0"/>
          <c:dLbls>
            <c:delete val="1"/>
          </c:dLbls>
          <c:cat>
            <c:strRef>
              <c:f>Sheet1!$A$4:$A$12</c:f>
              <c:strCache>
                <c:ptCount val="9"/>
                <c:pt idx="0">
                  <c:v>自民党</c:v>
                </c:pt>
                <c:pt idx="1">
                  <c:v>公明党</c:v>
                </c:pt>
                <c:pt idx="2">
                  <c:v>立憲民主党</c:v>
                </c:pt>
                <c:pt idx="3">
                  <c:v>大阪維新の会</c:v>
                </c:pt>
                <c:pt idx="4">
                  <c:v>日本共産党</c:v>
                </c:pt>
                <c:pt idx="5">
                  <c:v>れいわ新選組</c:v>
                </c:pt>
                <c:pt idx="6">
                  <c:v>国民民主党</c:v>
                </c:pt>
                <c:pt idx="7">
                  <c:v>日本維新の会</c:v>
                </c:pt>
                <c:pt idx="8">
                  <c:v>社民党</c:v>
                </c:pt>
              </c:strCache>
            </c:strRef>
          </c:cat>
          <c:val>
            <c:numRef>
              <c:f>Sheet1!$C$4:$C$12</c:f>
              <c:numCache>
                <c:formatCode>#,##0</c:formatCode>
                <c:ptCount val="9"/>
                <c:pt idx="0">
                  <c:v>647739</c:v>
                </c:pt>
                <c:pt idx="1">
                  <c:v>266734</c:v>
                </c:pt>
                <c:pt idx="2">
                  <c:v>18124</c:v>
                </c:pt>
                <c:pt idx="3">
                  <c:v>11874</c:v>
                </c:pt>
                <c:pt idx="4">
                  <c:v>20190</c:v>
                </c:pt>
                <c:pt idx="5">
                  <c:v>19747</c:v>
                </c:pt>
                <c:pt idx="6">
                  <c:v>78120</c:v>
                </c:pt>
                <c:pt idx="7">
                  <c:v>4651</c:v>
                </c:pt>
                <c:pt idx="8">
                  <c:v>2525</c:v>
                </c:pt>
              </c:numCache>
            </c:numRef>
          </c:val>
          <c:extLst>
            <c:ext xmlns:c16="http://schemas.microsoft.com/office/drawing/2014/chart" uri="{C3380CC4-5D6E-409C-BE32-E72D297353CC}">
              <c16:uniqueId val="{00000000-EFD0-4A27-9FEB-5FD6A289517E}"/>
            </c:ext>
          </c:extLst>
        </c:ser>
        <c:ser>
          <c:idx val="4"/>
          <c:order val="2"/>
          <c:tx>
            <c:strRef>
              <c:f>Sheet1!$D$3</c:f>
              <c:strCache>
                <c:ptCount val="1"/>
                <c:pt idx="0">
                  <c:v>Twitter</c:v>
                </c:pt>
              </c:strCache>
            </c:strRef>
          </c:tx>
          <c:spPr>
            <a:solidFill>
              <a:srgbClr val="00B0F0"/>
            </a:solidFill>
            <a:ln>
              <a:noFill/>
            </a:ln>
            <a:effectLst/>
          </c:spPr>
          <c:invertIfNegative val="0"/>
          <c:dLbls>
            <c:delete val="1"/>
          </c:dLbls>
          <c:cat>
            <c:strRef>
              <c:f>Sheet1!$A$4:$A$12</c:f>
              <c:strCache>
                <c:ptCount val="9"/>
                <c:pt idx="0">
                  <c:v>自民党</c:v>
                </c:pt>
                <c:pt idx="1">
                  <c:v>公明党</c:v>
                </c:pt>
                <c:pt idx="2">
                  <c:v>立憲民主党</c:v>
                </c:pt>
                <c:pt idx="3">
                  <c:v>大阪維新の会</c:v>
                </c:pt>
                <c:pt idx="4">
                  <c:v>日本共産党</c:v>
                </c:pt>
                <c:pt idx="5">
                  <c:v>れいわ新選組</c:v>
                </c:pt>
                <c:pt idx="6">
                  <c:v>国民民主党</c:v>
                </c:pt>
                <c:pt idx="7">
                  <c:v>日本維新の会</c:v>
                </c:pt>
                <c:pt idx="8">
                  <c:v>社民党</c:v>
                </c:pt>
              </c:strCache>
            </c:strRef>
          </c:cat>
          <c:val>
            <c:numRef>
              <c:f>Sheet1!$D$4:$D$12</c:f>
              <c:numCache>
                <c:formatCode>#,##0</c:formatCode>
                <c:ptCount val="9"/>
                <c:pt idx="0">
                  <c:v>234235</c:v>
                </c:pt>
                <c:pt idx="1">
                  <c:v>99911</c:v>
                </c:pt>
                <c:pt idx="2">
                  <c:v>193111</c:v>
                </c:pt>
                <c:pt idx="3">
                  <c:v>152647</c:v>
                </c:pt>
                <c:pt idx="4">
                  <c:v>125111</c:v>
                </c:pt>
                <c:pt idx="5">
                  <c:v>102291</c:v>
                </c:pt>
                <c:pt idx="6">
                  <c:v>37872</c:v>
                </c:pt>
                <c:pt idx="7">
                  <c:v>57172</c:v>
                </c:pt>
                <c:pt idx="8">
                  <c:v>43914</c:v>
                </c:pt>
              </c:numCache>
            </c:numRef>
          </c:val>
          <c:extLst>
            <c:ext xmlns:c16="http://schemas.microsoft.com/office/drawing/2014/chart" uri="{C3380CC4-5D6E-409C-BE32-E72D297353CC}">
              <c16:uniqueId val="{00000001-EFD0-4A27-9FEB-5FD6A289517E}"/>
            </c:ext>
          </c:extLst>
        </c:ser>
        <c:ser>
          <c:idx val="0"/>
          <c:order val="3"/>
          <c:tx>
            <c:strRef>
              <c:f>Sheet1!$E$3</c:f>
              <c:strCache>
                <c:ptCount val="1"/>
                <c:pt idx="0">
                  <c:v>Facebook</c:v>
                </c:pt>
              </c:strCache>
            </c:strRef>
          </c:tx>
          <c:spPr>
            <a:solidFill>
              <a:schemeClr val="accent5"/>
            </a:solidFill>
            <a:ln>
              <a:noFill/>
            </a:ln>
            <a:effectLst/>
          </c:spPr>
          <c:invertIfNegative val="0"/>
          <c:dLbls>
            <c:delete val="1"/>
          </c:dLbls>
          <c:cat>
            <c:strRef>
              <c:f>Sheet1!$A$4:$A$12</c:f>
              <c:strCache>
                <c:ptCount val="9"/>
                <c:pt idx="0">
                  <c:v>自民党</c:v>
                </c:pt>
                <c:pt idx="1">
                  <c:v>公明党</c:v>
                </c:pt>
                <c:pt idx="2">
                  <c:v>立憲民主党</c:v>
                </c:pt>
                <c:pt idx="3">
                  <c:v>大阪維新の会</c:v>
                </c:pt>
                <c:pt idx="4">
                  <c:v>日本共産党</c:v>
                </c:pt>
                <c:pt idx="5">
                  <c:v>れいわ新選組</c:v>
                </c:pt>
                <c:pt idx="6">
                  <c:v>国民民主党</c:v>
                </c:pt>
                <c:pt idx="7">
                  <c:v>日本維新の会</c:v>
                </c:pt>
                <c:pt idx="8">
                  <c:v>社民党</c:v>
                </c:pt>
              </c:strCache>
            </c:strRef>
          </c:cat>
          <c:val>
            <c:numRef>
              <c:f>Sheet1!$E$4:$E$12</c:f>
              <c:numCache>
                <c:formatCode>#,##0</c:formatCode>
                <c:ptCount val="9"/>
                <c:pt idx="0">
                  <c:v>114037</c:v>
                </c:pt>
                <c:pt idx="1">
                  <c:v>38840</c:v>
                </c:pt>
                <c:pt idx="2">
                  <c:v>63077</c:v>
                </c:pt>
                <c:pt idx="3">
                  <c:v>14315</c:v>
                </c:pt>
                <c:pt idx="4">
                  <c:v>23153</c:v>
                </c:pt>
                <c:pt idx="5">
                  <c:v>35480</c:v>
                </c:pt>
                <c:pt idx="6">
                  <c:v>4407</c:v>
                </c:pt>
                <c:pt idx="7">
                  <c:v>9143</c:v>
                </c:pt>
                <c:pt idx="8">
                  <c:v>6413</c:v>
                </c:pt>
              </c:numCache>
            </c:numRef>
          </c:val>
          <c:extLst>
            <c:ext xmlns:c16="http://schemas.microsoft.com/office/drawing/2014/chart" uri="{C3380CC4-5D6E-409C-BE32-E72D297353CC}">
              <c16:uniqueId val="{00000002-EFD0-4A27-9FEB-5FD6A289517E}"/>
            </c:ext>
          </c:extLst>
        </c:ser>
        <c:ser>
          <c:idx val="1"/>
          <c:order val="4"/>
          <c:tx>
            <c:strRef>
              <c:f>Sheet1!$F$3</c:f>
              <c:strCache>
                <c:ptCount val="1"/>
                <c:pt idx="0">
                  <c:v>Instagram</c:v>
                </c:pt>
              </c:strCache>
            </c:strRef>
          </c:tx>
          <c:spPr>
            <a:solidFill>
              <a:srgbClr val="FF00FF"/>
            </a:solidFill>
            <a:ln>
              <a:noFill/>
            </a:ln>
            <a:effectLst/>
          </c:spPr>
          <c:invertIfNegative val="0"/>
          <c:dLbls>
            <c:delete val="1"/>
          </c:dLbls>
          <c:cat>
            <c:strRef>
              <c:f>Sheet1!$A$4:$A$12</c:f>
              <c:strCache>
                <c:ptCount val="9"/>
                <c:pt idx="0">
                  <c:v>自民党</c:v>
                </c:pt>
                <c:pt idx="1">
                  <c:v>公明党</c:v>
                </c:pt>
                <c:pt idx="2">
                  <c:v>立憲民主党</c:v>
                </c:pt>
                <c:pt idx="3">
                  <c:v>大阪維新の会</c:v>
                </c:pt>
                <c:pt idx="4">
                  <c:v>日本共産党</c:v>
                </c:pt>
                <c:pt idx="5">
                  <c:v>れいわ新選組</c:v>
                </c:pt>
                <c:pt idx="6">
                  <c:v>国民民主党</c:v>
                </c:pt>
                <c:pt idx="7">
                  <c:v>日本維新の会</c:v>
                </c:pt>
                <c:pt idx="8">
                  <c:v>社民党</c:v>
                </c:pt>
              </c:strCache>
            </c:strRef>
          </c:cat>
          <c:val>
            <c:numRef>
              <c:f>Sheet1!$F$4:$F$12</c:f>
              <c:numCache>
                <c:formatCode>#,##0</c:formatCode>
                <c:ptCount val="9"/>
                <c:pt idx="0">
                  <c:v>39000</c:v>
                </c:pt>
                <c:pt idx="1">
                  <c:v>39000</c:v>
                </c:pt>
                <c:pt idx="2">
                  <c:v>5010</c:v>
                </c:pt>
                <c:pt idx="3">
                  <c:v>5015</c:v>
                </c:pt>
                <c:pt idx="4">
                  <c:v>3046</c:v>
                </c:pt>
                <c:pt idx="5">
                  <c:v>17000</c:v>
                </c:pt>
                <c:pt idx="6">
                  <c:v>2827</c:v>
                </c:pt>
                <c:pt idx="7">
                  <c:v>0</c:v>
                </c:pt>
                <c:pt idx="8">
                  <c:v>1240</c:v>
                </c:pt>
              </c:numCache>
            </c:numRef>
          </c:val>
          <c:extLst>
            <c:ext xmlns:c16="http://schemas.microsoft.com/office/drawing/2014/chart" uri="{C3380CC4-5D6E-409C-BE32-E72D297353CC}">
              <c16:uniqueId val="{00000003-EFD0-4A27-9FEB-5FD6A289517E}"/>
            </c:ext>
          </c:extLst>
        </c:ser>
        <c:dLbls>
          <c:showLegendKey val="0"/>
          <c:showVal val="1"/>
          <c:showCatName val="0"/>
          <c:showSerName val="0"/>
          <c:showPercent val="0"/>
          <c:showBubbleSize val="0"/>
        </c:dLbls>
        <c:gapWidth val="150"/>
        <c:overlap val="100"/>
        <c:axId val="643788304"/>
        <c:axId val="643780816"/>
      </c:barChart>
      <c:barChart>
        <c:barDir val="col"/>
        <c:grouping val="stacked"/>
        <c:varyColors val="0"/>
        <c:ser>
          <c:idx val="2"/>
          <c:order val="0"/>
          <c:tx>
            <c:strRef>
              <c:f>Sheet1!$B$3</c:f>
              <c:strCache>
                <c:ptCount val="1"/>
                <c:pt idx="0">
                  <c:v>合計</c:v>
                </c:pt>
              </c:strCache>
            </c:strRef>
          </c:tx>
          <c:spPr>
            <a:noFill/>
            <a:ln>
              <a:noFill/>
            </a:ln>
            <a:effectLst/>
          </c:spPr>
          <c:invertIfNegative val="0"/>
          <c:dLbls>
            <c:dLbl>
              <c:idx val="0"/>
              <c:layout>
                <c:manualLayout>
                  <c:x val="4.5017991245241357E-3"/>
                  <c:y val="-0.3434213995004291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FD0-4A27-9FEB-5FD6A289517E}"/>
                </c:ext>
              </c:extLst>
            </c:dLbl>
            <c:dLbl>
              <c:idx val="1"/>
              <c:layout>
                <c:manualLayout>
                  <c:x val="4.1945897354489976E-5"/>
                  <c:y val="-0.1689007858363612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FD0-4A27-9FEB-5FD6A289517E}"/>
                </c:ext>
              </c:extLst>
            </c:dLbl>
            <c:dLbl>
              <c:idx val="2"/>
              <c:layout>
                <c:manualLayout>
                  <c:x val="-8.9616523516937805E-3"/>
                  <c:y val="-0.1102696980480394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FD0-4A27-9FEB-5FD6A289517E}"/>
                </c:ext>
              </c:extLst>
            </c:dLbl>
            <c:dLbl>
              <c:idx val="3"/>
              <c:layout>
                <c:manualLayout>
                  <c:x val="-1.4586953750167979E-3"/>
                  <c:y val="-6.818508223147770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FD0-4A27-9FEB-5FD6A289517E}"/>
                </c:ext>
              </c:extLst>
            </c:dLbl>
            <c:dLbl>
              <c:idx val="4"/>
              <c:layout>
                <c:manualLayout>
                  <c:x val="0"/>
                  <c:y val="-6.574990072321056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EFD0-4A27-9FEB-5FD6A289517E}"/>
                </c:ext>
              </c:extLst>
            </c:dLbl>
            <c:dLbl>
              <c:idx val="5"/>
              <c:layout>
                <c:manualLayout>
                  <c:x val="-1.4586953750167979E-3"/>
                  <c:y val="-7.062026373974467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EFD0-4A27-9FEB-5FD6A289517E}"/>
                </c:ext>
              </c:extLst>
            </c:dLbl>
            <c:dLbl>
              <c:idx val="6"/>
              <c:layout>
                <c:manualLayout>
                  <c:x val="-1.0696975844412088E-16"/>
                  <c:y val="-6.33147192149434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EFD0-4A27-9FEB-5FD6A289517E}"/>
                </c:ext>
              </c:extLst>
            </c:dLbl>
            <c:dLbl>
              <c:idx val="7"/>
              <c:layout>
                <c:manualLayout>
                  <c:x val="-4.3760861250505007E-3"/>
                  <c:y val="-4.870363016534115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EFD0-4A27-9FEB-5FD6A289517E}"/>
                </c:ext>
              </c:extLst>
            </c:dLbl>
            <c:dLbl>
              <c:idx val="8"/>
              <c:layout>
                <c:manualLayout>
                  <c:x val="-2.917390750033489E-3"/>
                  <c:y val="-5.11388116736081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EFD0-4A27-9FEB-5FD6A289517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Sheet1!$A$4:$A$12</c:f>
              <c:strCache>
                <c:ptCount val="9"/>
                <c:pt idx="0">
                  <c:v>自民党</c:v>
                </c:pt>
                <c:pt idx="1">
                  <c:v>公明党</c:v>
                </c:pt>
                <c:pt idx="2">
                  <c:v>立憲民主党</c:v>
                </c:pt>
                <c:pt idx="3">
                  <c:v>大阪維新の会</c:v>
                </c:pt>
                <c:pt idx="4">
                  <c:v>日本共産党</c:v>
                </c:pt>
                <c:pt idx="5">
                  <c:v>れいわ新選組</c:v>
                </c:pt>
                <c:pt idx="6">
                  <c:v>国民民主党</c:v>
                </c:pt>
                <c:pt idx="7">
                  <c:v>日本維新の会</c:v>
                </c:pt>
                <c:pt idx="8">
                  <c:v>社民党</c:v>
                </c:pt>
              </c:strCache>
            </c:strRef>
          </c:cat>
          <c:val>
            <c:numRef>
              <c:f>Sheet1!$B$4:$B$12</c:f>
              <c:numCache>
                <c:formatCode>#,##0</c:formatCode>
                <c:ptCount val="9"/>
                <c:pt idx="0">
                  <c:v>1035011</c:v>
                </c:pt>
                <c:pt idx="1">
                  <c:v>444485</c:v>
                </c:pt>
                <c:pt idx="2">
                  <c:v>279322</c:v>
                </c:pt>
                <c:pt idx="3">
                  <c:v>183851</c:v>
                </c:pt>
                <c:pt idx="4">
                  <c:v>171500</c:v>
                </c:pt>
                <c:pt idx="5">
                  <c:v>174518</c:v>
                </c:pt>
                <c:pt idx="6">
                  <c:v>123226</c:v>
                </c:pt>
                <c:pt idx="7">
                  <c:v>70966</c:v>
                </c:pt>
                <c:pt idx="8">
                  <c:v>54092</c:v>
                </c:pt>
              </c:numCache>
            </c:numRef>
          </c:val>
          <c:extLst>
            <c:ext xmlns:c16="http://schemas.microsoft.com/office/drawing/2014/chart" uri="{C3380CC4-5D6E-409C-BE32-E72D297353CC}">
              <c16:uniqueId val="{0000000D-EFD0-4A27-9FEB-5FD6A289517E}"/>
            </c:ext>
          </c:extLst>
        </c:ser>
        <c:dLbls>
          <c:showLegendKey val="0"/>
          <c:showVal val="1"/>
          <c:showCatName val="0"/>
          <c:showSerName val="0"/>
          <c:showPercent val="0"/>
          <c:showBubbleSize val="0"/>
        </c:dLbls>
        <c:gapWidth val="500"/>
        <c:overlap val="-100"/>
        <c:axId val="1043698383"/>
        <c:axId val="1043702543"/>
      </c:barChart>
      <c:catAx>
        <c:axId val="6437883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3780816"/>
        <c:crosses val="autoZero"/>
        <c:auto val="1"/>
        <c:lblAlgn val="ctr"/>
        <c:lblOffset val="100"/>
        <c:noMultiLvlLbl val="0"/>
      </c:catAx>
      <c:valAx>
        <c:axId val="643780816"/>
        <c:scaling>
          <c:orientation val="minMax"/>
          <c:max val="110000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643788304"/>
        <c:crosses val="autoZero"/>
        <c:crossBetween val="between"/>
        <c:majorUnit val="100000"/>
      </c:valAx>
      <c:valAx>
        <c:axId val="1043702543"/>
        <c:scaling>
          <c:orientation val="minMax"/>
        </c:scaling>
        <c:delete val="1"/>
        <c:axPos val="r"/>
        <c:numFmt formatCode="#,##0" sourceLinked="1"/>
        <c:majorTickMark val="out"/>
        <c:minorTickMark val="none"/>
        <c:tickLblPos val="nextTo"/>
        <c:crossAx val="1043698383"/>
        <c:crosses val="max"/>
        <c:crossBetween val="between"/>
      </c:valAx>
      <c:catAx>
        <c:axId val="1043698383"/>
        <c:scaling>
          <c:orientation val="minMax"/>
        </c:scaling>
        <c:delete val="1"/>
        <c:axPos val="t"/>
        <c:numFmt formatCode="General" sourceLinked="1"/>
        <c:majorTickMark val="out"/>
        <c:minorTickMark val="none"/>
        <c:tickLblPos val="nextTo"/>
        <c:crossAx val="1043702543"/>
        <c:crosses val="max"/>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Sheet1!$A$8</c:f>
              <c:strCache>
                <c:ptCount val="1"/>
                <c:pt idx="0">
                  <c:v>ja.m.wikipedia.org</c:v>
                </c:pt>
              </c:strCache>
            </c:strRef>
          </c:tx>
          <c:spPr>
            <a:solidFill>
              <a:schemeClr val="accent1"/>
            </a:solidFill>
            <a:ln>
              <a:noFill/>
            </a:ln>
            <a:effectLst/>
          </c:spPr>
          <c:invertIfNegative val="0"/>
          <c:cat>
            <c:strRef>
              <c:f>Sheet1!$B$7:$H$7</c:f>
              <c:strCache>
                <c:ptCount val="7"/>
                <c:pt idx="0">
                  <c:v>れいわ</c:v>
                </c:pt>
                <c:pt idx="1">
                  <c:v>国民</c:v>
                </c:pt>
                <c:pt idx="2">
                  <c:v>共産</c:v>
                </c:pt>
                <c:pt idx="3">
                  <c:v>公明</c:v>
                </c:pt>
                <c:pt idx="4">
                  <c:v>維新</c:v>
                </c:pt>
                <c:pt idx="5">
                  <c:v>立憲</c:v>
                </c:pt>
                <c:pt idx="6">
                  <c:v>自民</c:v>
                </c:pt>
              </c:strCache>
            </c:strRef>
          </c:cat>
          <c:val>
            <c:numRef>
              <c:f>Sheet1!$B$8:$H$8</c:f>
              <c:numCache>
                <c:formatCode>#,##0</c:formatCode>
                <c:ptCount val="7"/>
                <c:pt idx="0" formatCode="#,##0_);[Red]\(#,##0\)">
                  <c:v>84585.893076472261</c:v>
                </c:pt>
                <c:pt idx="1">
                  <c:v>117951.31973802099</c:v>
                </c:pt>
                <c:pt idx="2" formatCode="#,##0_);[Red]\(#,##0\)">
                  <c:v>124585.19549544621</c:v>
                </c:pt>
                <c:pt idx="3" formatCode="#,##0_);[Red]\(#,##0\)">
                  <c:v>145252.24067093918</c:v>
                </c:pt>
                <c:pt idx="4" formatCode="#,##0_);[Red]\(#,##0\)">
                  <c:v>92474.372062872411</c:v>
                </c:pt>
                <c:pt idx="5" formatCode="#,##0_);[Red]\(#,##0\)">
                  <c:v>81534.558205228037</c:v>
                </c:pt>
                <c:pt idx="6" formatCode="#,##0_);[Red]\(#,##0\)">
                  <c:v>152124.27399268164</c:v>
                </c:pt>
              </c:numCache>
            </c:numRef>
          </c:val>
          <c:extLst>
            <c:ext xmlns:c16="http://schemas.microsoft.com/office/drawing/2014/chart" uri="{C3380CC4-5D6E-409C-BE32-E72D297353CC}">
              <c16:uniqueId val="{00000000-8196-4576-8B7E-CBFEC18FAB47}"/>
            </c:ext>
          </c:extLst>
        </c:ser>
        <c:ser>
          <c:idx val="1"/>
          <c:order val="1"/>
          <c:tx>
            <c:strRef>
              <c:f>Sheet1!$A$9</c:f>
              <c:strCache>
                <c:ptCount val="1"/>
                <c:pt idx="0">
                  <c:v>news.yahoo.co.jp</c:v>
                </c:pt>
              </c:strCache>
            </c:strRef>
          </c:tx>
          <c:spPr>
            <a:solidFill>
              <a:schemeClr val="accent2"/>
            </a:solidFill>
            <a:ln>
              <a:noFill/>
            </a:ln>
            <a:effectLst/>
          </c:spPr>
          <c:invertIfNegative val="0"/>
          <c:cat>
            <c:strRef>
              <c:f>Sheet1!$B$7:$H$7</c:f>
              <c:strCache>
                <c:ptCount val="7"/>
                <c:pt idx="0">
                  <c:v>れいわ</c:v>
                </c:pt>
                <c:pt idx="1">
                  <c:v>国民</c:v>
                </c:pt>
                <c:pt idx="2">
                  <c:v>共産</c:v>
                </c:pt>
                <c:pt idx="3">
                  <c:v>公明</c:v>
                </c:pt>
                <c:pt idx="4">
                  <c:v>維新</c:v>
                </c:pt>
                <c:pt idx="5">
                  <c:v>立憲</c:v>
                </c:pt>
                <c:pt idx="6">
                  <c:v>自民</c:v>
                </c:pt>
              </c:strCache>
            </c:strRef>
          </c:cat>
          <c:val>
            <c:numRef>
              <c:f>Sheet1!$B$9:$H$9</c:f>
              <c:numCache>
                <c:formatCode>#,##0</c:formatCode>
                <c:ptCount val="7"/>
                <c:pt idx="0" formatCode="#,##0_);[Red]\(#,##0\)">
                  <c:v>22982.840095685431</c:v>
                </c:pt>
                <c:pt idx="1">
                  <c:v>38393.215611325548</c:v>
                </c:pt>
                <c:pt idx="2" formatCode="#,##0_);[Red]\(#,##0\)">
                  <c:v>4337.5031488288696</c:v>
                </c:pt>
                <c:pt idx="3" formatCode="#,##0_);[Red]\(#,##0\)">
                  <c:v>48006.057225176584</c:v>
                </c:pt>
                <c:pt idx="4" formatCode="#,##0_);[Red]\(#,##0\)">
                  <c:v>81713.32219055004</c:v>
                </c:pt>
                <c:pt idx="5" formatCode="#,##0_);[Red]\(#,##0\)">
                  <c:v>13446.690942891099</c:v>
                </c:pt>
                <c:pt idx="6" formatCode="#,##0_);[Red]\(#,##0\)">
                  <c:v>177241.06472862599</c:v>
                </c:pt>
              </c:numCache>
            </c:numRef>
          </c:val>
          <c:extLst>
            <c:ext xmlns:c16="http://schemas.microsoft.com/office/drawing/2014/chart" uri="{C3380CC4-5D6E-409C-BE32-E72D297353CC}">
              <c16:uniqueId val="{00000001-8196-4576-8B7E-CBFEC18FAB47}"/>
            </c:ext>
          </c:extLst>
        </c:ser>
        <c:ser>
          <c:idx val="2"/>
          <c:order val="2"/>
          <c:tx>
            <c:strRef>
              <c:f>Sheet1!$A$10</c:f>
              <c:strCache>
                <c:ptCount val="1"/>
                <c:pt idx="0">
                  <c:v>togetter.com</c:v>
                </c:pt>
              </c:strCache>
            </c:strRef>
          </c:tx>
          <c:spPr>
            <a:solidFill>
              <a:schemeClr val="accent3"/>
            </a:solidFill>
            <a:ln>
              <a:noFill/>
            </a:ln>
            <a:effectLst/>
          </c:spPr>
          <c:invertIfNegative val="0"/>
          <c:cat>
            <c:strRef>
              <c:f>Sheet1!$B$7:$H$7</c:f>
              <c:strCache>
                <c:ptCount val="7"/>
                <c:pt idx="0">
                  <c:v>れいわ</c:v>
                </c:pt>
                <c:pt idx="1">
                  <c:v>国民</c:v>
                </c:pt>
                <c:pt idx="2">
                  <c:v>共産</c:v>
                </c:pt>
                <c:pt idx="3">
                  <c:v>公明</c:v>
                </c:pt>
                <c:pt idx="4">
                  <c:v>維新</c:v>
                </c:pt>
                <c:pt idx="5">
                  <c:v>立憲</c:v>
                </c:pt>
                <c:pt idx="6">
                  <c:v>自民</c:v>
                </c:pt>
              </c:strCache>
            </c:strRef>
          </c:cat>
          <c:val>
            <c:numRef>
              <c:f>Sheet1!$B$10:$H$10</c:f>
              <c:numCache>
                <c:formatCode>#,##0</c:formatCode>
                <c:ptCount val="7"/>
                <c:pt idx="0" formatCode="#,##0_);[Red]\(#,##0\)">
                  <c:v>6663.6246942559501</c:v>
                </c:pt>
                <c:pt idx="1">
                  <c:v>2162.1432391682142</c:v>
                </c:pt>
                <c:pt idx="2" formatCode="#,##0_);[Red]\(#,##0\)">
                  <c:v>21571.684980496862</c:v>
                </c:pt>
                <c:pt idx="3" formatCode="#,##0_);[Red]\(#,##0\)">
                  <c:v>1859.6043284544567</c:v>
                </c:pt>
                <c:pt idx="5" formatCode="#,##0_);[Red]\(#,##0\)">
                  <c:v>17520.271741263197</c:v>
                </c:pt>
                <c:pt idx="6" formatCode="#,##0_);[Red]\(#,##0\)">
                  <c:v>2338.1803654419277</c:v>
                </c:pt>
              </c:numCache>
            </c:numRef>
          </c:val>
          <c:extLst>
            <c:ext xmlns:c16="http://schemas.microsoft.com/office/drawing/2014/chart" uri="{C3380CC4-5D6E-409C-BE32-E72D297353CC}">
              <c16:uniqueId val="{00000002-8196-4576-8B7E-CBFEC18FAB47}"/>
            </c:ext>
          </c:extLst>
        </c:ser>
        <c:dLbls>
          <c:showLegendKey val="0"/>
          <c:showVal val="0"/>
          <c:showCatName val="0"/>
          <c:showSerName val="0"/>
          <c:showPercent val="0"/>
          <c:showBubbleSize val="0"/>
        </c:dLbls>
        <c:gapWidth val="150"/>
        <c:overlap val="100"/>
        <c:axId val="495455464"/>
        <c:axId val="495447592"/>
      </c:barChart>
      <c:catAx>
        <c:axId val="495455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495447592"/>
        <c:crosses val="autoZero"/>
        <c:auto val="1"/>
        <c:lblAlgn val="ctr"/>
        <c:lblOffset val="100"/>
        <c:noMultiLvlLbl val="0"/>
      </c:catAx>
      <c:valAx>
        <c:axId val="495447592"/>
        <c:scaling>
          <c:orientation val="minMax"/>
        </c:scaling>
        <c:delete val="0"/>
        <c:axPos val="b"/>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54554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2800" dirty="0">
                <a:solidFill>
                  <a:schemeClr val="tx1"/>
                </a:solidFill>
                <a:latin typeface="UD デジタル 教科書体 NK-B" panose="02020700000000000000" pitchFamily="18" charset="-128"/>
                <a:ea typeface="UD デジタル 教科書体 NK-B" panose="02020700000000000000" pitchFamily="18" charset="-128"/>
              </a:rPr>
              <a:t>Twitter</a:t>
            </a:r>
            <a:r>
              <a:rPr lang="ja-JP" altLang="en-US" sz="2800" dirty="0">
                <a:solidFill>
                  <a:schemeClr val="tx1"/>
                </a:solidFill>
                <a:latin typeface="UD デジタル 教科書体 NK-B" panose="02020700000000000000" pitchFamily="18" charset="-128"/>
                <a:ea typeface="UD デジタル 教科書体 NK-B" panose="02020700000000000000" pitchFamily="18" charset="-128"/>
              </a:rPr>
              <a:t>でのつぶやかれ回数　　　　　　　　　　</a:t>
            </a:r>
            <a:r>
              <a:rPr lang="en-US" altLang="ja-JP" sz="2800" dirty="0">
                <a:latin typeface="UD デジタル 教科書体 NK-B" panose="02020700000000000000" pitchFamily="18" charset="-128"/>
                <a:ea typeface="UD デジタル 教科書体 NK-B" panose="02020700000000000000" pitchFamily="18" charset="-128"/>
              </a:rPr>
              <a:t/>
            </a:r>
            <a:br>
              <a:rPr lang="en-US" altLang="ja-JP" sz="2800" dirty="0">
                <a:latin typeface="UD デジタル 教科書体 NK-B" panose="02020700000000000000" pitchFamily="18" charset="-128"/>
                <a:ea typeface="UD デジタル 教科書体 NK-B" panose="02020700000000000000" pitchFamily="18" charset="-128"/>
              </a:rPr>
            </a:br>
            <a:endParaRPr lang="ja-JP" altLang="en-US" sz="2800" dirty="0">
              <a:latin typeface="UD デジタル 教科書体 NK-B" panose="02020700000000000000" pitchFamily="18" charset="-128"/>
              <a:ea typeface="UD デジタル 教科書体 NK-B" panose="02020700000000000000" pitchFamily="18" charset="-128"/>
            </a:endParaRPr>
          </a:p>
        </c:rich>
      </c:tx>
      <c:layout>
        <c:manualLayout>
          <c:xMode val="edge"/>
          <c:yMode val="edge"/>
          <c:x val="9.0812021342546734E-2"/>
          <c:y val="0"/>
        </c:manualLayout>
      </c:layout>
      <c:overlay val="0"/>
      <c:spPr>
        <a:solidFill>
          <a:sysClr val="window" lastClr="FFFFFF"/>
        </a:solid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4.8981352677457644E-2"/>
          <c:y val="1.9366370275706521E-2"/>
          <c:w val="0.94526117146749067"/>
          <c:h val="0.81060946927088662"/>
        </c:manualLayout>
      </c:layout>
      <c:lineChart>
        <c:grouping val="standard"/>
        <c:varyColors val="0"/>
        <c:ser>
          <c:idx val="0"/>
          <c:order val="0"/>
          <c:tx>
            <c:strRef>
              <c:f>'si__quick-search-summary_202203'!$B$1</c:f>
              <c:strCache>
                <c:ptCount val="1"/>
                <c:pt idx="0">
                  <c:v>自民</c:v>
                </c:pt>
              </c:strCache>
            </c:strRef>
          </c:tx>
          <c:spPr>
            <a:ln w="63500" cap="rnd">
              <a:solidFill>
                <a:srgbClr val="002060"/>
              </a:solidFill>
              <a:round/>
            </a:ln>
            <a:effectLst/>
          </c:spPr>
          <c:marker>
            <c:symbol val="none"/>
          </c:marker>
          <c:cat>
            <c:numRef>
              <c:f>'si__quick-search-summary_202203'!$A$2:$A$41</c:f>
              <c:numCache>
                <c:formatCode>m"月"d"日";@</c:formatCode>
                <c:ptCount val="40"/>
                <c:pt idx="0">
                  <c:v>44652</c:v>
                </c:pt>
                <c:pt idx="1">
                  <c:v>44653</c:v>
                </c:pt>
                <c:pt idx="2">
                  <c:v>44654</c:v>
                </c:pt>
                <c:pt idx="3">
                  <c:v>44655</c:v>
                </c:pt>
                <c:pt idx="4">
                  <c:v>44656</c:v>
                </c:pt>
                <c:pt idx="5">
                  <c:v>44657</c:v>
                </c:pt>
                <c:pt idx="6">
                  <c:v>44658</c:v>
                </c:pt>
                <c:pt idx="7">
                  <c:v>44659</c:v>
                </c:pt>
                <c:pt idx="8">
                  <c:v>44660</c:v>
                </c:pt>
                <c:pt idx="9">
                  <c:v>44661</c:v>
                </c:pt>
                <c:pt idx="10">
                  <c:v>44662</c:v>
                </c:pt>
                <c:pt idx="11">
                  <c:v>44663</c:v>
                </c:pt>
                <c:pt idx="12">
                  <c:v>44664</c:v>
                </c:pt>
                <c:pt idx="13">
                  <c:v>44665</c:v>
                </c:pt>
                <c:pt idx="14">
                  <c:v>44666</c:v>
                </c:pt>
                <c:pt idx="15">
                  <c:v>44667</c:v>
                </c:pt>
                <c:pt idx="16">
                  <c:v>44668</c:v>
                </c:pt>
                <c:pt idx="17">
                  <c:v>44669</c:v>
                </c:pt>
                <c:pt idx="18">
                  <c:v>44670</c:v>
                </c:pt>
                <c:pt idx="19">
                  <c:v>44671</c:v>
                </c:pt>
                <c:pt idx="20">
                  <c:v>44672</c:v>
                </c:pt>
                <c:pt idx="21">
                  <c:v>44673</c:v>
                </c:pt>
                <c:pt idx="22">
                  <c:v>44674</c:v>
                </c:pt>
                <c:pt idx="23">
                  <c:v>44675</c:v>
                </c:pt>
                <c:pt idx="24">
                  <c:v>44676</c:v>
                </c:pt>
                <c:pt idx="25">
                  <c:v>44677</c:v>
                </c:pt>
                <c:pt idx="26">
                  <c:v>44678</c:v>
                </c:pt>
                <c:pt idx="27">
                  <c:v>44679</c:v>
                </c:pt>
                <c:pt idx="28">
                  <c:v>44680</c:v>
                </c:pt>
                <c:pt idx="29">
                  <c:v>44681</c:v>
                </c:pt>
                <c:pt idx="30">
                  <c:v>44682</c:v>
                </c:pt>
                <c:pt idx="31">
                  <c:v>44683</c:v>
                </c:pt>
                <c:pt idx="32">
                  <c:v>44684</c:v>
                </c:pt>
                <c:pt idx="33">
                  <c:v>44685</c:v>
                </c:pt>
                <c:pt idx="34">
                  <c:v>44686</c:v>
                </c:pt>
                <c:pt idx="35">
                  <c:v>44687</c:v>
                </c:pt>
                <c:pt idx="36">
                  <c:v>44688</c:v>
                </c:pt>
                <c:pt idx="37">
                  <c:v>44689</c:v>
                </c:pt>
                <c:pt idx="38">
                  <c:v>44690</c:v>
                </c:pt>
                <c:pt idx="39">
                  <c:v>44691</c:v>
                </c:pt>
              </c:numCache>
            </c:numRef>
          </c:cat>
          <c:val>
            <c:numRef>
              <c:f>'si__quick-search-summary_202203'!$B$2:$B$41</c:f>
              <c:numCache>
                <c:formatCode>General</c:formatCode>
                <c:ptCount val="40"/>
                <c:pt idx="0">
                  <c:v>9320</c:v>
                </c:pt>
                <c:pt idx="1">
                  <c:v>6330</c:v>
                </c:pt>
                <c:pt idx="2">
                  <c:v>14910</c:v>
                </c:pt>
                <c:pt idx="3">
                  <c:v>19970</c:v>
                </c:pt>
                <c:pt idx="4">
                  <c:v>15400</c:v>
                </c:pt>
                <c:pt idx="5">
                  <c:v>13420</c:v>
                </c:pt>
                <c:pt idx="6">
                  <c:v>12560</c:v>
                </c:pt>
                <c:pt idx="7">
                  <c:v>21240</c:v>
                </c:pt>
                <c:pt idx="8">
                  <c:v>23870</c:v>
                </c:pt>
                <c:pt idx="9">
                  <c:v>13870</c:v>
                </c:pt>
                <c:pt idx="10">
                  <c:v>12000</c:v>
                </c:pt>
                <c:pt idx="11">
                  <c:v>14460</c:v>
                </c:pt>
                <c:pt idx="12">
                  <c:v>10510</c:v>
                </c:pt>
                <c:pt idx="13">
                  <c:v>13810</c:v>
                </c:pt>
                <c:pt idx="14">
                  <c:v>16560</c:v>
                </c:pt>
                <c:pt idx="15">
                  <c:v>15130</c:v>
                </c:pt>
                <c:pt idx="16">
                  <c:v>14670</c:v>
                </c:pt>
                <c:pt idx="17">
                  <c:v>15610</c:v>
                </c:pt>
                <c:pt idx="18">
                  <c:v>21830</c:v>
                </c:pt>
                <c:pt idx="19">
                  <c:v>23310</c:v>
                </c:pt>
                <c:pt idx="20">
                  <c:v>22620</c:v>
                </c:pt>
                <c:pt idx="21">
                  <c:v>21550</c:v>
                </c:pt>
                <c:pt idx="22">
                  <c:v>15960</c:v>
                </c:pt>
                <c:pt idx="23">
                  <c:v>17410</c:v>
                </c:pt>
                <c:pt idx="24">
                  <c:v>14200</c:v>
                </c:pt>
                <c:pt idx="25">
                  <c:v>18040</c:v>
                </c:pt>
                <c:pt idx="26">
                  <c:v>18480</c:v>
                </c:pt>
                <c:pt idx="27">
                  <c:v>12390</c:v>
                </c:pt>
                <c:pt idx="28">
                  <c:v>13010</c:v>
                </c:pt>
                <c:pt idx="29">
                  <c:v>12600</c:v>
                </c:pt>
                <c:pt idx="30">
                  <c:v>14170</c:v>
                </c:pt>
                <c:pt idx="31">
                  <c:v>10480</c:v>
                </c:pt>
                <c:pt idx="32">
                  <c:v>20110</c:v>
                </c:pt>
                <c:pt idx="33">
                  <c:v>19900</c:v>
                </c:pt>
                <c:pt idx="34">
                  <c:v>23280</c:v>
                </c:pt>
                <c:pt idx="35">
                  <c:v>14560</c:v>
                </c:pt>
                <c:pt idx="36">
                  <c:v>12860</c:v>
                </c:pt>
                <c:pt idx="37">
                  <c:v>17020</c:v>
                </c:pt>
                <c:pt idx="38">
                  <c:v>22940</c:v>
                </c:pt>
                <c:pt idx="39">
                  <c:v>24270</c:v>
                </c:pt>
              </c:numCache>
            </c:numRef>
          </c:val>
          <c:smooth val="0"/>
          <c:extLst>
            <c:ext xmlns:c16="http://schemas.microsoft.com/office/drawing/2014/chart" uri="{C3380CC4-5D6E-409C-BE32-E72D297353CC}">
              <c16:uniqueId val="{00000000-E718-4B5A-9963-9CDE7CD527E9}"/>
            </c:ext>
          </c:extLst>
        </c:ser>
        <c:ser>
          <c:idx val="1"/>
          <c:order val="1"/>
          <c:tx>
            <c:strRef>
              <c:f>'si__quick-search-summary_202203'!$C$1</c:f>
              <c:strCache>
                <c:ptCount val="1"/>
                <c:pt idx="0">
                  <c:v>立憲</c:v>
                </c:pt>
              </c:strCache>
            </c:strRef>
          </c:tx>
          <c:spPr>
            <a:ln w="63500" cap="rnd">
              <a:solidFill>
                <a:schemeClr val="accent5">
                  <a:lumMod val="75000"/>
                </a:schemeClr>
              </a:solidFill>
              <a:round/>
            </a:ln>
            <a:effectLst/>
          </c:spPr>
          <c:marker>
            <c:symbol val="none"/>
          </c:marker>
          <c:cat>
            <c:numRef>
              <c:f>'si__quick-search-summary_202203'!$A$2:$A$41</c:f>
              <c:numCache>
                <c:formatCode>m"月"d"日";@</c:formatCode>
                <c:ptCount val="40"/>
                <c:pt idx="0">
                  <c:v>44652</c:v>
                </c:pt>
                <c:pt idx="1">
                  <c:v>44653</c:v>
                </c:pt>
                <c:pt idx="2">
                  <c:v>44654</c:v>
                </c:pt>
                <c:pt idx="3">
                  <c:v>44655</c:v>
                </c:pt>
                <c:pt idx="4">
                  <c:v>44656</c:v>
                </c:pt>
                <c:pt idx="5">
                  <c:v>44657</c:v>
                </c:pt>
                <c:pt idx="6">
                  <c:v>44658</c:v>
                </c:pt>
                <c:pt idx="7">
                  <c:v>44659</c:v>
                </c:pt>
                <c:pt idx="8">
                  <c:v>44660</c:v>
                </c:pt>
                <c:pt idx="9">
                  <c:v>44661</c:v>
                </c:pt>
                <c:pt idx="10">
                  <c:v>44662</c:v>
                </c:pt>
                <c:pt idx="11">
                  <c:v>44663</c:v>
                </c:pt>
                <c:pt idx="12">
                  <c:v>44664</c:v>
                </c:pt>
                <c:pt idx="13">
                  <c:v>44665</c:v>
                </c:pt>
                <c:pt idx="14">
                  <c:v>44666</c:v>
                </c:pt>
                <c:pt idx="15">
                  <c:v>44667</c:v>
                </c:pt>
                <c:pt idx="16">
                  <c:v>44668</c:v>
                </c:pt>
                <c:pt idx="17">
                  <c:v>44669</c:v>
                </c:pt>
                <c:pt idx="18">
                  <c:v>44670</c:v>
                </c:pt>
                <c:pt idx="19">
                  <c:v>44671</c:v>
                </c:pt>
                <c:pt idx="20">
                  <c:v>44672</c:v>
                </c:pt>
                <c:pt idx="21">
                  <c:v>44673</c:v>
                </c:pt>
                <c:pt idx="22">
                  <c:v>44674</c:v>
                </c:pt>
                <c:pt idx="23">
                  <c:v>44675</c:v>
                </c:pt>
                <c:pt idx="24">
                  <c:v>44676</c:v>
                </c:pt>
                <c:pt idx="25">
                  <c:v>44677</c:v>
                </c:pt>
                <c:pt idx="26">
                  <c:v>44678</c:v>
                </c:pt>
                <c:pt idx="27">
                  <c:v>44679</c:v>
                </c:pt>
                <c:pt idx="28">
                  <c:v>44680</c:v>
                </c:pt>
                <c:pt idx="29">
                  <c:v>44681</c:v>
                </c:pt>
                <c:pt idx="30">
                  <c:v>44682</c:v>
                </c:pt>
                <c:pt idx="31">
                  <c:v>44683</c:v>
                </c:pt>
                <c:pt idx="32">
                  <c:v>44684</c:v>
                </c:pt>
                <c:pt idx="33">
                  <c:v>44685</c:v>
                </c:pt>
                <c:pt idx="34">
                  <c:v>44686</c:v>
                </c:pt>
                <c:pt idx="35">
                  <c:v>44687</c:v>
                </c:pt>
                <c:pt idx="36">
                  <c:v>44688</c:v>
                </c:pt>
                <c:pt idx="37">
                  <c:v>44689</c:v>
                </c:pt>
                <c:pt idx="38">
                  <c:v>44690</c:v>
                </c:pt>
                <c:pt idx="39">
                  <c:v>44691</c:v>
                </c:pt>
              </c:numCache>
            </c:numRef>
          </c:cat>
          <c:val>
            <c:numRef>
              <c:f>'si__quick-search-summary_202203'!$C$2:$C$41</c:f>
              <c:numCache>
                <c:formatCode>General</c:formatCode>
                <c:ptCount val="40"/>
                <c:pt idx="0">
                  <c:v>14560</c:v>
                </c:pt>
                <c:pt idx="1">
                  <c:v>11690</c:v>
                </c:pt>
                <c:pt idx="2">
                  <c:v>15890</c:v>
                </c:pt>
                <c:pt idx="3">
                  <c:v>14700</c:v>
                </c:pt>
                <c:pt idx="4">
                  <c:v>12570</c:v>
                </c:pt>
                <c:pt idx="5">
                  <c:v>11770</c:v>
                </c:pt>
                <c:pt idx="6">
                  <c:v>15590</c:v>
                </c:pt>
                <c:pt idx="7">
                  <c:v>14780</c:v>
                </c:pt>
                <c:pt idx="8">
                  <c:v>10900</c:v>
                </c:pt>
                <c:pt idx="9">
                  <c:v>15720</c:v>
                </c:pt>
                <c:pt idx="10">
                  <c:v>19060</c:v>
                </c:pt>
                <c:pt idx="11">
                  <c:v>17930</c:v>
                </c:pt>
                <c:pt idx="12">
                  <c:v>20880</c:v>
                </c:pt>
                <c:pt idx="13">
                  <c:v>16550</c:v>
                </c:pt>
                <c:pt idx="14">
                  <c:v>16670</c:v>
                </c:pt>
                <c:pt idx="15">
                  <c:v>16930</c:v>
                </c:pt>
                <c:pt idx="16">
                  <c:v>14300</c:v>
                </c:pt>
                <c:pt idx="17">
                  <c:v>14360</c:v>
                </c:pt>
                <c:pt idx="18">
                  <c:v>21220</c:v>
                </c:pt>
                <c:pt idx="19">
                  <c:v>23840</c:v>
                </c:pt>
                <c:pt idx="20">
                  <c:v>17660</c:v>
                </c:pt>
                <c:pt idx="21">
                  <c:v>16580</c:v>
                </c:pt>
                <c:pt idx="22">
                  <c:v>15660</c:v>
                </c:pt>
                <c:pt idx="23">
                  <c:v>37680</c:v>
                </c:pt>
                <c:pt idx="24">
                  <c:v>22600</c:v>
                </c:pt>
                <c:pt idx="25">
                  <c:v>20580</c:v>
                </c:pt>
                <c:pt idx="26">
                  <c:v>21990</c:v>
                </c:pt>
                <c:pt idx="27">
                  <c:v>12350</c:v>
                </c:pt>
                <c:pt idx="28">
                  <c:v>13390</c:v>
                </c:pt>
                <c:pt idx="29">
                  <c:v>13270</c:v>
                </c:pt>
                <c:pt idx="30">
                  <c:v>12490</c:v>
                </c:pt>
                <c:pt idx="31">
                  <c:v>14100</c:v>
                </c:pt>
                <c:pt idx="32">
                  <c:v>52860</c:v>
                </c:pt>
                <c:pt idx="33">
                  <c:v>49080</c:v>
                </c:pt>
                <c:pt idx="34">
                  <c:v>31040</c:v>
                </c:pt>
                <c:pt idx="35">
                  <c:v>20940</c:v>
                </c:pt>
                <c:pt idx="36">
                  <c:v>14810</c:v>
                </c:pt>
                <c:pt idx="37">
                  <c:v>17370</c:v>
                </c:pt>
                <c:pt idx="38">
                  <c:v>50940</c:v>
                </c:pt>
                <c:pt idx="39">
                  <c:v>42870</c:v>
                </c:pt>
              </c:numCache>
            </c:numRef>
          </c:val>
          <c:smooth val="0"/>
          <c:extLst>
            <c:ext xmlns:c16="http://schemas.microsoft.com/office/drawing/2014/chart" uri="{C3380CC4-5D6E-409C-BE32-E72D297353CC}">
              <c16:uniqueId val="{00000001-E718-4B5A-9963-9CDE7CD527E9}"/>
            </c:ext>
          </c:extLst>
        </c:ser>
        <c:ser>
          <c:idx val="2"/>
          <c:order val="2"/>
          <c:tx>
            <c:strRef>
              <c:f>'si__quick-search-summary_202203'!$D$1</c:f>
              <c:strCache>
                <c:ptCount val="1"/>
                <c:pt idx="0">
                  <c:v>維新</c:v>
                </c:pt>
              </c:strCache>
            </c:strRef>
          </c:tx>
          <c:spPr>
            <a:ln w="44450" cap="rnd">
              <a:solidFill>
                <a:srgbClr val="00B050"/>
              </a:solidFill>
              <a:round/>
            </a:ln>
            <a:effectLst/>
          </c:spPr>
          <c:marker>
            <c:symbol val="none"/>
          </c:marker>
          <c:cat>
            <c:numRef>
              <c:f>'si__quick-search-summary_202203'!$A$2:$A$41</c:f>
              <c:numCache>
                <c:formatCode>m"月"d"日";@</c:formatCode>
                <c:ptCount val="40"/>
                <c:pt idx="0">
                  <c:v>44652</c:v>
                </c:pt>
                <c:pt idx="1">
                  <c:v>44653</c:v>
                </c:pt>
                <c:pt idx="2">
                  <c:v>44654</c:v>
                </c:pt>
                <c:pt idx="3">
                  <c:v>44655</c:v>
                </c:pt>
                <c:pt idx="4">
                  <c:v>44656</c:v>
                </c:pt>
                <c:pt idx="5">
                  <c:v>44657</c:v>
                </c:pt>
                <c:pt idx="6">
                  <c:v>44658</c:v>
                </c:pt>
                <c:pt idx="7">
                  <c:v>44659</c:v>
                </c:pt>
                <c:pt idx="8">
                  <c:v>44660</c:v>
                </c:pt>
                <c:pt idx="9">
                  <c:v>44661</c:v>
                </c:pt>
                <c:pt idx="10">
                  <c:v>44662</c:v>
                </c:pt>
                <c:pt idx="11">
                  <c:v>44663</c:v>
                </c:pt>
                <c:pt idx="12">
                  <c:v>44664</c:v>
                </c:pt>
                <c:pt idx="13">
                  <c:v>44665</c:v>
                </c:pt>
                <c:pt idx="14">
                  <c:v>44666</c:v>
                </c:pt>
                <c:pt idx="15">
                  <c:v>44667</c:v>
                </c:pt>
                <c:pt idx="16">
                  <c:v>44668</c:v>
                </c:pt>
                <c:pt idx="17">
                  <c:v>44669</c:v>
                </c:pt>
                <c:pt idx="18">
                  <c:v>44670</c:v>
                </c:pt>
                <c:pt idx="19">
                  <c:v>44671</c:v>
                </c:pt>
                <c:pt idx="20">
                  <c:v>44672</c:v>
                </c:pt>
                <c:pt idx="21">
                  <c:v>44673</c:v>
                </c:pt>
                <c:pt idx="22">
                  <c:v>44674</c:v>
                </c:pt>
                <c:pt idx="23">
                  <c:v>44675</c:v>
                </c:pt>
                <c:pt idx="24">
                  <c:v>44676</c:v>
                </c:pt>
                <c:pt idx="25">
                  <c:v>44677</c:v>
                </c:pt>
                <c:pt idx="26">
                  <c:v>44678</c:v>
                </c:pt>
                <c:pt idx="27">
                  <c:v>44679</c:v>
                </c:pt>
                <c:pt idx="28">
                  <c:v>44680</c:v>
                </c:pt>
                <c:pt idx="29">
                  <c:v>44681</c:v>
                </c:pt>
                <c:pt idx="30">
                  <c:v>44682</c:v>
                </c:pt>
                <c:pt idx="31">
                  <c:v>44683</c:v>
                </c:pt>
                <c:pt idx="32">
                  <c:v>44684</c:v>
                </c:pt>
                <c:pt idx="33">
                  <c:v>44685</c:v>
                </c:pt>
                <c:pt idx="34">
                  <c:v>44686</c:v>
                </c:pt>
                <c:pt idx="35">
                  <c:v>44687</c:v>
                </c:pt>
                <c:pt idx="36">
                  <c:v>44688</c:v>
                </c:pt>
                <c:pt idx="37">
                  <c:v>44689</c:v>
                </c:pt>
                <c:pt idx="38">
                  <c:v>44690</c:v>
                </c:pt>
                <c:pt idx="39">
                  <c:v>44691</c:v>
                </c:pt>
              </c:numCache>
            </c:numRef>
          </c:cat>
          <c:val>
            <c:numRef>
              <c:f>'si__quick-search-summary_202203'!$D$2:$D$41</c:f>
              <c:numCache>
                <c:formatCode>General</c:formatCode>
                <c:ptCount val="40"/>
                <c:pt idx="0">
                  <c:v>28920</c:v>
                </c:pt>
                <c:pt idx="1">
                  <c:v>28670</c:v>
                </c:pt>
                <c:pt idx="2">
                  <c:v>44740</c:v>
                </c:pt>
                <c:pt idx="3">
                  <c:v>38310</c:v>
                </c:pt>
                <c:pt idx="4">
                  <c:v>29450</c:v>
                </c:pt>
                <c:pt idx="5">
                  <c:v>54400</c:v>
                </c:pt>
                <c:pt idx="6">
                  <c:v>41490</c:v>
                </c:pt>
                <c:pt idx="7">
                  <c:v>40040</c:v>
                </c:pt>
                <c:pt idx="8">
                  <c:v>34380</c:v>
                </c:pt>
                <c:pt idx="9">
                  <c:v>26260</c:v>
                </c:pt>
                <c:pt idx="10">
                  <c:v>30730</c:v>
                </c:pt>
                <c:pt idx="11">
                  <c:v>27340</c:v>
                </c:pt>
                <c:pt idx="12">
                  <c:v>29940</c:v>
                </c:pt>
                <c:pt idx="13">
                  <c:v>35440</c:v>
                </c:pt>
                <c:pt idx="14">
                  <c:v>40140</c:v>
                </c:pt>
                <c:pt idx="15">
                  <c:v>34370</c:v>
                </c:pt>
                <c:pt idx="16">
                  <c:v>31900</c:v>
                </c:pt>
                <c:pt idx="17">
                  <c:v>34050</c:v>
                </c:pt>
                <c:pt idx="18">
                  <c:v>30360</c:v>
                </c:pt>
                <c:pt idx="19">
                  <c:v>37710</c:v>
                </c:pt>
                <c:pt idx="20">
                  <c:v>42640</c:v>
                </c:pt>
                <c:pt idx="21">
                  <c:v>41150</c:v>
                </c:pt>
                <c:pt idx="22">
                  <c:v>35740</c:v>
                </c:pt>
                <c:pt idx="23">
                  <c:v>34870</c:v>
                </c:pt>
                <c:pt idx="24">
                  <c:v>26890</c:v>
                </c:pt>
                <c:pt idx="25">
                  <c:v>35980</c:v>
                </c:pt>
                <c:pt idx="26">
                  <c:v>74120</c:v>
                </c:pt>
                <c:pt idx="27">
                  <c:v>42040</c:v>
                </c:pt>
                <c:pt idx="28">
                  <c:v>53880</c:v>
                </c:pt>
                <c:pt idx="29">
                  <c:v>47980</c:v>
                </c:pt>
                <c:pt idx="30">
                  <c:v>44680</c:v>
                </c:pt>
                <c:pt idx="31">
                  <c:v>27620</c:v>
                </c:pt>
                <c:pt idx="32">
                  <c:v>58420</c:v>
                </c:pt>
                <c:pt idx="33">
                  <c:v>43500</c:v>
                </c:pt>
                <c:pt idx="34">
                  <c:v>39760</c:v>
                </c:pt>
                <c:pt idx="35">
                  <c:v>47670</c:v>
                </c:pt>
                <c:pt idx="36">
                  <c:v>48850</c:v>
                </c:pt>
                <c:pt idx="37">
                  <c:v>51390</c:v>
                </c:pt>
                <c:pt idx="38">
                  <c:v>53090</c:v>
                </c:pt>
                <c:pt idx="39">
                  <c:v>38620</c:v>
                </c:pt>
              </c:numCache>
            </c:numRef>
          </c:val>
          <c:smooth val="0"/>
          <c:extLst>
            <c:ext xmlns:c16="http://schemas.microsoft.com/office/drawing/2014/chart" uri="{C3380CC4-5D6E-409C-BE32-E72D297353CC}">
              <c16:uniqueId val="{00000002-E718-4B5A-9963-9CDE7CD527E9}"/>
            </c:ext>
          </c:extLst>
        </c:ser>
        <c:ser>
          <c:idx val="3"/>
          <c:order val="3"/>
          <c:tx>
            <c:strRef>
              <c:f>'si__quick-search-summary_202203'!$E$1</c:f>
              <c:strCache>
                <c:ptCount val="1"/>
                <c:pt idx="0">
                  <c:v>公明</c:v>
                </c:pt>
              </c:strCache>
            </c:strRef>
          </c:tx>
          <c:spPr>
            <a:ln w="63500" cap="rnd">
              <a:solidFill>
                <a:srgbClr val="FFC000"/>
              </a:solidFill>
              <a:round/>
            </a:ln>
            <a:effectLst/>
          </c:spPr>
          <c:marker>
            <c:symbol val="none"/>
          </c:marker>
          <c:cat>
            <c:numRef>
              <c:f>'si__quick-search-summary_202203'!$A$2:$A$41</c:f>
              <c:numCache>
                <c:formatCode>m"月"d"日";@</c:formatCode>
                <c:ptCount val="40"/>
                <c:pt idx="0">
                  <c:v>44652</c:v>
                </c:pt>
                <c:pt idx="1">
                  <c:v>44653</c:v>
                </c:pt>
                <c:pt idx="2">
                  <c:v>44654</c:v>
                </c:pt>
                <c:pt idx="3">
                  <c:v>44655</c:v>
                </c:pt>
                <c:pt idx="4">
                  <c:v>44656</c:v>
                </c:pt>
                <c:pt idx="5">
                  <c:v>44657</c:v>
                </c:pt>
                <c:pt idx="6">
                  <c:v>44658</c:v>
                </c:pt>
                <c:pt idx="7">
                  <c:v>44659</c:v>
                </c:pt>
                <c:pt idx="8">
                  <c:v>44660</c:v>
                </c:pt>
                <c:pt idx="9">
                  <c:v>44661</c:v>
                </c:pt>
                <c:pt idx="10">
                  <c:v>44662</c:v>
                </c:pt>
                <c:pt idx="11">
                  <c:v>44663</c:v>
                </c:pt>
                <c:pt idx="12">
                  <c:v>44664</c:v>
                </c:pt>
                <c:pt idx="13">
                  <c:v>44665</c:v>
                </c:pt>
                <c:pt idx="14">
                  <c:v>44666</c:v>
                </c:pt>
                <c:pt idx="15">
                  <c:v>44667</c:v>
                </c:pt>
                <c:pt idx="16">
                  <c:v>44668</c:v>
                </c:pt>
                <c:pt idx="17">
                  <c:v>44669</c:v>
                </c:pt>
                <c:pt idx="18">
                  <c:v>44670</c:v>
                </c:pt>
                <c:pt idx="19">
                  <c:v>44671</c:v>
                </c:pt>
                <c:pt idx="20">
                  <c:v>44672</c:v>
                </c:pt>
                <c:pt idx="21">
                  <c:v>44673</c:v>
                </c:pt>
                <c:pt idx="22">
                  <c:v>44674</c:v>
                </c:pt>
                <c:pt idx="23">
                  <c:v>44675</c:v>
                </c:pt>
                <c:pt idx="24">
                  <c:v>44676</c:v>
                </c:pt>
                <c:pt idx="25">
                  <c:v>44677</c:v>
                </c:pt>
                <c:pt idx="26">
                  <c:v>44678</c:v>
                </c:pt>
                <c:pt idx="27">
                  <c:v>44679</c:v>
                </c:pt>
                <c:pt idx="28">
                  <c:v>44680</c:v>
                </c:pt>
                <c:pt idx="29">
                  <c:v>44681</c:v>
                </c:pt>
                <c:pt idx="30">
                  <c:v>44682</c:v>
                </c:pt>
                <c:pt idx="31">
                  <c:v>44683</c:v>
                </c:pt>
                <c:pt idx="32">
                  <c:v>44684</c:v>
                </c:pt>
                <c:pt idx="33">
                  <c:v>44685</c:v>
                </c:pt>
                <c:pt idx="34">
                  <c:v>44686</c:v>
                </c:pt>
                <c:pt idx="35">
                  <c:v>44687</c:v>
                </c:pt>
                <c:pt idx="36">
                  <c:v>44688</c:v>
                </c:pt>
                <c:pt idx="37">
                  <c:v>44689</c:v>
                </c:pt>
                <c:pt idx="38">
                  <c:v>44690</c:v>
                </c:pt>
                <c:pt idx="39">
                  <c:v>44691</c:v>
                </c:pt>
              </c:numCache>
            </c:numRef>
          </c:cat>
          <c:val>
            <c:numRef>
              <c:f>'si__quick-search-summary_202203'!$E$2:$E$41</c:f>
              <c:numCache>
                <c:formatCode>General</c:formatCode>
                <c:ptCount val="40"/>
                <c:pt idx="0">
                  <c:v>3530</c:v>
                </c:pt>
                <c:pt idx="1">
                  <c:v>3360</c:v>
                </c:pt>
                <c:pt idx="2">
                  <c:v>5100</c:v>
                </c:pt>
                <c:pt idx="3">
                  <c:v>8270</c:v>
                </c:pt>
                <c:pt idx="4">
                  <c:v>12430</c:v>
                </c:pt>
                <c:pt idx="5">
                  <c:v>5670</c:v>
                </c:pt>
                <c:pt idx="6">
                  <c:v>3640</c:v>
                </c:pt>
                <c:pt idx="7">
                  <c:v>3360</c:v>
                </c:pt>
                <c:pt idx="8">
                  <c:v>3610</c:v>
                </c:pt>
                <c:pt idx="9">
                  <c:v>3440</c:v>
                </c:pt>
                <c:pt idx="10">
                  <c:v>4690</c:v>
                </c:pt>
                <c:pt idx="11">
                  <c:v>4030</c:v>
                </c:pt>
                <c:pt idx="12">
                  <c:v>9430</c:v>
                </c:pt>
                <c:pt idx="13">
                  <c:v>4960</c:v>
                </c:pt>
                <c:pt idx="14">
                  <c:v>4540</c:v>
                </c:pt>
                <c:pt idx="15">
                  <c:v>3770</c:v>
                </c:pt>
                <c:pt idx="16">
                  <c:v>4910</c:v>
                </c:pt>
                <c:pt idx="17">
                  <c:v>3850</c:v>
                </c:pt>
                <c:pt idx="18">
                  <c:v>10480</c:v>
                </c:pt>
                <c:pt idx="19">
                  <c:v>9450</c:v>
                </c:pt>
                <c:pt idx="20">
                  <c:v>6840</c:v>
                </c:pt>
                <c:pt idx="21">
                  <c:v>5580</c:v>
                </c:pt>
                <c:pt idx="22">
                  <c:v>4960</c:v>
                </c:pt>
                <c:pt idx="23">
                  <c:v>4760</c:v>
                </c:pt>
                <c:pt idx="24">
                  <c:v>5660</c:v>
                </c:pt>
                <c:pt idx="25">
                  <c:v>6630</c:v>
                </c:pt>
                <c:pt idx="26">
                  <c:v>9060</c:v>
                </c:pt>
                <c:pt idx="27">
                  <c:v>4930</c:v>
                </c:pt>
                <c:pt idx="28">
                  <c:v>3520</c:v>
                </c:pt>
                <c:pt idx="29">
                  <c:v>4380</c:v>
                </c:pt>
                <c:pt idx="30">
                  <c:v>6720</c:v>
                </c:pt>
                <c:pt idx="31">
                  <c:v>3320</c:v>
                </c:pt>
                <c:pt idx="32">
                  <c:v>4890</c:v>
                </c:pt>
                <c:pt idx="33">
                  <c:v>4980</c:v>
                </c:pt>
                <c:pt idx="34">
                  <c:v>6650</c:v>
                </c:pt>
                <c:pt idx="35">
                  <c:v>4630</c:v>
                </c:pt>
                <c:pt idx="36">
                  <c:v>4980</c:v>
                </c:pt>
                <c:pt idx="37">
                  <c:v>6770</c:v>
                </c:pt>
                <c:pt idx="38">
                  <c:v>6930</c:v>
                </c:pt>
                <c:pt idx="39">
                  <c:v>5150</c:v>
                </c:pt>
              </c:numCache>
            </c:numRef>
          </c:val>
          <c:smooth val="0"/>
          <c:extLst>
            <c:ext xmlns:c16="http://schemas.microsoft.com/office/drawing/2014/chart" uri="{C3380CC4-5D6E-409C-BE32-E72D297353CC}">
              <c16:uniqueId val="{00000003-E718-4B5A-9963-9CDE7CD527E9}"/>
            </c:ext>
          </c:extLst>
        </c:ser>
        <c:dLbls>
          <c:showLegendKey val="0"/>
          <c:showVal val="0"/>
          <c:showCatName val="0"/>
          <c:showSerName val="0"/>
          <c:showPercent val="0"/>
          <c:showBubbleSize val="0"/>
        </c:dLbls>
        <c:smooth val="0"/>
        <c:axId val="699651455"/>
        <c:axId val="699648959"/>
      </c:lineChart>
      <c:dateAx>
        <c:axId val="699651455"/>
        <c:scaling>
          <c:orientation val="minMax"/>
        </c:scaling>
        <c:delete val="0"/>
        <c:axPos val="b"/>
        <c:numFmt formatCode="m&quot;月&quot;d&quot;日&quot;;@"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9648959"/>
        <c:crosses val="autoZero"/>
        <c:auto val="1"/>
        <c:lblOffset val="100"/>
        <c:baseTimeUnit val="days"/>
      </c:dateAx>
      <c:valAx>
        <c:axId val="699648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9651455"/>
        <c:crosses val="autoZero"/>
        <c:crossBetween val="between"/>
      </c:valAx>
      <c:spPr>
        <a:noFill/>
        <a:ln>
          <a:noFill/>
        </a:ln>
        <a:effectLst/>
      </c:spPr>
    </c:plotArea>
    <c:legend>
      <c:legendPos val="b"/>
      <c:layout>
        <c:manualLayout>
          <c:xMode val="edge"/>
          <c:yMode val="edge"/>
          <c:x val="0.28396625110568452"/>
          <c:y val="0.93404156161227536"/>
          <c:w val="0.64960148105026805"/>
          <c:h val="5.423429907725484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ja-JP" altLang="en-US" sz="2400" dirty="0">
                <a:solidFill>
                  <a:schemeClr val="tx1"/>
                </a:solidFill>
                <a:latin typeface="UD デジタル 教科書体 N-B" panose="02020700000000000000" pitchFamily="17" charset="-128"/>
                <a:ea typeface="UD デジタル 教科書体 N-B" panose="02020700000000000000" pitchFamily="17" charset="-128"/>
              </a:rPr>
              <a:t>自民党と立憲民主党の</a:t>
            </a:r>
            <a:r>
              <a:rPr lang="en-US" altLang="ja-JP" sz="2400" dirty="0">
                <a:solidFill>
                  <a:schemeClr val="tx1"/>
                </a:solidFill>
                <a:latin typeface="UD デジタル 教科書体 N-B" panose="02020700000000000000" pitchFamily="17" charset="-128"/>
                <a:ea typeface="UD デジタル 教科書体 N-B" panose="02020700000000000000" pitchFamily="17" charset="-128"/>
              </a:rPr>
              <a:t>Twitter</a:t>
            </a:r>
            <a:r>
              <a:rPr lang="ja-JP" altLang="en-US" sz="2400" dirty="0">
                <a:solidFill>
                  <a:schemeClr val="tx1"/>
                </a:solidFill>
                <a:latin typeface="UD デジタル 教科書体 N-B" panose="02020700000000000000" pitchFamily="17" charset="-128"/>
                <a:ea typeface="UD デジタル 教科書体 N-B" panose="02020700000000000000" pitchFamily="17" charset="-128"/>
              </a:rPr>
              <a:t>でのつぶやかれ数と評判</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Sheet1!$B$1</c:f>
              <c:strCache>
                <c:ptCount val="1"/>
                <c:pt idx="0">
                  <c:v>自民党</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numRef>
              <c:f>Sheet1!$A$2:$A$121</c:f>
              <c:numCache>
                <c:formatCode>m/d/yyyy</c:formatCode>
                <c:ptCount val="120"/>
                <c:pt idx="0">
                  <c:v>44562</c:v>
                </c:pt>
                <c:pt idx="1">
                  <c:v>44563</c:v>
                </c:pt>
                <c:pt idx="2">
                  <c:v>44564</c:v>
                </c:pt>
                <c:pt idx="3">
                  <c:v>44565</c:v>
                </c:pt>
                <c:pt idx="4">
                  <c:v>44566</c:v>
                </c:pt>
                <c:pt idx="5">
                  <c:v>44567</c:v>
                </c:pt>
                <c:pt idx="6">
                  <c:v>44568</c:v>
                </c:pt>
                <c:pt idx="7">
                  <c:v>44569</c:v>
                </c:pt>
                <c:pt idx="8">
                  <c:v>44570</c:v>
                </c:pt>
                <c:pt idx="9">
                  <c:v>44571</c:v>
                </c:pt>
                <c:pt idx="10">
                  <c:v>44572</c:v>
                </c:pt>
                <c:pt idx="11">
                  <c:v>44573</c:v>
                </c:pt>
                <c:pt idx="12">
                  <c:v>44574</c:v>
                </c:pt>
                <c:pt idx="13">
                  <c:v>44575</c:v>
                </c:pt>
                <c:pt idx="14">
                  <c:v>44576</c:v>
                </c:pt>
                <c:pt idx="15">
                  <c:v>44577</c:v>
                </c:pt>
                <c:pt idx="16">
                  <c:v>44578</c:v>
                </c:pt>
                <c:pt idx="17">
                  <c:v>44579</c:v>
                </c:pt>
                <c:pt idx="18">
                  <c:v>44580</c:v>
                </c:pt>
                <c:pt idx="19">
                  <c:v>44581</c:v>
                </c:pt>
                <c:pt idx="20">
                  <c:v>44582</c:v>
                </c:pt>
                <c:pt idx="21">
                  <c:v>44583</c:v>
                </c:pt>
                <c:pt idx="22">
                  <c:v>44584</c:v>
                </c:pt>
                <c:pt idx="23">
                  <c:v>44585</c:v>
                </c:pt>
                <c:pt idx="24">
                  <c:v>44586</c:v>
                </c:pt>
                <c:pt idx="25">
                  <c:v>44587</c:v>
                </c:pt>
                <c:pt idx="26">
                  <c:v>44588</c:v>
                </c:pt>
                <c:pt idx="27">
                  <c:v>44589</c:v>
                </c:pt>
                <c:pt idx="28">
                  <c:v>44590</c:v>
                </c:pt>
                <c:pt idx="29">
                  <c:v>44591</c:v>
                </c:pt>
                <c:pt idx="30">
                  <c:v>44592</c:v>
                </c:pt>
                <c:pt idx="31">
                  <c:v>44593</c:v>
                </c:pt>
                <c:pt idx="32">
                  <c:v>44594</c:v>
                </c:pt>
                <c:pt idx="33">
                  <c:v>44595</c:v>
                </c:pt>
                <c:pt idx="34">
                  <c:v>44596</c:v>
                </c:pt>
                <c:pt idx="35">
                  <c:v>44597</c:v>
                </c:pt>
                <c:pt idx="36">
                  <c:v>44598</c:v>
                </c:pt>
                <c:pt idx="37">
                  <c:v>44599</c:v>
                </c:pt>
                <c:pt idx="38">
                  <c:v>44600</c:v>
                </c:pt>
                <c:pt idx="39">
                  <c:v>44601</c:v>
                </c:pt>
                <c:pt idx="40">
                  <c:v>44602</c:v>
                </c:pt>
                <c:pt idx="41">
                  <c:v>44603</c:v>
                </c:pt>
                <c:pt idx="42">
                  <c:v>44604</c:v>
                </c:pt>
                <c:pt idx="43">
                  <c:v>44605</c:v>
                </c:pt>
                <c:pt idx="44">
                  <c:v>44606</c:v>
                </c:pt>
                <c:pt idx="45">
                  <c:v>44607</c:v>
                </c:pt>
                <c:pt idx="46">
                  <c:v>44608</c:v>
                </c:pt>
                <c:pt idx="47">
                  <c:v>44609</c:v>
                </c:pt>
                <c:pt idx="48">
                  <c:v>44610</c:v>
                </c:pt>
                <c:pt idx="49">
                  <c:v>44611</c:v>
                </c:pt>
                <c:pt idx="50">
                  <c:v>44612</c:v>
                </c:pt>
                <c:pt idx="51">
                  <c:v>44613</c:v>
                </c:pt>
                <c:pt idx="52">
                  <c:v>44614</c:v>
                </c:pt>
                <c:pt idx="53">
                  <c:v>44615</c:v>
                </c:pt>
                <c:pt idx="54">
                  <c:v>44616</c:v>
                </c:pt>
                <c:pt idx="55">
                  <c:v>44617</c:v>
                </c:pt>
                <c:pt idx="56">
                  <c:v>44618</c:v>
                </c:pt>
                <c:pt idx="57">
                  <c:v>44619</c:v>
                </c:pt>
                <c:pt idx="58">
                  <c:v>44620</c:v>
                </c:pt>
                <c:pt idx="59">
                  <c:v>44621</c:v>
                </c:pt>
                <c:pt idx="60">
                  <c:v>44622</c:v>
                </c:pt>
                <c:pt idx="61">
                  <c:v>44623</c:v>
                </c:pt>
                <c:pt idx="62">
                  <c:v>44624</c:v>
                </c:pt>
                <c:pt idx="63">
                  <c:v>44625</c:v>
                </c:pt>
                <c:pt idx="64">
                  <c:v>44626</c:v>
                </c:pt>
                <c:pt idx="65">
                  <c:v>44627</c:v>
                </c:pt>
                <c:pt idx="66">
                  <c:v>44628</c:v>
                </c:pt>
                <c:pt idx="67">
                  <c:v>44629</c:v>
                </c:pt>
                <c:pt idx="68">
                  <c:v>44630</c:v>
                </c:pt>
                <c:pt idx="69">
                  <c:v>44631</c:v>
                </c:pt>
                <c:pt idx="70">
                  <c:v>44632</c:v>
                </c:pt>
                <c:pt idx="71">
                  <c:v>44633</c:v>
                </c:pt>
                <c:pt idx="72">
                  <c:v>44634</c:v>
                </c:pt>
                <c:pt idx="73">
                  <c:v>44635</c:v>
                </c:pt>
                <c:pt idx="74">
                  <c:v>44636</c:v>
                </c:pt>
                <c:pt idx="75">
                  <c:v>44637</c:v>
                </c:pt>
                <c:pt idx="76">
                  <c:v>44638</c:v>
                </c:pt>
                <c:pt idx="77">
                  <c:v>44639</c:v>
                </c:pt>
                <c:pt idx="78">
                  <c:v>44640</c:v>
                </c:pt>
                <c:pt idx="79">
                  <c:v>44641</c:v>
                </c:pt>
                <c:pt idx="80">
                  <c:v>44642</c:v>
                </c:pt>
                <c:pt idx="81">
                  <c:v>44643</c:v>
                </c:pt>
                <c:pt idx="82">
                  <c:v>44644</c:v>
                </c:pt>
                <c:pt idx="83">
                  <c:v>44645</c:v>
                </c:pt>
                <c:pt idx="84">
                  <c:v>44646</c:v>
                </c:pt>
                <c:pt idx="85">
                  <c:v>44647</c:v>
                </c:pt>
                <c:pt idx="86">
                  <c:v>44648</c:v>
                </c:pt>
                <c:pt idx="87">
                  <c:v>44649</c:v>
                </c:pt>
                <c:pt idx="88">
                  <c:v>44650</c:v>
                </c:pt>
                <c:pt idx="89">
                  <c:v>44651</c:v>
                </c:pt>
                <c:pt idx="90">
                  <c:v>44652</c:v>
                </c:pt>
                <c:pt idx="91">
                  <c:v>44653</c:v>
                </c:pt>
                <c:pt idx="92">
                  <c:v>44654</c:v>
                </c:pt>
                <c:pt idx="93">
                  <c:v>44655</c:v>
                </c:pt>
                <c:pt idx="94">
                  <c:v>44656</c:v>
                </c:pt>
                <c:pt idx="95">
                  <c:v>44657</c:v>
                </c:pt>
                <c:pt idx="96">
                  <c:v>44658</c:v>
                </c:pt>
                <c:pt idx="97">
                  <c:v>44659</c:v>
                </c:pt>
                <c:pt idx="98">
                  <c:v>44660</c:v>
                </c:pt>
                <c:pt idx="99">
                  <c:v>44661</c:v>
                </c:pt>
                <c:pt idx="100">
                  <c:v>44662</c:v>
                </c:pt>
                <c:pt idx="101">
                  <c:v>44663</c:v>
                </c:pt>
                <c:pt idx="102">
                  <c:v>44664</c:v>
                </c:pt>
                <c:pt idx="103">
                  <c:v>44665</c:v>
                </c:pt>
                <c:pt idx="104">
                  <c:v>44666</c:v>
                </c:pt>
                <c:pt idx="105">
                  <c:v>44667</c:v>
                </c:pt>
                <c:pt idx="106">
                  <c:v>44668</c:v>
                </c:pt>
                <c:pt idx="107">
                  <c:v>44669</c:v>
                </c:pt>
                <c:pt idx="108">
                  <c:v>44670</c:v>
                </c:pt>
                <c:pt idx="109">
                  <c:v>44671</c:v>
                </c:pt>
                <c:pt idx="110">
                  <c:v>44672</c:v>
                </c:pt>
                <c:pt idx="111">
                  <c:v>44673</c:v>
                </c:pt>
                <c:pt idx="112">
                  <c:v>44674</c:v>
                </c:pt>
                <c:pt idx="113">
                  <c:v>44675</c:v>
                </c:pt>
                <c:pt idx="114">
                  <c:v>44676</c:v>
                </c:pt>
                <c:pt idx="115">
                  <c:v>44677</c:v>
                </c:pt>
                <c:pt idx="116">
                  <c:v>44678</c:v>
                </c:pt>
                <c:pt idx="117">
                  <c:v>44679</c:v>
                </c:pt>
                <c:pt idx="118">
                  <c:v>44680</c:v>
                </c:pt>
                <c:pt idx="119">
                  <c:v>44681</c:v>
                </c:pt>
              </c:numCache>
            </c:numRef>
          </c:cat>
          <c:val>
            <c:numRef>
              <c:f>Sheet1!$B$2:$B$121</c:f>
              <c:numCache>
                <c:formatCode>General</c:formatCode>
                <c:ptCount val="120"/>
                <c:pt idx="0">
                  <c:v>4760</c:v>
                </c:pt>
                <c:pt idx="1">
                  <c:v>6080</c:v>
                </c:pt>
                <c:pt idx="2">
                  <c:v>5950</c:v>
                </c:pt>
                <c:pt idx="3">
                  <c:v>5680</c:v>
                </c:pt>
                <c:pt idx="4">
                  <c:v>18600</c:v>
                </c:pt>
                <c:pt idx="5">
                  <c:v>14830</c:v>
                </c:pt>
                <c:pt idx="6">
                  <c:v>12710</c:v>
                </c:pt>
                <c:pt idx="7">
                  <c:v>13250</c:v>
                </c:pt>
                <c:pt idx="8">
                  <c:v>14580</c:v>
                </c:pt>
                <c:pt idx="9">
                  <c:v>10840</c:v>
                </c:pt>
                <c:pt idx="10">
                  <c:v>10220</c:v>
                </c:pt>
                <c:pt idx="11">
                  <c:v>17030</c:v>
                </c:pt>
                <c:pt idx="12">
                  <c:v>10530</c:v>
                </c:pt>
                <c:pt idx="13">
                  <c:v>10090</c:v>
                </c:pt>
                <c:pt idx="14">
                  <c:v>12140</c:v>
                </c:pt>
                <c:pt idx="15">
                  <c:v>17540</c:v>
                </c:pt>
                <c:pt idx="16">
                  <c:v>14860</c:v>
                </c:pt>
                <c:pt idx="17">
                  <c:v>14830</c:v>
                </c:pt>
                <c:pt idx="18">
                  <c:v>17190</c:v>
                </c:pt>
                <c:pt idx="19">
                  <c:v>12720</c:v>
                </c:pt>
                <c:pt idx="20">
                  <c:v>11170</c:v>
                </c:pt>
                <c:pt idx="21">
                  <c:v>13330</c:v>
                </c:pt>
                <c:pt idx="22">
                  <c:v>13840</c:v>
                </c:pt>
                <c:pt idx="23">
                  <c:v>16960</c:v>
                </c:pt>
                <c:pt idx="24">
                  <c:v>21610</c:v>
                </c:pt>
                <c:pt idx="25">
                  <c:v>19820</c:v>
                </c:pt>
                <c:pt idx="26">
                  <c:v>17500</c:v>
                </c:pt>
                <c:pt idx="27">
                  <c:v>21970</c:v>
                </c:pt>
                <c:pt idx="28">
                  <c:v>13280</c:v>
                </c:pt>
                <c:pt idx="29">
                  <c:v>15570</c:v>
                </c:pt>
                <c:pt idx="30">
                  <c:v>16190</c:v>
                </c:pt>
                <c:pt idx="31">
                  <c:v>15270</c:v>
                </c:pt>
                <c:pt idx="32">
                  <c:v>17640</c:v>
                </c:pt>
                <c:pt idx="33">
                  <c:v>16350</c:v>
                </c:pt>
                <c:pt idx="34">
                  <c:v>23090</c:v>
                </c:pt>
                <c:pt idx="35">
                  <c:v>16560</c:v>
                </c:pt>
                <c:pt idx="36">
                  <c:v>27090</c:v>
                </c:pt>
                <c:pt idx="37">
                  <c:v>37530</c:v>
                </c:pt>
                <c:pt idx="38">
                  <c:v>17800</c:v>
                </c:pt>
                <c:pt idx="39">
                  <c:v>17400</c:v>
                </c:pt>
                <c:pt idx="40">
                  <c:v>27910</c:v>
                </c:pt>
                <c:pt idx="41">
                  <c:v>22230</c:v>
                </c:pt>
                <c:pt idx="42">
                  <c:v>16950</c:v>
                </c:pt>
                <c:pt idx="43">
                  <c:v>14690</c:v>
                </c:pt>
                <c:pt idx="44">
                  <c:v>11530</c:v>
                </c:pt>
                <c:pt idx="45">
                  <c:v>20180</c:v>
                </c:pt>
                <c:pt idx="46">
                  <c:v>27910</c:v>
                </c:pt>
                <c:pt idx="47">
                  <c:v>34840</c:v>
                </c:pt>
                <c:pt idx="48">
                  <c:v>20650</c:v>
                </c:pt>
                <c:pt idx="49">
                  <c:v>20120</c:v>
                </c:pt>
                <c:pt idx="50">
                  <c:v>14570</c:v>
                </c:pt>
                <c:pt idx="51">
                  <c:v>16950</c:v>
                </c:pt>
                <c:pt idx="52">
                  <c:v>23380</c:v>
                </c:pt>
                <c:pt idx="53">
                  <c:v>42400</c:v>
                </c:pt>
                <c:pt idx="54">
                  <c:v>16950</c:v>
                </c:pt>
                <c:pt idx="55">
                  <c:v>15460</c:v>
                </c:pt>
                <c:pt idx="56">
                  <c:v>10990</c:v>
                </c:pt>
                <c:pt idx="57">
                  <c:v>12650</c:v>
                </c:pt>
                <c:pt idx="58">
                  <c:v>15750</c:v>
                </c:pt>
                <c:pt idx="59">
                  <c:v>10520</c:v>
                </c:pt>
                <c:pt idx="60">
                  <c:v>16910</c:v>
                </c:pt>
                <c:pt idx="61">
                  <c:v>13210</c:v>
                </c:pt>
                <c:pt idx="62">
                  <c:v>10130</c:v>
                </c:pt>
                <c:pt idx="63">
                  <c:v>12420</c:v>
                </c:pt>
                <c:pt idx="64">
                  <c:v>16540</c:v>
                </c:pt>
                <c:pt idx="65">
                  <c:v>9630</c:v>
                </c:pt>
                <c:pt idx="66">
                  <c:v>13360</c:v>
                </c:pt>
                <c:pt idx="67">
                  <c:v>14340</c:v>
                </c:pt>
                <c:pt idx="68">
                  <c:v>19030</c:v>
                </c:pt>
                <c:pt idx="69">
                  <c:v>18000</c:v>
                </c:pt>
                <c:pt idx="70">
                  <c:v>12440</c:v>
                </c:pt>
                <c:pt idx="71">
                  <c:v>15580</c:v>
                </c:pt>
                <c:pt idx="72">
                  <c:v>13480</c:v>
                </c:pt>
                <c:pt idx="73">
                  <c:v>22900</c:v>
                </c:pt>
                <c:pt idx="74">
                  <c:v>23110</c:v>
                </c:pt>
                <c:pt idx="75">
                  <c:v>16470</c:v>
                </c:pt>
                <c:pt idx="76">
                  <c:v>13970</c:v>
                </c:pt>
                <c:pt idx="77">
                  <c:v>15160</c:v>
                </c:pt>
                <c:pt idx="78">
                  <c:v>12880</c:v>
                </c:pt>
                <c:pt idx="79">
                  <c:v>11670</c:v>
                </c:pt>
                <c:pt idx="80">
                  <c:v>12710</c:v>
                </c:pt>
                <c:pt idx="81">
                  <c:v>18980</c:v>
                </c:pt>
                <c:pt idx="82">
                  <c:v>17870</c:v>
                </c:pt>
                <c:pt idx="83">
                  <c:v>21010</c:v>
                </c:pt>
                <c:pt idx="84">
                  <c:v>13010</c:v>
                </c:pt>
                <c:pt idx="85">
                  <c:v>15200</c:v>
                </c:pt>
                <c:pt idx="86">
                  <c:v>14290</c:v>
                </c:pt>
                <c:pt idx="87">
                  <c:v>24890</c:v>
                </c:pt>
                <c:pt idx="88">
                  <c:v>16610</c:v>
                </c:pt>
                <c:pt idx="89">
                  <c:v>12890</c:v>
                </c:pt>
                <c:pt idx="90">
                  <c:v>9320</c:v>
                </c:pt>
                <c:pt idx="91">
                  <c:v>6330</c:v>
                </c:pt>
                <c:pt idx="92">
                  <c:v>14910</c:v>
                </c:pt>
                <c:pt idx="93">
                  <c:v>19970</c:v>
                </c:pt>
                <c:pt idx="94">
                  <c:v>15400</c:v>
                </c:pt>
                <c:pt idx="95">
                  <c:v>13420</c:v>
                </c:pt>
                <c:pt idx="96">
                  <c:v>12560</c:v>
                </c:pt>
                <c:pt idx="97">
                  <c:v>21240</c:v>
                </c:pt>
                <c:pt idx="98">
                  <c:v>23870</c:v>
                </c:pt>
                <c:pt idx="99">
                  <c:v>13870</c:v>
                </c:pt>
                <c:pt idx="100">
                  <c:v>12000</c:v>
                </c:pt>
                <c:pt idx="101">
                  <c:v>14460</c:v>
                </c:pt>
                <c:pt idx="102">
                  <c:v>10510</c:v>
                </c:pt>
                <c:pt idx="103">
                  <c:v>13810</c:v>
                </c:pt>
                <c:pt idx="104">
                  <c:v>16560</c:v>
                </c:pt>
                <c:pt idx="105">
                  <c:v>15130</c:v>
                </c:pt>
                <c:pt idx="106">
                  <c:v>14670</c:v>
                </c:pt>
                <c:pt idx="107">
                  <c:v>15610</c:v>
                </c:pt>
                <c:pt idx="108">
                  <c:v>21830</c:v>
                </c:pt>
                <c:pt idx="109">
                  <c:v>23310</c:v>
                </c:pt>
                <c:pt idx="110">
                  <c:v>22620</c:v>
                </c:pt>
                <c:pt idx="111">
                  <c:v>21550</c:v>
                </c:pt>
                <c:pt idx="112">
                  <c:v>15960</c:v>
                </c:pt>
                <c:pt idx="113">
                  <c:v>17410</c:v>
                </c:pt>
                <c:pt idx="114">
                  <c:v>14200</c:v>
                </c:pt>
                <c:pt idx="115">
                  <c:v>18040</c:v>
                </c:pt>
                <c:pt idx="116">
                  <c:v>18480</c:v>
                </c:pt>
                <c:pt idx="117">
                  <c:v>12390</c:v>
                </c:pt>
                <c:pt idx="118">
                  <c:v>13010</c:v>
                </c:pt>
                <c:pt idx="119">
                  <c:v>12600</c:v>
                </c:pt>
              </c:numCache>
            </c:numRef>
          </c:val>
          <c:smooth val="0"/>
          <c:extLst>
            <c:ext xmlns:c16="http://schemas.microsoft.com/office/drawing/2014/chart" uri="{C3380CC4-5D6E-409C-BE32-E72D297353CC}">
              <c16:uniqueId val="{00000000-161C-4093-B20F-13D53D82614B}"/>
            </c:ext>
          </c:extLst>
        </c:ser>
        <c:ser>
          <c:idx val="1"/>
          <c:order val="1"/>
          <c:tx>
            <c:strRef>
              <c:f>Sheet1!$C$1</c:f>
              <c:strCache>
                <c:ptCount val="1"/>
                <c:pt idx="0">
                  <c:v>立憲民主党</c:v>
                </c:pt>
              </c:strCache>
            </c:strRef>
          </c:tx>
          <c:spPr>
            <a:ln w="28575" cap="rnd">
              <a:solidFill>
                <a:schemeClr val="accent1"/>
              </a:solidFill>
              <a:round/>
            </a:ln>
            <a:effectLst/>
          </c:spPr>
          <c:marker>
            <c:symbol val="circle"/>
            <c:size val="5"/>
            <c:spPr>
              <a:solidFill>
                <a:schemeClr val="accent1">
                  <a:lumMod val="60000"/>
                  <a:lumOff val="40000"/>
                </a:schemeClr>
              </a:solidFill>
              <a:ln w="9525">
                <a:solidFill>
                  <a:schemeClr val="accent1"/>
                </a:solidFill>
              </a:ln>
              <a:effectLst/>
            </c:spPr>
          </c:marker>
          <c:cat>
            <c:numRef>
              <c:f>Sheet1!$A$2:$A$121</c:f>
              <c:numCache>
                <c:formatCode>m/d/yyyy</c:formatCode>
                <c:ptCount val="120"/>
                <c:pt idx="0">
                  <c:v>44562</c:v>
                </c:pt>
                <c:pt idx="1">
                  <c:v>44563</c:v>
                </c:pt>
                <c:pt idx="2">
                  <c:v>44564</c:v>
                </c:pt>
                <c:pt idx="3">
                  <c:v>44565</c:v>
                </c:pt>
                <c:pt idx="4">
                  <c:v>44566</c:v>
                </c:pt>
                <c:pt idx="5">
                  <c:v>44567</c:v>
                </c:pt>
                <c:pt idx="6">
                  <c:v>44568</c:v>
                </c:pt>
                <c:pt idx="7">
                  <c:v>44569</c:v>
                </c:pt>
                <c:pt idx="8">
                  <c:v>44570</c:v>
                </c:pt>
                <c:pt idx="9">
                  <c:v>44571</c:v>
                </c:pt>
                <c:pt idx="10">
                  <c:v>44572</c:v>
                </c:pt>
                <c:pt idx="11">
                  <c:v>44573</c:v>
                </c:pt>
                <c:pt idx="12">
                  <c:v>44574</c:v>
                </c:pt>
                <c:pt idx="13">
                  <c:v>44575</c:v>
                </c:pt>
                <c:pt idx="14">
                  <c:v>44576</c:v>
                </c:pt>
                <c:pt idx="15">
                  <c:v>44577</c:v>
                </c:pt>
                <c:pt idx="16">
                  <c:v>44578</c:v>
                </c:pt>
                <c:pt idx="17">
                  <c:v>44579</c:v>
                </c:pt>
                <c:pt idx="18">
                  <c:v>44580</c:v>
                </c:pt>
                <c:pt idx="19">
                  <c:v>44581</c:v>
                </c:pt>
                <c:pt idx="20">
                  <c:v>44582</c:v>
                </c:pt>
                <c:pt idx="21">
                  <c:v>44583</c:v>
                </c:pt>
                <c:pt idx="22">
                  <c:v>44584</c:v>
                </c:pt>
                <c:pt idx="23">
                  <c:v>44585</c:v>
                </c:pt>
                <c:pt idx="24">
                  <c:v>44586</c:v>
                </c:pt>
                <c:pt idx="25">
                  <c:v>44587</c:v>
                </c:pt>
                <c:pt idx="26">
                  <c:v>44588</c:v>
                </c:pt>
                <c:pt idx="27">
                  <c:v>44589</c:v>
                </c:pt>
                <c:pt idx="28">
                  <c:v>44590</c:v>
                </c:pt>
                <c:pt idx="29">
                  <c:v>44591</c:v>
                </c:pt>
                <c:pt idx="30">
                  <c:v>44592</c:v>
                </c:pt>
                <c:pt idx="31">
                  <c:v>44593</c:v>
                </c:pt>
                <c:pt idx="32">
                  <c:v>44594</c:v>
                </c:pt>
                <c:pt idx="33">
                  <c:v>44595</c:v>
                </c:pt>
                <c:pt idx="34">
                  <c:v>44596</c:v>
                </c:pt>
                <c:pt idx="35">
                  <c:v>44597</c:v>
                </c:pt>
                <c:pt idx="36">
                  <c:v>44598</c:v>
                </c:pt>
                <c:pt idx="37">
                  <c:v>44599</c:v>
                </c:pt>
                <c:pt idx="38">
                  <c:v>44600</c:v>
                </c:pt>
                <c:pt idx="39">
                  <c:v>44601</c:v>
                </c:pt>
                <c:pt idx="40">
                  <c:v>44602</c:v>
                </c:pt>
                <c:pt idx="41">
                  <c:v>44603</c:v>
                </c:pt>
                <c:pt idx="42">
                  <c:v>44604</c:v>
                </c:pt>
                <c:pt idx="43">
                  <c:v>44605</c:v>
                </c:pt>
                <c:pt idx="44">
                  <c:v>44606</c:v>
                </c:pt>
                <c:pt idx="45">
                  <c:v>44607</c:v>
                </c:pt>
                <c:pt idx="46">
                  <c:v>44608</c:v>
                </c:pt>
                <c:pt idx="47">
                  <c:v>44609</c:v>
                </c:pt>
                <c:pt idx="48">
                  <c:v>44610</c:v>
                </c:pt>
                <c:pt idx="49">
                  <c:v>44611</c:v>
                </c:pt>
                <c:pt idx="50">
                  <c:v>44612</c:v>
                </c:pt>
                <c:pt idx="51">
                  <c:v>44613</c:v>
                </c:pt>
                <c:pt idx="52">
                  <c:v>44614</c:v>
                </c:pt>
                <c:pt idx="53">
                  <c:v>44615</c:v>
                </c:pt>
                <c:pt idx="54">
                  <c:v>44616</c:v>
                </c:pt>
                <c:pt idx="55">
                  <c:v>44617</c:v>
                </c:pt>
                <c:pt idx="56">
                  <c:v>44618</c:v>
                </c:pt>
                <c:pt idx="57">
                  <c:v>44619</c:v>
                </c:pt>
                <c:pt idx="58">
                  <c:v>44620</c:v>
                </c:pt>
                <c:pt idx="59">
                  <c:v>44621</c:v>
                </c:pt>
                <c:pt idx="60">
                  <c:v>44622</c:v>
                </c:pt>
                <c:pt idx="61">
                  <c:v>44623</c:v>
                </c:pt>
                <c:pt idx="62">
                  <c:v>44624</c:v>
                </c:pt>
                <c:pt idx="63">
                  <c:v>44625</c:v>
                </c:pt>
                <c:pt idx="64">
                  <c:v>44626</c:v>
                </c:pt>
                <c:pt idx="65">
                  <c:v>44627</c:v>
                </c:pt>
                <c:pt idx="66">
                  <c:v>44628</c:v>
                </c:pt>
                <c:pt idx="67">
                  <c:v>44629</c:v>
                </c:pt>
                <c:pt idx="68">
                  <c:v>44630</c:v>
                </c:pt>
                <c:pt idx="69">
                  <c:v>44631</c:v>
                </c:pt>
                <c:pt idx="70">
                  <c:v>44632</c:v>
                </c:pt>
                <c:pt idx="71">
                  <c:v>44633</c:v>
                </c:pt>
                <c:pt idx="72">
                  <c:v>44634</c:v>
                </c:pt>
                <c:pt idx="73">
                  <c:v>44635</c:v>
                </c:pt>
                <c:pt idx="74">
                  <c:v>44636</c:v>
                </c:pt>
                <c:pt idx="75">
                  <c:v>44637</c:v>
                </c:pt>
                <c:pt idx="76">
                  <c:v>44638</c:v>
                </c:pt>
                <c:pt idx="77">
                  <c:v>44639</c:v>
                </c:pt>
                <c:pt idx="78">
                  <c:v>44640</c:v>
                </c:pt>
                <c:pt idx="79">
                  <c:v>44641</c:v>
                </c:pt>
                <c:pt idx="80">
                  <c:v>44642</c:v>
                </c:pt>
                <c:pt idx="81">
                  <c:v>44643</c:v>
                </c:pt>
                <c:pt idx="82">
                  <c:v>44644</c:v>
                </c:pt>
                <c:pt idx="83">
                  <c:v>44645</c:v>
                </c:pt>
                <c:pt idx="84">
                  <c:v>44646</c:v>
                </c:pt>
                <c:pt idx="85">
                  <c:v>44647</c:v>
                </c:pt>
                <c:pt idx="86">
                  <c:v>44648</c:v>
                </c:pt>
                <c:pt idx="87">
                  <c:v>44649</c:v>
                </c:pt>
                <c:pt idx="88">
                  <c:v>44650</c:v>
                </c:pt>
                <c:pt idx="89">
                  <c:v>44651</c:v>
                </c:pt>
                <c:pt idx="90">
                  <c:v>44652</c:v>
                </c:pt>
                <c:pt idx="91">
                  <c:v>44653</c:v>
                </c:pt>
                <c:pt idx="92">
                  <c:v>44654</c:v>
                </c:pt>
                <c:pt idx="93">
                  <c:v>44655</c:v>
                </c:pt>
                <c:pt idx="94">
                  <c:v>44656</c:v>
                </c:pt>
                <c:pt idx="95">
                  <c:v>44657</c:v>
                </c:pt>
                <c:pt idx="96">
                  <c:v>44658</c:v>
                </c:pt>
                <c:pt idx="97">
                  <c:v>44659</c:v>
                </c:pt>
                <c:pt idx="98">
                  <c:v>44660</c:v>
                </c:pt>
                <c:pt idx="99">
                  <c:v>44661</c:v>
                </c:pt>
                <c:pt idx="100">
                  <c:v>44662</c:v>
                </c:pt>
                <c:pt idx="101">
                  <c:v>44663</c:v>
                </c:pt>
                <c:pt idx="102">
                  <c:v>44664</c:v>
                </c:pt>
                <c:pt idx="103">
                  <c:v>44665</c:v>
                </c:pt>
                <c:pt idx="104">
                  <c:v>44666</c:v>
                </c:pt>
                <c:pt idx="105">
                  <c:v>44667</c:v>
                </c:pt>
                <c:pt idx="106">
                  <c:v>44668</c:v>
                </c:pt>
                <c:pt idx="107">
                  <c:v>44669</c:v>
                </c:pt>
                <c:pt idx="108">
                  <c:v>44670</c:v>
                </c:pt>
                <c:pt idx="109">
                  <c:v>44671</c:v>
                </c:pt>
                <c:pt idx="110">
                  <c:v>44672</c:v>
                </c:pt>
                <c:pt idx="111">
                  <c:v>44673</c:v>
                </c:pt>
                <c:pt idx="112">
                  <c:v>44674</c:v>
                </c:pt>
                <c:pt idx="113">
                  <c:v>44675</c:v>
                </c:pt>
                <c:pt idx="114">
                  <c:v>44676</c:v>
                </c:pt>
                <c:pt idx="115">
                  <c:v>44677</c:v>
                </c:pt>
                <c:pt idx="116">
                  <c:v>44678</c:v>
                </c:pt>
                <c:pt idx="117">
                  <c:v>44679</c:v>
                </c:pt>
                <c:pt idx="118">
                  <c:v>44680</c:v>
                </c:pt>
                <c:pt idx="119">
                  <c:v>44681</c:v>
                </c:pt>
              </c:numCache>
            </c:numRef>
          </c:cat>
          <c:val>
            <c:numRef>
              <c:f>Sheet1!$C$2:$C$121</c:f>
              <c:numCache>
                <c:formatCode>General</c:formatCode>
                <c:ptCount val="120"/>
                <c:pt idx="0">
                  <c:v>13250</c:v>
                </c:pt>
                <c:pt idx="1">
                  <c:v>13320</c:v>
                </c:pt>
                <c:pt idx="2">
                  <c:v>14740</c:v>
                </c:pt>
                <c:pt idx="3">
                  <c:v>10430</c:v>
                </c:pt>
                <c:pt idx="4">
                  <c:v>72220</c:v>
                </c:pt>
                <c:pt idx="5">
                  <c:v>68840</c:v>
                </c:pt>
                <c:pt idx="6">
                  <c:v>101840</c:v>
                </c:pt>
                <c:pt idx="7">
                  <c:v>76410</c:v>
                </c:pt>
                <c:pt idx="8">
                  <c:v>61790</c:v>
                </c:pt>
                <c:pt idx="9">
                  <c:v>37210</c:v>
                </c:pt>
                <c:pt idx="10">
                  <c:v>23800</c:v>
                </c:pt>
                <c:pt idx="11">
                  <c:v>45020</c:v>
                </c:pt>
                <c:pt idx="12">
                  <c:v>53190</c:v>
                </c:pt>
                <c:pt idx="13">
                  <c:v>52090</c:v>
                </c:pt>
                <c:pt idx="14">
                  <c:v>41370</c:v>
                </c:pt>
                <c:pt idx="15">
                  <c:v>27160</c:v>
                </c:pt>
                <c:pt idx="16">
                  <c:v>31040</c:v>
                </c:pt>
                <c:pt idx="17">
                  <c:v>28740</c:v>
                </c:pt>
                <c:pt idx="18">
                  <c:v>34800</c:v>
                </c:pt>
                <c:pt idx="19">
                  <c:v>30370</c:v>
                </c:pt>
                <c:pt idx="20">
                  <c:v>21460</c:v>
                </c:pt>
                <c:pt idx="21">
                  <c:v>30750</c:v>
                </c:pt>
                <c:pt idx="22">
                  <c:v>32700</c:v>
                </c:pt>
                <c:pt idx="23">
                  <c:v>34150</c:v>
                </c:pt>
                <c:pt idx="24">
                  <c:v>56290</c:v>
                </c:pt>
                <c:pt idx="25">
                  <c:v>90330</c:v>
                </c:pt>
                <c:pt idx="26">
                  <c:v>88280</c:v>
                </c:pt>
                <c:pt idx="27">
                  <c:v>70880</c:v>
                </c:pt>
                <c:pt idx="28">
                  <c:v>47440</c:v>
                </c:pt>
                <c:pt idx="29">
                  <c:v>34950</c:v>
                </c:pt>
                <c:pt idx="30">
                  <c:v>40080</c:v>
                </c:pt>
                <c:pt idx="31">
                  <c:v>43520</c:v>
                </c:pt>
                <c:pt idx="32">
                  <c:v>42830</c:v>
                </c:pt>
                <c:pt idx="33">
                  <c:v>52830</c:v>
                </c:pt>
                <c:pt idx="34">
                  <c:v>46770</c:v>
                </c:pt>
                <c:pt idx="35">
                  <c:v>50230</c:v>
                </c:pt>
                <c:pt idx="36">
                  <c:v>37650</c:v>
                </c:pt>
                <c:pt idx="37">
                  <c:v>29050</c:v>
                </c:pt>
                <c:pt idx="38">
                  <c:v>22470</c:v>
                </c:pt>
                <c:pt idx="39">
                  <c:v>18830</c:v>
                </c:pt>
                <c:pt idx="40">
                  <c:v>20460</c:v>
                </c:pt>
                <c:pt idx="41">
                  <c:v>18650</c:v>
                </c:pt>
                <c:pt idx="42">
                  <c:v>16910</c:v>
                </c:pt>
                <c:pt idx="43">
                  <c:v>15290</c:v>
                </c:pt>
                <c:pt idx="44">
                  <c:v>39570</c:v>
                </c:pt>
                <c:pt idx="45">
                  <c:v>178240</c:v>
                </c:pt>
                <c:pt idx="46">
                  <c:v>46600</c:v>
                </c:pt>
                <c:pt idx="47">
                  <c:v>26070</c:v>
                </c:pt>
                <c:pt idx="48">
                  <c:v>26250</c:v>
                </c:pt>
                <c:pt idx="49">
                  <c:v>28390</c:v>
                </c:pt>
                <c:pt idx="50">
                  <c:v>19630</c:v>
                </c:pt>
                <c:pt idx="51">
                  <c:v>26210</c:v>
                </c:pt>
                <c:pt idx="52">
                  <c:v>25210</c:v>
                </c:pt>
                <c:pt idx="53">
                  <c:v>28480</c:v>
                </c:pt>
                <c:pt idx="54">
                  <c:v>25450</c:v>
                </c:pt>
                <c:pt idx="55">
                  <c:v>21000</c:v>
                </c:pt>
                <c:pt idx="56">
                  <c:v>21350</c:v>
                </c:pt>
                <c:pt idx="57">
                  <c:v>21260</c:v>
                </c:pt>
                <c:pt idx="58">
                  <c:v>28100</c:v>
                </c:pt>
                <c:pt idx="59">
                  <c:v>19730</c:v>
                </c:pt>
                <c:pt idx="60">
                  <c:v>17830</c:v>
                </c:pt>
                <c:pt idx="61">
                  <c:v>17770</c:v>
                </c:pt>
                <c:pt idx="62">
                  <c:v>23400</c:v>
                </c:pt>
                <c:pt idx="63">
                  <c:v>14640</c:v>
                </c:pt>
                <c:pt idx="64">
                  <c:v>21170</c:v>
                </c:pt>
                <c:pt idx="65">
                  <c:v>14070</c:v>
                </c:pt>
                <c:pt idx="66">
                  <c:v>17620</c:v>
                </c:pt>
                <c:pt idx="67">
                  <c:v>15490</c:v>
                </c:pt>
                <c:pt idx="68">
                  <c:v>16160</c:v>
                </c:pt>
                <c:pt idx="69">
                  <c:v>13010</c:v>
                </c:pt>
                <c:pt idx="70">
                  <c:v>9780</c:v>
                </c:pt>
                <c:pt idx="71">
                  <c:v>15030</c:v>
                </c:pt>
                <c:pt idx="72">
                  <c:v>18970</c:v>
                </c:pt>
                <c:pt idx="73">
                  <c:v>14620</c:v>
                </c:pt>
                <c:pt idx="74">
                  <c:v>37450</c:v>
                </c:pt>
                <c:pt idx="75">
                  <c:v>24900</c:v>
                </c:pt>
                <c:pt idx="76">
                  <c:v>32870</c:v>
                </c:pt>
                <c:pt idx="77">
                  <c:v>25640</c:v>
                </c:pt>
                <c:pt idx="78">
                  <c:v>19090</c:v>
                </c:pt>
                <c:pt idx="79">
                  <c:v>12100</c:v>
                </c:pt>
                <c:pt idx="80">
                  <c:v>14440</c:v>
                </c:pt>
                <c:pt idx="81">
                  <c:v>14010</c:v>
                </c:pt>
                <c:pt idx="82">
                  <c:v>14030</c:v>
                </c:pt>
                <c:pt idx="83">
                  <c:v>11460</c:v>
                </c:pt>
                <c:pt idx="84">
                  <c:v>8940</c:v>
                </c:pt>
                <c:pt idx="85">
                  <c:v>10630</c:v>
                </c:pt>
                <c:pt idx="86">
                  <c:v>17450</c:v>
                </c:pt>
                <c:pt idx="87">
                  <c:v>15170</c:v>
                </c:pt>
                <c:pt idx="88">
                  <c:v>12680</c:v>
                </c:pt>
                <c:pt idx="89">
                  <c:v>14210</c:v>
                </c:pt>
                <c:pt idx="90">
                  <c:v>14560</c:v>
                </c:pt>
                <c:pt idx="91">
                  <c:v>11690</c:v>
                </c:pt>
                <c:pt idx="92">
                  <c:v>15890</c:v>
                </c:pt>
                <c:pt idx="93">
                  <c:v>14700</c:v>
                </c:pt>
                <c:pt idx="94">
                  <c:v>12570</c:v>
                </c:pt>
                <c:pt idx="95">
                  <c:v>11770</c:v>
                </c:pt>
                <c:pt idx="96">
                  <c:v>15590</c:v>
                </c:pt>
                <c:pt idx="97">
                  <c:v>14780</c:v>
                </c:pt>
                <c:pt idx="98">
                  <c:v>10900</c:v>
                </c:pt>
                <c:pt idx="99">
                  <c:v>15720</c:v>
                </c:pt>
                <c:pt idx="100">
                  <c:v>19060</c:v>
                </c:pt>
                <c:pt idx="101">
                  <c:v>17930</c:v>
                </c:pt>
                <c:pt idx="102">
                  <c:v>20880</c:v>
                </c:pt>
                <c:pt idx="103">
                  <c:v>16550</c:v>
                </c:pt>
                <c:pt idx="104">
                  <c:v>16670</c:v>
                </c:pt>
                <c:pt idx="105">
                  <c:v>16930</c:v>
                </c:pt>
                <c:pt idx="106">
                  <c:v>14300</c:v>
                </c:pt>
                <c:pt idx="107">
                  <c:v>14360</c:v>
                </c:pt>
                <c:pt idx="108">
                  <c:v>21220</c:v>
                </c:pt>
                <c:pt idx="109">
                  <c:v>23840</c:v>
                </c:pt>
                <c:pt idx="110">
                  <c:v>17660</c:v>
                </c:pt>
                <c:pt idx="111">
                  <c:v>16580</c:v>
                </c:pt>
                <c:pt idx="112">
                  <c:v>15660</c:v>
                </c:pt>
                <c:pt idx="113">
                  <c:v>37680</c:v>
                </c:pt>
                <c:pt idx="114">
                  <c:v>22600</c:v>
                </c:pt>
                <c:pt idx="115">
                  <c:v>20580</c:v>
                </c:pt>
                <c:pt idx="116">
                  <c:v>21990</c:v>
                </c:pt>
                <c:pt idx="117">
                  <c:v>12350</c:v>
                </c:pt>
                <c:pt idx="118">
                  <c:v>13390</c:v>
                </c:pt>
                <c:pt idx="119">
                  <c:v>13270</c:v>
                </c:pt>
              </c:numCache>
            </c:numRef>
          </c:val>
          <c:smooth val="0"/>
          <c:extLst>
            <c:ext xmlns:c16="http://schemas.microsoft.com/office/drawing/2014/chart" uri="{C3380CC4-5D6E-409C-BE32-E72D297353CC}">
              <c16:uniqueId val="{00000001-161C-4093-B20F-13D53D82614B}"/>
            </c:ext>
          </c:extLst>
        </c:ser>
        <c:dLbls>
          <c:showLegendKey val="0"/>
          <c:showVal val="0"/>
          <c:showCatName val="0"/>
          <c:showSerName val="0"/>
          <c:showPercent val="0"/>
          <c:showBubbleSize val="0"/>
        </c:dLbls>
        <c:marker val="1"/>
        <c:smooth val="0"/>
        <c:axId val="1616329647"/>
        <c:axId val="1622685151"/>
      </c:lineChart>
      <c:dateAx>
        <c:axId val="1616329647"/>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22685151"/>
        <c:crosses val="autoZero"/>
        <c:auto val="1"/>
        <c:lblOffset val="100"/>
        <c:baseTimeUnit val="days"/>
      </c:dateAx>
      <c:valAx>
        <c:axId val="1622685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16329647"/>
        <c:crosses val="autoZero"/>
        <c:crossBetween val="between"/>
      </c:valAx>
      <c:spPr>
        <a:noFill/>
        <a:ln>
          <a:noFill/>
        </a:ln>
        <a:effectLst/>
      </c:spPr>
    </c:plotArea>
    <c:legend>
      <c:legendPos val="b"/>
      <c:layout>
        <c:manualLayout>
          <c:xMode val="edge"/>
          <c:yMode val="edge"/>
          <c:x val="0.28635053934609384"/>
          <c:y val="0.91654573114829618"/>
          <c:w val="0.59166666666666667"/>
          <c:h val="6.954590199122756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UD デジタル 教科書体 N-B" panose="02020700000000000000" pitchFamily="17" charset="-128"/>
              <a:ea typeface="UD デジタル 教科書体 N-B" panose="02020700000000000000" pitchFamily="17"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drawing1.xml><?xml version="1.0" encoding="utf-8"?>
<c:userShapes xmlns:c="http://schemas.openxmlformats.org/drawingml/2006/chart">
  <cdr:relSizeAnchor xmlns:cdr="http://schemas.openxmlformats.org/drawingml/2006/chartDrawing">
    <cdr:from>
      <cdr:x>0.15385</cdr:x>
      <cdr:y>0.15428</cdr:y>
    </cdr:from>
    <cdr:to>
      <cdr:x>0.35959</cdr:x>
      <cdr:y>0.25806</cdr:y>
    </cdr:to>
    <cdr:sp macro="" textlink="">
      <cdr:nvSpPr>
        <cdr:cNvPr id="2" name="吹き出し: 角を丸めた四角形 1">
          <a:extLst xmlns:a="http://schemas.openxmlformats.org/drawingml/2006/main">
            <a:ext uri="{FF2B5EF4-FFF2-40B4-BE49-F238E27FC236}">
              <a16:creationId xmlns:a16="http://schemas.microsoft.com/office/drawing/2014/main" id="{657028E6-471B-42D3-C9A5-7D98881405ED}"/>
            </a:ext>
          </a:extLst>
        </cdr:cNvPr>
        <cdr:cNvSpPr/>
      </cdr:nvSpPr>
      <cdr:spPr>
        <a:xfrm xmlns:a="http://schemas.openxmlformats.org/drawingml/2006/main">
          <a:off x="1488141" y="986118"/>
          <a:ext cx="1990165" cy="663388"/>
        </a:xfrm>
        <a:prstGeom xmlns:a="http://schemas.openxmlformats.org/drawingml/2006/main" prst="wedgeRoundRectCallout">
          <a:avLst>
            <a:gd name="adj1" fmla="val 65746"/>
            <a:gd name="adj2" fmla="val -18581"/>
            <a:gd name="adj3" fmla="val 16667"/>
          </a:avLst>
        </a:prstGeom>
        <a:solidFill xmlns:a="http://schemas.openxmlformats.org/drawingml/2006/main">
          <a:schemeClr val="bg1">
            <a:lumMod val="95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ja-JP" altLang="en-US" b="1" dirty="0">
              <a:solidFill>
                <a:schemeClr val="tx1">
                  <a:lumMod val="50000"/>
                  <a:lumOff val="50000"/>
                </a:schemeClr>
              </a:solidFill>
            </a:rPr>
            <a:t>２月１５日　馬淵氏が</a:t>
          </a:r>
          <a:endParaRPr lang="en-US" altLang="ja-JP" b="1" dirty="0">
            <a:solidFill>
              <a:schemeClr val="tx1">
                <a:lumMod val="50000"/>
                <a:lumOff val="50000"/>
              </a:schemeClr>
            </a:solidFill>
          </a:endParaRPr>
        </a:p>
        <a:p xmlns:a="http://schemas.openxmlformats.org/drawingml/2006/main">
          <a:r>
            <a:rPr lang="ja-JP" altLang="en-US" b="1" dirty="0">
              <a:solidFill>
                <a:schemeClr val="tx1">
                  <a:lumMod val="50000"/>
                  <a:lumOff val="50000"/>
                </a:schemeClr>
              </a:solidFill>
            </a:rPr>
            <a:t>「共産党を除く野党国体を次は開かない」と発言</a:t>
          </a:r>
          <a:endParaRPr lang="ja-JP" b="1" dirty="0">
            <a:solidFill>
              <a:schemeClr val="tx1">
                <a:lumMod val="50000"/>
                <a:lumOff val="50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B1A00-E558-48A0-929A-407101CDF575}" type="datetimeFigureOut">
              <a:rPr kumimoji="1" lang="ja-JP" altLang="en-US" smtClean="0"/>
              <a:t>2022/5/15</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80FA3-218C-4EC1-89D5-FB04661DCA45}" type="slidenum">
              <a:rPr kumimoji="1" lang="ja-JP" altLang="en-US" smtClean="0"/>
              <a:t>‹#›</a:t>
            </a:fld>
            <a:endParaRPr kumimoji="1" lang="ja-JP" altLang="en-US"/>
          </a:p>
        </p:txBody>
      </p:sp>
    </p:spTree>
    <p:extLst>
      <p:ext uri="{BB962C8B-B14F-4D97-AF65-F5344CB8AC3E}">
        <p14:creationId xmlns:p14="http://schemas.microsoft.com/office/powerpoint/2010/main" val="10207582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2" name="正方形/長方形 11"/>
          <p:cNvSpPr/>
          <p:nvPr userDrawn="1"/>
        </p:nvSpPr>
        <p:spPr>
          <a:xfrm>
            <a:off x="101600" y="6289962"/>
            <a:ext cx="2613891" cy="477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6" name="Slide Number Placeholder 5"/>
          <p:cNvSpPr>
            <a:spLocks noGrp="1"/>
          </p:cNvSpPr>
          <p:nvPr>
            <p:ph type="sldNum" sz="quarter" idx="12"/>
          </p:nvPr>
        </p:nvSpPr>
        <p:spPr/>
        <p:txBody>
          <a:bodyPr/>
          <a:lstStyle/>
          <a:p>
            <a:fld id="{4E497658-71EC-4256-86D4-10FCC11BF696}" type="slidenum">
              <a:rPr kumimoji="1" lang="ja-JP" altLang="en-US" smtClean="0"/>
              <a:t>‹#›</a:t>
            </a:fld>
            <a:endParaRPr kumimoji="1" lang="ja-JP" altLang="en-US"/>
          </a:p>
        </p:txBody>
      </p:sp>
      <p:pic>
        <p:nvPicPr>
          <p:cNvPr id="8" name="図 7">
            <a:extLst>
              <a:ext uri="{FF2B5EF4-FFF2-40B4-BE49-F238E27FC236}">
                <a16:creationId xmlns:a16="http://schemas.microsoft.com/office/drawing/2014/main" id="{40CB3E81-A2A0-944C-D516-30D06292C94E}"/>
              </a:ext>
            </a:extLst>
          </p:cNvPr>
          <p:cNvPicPr>
            <a:picLocks noChangeAspect="1"/>
          </p:cNvPicPr>
          <p:nvPr userDrawn="1"/>
        </p:nvPicPr>
        <p:blipFill>
          <a:blip r:embed="rId2"/>
          <a:stretch>
            <a:fillRect/>
          </a:stretch>
        </p:blipFill>
        <p:spPr>
          <a:xfrm>
            <a:off x="182367" y="6356352"/>
            <a:ext cx="571499" cy="385762"/>
          </a:xfrm>
          <a:prstGeom prst="rect">
            <a:avLst/>
          </a:prstGeom>
        </p:spPr>
      </p:pic>
      <p:sp>
        <p:nvSpPr>
          <p:cNvPr id="11" name="テキスト ボックス 10">
            <a:extLst>
              <a:ext uri="{FF2B5EF4-FFF2-40B4-BE49-F238E27FC236}">
                <a16:creationId xmlns:a16="http://schemas.microsoft.com/office/drawing/2014/main" id="{85C0EE3C-0DF7-DDE6-3E21-F7184720B376}"/>
              </a:ext>
            </a:extLst>
          </p:cNvPr>
          <p:cNvSpPr txBox="1"/>
          <p:nvPr userDrawn="1"/>
        </p:nvSpPr>
        <p:spPr>
          <a:xfrm>
            <a:off x="804494" y="6412920"/>
            <a:ext cx="4953740" cy="242374"/>
          </a:xfrm>
          <a:prstGeom prst="rect">
            <a:avLst/>
          </a:prstGeom>
          <a:noFill/>
        </p:spPr>
        <p:txBody>
          <a:bodyPr wrap="square">
            <a:spAutoFit/>
          </a:bodyPr>
          <a:lstStyle/>
          <a:p>
            <a:r>
              <a:rPr kumimoji="1" lang="ja-JP" altLang="en-US" sz="975" dirty="0">
                <a:solidFill>
                  <a:srgbClr val="E08C46"/>
                </a:solidFill>
                <a:latin typeface="UD デジタル 教科書体 N-B" panose="02020700000000000000" pitchFamily="17" charset="-128"/>
                <a:ea typeface="UD デジタル 教科書体 N-B" panose="02020700000000000000" pitchFamily="17" charset="-128"/>
              </a:rPr>
              <a:t>東武デジタルソリューション</a:t>
            </a:r>
          </a:p>
        </p:txBody>
      </p:sp>
    </p:spTree>
    <p:extLst>
      <p:ext uri="{BB962C8B-B14F-4D97-AF65-F5344CB8AC3E}">
        <p14:creationId xmlns:p14="http://schemas.microsoft.com/office/powerpoint/2010/main" val="32231735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E497658-71EC-4256-86D4-10FCC11BF696}" type="slidenum">
              <a:rPr kumimoji="1" lang="ja-JP" altLang="en-US" smtClean="0"/>
              <a:t>‹#›</a:t>
            </a:fld>
            <a:endParaRPr kumimoji="1" lang="ja-JP" altLang="en-US"/>
          </a:p>
        </p:txBody>
      </p:sp>
    </p:spTree>
    <p:extLst>
      <p:ext uri="{BB962C8B-B14F-4D97-AF65-F5344CB8AC3E}">
        <p14:creationId xmlns:p14="http://schemas.microsoft.com/office/powerpoint/2010/main" val="3020212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E497658-71EC-4256-86D4-10FCC11BF696}" type="slidenum">
              <a:rPr kumimoji="1" lang="ja-JP" altLang="en-US" smtClean="0"/>
              <a:t>‹#›</a:t>
            </a:fld>
            <a:endParaRPr kumimoji="1" lang="ja-JP" altLang="en-US"/>
          </a:p>
        </p:txBody>
      </p:sp>
    </p:spTree>
    <p:extLst>
      <p:ext uri="{BB962C8B-B14F-4D97-AF65-F5344CB8AC3E}">
        <p14:creationId xmlns:p14="http://schemas.microsoft.com/office/powerpoint/2010/main" val="3326280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6D4438F-90A7-4B96-B4CC-F065B87DD160}" type="slidenum">
              <a:rPr kumimoji="1" lang="ja-JP" altLang="en-US" smtClean="0"/>
              <a:t>‹#›</a:t>
            </a:fld>
            <a:endParaRPr kumimoji="1" lang="ja-JP" altLang="en-US" dirty="0"/>
          </a:p>
        </p:txBody>
      </p:sp>
    </p:spTree>
    <p:extLst>
      <p:ext uri="{BB962C8B-B14F-4D97-AF65-F5344CB8AC3E}">
        <p14:creationId xmlns:p14="http://schemas.microsoft.com/office/powerpoint/2010/main" val="1603773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6D4438F-90A7-4B96-B4CC-F065B87DD160}" type="slidenum">
              <a:rPr kumimoji="1" lang="ja-JP" altLang="en-US" smtClean="0"/>
              <a:t>‹#›</a:t>
            </a:fld>
            <a:endParaRPr kumimoji="1" lang="ja-JP" altLang="en-US" dirty="0"/>
          </a:p>
        </p:txBody>
      </p:sp>
    </p:spTree>
    <p:extLst>
      <p:ext uri="{BB962C8B-B14F-4D97-AF65-F5344CB8AC3E}">
        <p14:creationId xmlns:p14="http://schemas.microsoft.com/office/powerpoint/2010/main" val="834314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6D4438F-90A7-4B96-B4CC-F065B87DD160}" type="slidenum">
              <a:rPr kumimoji="1" lang="ja-JP" altLang="en-US" smtClean="0"/>
              <a:t>‹#›</a:t>
            </a:fld>
            <a:endParaRPr kumimoji="1" lang="ja-JP" altLang="en-US" dirty="0"/>
          </a:p>
        </p:txBody>
      </p:sp>
    </p:spTree>
    <p:extLst>
      <p:ext uri="{BB962C8B-B14F-4D97-AF65-F5344CB8AC3E}">
        <p14:creationId xmlns:p14="http://schemas.microsoft.com/office/powerpoint/2010/main" val="1311472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6D4438F-90A7-4B96-B4CC-F065B87DD160}" type="slidenum">
              <a:rPr kumimoji="1" lang="ja-JP" altLang="en-US" smtClean="0"/>
              <a:t>‹#›</a:t>
            </a:fld>
            <a:endParaRPr kumimoji="1" lang="ja-JP" altLang="en-US" dirty="0"/>
          </a:p>
        </p:txBody>
      </p:sp>
    </p:spTree>
    <p:extLst>
      <p:ext uri="{BB962C8B-B14F-4D97-AF65-F5344CB8AC3E}">
        <p14:creationId xmlns:p14="http://schemas.microsoft.com/office/powerpoint/2010/main" val="1816560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76D4438F-90A7-4B96-B4CC-F065B87DD160}" type="slidenum">
              <a:rPr kumimoji="1" lang="ja-JP" altLang="en-US" smtClean="0"/>
              <a:t>‹#›</a:t>
            </a:fld>
            <a:endParaRPr kumimoji="1" lang="ja-JP" altLang="en-US" dirty="0"/>
          </a:p>
        </p:txBody>
      </p:sp>
    </p:spTree>
    <p:extLst>
      <p:ext uri="{BB962C8B-B14F-4D97-AF65-F5344CB8AC3E}">
        <p14:creationId xmlns:p14="http://schemas.microsoft.com/office/powerpoint/2010/main" val="989247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76D4438F-90A7-4B96-B4CC-F065B87DD160}" type="slidenum">
              <a:rPr kumimoji="1" lang="ja-JP" altLang="en-US" smtClean="0"/>
              <a:t>‹#›</a:t>
            </a:fld>
            <a:endParaRPr kumimoji="1" lang="ja-JP" altLang="en-US" dirty="0"/>
          </a:p>
        </p:txBody>
      </p:sp>
    </p:spTree>
    <p:extLst>
      <p:ext uri="{BB962C8B-B14F-4D97-AF65-F5344CB8AC3E}">
        <p14:creationId xmlns:p14="http://schemas.microsoft.com/office/powerpoint/2010/main" val="2973313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76D4438F-90A7-4B96-B4CC-F065B87DD160}" type="slidenum">
              <a:rPr kumimoji="1" lang="ja-JP" altLang="en-US" smtClean="0"/>
              <a:t>‹#›</a:t>
            </a:fld>
            <a:endParaRPr kumimoji="1" lang="ja-JP" altLang="en-US" dirty="0"/>
          </a:p>
        </p:txBody>
      </p:sp>
    </p:spTree>
    <p:extLst>
      <p:ext uri="{BB962C8B-B14F-4D97-AF65-F5344CB8AC3E}">
        <p14:creationId xmlns:p14="http://schemas.microsoft.com/office/powerpoint/2010/main" val="3516595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6D4438F-90A7-4B96-B4CC-F065B87DD160}" type="slidenum">
              <a:rPr kumimoji="1" lang="ja-JP" altLang="en-US" smtClean="0"/>
              <a:t>‹#›</a:t>
            </a:fld>
            <a:endParaRPr kumimoji="1" lang="ja-JP" altLang="en-US" dirty="0"/>
          </a:p>
        </p:txBody>
      </p:sp>
    </p:spTree>
    <p:extLst>
      <p:ext uri="{BB962C8B-B14F-4D97-AF65-F5344CB8AC3E}">
        <p14:creationId xmlns:p14="http://schemas.microsoft.com/office/powerpoint/2010/main" val="252792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9" name="正方形/長方形 8"/>
          <p:cNvSpPr/>
          <p:nvPr userDrawn="1"/>
        </p:nvSpPr>
        <p:spPr>
          <a:xfrm>
            <a:off x="101599" y="6293426"/>
            <a:ext cx="2604654" cy="490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Slide Number Placeholder 5"/>
          <p:cNvSpPr>
            <a:spLocks noGrp="1"/>
          </p:cNvSpPr>
          <p:nvPr>
            <p:ph type="sldNum" sz="quarter" idx="12"/>
          </p:nvPr>
        </p:nvSpPr>
        <p:spPr/>
        <p:txBody>
          <a:bodyPr/>
          <a:lstStyle/>
          <a:p>
            <a:fld id="{4E497658-71EC-4256-86D4-10FCC11BF696}" type="slidenum">
              <a:rPr kumimoji="1" lang="ja-JP" altLang="en-US" smtClean="0"/>
              <a:t>‹#›</a:t>
            </a:fld>
            <a:endParaRPr kumimoji="1" lang="ja-JP" altLang="en-US" dirty="0"/>
          </a:p>
        </p:txBody>
      </p:sp>
      <p:pic>
        <p:nvPicPr>
          <p:cNvPr id="7" name="図 6">
            <a:extLst>
              <a:ext uri="{FF2B5EF4-FFF2-40B4-BE49-F238E27FC236}">
                <a16:creationId xmlns:a16="http://schemas.microsoft.com/office/drawing/2014/main" id="{40CB3E81-A2A0-944C-D516-30D06292C94E}"/>
              </a:ext>
            </a:extLst>
          </p:cNvPr>
          <p:cNvPicPr>
            <a:picLocks noChangeAspect="1"/>
          </p:cNvPicPr>
          <p:nvPr userDrawn="1"/>
        </p:nvPicPr>
        <p:blipFill>
          <a:blip r:embed="rId2"/>
          <a:stretch>
            <a:fillRect/>
          </a:stretch>
        </p:blipFill>
        <p:spPr>
          <a:xfrm>
            <a:off x="182367" y="6356352"/>
            <a:ext cx="571499" cy="385762"/>
          </a:xfrm>
          <a:prstGeom prst="rect">
            <a:avLst/>
          </a:prstGeom>
        </p:spPr>
      </p:pic>
      <p:sp>
        <p:nvSpPr>
          <p:cNvPr id="8" name="テキスト ボックス 7">
            <a:extLst>
              <a:ext uri="{FF2B5EF4-FFF2-40B4-BE49-F238E27FC236}">
                <a16:creationId xmlns:a16="http://schemas.microsoft.com/office/drawing/2014/main" id="{85C0EE3C-0DF7-DDE6-3E21-F7184720B376}"/>
              </a:ext>
            </a:extLst>
          </p:cNvPr>
          <p:cNvSpPr txBox="1"/>
          <p:nvPr userDrawn="1"/>
        </p:nvSpPr>
        <p:spPr>
          <a:xfrm>
            <a:off x="804494" y="6412920"/>
            <a:ext cx="4953740" cy="242374"/>
          </a:xfrm>
          <a:prstGeom prst="rect">
            <a:avLst/>
          </a:prstGeom>
          <a:noFill/>
        </p:spPr>
        <p:txBody>
          <a:bodyPr wrap="square">
            <a:spAutoFit/>
          </a:bodyPr>
          <a:lstStyle/>
          <a:p>
            <a:r>
              <a:rPr kumimoji="1" lang="ja-JP" altLang="en-US" sz="975" dirty="0">
                <a:solidFill>
                  <a:srgbClr val="E08C46"/>
                </a:solidFill>
                <a:latin typeface="UD デジタル 教科書体 N-B" panose="02020700000000000000" pitchFamily="17" charset="-128"/>
                <a:ea typeface="UD デジタル 教科書体 N-B" panose="02020700000000000000" pitchFamily="17" charset="-128"/>
              </a:rPr>
              <a:t>東武デジタルソリューション</a:t>
            </a:r>
          </a:p>
        </p:txBody>
      </p:sp>
    </p:spTree>
    <p:extLst>
      <p:ext uri="{BB962C8B-B14F-4D97-AF65-F5344CB8AC3E}">
        <p14:creationId xmlns:p14="http://schemas.microsoft.com/office/powerpoint/2010/main" val="2903401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6D4438F-90A7-4B96-B4CC-F065B87DD160}" type="slidenum">
              <a:rPr kumimoji="1" lang="ja-JP" altLang="en-US" smtClean="0"/>
              <a:t>‹#›</a:t>
            </a:fld>
            <a:endParaRPr kumimoji="1" lang="ja-JP" altLang="en-US" dirty="0"/>
          </a:p>
        </p:txBody>
      </p:sp>
    </p:spTree>
    <p:extLst>
      <p:ext uri="{BB962C8B-B14F-4D97-AF65-F5344CB8AC3E}">
        <p14:creationId xmlns:p14="http://schemas.microsoft.com/office/powerpoint/2010/main" val="2804088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6D4438F-90A7-4B96-B4CC-F065B87DD160}" type="slidenum">
              <a:rPr kumimoji="1" lang="ja-JP" altLang="en-US" smtClean="0"/>
              <a:t>‹#›</a:t>
            </a:fld>
            <a:endParaRPr kumimoji="1" lang="ja-JP" altLang="en-US" dirty="0"/>
          </a:p>
        </p:txBody>
      </p:sp>
    </p:spTree>
    <p:extLst>
      <p:ext uri="{BB962C8B-B14F-4D97-AF65-F5344CB8AC3E}">
        <p14:creationId xmlns:p14="http://schemas.microsoft.com/office/powerpoint/2010/main" val="4273706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6D4438F-90A7-4B96-B4CC-F065B87DD160}" type="slidenum">
              <a:rPr kumimoji="1" lang="ja-JP" altLang="en-US" smtClean="0"/>
              <a:t>‹#›</a:t>
            </a:fld>
            <a:endParaRPr kumimoji="1" lang="ja-JP" altLang="en-US" dirty="0"/>
          </a:p>
        </p:txBody>
      </p:sp>
    </p:spTree>
    <p:extLst>
      <p:ext uri="{BB962C8B-B14F-4D97-AF65-F5344CB8AC3E}">
        <p14:creationId xmlns:p14="http://schemas.microsoft.com/office/powerpoint/2010/main" val="3922691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E497658-71EC-4256-86D4-10FCC11BF696}"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40CB3E81-A2A0-944C-D516-30D06292C94E}"/>
              </a:ext>
            </a:extLst>
          </p:cNvPr>
          <p:cNvPicPr>
            <a:picLocks noChangeAspect="1"/>
          </p:cNvPicPr>
          <p:nvPr userDrawn="1"/>
        </p:nvPicPr>
        <p:blipFill>
          <a:blip r:embed="rId2"/>
          <a:stretch>
            <a:fillRect/>
          </a:stretch>
        </p:blipFill>
        <p:spPr>
          <a:xfrm>
            <a:off x="182367" y="6356352"/>
            <a:ext cx="571499" cy="385762"/>
          </a:xfrm>
          <a:prstGeom prst="rect">
            <a:avLst/>
          </a:prstGeom>
        </p:spPr>
      </p:pic>
      <p:sp>
        <p:nvSpPr>
          <p:cNvPr id="8" name="テキスト ボックス 7">
            <a:extLst>
              <a:ext uri="{FF2B5EF4-FFF2-40B4-BE49-F238E27FC236}">
                <a16:creationId xmlns:a16="http://schemas.microsoft.com/office/drawing/2014/main" id="{85C0EE3C-0DF7-DDE6-3E21-F7184720B376}"/>
              </a:ext>
            </a:extLst>
          </p:cNvPr>
          <p:cNvSpPr txBox="1"/>
          <p:nvPr userDrawn="1"/>
        </p:nvSpPr>
        <p:spPr>
          <a:xfrm>
            <a:off x="804494" y="6412920"/>
            <a:ext cx="4953740" cy="242374"/>
          </a:xfrm>
          <a:prstGeom prst="rect">
            <a:avLst/>
          </a:prstGeom>
          <a:noFill/>
        </p:spPr>
        <p:txBody>
          <a:bodyPr wrap="square">
            <a:spAutoFit/>
          </a:bodyPr>
          <a:lstStyle/>
          <a:p>
            <a:r>
              <a:rPr kumimoji="1" lang="ja-JP" altLang="en-US" sz="975" dirty="0">
                <a:solidFill>
                  <a:srgbClr val="E08C46"/>
                </a:solidFill>
                <a:latin typeface="UD デジタル 教科書体 N-B" panose="02020700000000000000" pitchFamily="17" charset="-128"/>
                <a:ea typeface="UD デジタル 教科書体 N-B" panose="02020700000000000000" pitchFamily="17" charset="-128"/>
              </a:rPr>
              <a:t>東武デジタルソリューション</a:t>
            </a:r>
          </a:p>
        </p:txBody>
      </p:sp>
    </p:spTree>
    <p:extLst>
      <p:ext uri="{BB962C8B-B14F-4D97-AF65-F5344CB8AC3E}">
        <p14:creationId xmlns:p14="http://schemas.microsoft.com/office/powerpoint/2010/main" val="308927239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E497658-71EC-4256-86D4-10FCC11BF696}" type="slidenum">
              <a:rPr kumimoji="1" lang="ja-JP" altLang="en-US" smtClean="0"/>
              <a:t>‹#›</a:t>
            </a:fld>
            <a:endParaRPr kumimoji="1" lang="ja-JP" altLang="en-US"/>
          </a:p>
        </p:txBody>
      </p:sp>
    </p:spTree>
    <p:extLst>
      <p:ext uri="{BB962C8B-B14F-4D97-AF65-F5344CB8AC3E}">
        <p14:creationId xmlns:p14="http://schemas.microsoft.com/office/powerpoint/2010/main" val="822293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E497658-71EC-4256-86D4-10FCC11BF696}" type="slidenum">
              <a:rPr kumimoji="1" lang="ja-JP" altLang="en-US" smtClean="0"/>
              <a:t>‹#›</a:t>
            </a:fld>
            <a:endParaRPr kumimoji="1" lang="ja-JP" altLang="en-US"/>
          </a:p>
        </p:txBody>
      </p:sp>
    </p:spTree>
    <p:extLst>
      <p:ext uri="{BB962C8B-B14F-4D97-AF65-F5344CB8AC3E}">
        <p14:creationId xmlns:p14="http://schemas.microsoft.com/office/powerpoint/2010/main" val="2387529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E497658-71EC-4256-86D4-10FCC11BF696}" type="slidenum">
              <a:rPr kumimoji="1" lang="ja-JP" altLang="en-US" smtClean="0"/>
              <a:t>‹#›</a:t>
            </a:fld>
            <a:endParaRPr kumimoji="1" lang="ja-JP" altLang="en-US"/>
          </a:p>
        </p:txBody>
      </p:sp>
      <p:pic>
        <p:nvPicPr>
          <p:cNvPr id="6" name="図 5">
            <a:extLst>
              <a:ext uri="{FF2B5EF4-FFF2-40B4-BE49-F238E27FC236}">
                <a16:creationId xmlns:a16="http://schemas.microsoft.com/office/drawing/2014/main" id="{40CB3E81-A2A0-944C-D516-30D06292C94E}"/>
              </a:ext>
            </a:extLst>
          </p:cNvPr>
          <p:cNvPicPr>
            <a:picLocks noChangeAspect="1"/>
          </p:cNvPicPr>
          <p:nvPr userDrawn="1"/>
        </p:nvPicPr>
        <p:blipFill>
          <a:blip r:embed="rId2"/>
          <a:stretch>
            <a:fillRect/>
          </a:stretch>
        </p:blipFill>
        <p:spPr>
          <a:xfrm>
            <a:off x="182367" y="6356352"/>
            <a:ext cx="571499" cy="385762"/>
          </a:xfrm>
          <a:prstGeom prst="rect">
            <a:avLst/>
          </a:prstGeom>
        </p:spPr>
      </p:pic>
      <p:sp>
        <p:nvSpPr>
          <p:cNvPr id="7" name="テキスト ボックス 6">
            <a:extLst>
              <a:ext uri="{FF2B5EF4-FFF2-40B4-BE49-F238E27FC236}">
                <a16:creationId xmlns:a16="http://schemas.microsoft.com/office/drawing/2014/main" id="{85C0EE3C-0DF7-DDE6-3E21-F7184720B376}"/>
              </a:ext>
            </a:extLst>
          </p:cNvPr>
          <p:cNvSpPr txBox="1"/>
          <p:nvPr userDrawn="1"/>
        </p:nvSpPr>
        <p:spPr>
          <a:xfrm>
            <a:off x="804494" y="6412920"/>
            <a:ext cx="4953740" cy="242374"/>
          </a:xfrm>
          <a:prstGeom prst="rect">
            <a:avLst/>
          </a:prstGeom>
          <a:noFill/>
        </p:spPr>
        <p:txBody>
          <a:bodyPr wrap="square">
            <a:spAutoFit/>
          </a:bodyPr>
          <a:lstStyle/>
          <a:p>
            <a:r>
              <a:rPr kumimoji="1" lang="ja-JP" altLang="en-US" sz="975" dirty="0">
                <a:solidFill>
                  <a:srgbClr val="E08C46"/>
                </a:solidFill>
                <a:latin typeface="UD デジタル 教科書体 N-B" panose="02020700000000000000" pitchFamily="17" charset="-128"/>
                <a:ea typeface="UD デジタル 教科書体 N-B" panose="02020700000000000000" pitchFamily="17" charset="-128"/>
              </a:rPr>
              <a:t>東武デジタルソリューション</a:t>
            </a:r>
          </a:p>
        </p:txBody>
      </p:sp>
    </p:spTree>
    <p:extLst>
      <p:ext uri="{BB962C8B-B14F-4D97-AF65-F5344CB8AC3E}">
        <p14:creationId xmlns:p14="http://schemas.microsoft.com/office/powerpoint/2010/main" val="24377284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E497658-71EC-4256-86D4-10FCC11BF696}" type="slidenum">
              <a:rPr kumimoji="1" lang="ja-JP" altLang="en-US" smtClean="0"/>
              <a:t>‹#›</a:t>
            </a:fld>
            <a:endParaRPr kumimoji="1" lang="ja-JP" altLang="en-US"/>
          </a:p>
        </p:txBody>
      </p:sp>
    </p:spTree>
    <p:extLst>
      <p:ext uri="{BB962C8B-B14F-4D97-AF65-F5344CB8AC3E}">
        <p14:creationId xmlns:p14="http://schemas.microsoft.com/office/powerpoint/2010/main" val="1598219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E497658-71EC-4256-86D4-10FCC11BF696}" type="slidenum">
              <a:rPr kumimoji="1" lang="ja-JP" altLang="en-US" smtClean="0"/>
              <a:t>‹#›</a:t>
            </a:fld>
            <a:endParaRPr kumimoji="1" lang="ja-JP" altLang="en-US"/>
          </a:p>
        </p:txBody>
      </p:sp>
    </p:spTree>
    <p:extLst>
      <p:ext uri="{BB962C8B-B14F-4D97-AF65-F5344CB8AC3E}">
        <p14:creationId xmlns:p14="http://schemas.microsoft.com/office/powerpoint/2010/main" val="1877645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E497658-71EC-4256-86D4-10FCC11BF696}" type="slidenum">
              <a:rPr kumimoji="1" lang="ja-JP" altLang="en-US" smtClean="0"/>
              <a:t>‹#›</a:t>
            </a:fld>
            <a:endParaRPr kumimoji="1" lang="ja-JP" altLang="en-US"/>
          </a:p>
        </p:txBody>
      </p:sp>
    </p:spTree>
    <p:extLst>
      <p:ext uri="{BB962C8B-B14F-4D97-AF65-F5344CB8AC3E}">
        <p14:creationId xmlns:p14="http://schemas.microsoft.com/office/powerpoint/2010/main" val="392668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97658-71EC-4256-86D4-10FCC11BF696}" type="slidenum">
              <a:rPr kumimoji="1" lang="ja-JP" altLang="en-US" smtClean="0"/>
              <a:t>‹#›</a:t>
            </a:fld>
            <a:endParaRPr kumimoji="1" lang="ja-JP" altLang="en-US"/>
          </a:p>
        </p:txBody>
      </p:sp>
    </p:spTree>
    <p:extLst>
      <p:ext uri="{BB962C8B-B14F-4D97-AF65-F5344CB8AC3E}">
        <p14:creationId xmlns:p14="http://schemas.microsoft.com/office/powerpoint/2010/main" val="31299955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4438F-90A7-4B96-B4CC-F065B87DD160}" type="slidenum">
              <a:rPr kumimoji="1" lang="ja-JP" altLang="en-US" smtClean="0"/>
              <a:t>‹#›</a:t>
            </a:fld>
            <a:endParaRPr kumimoji="1" lang="ja-JP" altLang="en-US" dirty="0"/>
          </a:p>
        </p:txBody>
      </p:sp>
    </p:spTree>
    <p:extLst>
      <p:ext uri="{BB962C8B-B14F-4D97-AF65-F5344CB8AC3E}">
        <p14:creationId xmlns:p14="http://schemas.microsoft.com/office/powerpoint/2010/main" val="36198156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oleObject" Target="../embeddings/oleObject4.bin"/><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8.emf"/><Relationship Id="rId5" Type="http://schemas.openxmlformats.org/officeDocument/2006/relationships/oleObject" Target="../embeddings/oleObject6.bin"/><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0.emf"/><Relationship Id="rId5" Type="http://schemas.openxmlformats.org/officeDocument/2006/relationships/oleObject" Target="../embeddings/oleObject8.bin"/><Relationship Id="rId4" Type="http://schemas.openxmlformats.org/officeDocument/2006/relationships/image" Target="../media/image19.emf"/></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1.emf"/></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soumu.go.jp/iicp/research/results/media_usage-time.html" TargetMode="Externa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74650E7-0CDF-3F7E-267A-7E272E7ABCEB}"/>
              </a:ext>
            </a:extLst>
          </p:cNvPr>
          <p:cNvSpPr/>
          <p:nvPr/>
        </p:nvSpPr>
        <p:spPr>
          <a:xfrm>
            <a:off x="0" y="209306"/>
            <a:ext cx="9906000" cy="4393576"/>
          </a:xfrm>
          <a:prstGeom prst="rect">
            <a:avLst/>
          </a:prstGeom>
          <a:noFill/>
          <a:effectLst>
            <a:outerShdw blurRad="50800" dist="76200" dir="5400000" algn="ctr" rotWithShape="0">
              <a:srgbClr val="000000">
                <a:alpha val="43137"/>
              </a:srgbClr>
            </a:outerShdw>
          </a:effectLst>
        </p:spPr>
        <p:txBody>
          <a:bodyPr wrap="square" lIns="74295" tIns="37148" rIns="74295" bIns="37148">
            <a:spAutoFit/>
          </a:bodyPr>
          <a:lstStyle/>
          <a:p>
            <a:r>
              <a:rPr lang="ja-JP" altLang="en-US" sz="4875" b="1" dirty="0" smtClean="0">
                <a:ln w="38100">
                  <a:solidFill>
                    <a:schemeClr val="tx1"/>
                  </a:solidFill>
                  <a:prstDash val="solid"/>
                </a:ln>
                <a:solidFill>
                  <a:schemeClr val="bg1"/>
                </a:solidFill>
                <a:effectLst>
                  <a:outerShdw blurRad="50800" dist="38100" dir="2700000" algn="tl" rotWithShape="0">
                    <a:prstClr val="black">
                      <a:alpha val="40000"/>
                    </a:prstClr>
                  </a:outerShdw>
                </a:effectLst>
                <a:latin typeface="UD デジタル 教科書体 N-B" panose="02020700000000000000" pitchFamily="17" charset="-128"/>
                <a:ea typeface="UD デジタル 教科書体 N-B" panose="02020700000000000000" pitchFamily="17" charset="-128"/>
              </a:rPr>
              <a:t>　</a:t>
            </a:r>
            <a:r>
              <a:rPr lang="en-US" altLang="ja-JP" sz="4400" b="1" dirty="0" smtClean="0">
                <a:ln w="38100">
                  <a:solidFill>
                    <a:schemeClr val="tx1"/>
                  </a:solidFill>
                  <a:prstDash val="solid"/>
                </a:ln>
                <a:solidFill>
                  <a:schemeClr val="bg1"/>
                </a:solidFill>
                <a:effectLst>
                  <a:outerShdw blurRad="50800" dist="38100" dir="2700000" algn="tl" rotWithShape="0">
                    <a:prstClr val="black">
                      <a:alpha val="40000"/>
                    </a:prstClr>
                  </a:outerShdw>
                </a:effectLst>
                <a:latin typeface="UD デジタル 教科書体 N-B" panose="02020700000000000000" pitchFamily="17" charset="-128"/>
                <a:ea typeface="UD デジタル 教科書体 N-B" panose="02020700000000000000" pitchFamily="17" charset="-128"/>
              </a:rPr>
              <a:t>2022</a:t>
            </a:r>
            <a:r>
              <a:rPr lang="ja-JP" altLang="en-US" sz="4400" b="1" dirty="0" smtClean="0">
                <a:ln w="38100">
                  <a:solidFill>
                    <a:schemeClr val="tx1"/>
                  </a:solidFill>
                  <a:prstDash val="solid"/>
                </a:ln>
                <a:solidFill>
                  <a:schemeClr val="bg1"/>
                </a:solidFill>
                <a:effectLst>
                  <a:outerShdw blurRad="50800" dist="38100" dir="2700000" algn="tl" rotWithShape="0">
                    <a:prstClr val="black">
                      <a:alpha val="40000"/>
                    </a:prstClr>
                  </a:outerShdw>
                </a:effectLst>
                <a:latin typeface="UD デジタル 教科書体 N-B" panose="02020700000000000000" pitchFamily="17" charset="-128"/>
                <a:ea typeface="UD デジタル 教科書体 N-B" panose="02020700000000000000" pitchFamily="17" charset="-128"/>
              </a:rPr>
              <a:t>年５月前半</a:t>
            </a:r>
            <a:r>
              <a:rPr lang="ja-JP" altLang="en-US" sz="4875" b="1" dirty="0" smtClean="0">
                <a:ln w="38100">
                  <a:solidFill>
                    <a:schemeClr val="tx1"/>
                  </a:solidFill>
                  <a:prstDash val="solid"/>
                </a:ln>
                <a:solidFill>
                  <a:schemeClr val="bg1"/>
                </a:solidFill>
                <a:effectLst>
                  <a:outerShdw blurRad="50800" dist="38100" dir="2700000" algn="tl" rotWithShape="0">
                    <a:prstClr val="black">
                      <a:alpha val="40000"/>
                    </a:prstClr>
                  </a:outerShdw>
                </a:effectLst>
                <a:latin typeface="UD デジタル 教科書体 N-B" panose="02020700000000000000" pitchFamily="17" charset="-128"/>
                <a:ea typeface="UD デジタル 教科書体 N-B" panose="02020700000000000000" pitchFamily="17" charset="-128"/>
              </a:rPr>
              <a:t>　</a:t>
            </a:r>
            <a:endParaRPr lang="en-US" altLang="ja-JP" sz="4875" b="1" dirty="0" smtClean="0">
              <a:ln w="38100">
                <a:solidFill>
                  <a:schemeClr val="tx1"/>
                </a:solidFill>
                <a:prstDash val="solid"/>
              </a:ln>
              <a:solidFill>
                <a:schemeClr val="bg1"/>
              </a:solidFill>
              <a:effectLst>
                <a:outerShdw blurRad="50800" dist="38100" dir="2700000" algn="tl" rotWithShape="0">
                  <a:prstClr val="black">
                    <a:alpha val="40000"/>
                  </a:prstClr>
                </a:outerShdw>
              </a:effectLst>
              <a:latin typeface="UD デジタル 教科書体 N-B" panose="02020700000000000000" pitchFamily="17" charset="-128"/>
              <a:ea typeface="UD デジタル 教科書体 N-B" panose="02020700000000000000" pitchFamily="17" charset="-128"/>
            </a:endParaRPr>
          </a:p>
          <a:p>
            <a:endParaRPr lang="ja-JP" altLang="en-US" sz="2800" b="1" dirty="0">
              <a:ln w="38100">
                <a:solidFill>
                  <a:schemeClr val="tx1"/>
                </a:solidFill>
                <a:prstDash val="solid"/>
              </a:ln>
              <a:solidFill>
                <a:schemeClr val="bg1"/>
              </a:solidFill>
              <a:effectLst>
                <a:outerShdw blurRad="50800" dist="38100" dir="2700000" algn="tl" rotWithShape="0">
                  <a:prstClr val="black">
                    <a:alpha val="40000"/>
                  </a:prstClr>
                </a:outerShdw>
              </a:effectLst>
              <a:latin typeface="UD デジタル 教科書体 N-B" panose="02020700000000000000" pitchFamily="17" charset="-128"/>
              <a:ea typeface="UD デジタル 教科書体 N-B" panose="02020700000000000000" pitchFamily="17" charset="-128"/>
            </a:endParaRPr>
          </a:p>
          <a:p>
            <a:pPr algn="ctr"/>
            <a:r>
              <a:rPr lang="ja-JP" altLang="en-US" sz="8000" b="1" dirty="0" smtClean="0">
                <a:ln w="38100">
                  <a:solidFill>
                    <a:schemeClr val="tx1"/>
                  </a:solidFill>
                  <a:prstDash val="solid"/>
                </a:ln>
                <a:solidFill>
                  <a:srgbClr val="FFFF00"/>
                </a:solidFill>
                <a:effectLst>
                  <a:outerShdw blurRad="50800" dist="38100" dir="2700000" algn="tl" rotWithShape="0">
                    <a:prstClr val="black">
                      <a:alpha val="40000"/>
                    </a:prstClr>
                  </a:outerShdw>
                </a:effectLst>
                <a:latin typeface="UD デジタル 教科書体 N-B" panose="02020700000000000000" pitchFamily="17" charset="-128"/>
                <a:ea typeface="UD デジタル 教科書体 N-B" panose="02020700000000000000" pitchFamily="17" charset="-128"/>
              </a:rPr>
              <a:t>参院選データ予測</a:t>
            </a:r>
            <a:r>
              <a:rPr lang="en-US" altLang="ja-JP" sz="8000" b="1" dirty="0" smtClean="0">
                <a:ln w="38100">
                  <a:solidFill>
                    <a:schemeClr val="tx1"/>
                  </a:solidFill>
                  <a:prstDash val="solid"/>
                </a:ln>
                <a:solidFill>
                  <a:srgbClr val="FFFF00"/>
                </a:solidFill>
                <a:effectLst>
                  <a:outerShdw blurRad="50800" dist="38100" dir="2700000" algn="tl" rotWithShape="0">
                    <a:prstClr val="black">
                      <a:alpha val="40000"/>
                    </a:prstClr>
                  </a:outerShdw>
                </a:effectLst>
                <a:latin typeface="UD デジタル 教科書体 N-B" panose="02020700000000000000" pitchFamily="17" charset="-128"/>
                <a:ea typeface="UD デジタル 教科書体 N-B" panose="02020700000000000000" pitchFamily="17" charset="-128"/>
              </a:rPr>
              <a:t/>
            </a:r>
            <a:br>
              <a:rPr lang="en-US" altLang="ja-JP" sz="8000" b="1" dirty="0" smtClean="0">
                <a:ln w="38100">
                  <a:solidFill>
                    <a:schemeClr val="tx1"/>
                  </a:solidFill>
                  <a:prstDash val="solid"/>
                </a:ln>
                <a:solidFill>
                  <a:srgbClr val="FFFF00"/>
                </a:solidFill>
                <a:effectLst>
                  <a:outerShdw blurRad="50800" dist="38100" dir="2700000" algn="tl" rotWithShape="0">
                    <a:prstClr val="black">
                      <a:alpha val="40000"/>
                    </a:prstClr>
                  </a:outerShdw>
                </a:effectLst>
                <a:latin typeface="UD デジタル 教科書体 N-B" panose="02020700000000000000" pitchFamily="17" charset="-128"/>
                <a:ea typeface="UD デジタル 教科書体 N-B" panose="02020700000000000000" pitchFamily="17" charset="-128"/>
              </a:rPr>
            </a:br>
            <a:r>
              <a:rPr lang="ja-JP" altLang="en-US" sz="7200" b="1" dirty="0" smtClean="0">
                <a:ln w="38100">
                  <a:solidFill>
                    <a:schemeClr val="tx1"/>
                  </a:solidFill>
                  <a:prstDash val="solid"/>
                </a:ln>
                <a:solidFill>
                  <a:srgbClr val="FFFF00"/>
                </a:solidFill>
                <a:effectLst>
                  <a:outerShdw blurRad="50800" dist="38100" dir="2700000" algn="tl" rotWithShape="0">
                    <a:prstClr val="black">
                      <a:alpha val="40000"/>
                    </a:prstClr>
                  </a:outerShdw>
                </a:effectLst>
                <a:latin typeface="UD デジタル 教科書体 N-B" panose="02020700000000000000" pitchFamily="17" charset="-128"/>
                <a:ea typeface="UD デジタル 教科書体 N-B" panose="02020700000000000000" pitchFamily="17" charset="-128"/>
              </a:rPr>
              <a:t>ネットでの勝ち方</a:t>
            </a:r>
            <a:endParaRPr lang="en-US" altLang="ja-JP" sz="7200" b="1" dirty="0" smtClean="0">
              <a:ln w="38100">
                <a:solidFill>
                  <a:schemeClr val="tx1"/>
                </a:solidFill>
                <a:prstDash val="solid"/>
              </a:ln>
              <a:solidFill>
                <a:srgbClr val="FFFF00"/>
              </a:solidFill>
              <a:effectLst>
                <a:outerShdw blurRad="50800" dist="38100" dir="2700000" algn="tl" rotWithShape="0">
                  <a:prstClr val="black">
                    <a:alpha val="40000"/>
                  </a:prstClr>
                </a:outerShdw>
              </a:effectLst>
              <a:latin typeface="UD デジタル 教科書体 N-B" panose="02020700000000000000" pitchFamily="17" charset="-128"/>
              <a:ea typeface="UD デジタル 教科書体 N-B" panose="02020700000000000000" pitchFamily="17" charset="-128"/>
            </a:endParaRPr>
          </a:p>
          <a:p>
            <a:endParaRPr lang="ja-JP" altLang="en-US" sz="4388" b="1" dirty="0">
              <a:ln w="38100">
                <a:solidFill>
                  <a:schemeClr val="tx1"/>
                </a:solidFill>
                <a:prstDash val="solid"/>
              </a:ln>
              <a:solidFill>
                <a:schemeClr val="bg1"/>
              </a:solidFill>
              <a:effectLst>
                <a:outerShdw blurRad="50800" dist="38100" dir="2700000" algn="tl" rotWithShape="0">
                  <a:prstClr val="black">
                    <a:alpha val="40000"/>
                  </a:prstClr>
                </a:outerShdw>
              </a:effectLst>
              <a:latin typeface="UD デジタル 教科書体 N-B" panose="02020700000000000000" pitchFamily="17" charset="-128"/>
              <a:ea typeface="UD デジタル 教科書体 N-B" panose="02020700000000000000" pitchFamily="17" charset="-128"/>
            </a:endParaRPr>
          </a:p>
        </p:txBody>
      </p:sp>
      <p:pic>
        <p:nvPicPr>
          <p:cNvPr id="3" name="図 2"/>
          <p:cNvPicPr>
            <a:picLocks noChangeAspect="1"/>
          </p:cNvPicPr>
          <p:nvPr/>
        </p:nvPicPr>
        <p:blipFill>
          <a:blip r:embed="rId2"/>
          <a:stretch>
            <a:fillRect/>
          </a:stretch>
        </p:blipFill>
        <p:spPr>
          <a:xfrm>
            <a:off x="4879109" y="3988616"/>
            <a:ext cx="4595979" cy="2744693"/>
          </a:xfrm>
          <a:prstGeom prst="rect">
            <a:avLst/>
          </a:prstGeom>
        </p:spPr>
      </p:pic>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1</a:t>
            </a:fld>
            <a:endParaRPr kumimoji="1" lang="ja-JP" altLang="en-US" dirty="0"/>
          </a:p>
        </p:txBody>
      </p:sp>
    </p:spTree>
    <p:extLst>
      <p:ext uri="{BB962C8B-B14F-4D97-AF65-F5344CB8AC3E}">
        <p14:creationId xmlns:p14="http://schemas.microsoft.com/office/powerpoint/2010/main" val="1707063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3613" y="108620"/>
            <a:ext cx="7886700" cy="909492"/>
          </a:xfrm>
        </p:spPr>
        <p:txBody>
          <a:bodyPr>
            <a:normAutofit/>
          </a:bodyPr>
          <a:lstStyle/>
          <a:p>
            <a:r>
              <a:rPr lang="ja-JP" altLang="en-US" sz="3600" dirty="0">
                <a:latin typeface="UD デジタル 教科書体 NP-B" panose="02020700000000000000" pitchFamily="18" charset="-128"/>
                <a:ea typeface="UD デジタル 教科書体 NP-B" panose="02020700000000000000" pitchFamily="18" charset="-128"/>
              </a:rPr>
              <a:t>「立憲民主党」という検索をした人</a:t>
            </a:r>
          </a:p>
        </p:txBody>
      </p:sp>
      <p:pic>
        <p:nvPicPr>
          <p:cNvPr id="6" name="図 5"/>
          <p:cNvPicPr>
            <a:picLocks noChangeAspect="1"/>
          </p:cNvPicPr>
          <p:nvPr/>
        </p:nvPicPr>
        <p:blipFill>
          <a:blip r:embed="rId2"/>
          <a:stretch>
            <a:fillRect/>
          </a:stretch>
        </p:blipFill>
        <p:spPr>
          <a:xfrm>
            <a:off x="2126673" y="1126839"/>
            <a:ext cx="5800436" cy="3964717"/>
          </a:xfrm>
          <a:prstGeom prst="rect">
            <a:avLst/>
          </a:prstGeom>
        </p:spPr>
      </p:pic>
      <p:sp>
        <p:nvSpPr>
          <p:cNvPr id="7" name="正方形/長方形 6"/>
          <p:cNvSpPr/>
          <p:nvPr/>
        </p:nvSpPr>
        <p:spPr>
          <a:xfrm>
            <a:off x="1096581" y="5200283"/>
            <a:ext cx="8590813" cy="1200329"/>
          </a:xfrm>
          <a:prstGeom prst="rect">
            <a:avLst/>
          </a:prstGeom>
        </p:spPr>
        <p:txBody>
          <a:bodyPr wrap="none">
            <a:spAutoFit/>
          </a:bodyPr>
          <a:lstStyle/>
          <a:p>
            <a:r>
              <a:rPr lang="ja-JP" altLang="en-US" sz="2400" dirty="0">
                <a:latin typeface="UD デジタル 教科書体 NP-B" panose="02020700000000000000" pitchFamily="18" charset="-128"/>
                <a:ea typeface="UD デジタル 教科書体 NP-B" panose="02020700000000000000" pitchFamily="18" charset="-128"/>
              </a:rPr>
              <a:t>公式サイト</a:t>
            </a:r>
            <a:r>
              <a:rPr lang="ja-JP" altLang="en-US" sz="2400" dirty="0" smtClean="0">
                <a:latin typeface="UD デジタル 教科書体 NP-B" panose="02020700000000000000" pitchFamily="18" charset="-128"/>
                <a:ea typeface="UD デジタル 教科書体 NP-B" panose="02020700000000000000" pitchFamily="18" charset="-128"/>
              </a:rPr>
              <a:t>とほぼ同じ量が「</a:t>
            </a:r>
            <a:r>
              <a:rPr lang="ja-JP" altLang="en-US" sz="2400" dirty="0">
                <a:latin typeface="UD デジタル 教科書体 NP-B" panose="02020700000000000000" pitchFamily="18" charset="-128"/>
                <a:ea typeface="UD デジタル 教科書体 NP-B" panose="02020700000000000000" pitchFamily="18" charset="-128"/>
              </a:rPr>
              <a:t>立憲民主党 小川淳也に暗雲」</a:t>
            </a:r>
            <a:endParaRPr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という記事に取られて</a:t>
            </a:r>
            <a:r>
              <a:rPr lang="ja-JP" altLang="en-US" sz="2400" dirty="0" smtClean="0">
                <a:latin typeface="UD デジタル 教科書体 NP-B" panose="02020700000000000000" pitchFamily="18" charset="-128"/>
                <a:ea typeface="UD デジタル 教科書体 NP-B" panose="02020700000000000000" pitchFamily="18" charset="-128"/>
              </a:rPr>
              <a:t>しまっています</a:t>
            </a:r>
            <a:endParaRPr lang="en-US" altLang="ja-JP" sz="2400" dirty="0">
              <a:latin typeface="UD デジタル 教科書体 NP-B" panose="02020700000000000000" pitchFamily="18" charset="-128"/>
              <a:ea typeface="UD デジタル 教科書体 NP-B" panose="02020700000000000000" pitchFamily="18" charset="-128"/>
            </a:endParaRPr>
          </a:p>
          <a:p>
            <a:r>
              <a:rPr lang="en-US" altLang="ja-JP" sz="2400" dirty="0">
                <a:latin typeface="UD デジタル 教科書体 NP-B" panose="02020700000000000000" pitchFamily="18" charset="-128"/>
                <a:ea typeface="UD デジタル 教科書体 NP-B" panose="02020700000000000000" pitchFamily="18" charset="-128"/>
              </a:rPr>
              <a:t>https://president.jp/articles/-/52045</a:t>
            </a:r>
            <a:endParaRPr lang="ja-JP" altLang="en-US" sz="2400" dirty="0">
              <a:latin typeface="UD デジタル 教科書体 NP-B" panose="02020700000000000000" pitchFamily="18" charset="-128"/>
              <a:ea typeface="UD デジタル 教科書体 NP-B" panose="02020700000000000000" pitchFamily="18" charset="-128"/>
            </a:endParaRPr>
          </a:p>
        </p:txBody>
      </p:sp>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10</a:t>
            </a:fld>
            <a:endParaRPr kumimoji="1" lang="ja-JP" altLang="en-US" dirty="0"/>
          </a:p>
        </p:txBody>
      </p:sp>
    </p:spTree>
    <p:extLst>
      <p:ext uri="{BB962C8B-B14F-4D97-AF65-F5344CB8AC3E}">
        <p14:creationId xmlns:p14="http://schemas.microsoft.com/office/powerpoint/2010/main" val="3886859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8412" y="965636"/>
            <a:ext cx="4004652" cy="682119"/>
          </a:xfrm>
        </p:spPr>
        <p:txBody>
          <a:bodyPr>
            <a:noAutofit/>
          </a:bodyPr>
          <a:lstStyle/>
          <a:p>
            <a:r>
              <a:rPr lang="ja-JP" altLang="en-US" sz="3200" dirty="0">
                <a:latin typeface="UD デジタル 教科書体 NP-B" panose="02020700000000000000" pitchFamily="18" charset="-128"/>
                <a:ea typeface="UD デジタル 教科書体 NP-B" panose="02020700000000000000" pitchFamily="18" charset="-128"/>
              </a:rPr>
              <a:t>「維新」という</a:t>
            </a:r>
            <a:r>
              <a:rPr lang="en-US" altLang="ja-JP" sz="3200" dirty="0">
                <a:latin typeface="UD デジタル 教科書体 NP-B" panose="02020700000000000000" pitchFamily="18" charset="-128"/>
                <a:ea typeface="UD デジタル 教科書体 NP-B" panose="02020700000000000000" pitchFamily="18" charset="-128"/>
              </a:rPr>
              <a:t/>
            </a:r>
            <a:br>
              <a:rPr lang="en-US" altLang="ja-JP" sz="3200" dirty="0">
                <a:latin typeface="UD デジタル 教科書体 NP-B" panose="02020700000000000000" pitchFamily="18" charset="-128"/>
                <a:ea typeface="UD デジタル 教科書体 NP-B" panose="02020700000000000000" pitchFamily="18" charset="-128"/>
              </a:rPr>
            </a:br>
            <a:r>
              <a:rPr lang="ja-JP" altLang="en-US" sz="3200" dirty="0">
                <a:latin typeface="UD デジタル 教科書体 NP-B" panose="02020700000000000000" pitchFamily="18" charset="-128"/>
                <a:ea typeface="UD デジタル 教科書体 NP-B" panose="02020700000000000000" pitchFamily="18" charset="-128"/>
              </a:rPr>
              <a:t>　　検索をした人</a:t>
            </a:r>
          </a:p>
        </p:txBody>
      </p:sp>
      <p:sp>
        <p:nvSpPr>
          <p:cNvPr id="7" name="正方形/長方形 6"/>
          <p:cNvSpPr/>
          <p:nvPr/>
        </p:nvSpPr>
        <p:spPr>
          <a:xfrm>
            <a:off x="1145308" y="5122254"/>
            <a:ext cx="7942937" cy="1384995"/>
          </a:xfrm>
          <a:prstGeom prst="rect">
            <a:avLst/>
          </a:prstGeom>
        </p:spPr>
        <p:txBody>
          <a:bodyPr wrap="square">
            <a:spAutoFit/>
          </a:bodyPr>
          <a:lstStyle/>
          <a:p>
            <a:r>
              <a:rPr lang="ja-JP" altLang="en-US" sz="2800" dirty="0">
                <a:latin typeface="UD デジタル 教科書体 NP-B" panose="02020700000000000000" pitchFamily="18" charset="-128"/>
                <a:ea typeface="UD デジタル 教科書体 NP-B" panose="02020700000000000000" pitchFamily="18" charset="-128"/>
              </a:rPr>
              <a:t>「維新」という検索では公式サイト以外に流出</a:t>
            </a:r>
            <a:endParaRPr lang="en-US" altLang="ja-JP" sz="2800" dirty="0">
              <a:latin typeface="UD デジタル 教科書体 NP-B" panose="02020700000000000000" pitchFamily="18" charset="-128"/>
              <a:ea typeface="UD デジタル 教科書体 NP-B" panose="02020700000000000000" pitchFamily="18" charset="-128"/>
            </a:endParaRPr>
          </a:p>
          <a:p>
            <a:r>
              <a:rPr lang="ja-JP" altLang="en-US" sz="2800" dirty="0">
                <a:latin typeface="UD デジタル 教科書体 NP-B" panose="02020700000000000000" pitchFamily="18" charset="-128"/>
                <a:ea typeface="UD デジタル 教科書体 NP-B" panose="02020700000000000000" pitchFamily="18" charset="-128"/>
              </a:rPr>
              <a:t>「維新の会」という検索では公式サイトに獲得</a:t>
            </a:r>
            <a:endParaRPr lang="en-US" altLang="ja-JP" sz="2800" dirty="0">
              <a:latin typeface="UD デジタル 教科書体 NP-B" panose="02020700000000000000" pitchFamily="18" charset="-128"/>
              <a:ea typeface="UD デジタル 教科書体 NP-B" panose="02020700000000000000" pitchFamily="18" charset="-128"/>
            </a:endParaRPr>
          </a:p>
          <a:p>
            <a:r>
              <a:rPr lang="ja-JP" altLang="en-US" sz="2800" dirty="0">
                <a:latin typeface="UD デジタル 教科書体 NP-B" panose="02020700000000000000" pitchFamily="18" charset="-128"/>
                <a:ea typeface="UD デジタル 教科書体 NP-B" panose="02020700000000000000" pitchFamily="18" charset="-128"/>
              </a:rPr>
              <a:t>しかし、前者の方が</a:t>
            </a:r>
            <a:r>
              <a:rPr lang="en-US" altLang="ja-JP" sz="2800" dirty="0">
                <a:latin typeface="UD デジタル 教科書体 NP-B" panose="02020700000000000000" pitchFamily="18" charset="-128"/>
                <a:ea typeface="UD デジタル 教科書体 NP-B" panose="02020700000000000000" pitchFamily="18" charset="-128"/>
              </a:rPr>
              <a:t>1.5</a:t>
            </a:r>
            <a:r>
              <a:rPr lang="ja-JP" altLang="en-US" sz="2800" dirty="0">
                <a:latin typeface="UD デジタル 教科書体 NP-B" panose="02020700000000000000" pitchFamily="18" charset="-128"/>
                <a:ea typeface="UD デジタル 教科書体 NP-B" panose="02020700000000000000" pitchFamily="18" charset="-128"/>
              </a:rPr>
              <a:t>倍も多いので取りこぼし</a:t>
            </a:r>
          </a:p>
        </p:txBody>
      </p:sp>
      <p:sp>
        <p:nvSpPr>
          <p:cNvPr id="8" name="タイトル 1"/>
          <p:cNvSpPr txBox="1">
            <a:spLocks/>
          </p:cNvSpPr>
          <p:nvPr/>
        </p:nvSpPr>
        <p:spPr>
          <a:xfrm>
            <a:off x="848412" y="3182952"/>
            <a:ext cx="3945261" cy="68211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UD デジタル 教科書体 NP-B" panose="02020700000000000000" pitchFamily="18" charset="-128"/>
                <a:ea typeface="UD デジタル 教科書体 NP-B" panose="02020700000000000000" pitchFamily="18" charset="-128"/>
              </a:rPr>
              <a:t>「維新の会」という</a:t>
            </a:r>
            <a:endParaRPr lang="en-US" altLang="ja-JP" sz="3200" dirty="0">
              <a:latin typeface="UD デジタル 教科書体 NP-B" panose="02020700000000000000" pitchFamily="18" charset="-128"/>
              <a:ea typeface="UD デジタル 教科書体 NP-B" panose="02020700000000000000" pitchFamily="18" charset="-128"/>
            </a:endParaRPr>
          </a:p>
          <a:p>
            <a:r>
              <a:rPr lang="ja-JP" altLang="en-US" sz="3200" dirty="0">
                <a:latin typeface="UD デジタル 教科書体 NP-B" panose="02020700000000000000" pitchFamily="18" charset="-128"/>
                <a:ea typeface="UD デジタル 教科書体 NP-B" panose="02020700000000000000" pitchFamily="18" charset="-128"/>
              </a:rPr>
              <a:t>　　検索をした人</a:t>
            </a:r>
            <a:endParaRPr lang="en-US" altLang="ja-JP" sz="3200" dirty="0">
              <a:latin typeface="UD デジタル 教科書体 NP-B" panose="02020700000000000000" pitchFamily="18" charset="-128"/>
              <a:ea typeface="UD デジタル 教科書体 NP-B" panose="02020700000000000000" pitchFamily="18" charset="-128"/>
            </a:endParaRPr>
          </a:p>
        </p:txBody>
      </p:sp>
      <p:pic>
        <p:nvPicPr>
          <p:cNvPr id="5" name="図 4"/>
          <p:cNvPicPr>
            <a:picLocks noChangeAspect="1"/>
          </p:cNvPicPr>
          <p:nvPr/>
        </p:nvPicPr>
        <p:blipFill>
          <a:blip r:embed="rId2"/>
          <a:stretch>
            <a:fillRect/>
          </a:stretch>
        </p:blipFill>
        <p:spPr>
          <a:xfrm>
            <a:off x="4793672" y="2821711"/>
            <a:ext cx="4472709" cy="2150341"/>
          </a:xfrm>
          <a:prstGeom prst="rect">
            <a:avLst/>
          </a:prstGeom>
        </p:spPr>
      </p:pic>
      <p:pic>
        <p:nvPicPr>
          <p:cNvPr id="6" name="図 5"/>
          <p:cNvPicPr>
            <a:picLocks noChangeAspect="1"/>
          </p:cNvPicPr>
          <p:nvPr/>
        </p:nvPicPr>
        <p:blipFill>
          <a:blip r:embed="rId3"/>
          <a:stretch>
            <a:fillRect/>
          </a:stretch>
        </p:blipFill>
        <p:spPr>
          <a:xfrm>
            <a:off x="4793671" y="182599"/>
            <a:ext cx="4461531" cy="2144967"/>
          </a:xfrm>
          <a:prstGeom prst="rect">
            <a:avLst/>
          </a:prstGeom>
        </p:spPr>
      </p:pic>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11</a:t>
            </a:fld>
            <a:endParaRPr kumimoji="1" lang="ja-JP" altLang="en-US" dirty="0"/>
          </a:p>
        </p:txBody>
      </p:sp>
    </p:spTree>
    <p:extLst>
      <p:ext uri="{BB962C8B-B14F-4D97-AF65-F5344CB8AC3E}">
        <p14:creationId xmlns:p14="http://schemas.microsoft.com/office/powerpoint/2010/main" val="6322098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3613" y="108620"/>
            <a:ext cx="7886700" cy="909492"/>
          </a:xfrm>
        </p:spPr>
        <p:txBody>
          <a:bodyPr>
            <a:normAutofit/>
          </a:bodyPr>
          <a:lstStyle/>
          <a:p>
            <a:r>
              <a:rPr lang="ja-JP" altLang="en-US" sz="3600" dirty="0">
                <a:latin typeface="UD デジタル 教科書体 NP-B" panose="02020700000000000000" pitchFamily="18" charset="-128"/>
                <a:ea typeface="UD デジタル 教科書体 NP-B" panose="02020700000000000000" pitchFamily="18" charset="-128"/>
              </a:rPr>
              <a:t>「公明党」という検索をした人</a:t>
            </a:r>
          </a:p>
        </p:txBody>
      </p:sp>
      <p:sp>
        <p:nvSpPr>
          <p:cNvPr id="7" name="正方形/長方形 6"/>
          <p:cNvSpPr/>
          <p:nvPr/>
        </p:nvSpPr>
        <p:spPr>
          <a:xfrm>
            <a:off x="1976863" y="4987847"/>
            <a:ext cx="6340197" cy="1077218"/>
          </a:xfrm>
          <a:prstGeom prst="rect">
            <a:avLst/>
          </a:prstGeom>
        </p:spPr>
        <p:txBody>
          <a:bodyPr wrap="none">
            <a:spAutoFit/>
          </a:bodyPr>
          <a:lstStyle/>
          <a:p>
            <a:r>
              <a:rPr lang="ja-JP" altLang="en-US" sz="3200" dirty="0">
                <a:latin typeface="UD デジタル 教科書体 NP-B" panose="02020700000000000000" pitchFamily="18" charset="-128"/>
                <a:ea typeface="UD デジタル 教科書体 NP-B" panose="02020700000000000000" pitchFamily="18" charset="-128"/>
              </a:rPr>
              <a:t>約半分を公式サイトに</a:t>
            </a:r>
            <a:endParaRPr lang="en-US" altLang="ja-JP" sz="3200" dirty="0">
              <a:latin typeface="UD デジタル 教科書体 NP-B" panose="02020700000000000000" pitchFamily="18" charset="-128"/>
              <a:ea typeface="UD デジタル 教科書体 NP-B" panose="02020700000000000000" pitchFamily="18" charset="-128"/>
            </a:endParaRPr>
          </a:p>
          <a:p>
            <a:r>
              <a:rPr lang="ja-JP" altLang="en-US" sz="3200" dirty="0">
                <a:latin typeface="UD デジタル 教科書体 NP-B" panose="02020700000000000000" pitchFamily="18" charset="-128"/>
                <a:ea typeface="UD デジタル 教科書体 NP-B" panose="02020700000000000000" pitchFamily="18" charset="-128"/>
              </a:rPr>
              <a:t>誘導することに成功しています。</a:t>
            </a:r>
          </a:p>
        </p:txBody>
      </p:sp>
      <p:pic>
        <p:nvPicPr>
          <p:cNvPr id="3" name="図 2"/>
          <p:cNvPicPr>
            <a:picLocks noChangeAspect="1"/>
          </p:cNvPicPr>
          <p:nvPr/>
        </p:nvPicPr>
        <p:blipFill>
          <a:blip r:embed="rId2"/>
          <a:stretch>
            <a:fillRect/>
          </a:stretch>
        </p:blipFill>
        <p:spPr>
          <a:xfrm>
            <a:off x="1706705" y="1349010"/>
            <a:ext cx="6880514" cy="3307939"/>
          </a:xfrm>
          <a:prstGeom prst="rect">
            <a:avLst/>
          </a:prstGeom>
        </p:spPr>
      </p:pic>
      <p:sp>
        <p:nvSpPr>
          <p:cNvPr id="5" name="スライド番号プレースホルダー 4"/>
          <p:cNvSpPr>
            <a:spLocks noGrp="1"/>
          </p:cNvSpPr>
          <p:nvPr>
            <p:ph type="sldNum" sz="quarter" idx="12"/>
          </p:nvPr>
        </p:nvSpPr>
        <p:spPr/>
        <p:txBody>
          <a:bodyPr/>
          <a:lstStyle/>
          <a:p>
            <a:fld id="{4E497658-71EC-4256-86D4-10FCC11BF696}" type="slidenum">
              <a:rPr kumimoji="1" lang="ja-JP" altLang="en-US" smtClean="0"/>
              <a:t>12</a:t>
            </a:fld>
            <a:endParaRPr kumimoji="1" lang="ja-JP" altLang="en-US" dirty="0"/>
          </a:p>
        </p:txBody>
      </p:sp>
    </p:spTree>
    <p:extLst>
      <p:ext uri="{BB962C8B-B14F-4D97-AF65-F5344CB8AC3E}">
        <p14:creationId xmlns:p14="http://schemas.microsoft.com/office/powerpoint/2010/main" val="4922500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3613" y="108620"/>
            <a:ext cx="7886700" cy="909492"/>
          </a:xfrm>
        </p:spPr>
        <p:txBody>
          <a:bodyPr>
            <a:normAutofit/>
          </a:bodyPr>
          <a:lstStyle/>
          <a:p>
            <a:r>
              <a:rPr lang="ja-JP" altLang="en-US" sz="3600" dirty="0">
                <a:latin typeface="UD デジタル 教科書体 NP-B" panose="02020700000000000000" pitchFamily="18" charset="-128"/>
                <a:ea typeface="UD デジタル 教科書体 NP-B" panose="02020700000000000000" pitchFamily="18" charset="-128"/>
              </a:rPr>
              <a:t>「共産党」という検索をした人</a:t>
            </a:r>
          </a:p>
        </p:txBody>
      </p:sp>
      <p:sp>
        <p:nvSpPr>
          <p:cNvPr id="7" name="正方形/長方形 6"/>
          <p:cNvSpPr/>
          <p:nvPr/>
        </p:nvSpPr>
        <p:spPr>
          <a:xfrm>
            <a:off x="1976864" y="4987846"/>
            <a:ext cx="6340197" cy="1077218"/>
          </a:xfrm>
          <a:prstGeom prst="rect">
            <a:avLst/>
          </a:prstGeom>
        </p:spPr>
        <p:txBody>
          <a:bodyPr wrap="none">
            <a:spAutoFit/>
          </a:bodyPr>
          <a:lstStyle/>
          <a:p>
            <a:r>
              <a:rPr lang="ja-JP" altLang="en-US" sz="3200" dirty="0">
                <a:latin typeface="UD デジタル 教科書体 NP-B" panose="02020700000000000000" pitchFamily="18" charset="-128"/>
                <a:ea typeface="UD デジタル 教科書体 NP-B" panose="02020700000000000000" pitchFamily="18" charset="-128"/>
              </a:rPr>
              <a:t>５７％を公式サイトに</a:t>
            </a:r>
            <a:endParaRPr lang="en-US" altLang="ja-JP" sz="3200" dirty="0">
              <a:latin typeface="UD デジタル 教科書体 NP-B" panose="02020700000000000000" pitchFamily="18" charset="-128"/>
              <a:ea typeface="UD デジタル 教科書体 NP-B" panose="02020700000000000000" pitchFamily="18" charset="-128"/>
            </a:endParaRPr>
          </a:p>
          <a:p>
            <a:r>
              <a:rPr lang="ja-JP" altLang="en-US" sz="3200" dirty="0">
                <a:latin typeface="UD デジタル 教科書体 NP-B" panose="02020700000000000000" pitchFamily="18" charset="-128"/>
                <a:ea typeface="UD デジタル 教科書体 NP-B" panose="02020700000000000000" pitchFamily="18" charset="-128"/>
              </a:rPr>
              <a:t>誘導することに成功しています。</a:t>
            </a:r>
          </a:p>
        </p:txBody>
      </p:sp>
      <p:pic>
        <p:nvPicPr>
          <p:cNvPr id="4" name="図 3"/>
          <p:cNvPicPr>
            <a:picLocks noChangeAspect="1"/>
          </p:cNvPicPr>
          <p:nvPr/>
        </p:nvPicPr>
        <p:blipFill>
          <a:blip r:embed="rId2"/>
          <a:stretch>
            <a:fillRect/>
          </a:stretch>
        </p:blipFill>
        <p:spPr>
          <a:xfrm>
            <a:off x="1571990" y="1505527"/>
            <a:ext cx="7082344" cy="3149600"/>
          </a:xfrm>
          <a:prstGeom prst="rect">
            <a:avLst/>
          </a:prstGeom>
        </p:spPr>
      </p:pic>
      <p:sp>
        <p:nvSpPr>
          <p:cNvPr id="5" name="スライド番号プレースホルダー 4"/>
          <p:cNvSpPr>
            <a:spLocks noGrp="1"/>
          </p:cNvSpPr>
          <p:nvPr>
            <p:ph type="sldNum" sz="quarter" idx="12"/>
          </p:nvPr>
        </p:nvSpPr>
        <p:spPr/>
        <p:txBody>
          <a:bodyPr/>
          <a:lstStyle/>
          <a:p>
            <a:fld id="{4E497658-71EC-4256-86D4-10FCC11BF696}" type="slidenum">
              <a:rPr kumimoji="1" lang="ja-JP" altLang="en-US" smtClean="0"/>
              <a:t>13</a:t>
            </a:fld>
            <a:endParaRPr kumimoji="1" lang="ja-JP" altLang="en-US" dirty="0"/>
          </a:p>
        </p:txBody>
      </p:sp>
    </p:spTree>
    <p:extLst>
      <p:ext uri="{BB962C8B-B14F-4D97-AF65-F5344CB8AC3E}">
        <p14:creationId xmlns:p14="http://schemas.microsoft.com/office/powerpoint/2010/main" val="3800002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3613" y="108620"/>
            <a:ext cx="7886700" cy="909492"/>
          </a:xfrm>
        </p:spPr>
        <p:txBody>
          <a:bodyPr>
            <a:normAutofit/>
          </a:bodyPr>
          <a:lstStyle/>
          <a:p>
            <a:r>
              <a:rPr lang="ja-JP" altLang="en-US" sz="3600" dirty="0">
                <a:latin typeface="UD デジタル 教科書体 NP-B" panose="02020700000000000000" pitchFamily="18" charset="-128"/>
                <a:ea typeface="UD デジタル 教科書体 NP-B" panose="02020700000000000000" pitchFamily="18" charset="-128"/>
              </a:rPr>
              <a:t>「国民民主党」という検索をした人</a:t>
            </a:r>
          </a:p>
        </p:txBody>
      </p:sp>
      <p:sp>
        <p:nvSpPr>
          <p:cNvPr id="7" name="正方形/長方形 6"/>
          <p:cNvSpPr/>
          <p:nvPr/>
        </p:nvSpPr>
        <p:spPr>
          <a:xfrm>
            <a:off x="976510" y="5218754"/>
            <a:ext cx="8494633" cy="1200329"/>
          </a:xfrm>
          <a:prstGeom prst="rect">
            <a:avLst/>
          </a:prstGeom>
        </p:spPr>
        <p:txBody>
          <a:bodyPr wrap="none">
            <a:spAutoFit/>
          </a:bodyPr>
          <a:lstStyle/>
          <a:p>
            <a:r>
              <a:rPr lang="ja-JP" altLang="en-US" sz="2400" dirty="0">
                <a:latin typeface="UD デジタル 教科書体 NP-B" panose="02020700000000000000" pitchFamily="18" charset="-128"/>
                <a:ea typeface="UD デジタル 教科書体 NP-B" panose="02020700000000000000" pitchFamily="18" charset="-128"/>
              </a:rPr>
              <a:t>検索だけでは、かなり多様なサイトに分散している。</a:t>
            </a:r>
            <a:endParaRPr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しかし、ネット広告などで、</a:t>
            </a:r>
            <a:r>
              <a:rPr lang="ja-JP" altLang="en-US" sz="2400" dirty="0" err="1">
                <a:latin typeface="UD デジタル 教科書体 NP-B" panose="02020700000000000000" pitchFamily="18" charset="-128"/>
                <a:ea typeface="UD デジタル 教科書体 NP-B" panose="02020700000000000000" pitchFamily="18" charset="-128"/>
              </a:rPr>
              <a:t>ちきんと</a:t>
            </a:r>
            <a:r>
              <a:rPr lang="ja-JP" altLang="en-US" sz="2400" dirty="0">
                <a:latin typeface="UD デジタル 教科書体 NP-B" panose="02020700000000000000" pitchFamily="18" charset="-128"/>
                <a:ea typeface="UD デジタル 教科書体 NP-B" panose="02020700000000000000" pitchFamily="18" charset="-128"/>
              </a:rPr>
              <a:t>対策ができているので</a:t>
            </a:r>
            <a:endParaRPr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アクセス数を確保で</a:t>
            </a:r>
            <a:r>
              <a:rPr lang="ja-JP" altLang="en-US" sz="2400" dirty="0" smtClean="0">
                <a:latin typeface="UD デジタル 教科書体 NP-B" panose="02020700000000000000" pitchFamily="18" charset="-128"/>
                <a:ea typeface="UD デジタル 教科書体 NP-B" panose="02020700000000000000" pitchFamily="18" charset="-128"/>
              </a:rPr>
              <a:t>きています。</a:t>
            </a:r>
            <a:endParaRPr lang="ja-JP" altLang="en-US" sz="2400" dirty="0">
              <a:latin typeface="UD デジタル 教科書体 NP-B" panose="02020700000000000000" pitchFamily="18" charset="-128"/>
              <a:ea typeface="UD デジタル 教科書体 NP-B" panose="02020700000000000000" pitchFamily="18" charset="-128"/>
            </a:endParaRPr>
          </a:p>
        </p:txBody>
      </p:sp>
      <p:pic>
        <p:nvPicPr>
          <p:cNvPr id="3" name="図 2"/>
          <p:cNvPicPr>
            <a:picLocks noChangeAspect="1"/>
          </p:cNvPicPr>
          <p:nvPr/>
        </p:nvPicPr>
        <p:blipFill>
          <a:blip r:embed="rId2"/>
          <a:stretch>
            <a:fillRect/>
          </a:stretch>
        </p:blipFill>
        <p:spPr>
          <a:xfrm>
            <a:off x="2154382" y="966754"/>
            <a:ext cx="4685662" cy="4122482"/>
          </a:xfrm>
          <a:prstGeom prst="rect">
            <a:avLst/>
          </a:prstGeom>
        </p:spPr>
      </p:pic>
      <p:sp>
        <p:nvSpPr>
          <p:cNvPr id="5" name="スライド番号プレースホルダー 4"/>
          <p:cNvSpPr>
            <a:spLocks noGrp="1"/>
          </p:cNvSpPr>
          <p:nvPr>
            <p:ph type="sldNum" sz="quarter" idx="12"/>
          </p:nvPr>
        </p:nvSpPr>
        <p:spPr/>
        <p:txBody>
          <a:bodyPr/>
          <a:lstStyle/>
          <a:p>
            <a:fld id="{4E497658-71EC-4256-86D4-10FCC11BF696}" type="slidenum">
              <a:rPr kumimoji="1" lang="ja-JP" altLang="en-US" smtClean="0"/>
              <a:t>14</a:t>
            </a:fld>
            <a:endParaRPr kumimoji="1" lang="ja-JP" altLang="en-US" dirty="0"/>
          </a:p>
        </p:txBody>
      </p:sp>
    </p:spTree>
    <p:extLst>
      <p:ext uri="{BB962C8B-B14F-4D97-AF65-F5344CB8AC3E}">
        <p14:creationId xmlns:p14="http://schemas.microsoft.com/office/powerpoint/2010/main" val="9069041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3613" y="108620"/>
            <a:ext cx="7886700" cy="909492"/>
          </a:xfrm>
        </p:spPr>
        <p:txBody>
          <a:bodyPr>
            <a:normAutofit fontScale="90000"/>
          </a:bodyPr>
          <a:lstStyle/>
          <a:p>
            <a:r>
              <a:rPr lang="ja-JP" altLang="en-US" sz="3600" dirty="0">
                <a:latin typeface="UD デジタル 教科書体 NP-B" panose="02020700000000000000" pitchFamily="18" charset="-128"/>
                <a:ea typeface="UD デジタル 教科書体 NP-B" panose="02020700000000000000" pitchFamily="18" charset="-128"/>
              </a:rPr>
              <a:t>「れいわ新選組」という検索をした人</a:t>
            </a:r>
          </a:p>
        </p:txBody>
      </p:sp>
      <p:sp>
        <p:nvSpPr>
          <p:cNvPr id="7" name="正方形/長方形 6"/>
          <p:cNvSpPr/>
          <p:nvPr/>
        </p:nvSpPr>
        <p:spPr>
          <a:xfrm>
            <a:off x="2751718" y="5809880"/>
            <a:ext cx="6338595" cy="954107"/>
          </a:xfrm>
          <a:prstGeom prst="rect">
            <a:avLst/>
          </a:prstGeom>
        </p:spPr>
        <p:txBody>
          <a:bodyPr wrap="none">
            <a:spAutoFit/>
          </a:bodyPr>
          <a:lstStyle/>
          <a:p>
            <a:r>
              <a:rPr lang="ja-JP" altLang="en-US" sz="2800" dirty="0">
                <a:latin typeface="UD デジタル 教科書体 NP-B" panose="02020700000000000000" pitchFamily="18" charset="-128"/>
                <a:ea typeface="UD デジタル 教科書体 NP-B" panose="02020700000000000000" pitchFamily="18" charset="-128"/>
              </a:rPr>
              <a:t>党のサイトよりも、党の</a:t>
            </a:r>
            <a:r>
              <a:rPr lang="en-US" altLang="ja-JP" sz="2800" dirty="0" err="1">
                <a:latin typeface="UD デジタル 教科書体 NP-B" panose="02020700000000000000" pitchFamily="18" charset="-128"/>
                <a:ea typeface="UD デジタル 教科書体 NP-B" panose="02020700000000000000" pitchFamily="18" charset="-128"/>
              </a:rPr>
              <a:t>youtube</a:t>
            </a:r>
            <a:r>
              <a:rPr lang="ja-JP" altLang="en-US" sz="2800" dirty="0">
                <a:latin typeface="UD デジタル 教科書体 NP-B" panose="02020700000000000000" pitchFamily="18" charset="-128"/>
                <a:ea typeface="UD デジタル 教科書体 NP-B" panose="02020700000000000000" pitchFamily="18" charset="-128"/>
              </a:rPr>
              <a:t>へと</a:t>
            </a:r>
            <a:endParaRPr lang="en-US" altLang="ja-JP" sz="2800" dirty="0">
              <a:latin typeface="UD デジタル 教科書体 NP-B" panose="02020700000000000000" pitchFamily="18" charset="-128"/>
              <a:ea typeface="UD デジタル 教科書体 NP-B" panose="02020700000000000000" pitchFamily="18" charset="-128"/>
            </a:endParaRPr>
          </a:p>
          <a:p>
            <a:r>
              <a:rPr lang="ja-JP" altLang="en-US" sz="2800" dirty="0">
                <a:latin typeface="UD デジタル 教科書体 NP-B" panose="02020700000000000000" pitchFamily="18" charset="-128"/>
                <a:ea typeface="UD デジタル 教科書体 NP-B" panose="02020700000000000000" pitchFamily="18" charset="-128"/>
              </a:rPr>
              <a:t>誘導ができて</a:t>
            </a:r>
            <a:r>
              <a:rPr lang="ja-JP" altLang="en-US" sz="2800" dirty="0" smtClean="0">
                <a:latin typeface="UD デジタル 教科書体 NP-B" panose="02020700000000000000" pitchFamily="18" charset="-128"/>
                <a:ea typeface="UD デジタル 教科書体 NP-B" panose="02020700000000000000" pitchFamily="18" charset="-128"/>
              </a:rPr>
              <a:t>います</a:t>
            </a:r>
            <a:endParaRPr lang="ja-JP" altLang="en-US" sz="2800" dirty="0">
              <a:latin typeface="UD デジタル 教科書体 NP-B" panose="02020700000000000000" pitchFamily="18" charset="-128"/>
              <a:ea typeface="UD デジタル 教科書体 NP-B" panose="02020700000000000000" pitchFamily="18" charset="-128"/>
            </a:endParaRPr>
          </a:p>
        </p:txBody>
      </p:sp>
      <p:pic>
        <p:nvPicPr>
          <p:cNvPr id="5" name="図 4"/>
          <p:cNvPicPr>
            <a:picLocks noChangeAspect="1"/>
          </p:cNvPicPr>
          <p:nvPr/>
        </p:nvPicPr>
        <p:blipFill>
          <a:blip r:embed="rId2"/>
          <a:stretch>
            <a:fillRect/>
          </a:stretch>
        </p:blipFill>
        <p:spPr>
          <a:xfrm>
            <a:off x="1203613" y="1119138"/>
            <a:ext cx="7323860" cy="4499150"/>
          </a:xfrm>
          <a:prstGeom prst="rect">
            <a:avLst/>
          </a:prstGeom>
        </p:spPr>
      </p:pic>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15</a:t>
            </a:fld>
            <a:endParaRPr kumimoji="1" lang="ja-JP" altLang="en-US" dirty="0"/>
          </a:p>
        </p:txBody>
      </p:sp>
    </p:spTree>
    <p:extLst>
      <p:ext uri="{BB962C8B-B14F-4D97-AF65-F5344CB8AC3E}">
        <p14:creationId xmlns:p14="http://schemas.microsoft.com/office/powerpoint/2010/main" val="193123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BEBA8EAE-BF5A-486C-A8C5-ECC9F3942E4B}">
                <a14:imgProps xmlns:a14="http://schemas.microsoft.com/office/drawing/2010/main">
                  <a14:imgLayer r:embed="rId3">
                    <a14:imgEffect>
                      <a14:backgroundRemoval t="17660" b="100000" l="59000" r="100000">
                        <a14:foregroundMark x1="66667" y1="52097" x2="67667" y2="56512"/>
                      </a14:backgroundRemoval>
                    </a14:imgEffect>
                  </a14:imgLayer>
                </a14:imgProps>
              </a:ext>
            </a:extLst>
          </a:blip>
          <a:stretch>
            <a:fillRect/>
          </a:stretch>
        </p:blipFill>
        <p:spPr>
          <a:xfrm>
            <a:off x="3810000" y="2543176"/>
            <a:ext cx="5715000" cy="4314825"/>
          </a:xfrm>
          <a:prstGeom prst="rect">
            <a:avLst/>
          </a:prstGeom>
        </p:spPr>
      </p:pic>
      <p:sp>
        <p:nvSpPr>
          <p:cNvPr id="8" name="角丸四角形吹き出し 7"/>
          <p:cNvSpPr/>
          <p:nvPr/>
        </p:nvSpPr>
        <p:spPr>
          <a:xfrm>
            <a:off x="665019" y="1459347"/>
            <a:ext cx="6289963" cy="3786909"/>
          </a:xfrm>
          <a:prstGeom prst="wedgeRoundRectCallout">
            <a:avLst>
              <a:gd name="adj1" fmla="val 47528"/>
              <a:gd name="adj2" fmla="val 63622"/>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833583" y="1875388"/>
            <a:ext cx="5980547" cy="3539430"/>
          </a:xfrm>
          <a:prstGeom prst="rect">
            <a:avLst/>
          </a:prstGeom>
          <a:noFill/>
        </p:spPr>
        <p:txBody>
          <a:bodyPr wrap="square" rtlCol="0">
            <a:spAutoFit/>
          </a:bodyPr>
          <a:lstStyle/>
          <a:p>
            <a:pPr>
              <a:defRPr/>
            </a:pPr>
            <a:r>
              <a:rPr kumimoji="1" lang="ja-JP" altLang="en-US" sz="3200" dirty="0">
                <a:solidFill>
                  <a:prstClr val="black"/>
                </a:solidFill>
                <a:latin typeface="UD デジタル 教科書体 NP-B" panose="02020700000000000000" pitchFamily="18" charset="-128"/>
                <a:ea typeface="UD デジタル 教科書体 NP-B" panose="02020700000000000000" pitchFamily="18" charset="-128"/>
              </a:rPr>
              <a:t>党名よりも、</a:t>
            </a:r>
            <a:endParaRPr kumimoji="1" lang="en-US" altLang="ja-JP" sz="3200" dirty="0">
              <a:solidFill>
                <a:prstClr val="black"/>
              </a:solidFill>
              <a:latin typeface="UD デジタル 教科書体 NP-B" panose="02020700000000000000" pitchFamily="18" charset="-128"/>
              <a:ea typeface="UD デジタル 教科書体 NP-B" panose="02020700000000000000" pitchFamily="18" charset="-128"/>
            </a:endParaRPr>
          </a:p>
          <a:p>
            <a:pPr>
              <a:defRPr/>
            </a:pPr>
            <a:r>
              <a:rPr kumimoji="1" lang="ja-JP" altLang="en-US" sz="3200" dirty="0">
                <a:solidFill>
                  <a:srgbClr val="FF0000"/>
                </a:solidFill>
                <a:latin typeface="UD デジタル 教科書体 NP-B" panose="02020700000000000000" pitchFamily="18" charset="-128"/>
                <a:ea typeface="UD デジタル 教科書体 NP-B" panose="02020700000000000000" pitchFamily="18" charset="-128"/>
              </a:rPr>
              <a:t>「選挙区の各候補名ごと」</a:t>
            </a:r>
            <a:r>
              <a:rPr kumimoji="1" lang="ja-JP" altLang="en-US" sz="3200" dirty="0">
                <a:solidFill>
                  <a:prstClr val="black"/>
                </a:solidFill>
                <a:latin typeface="UD デジタル 教科書体 NP-B" panose="02020700000000000000" pitchFamily="18" charset="-128"/>
                <a:ea typeface="UD デジタル 教科書体 NP-B" panose="02020700000000000000" pitchFamily="18" charset="-128"/>
              </a:rPr>
              <a:t>に</a:t>
            </a:r>
            <a:endParaRPr kumimoji="1" lang="en-US" altLang="ja-JP" sz="3200" dirty="0">
              <a:solidFill>
                <a:prstClr val="black"/>
              </a:solidFill>
              <a:latin typeface="UD デジタル 教科書体 NP-B" panose="02020700000000000000" pitchFamily="18" charset="-128"/>
              <a:ea typeface="UD デジタル 教科書体 NP-B" panose="02020700000000000000" pitchFamily="18" charset="-128"/>
            </a:endParaRPr>
          </a:p>
          <a:p>
            <a:pPr>
              <a:defRPr/>
            </a:pPr>
            <a:endParaRPr kumimoji="1" lang="en-US" altLang="ja-JP" sz="3200" dirty="0">
              <a:solidFill>
                <a:prstClr val="black"/>
              </a:solidFill>
              <a:latin typeface="UD デジタル 教科書体 NP-B" panose="02020700000000000000" pitchFamily="18" charset="-128"/>
              <a:ea typeface="UD デジタル 教科書体 NP-B" panose="02020700000000000000" pitchFamily="18" charset="-128"/>
            </a:endParaRPr>
          </a:p>
          <a:p>
            <a:pPr>
              <a:defRPr/>
            </a:pPr>
            <a:r>
              <a:rPr kumimoji="1" lang="ja-JP" altLang="en-US" sz="3200" dirty="0">
                <a:solidFill>
                  <a:prstClr val="black"/>
                </a:solidFill>
                <a:latin typeface="UD デジタル 教科書体 NP-B" panose="02020700000000000000" pitchFamily="18" charset="-128"/>
                <a:ea typeface="UD デジタル 教科書体 NP-B" panose="02020700000000000000" pitchFamily="18" charset="-128"/>
              </a:rPr>
              <a:t>競合候補も含めた検索データを</a:t>
            </a:r>
            <a:endParaRPr kumimoji="1" lang="en-US" altLang="ja-JP" sz="3200" dirty="0">
              <a:solidFill>
                <a:prstClr val="black"/>
              </a:solidFill>
              <a:latin typeface="UD デジタル 教科書体 NP-B" panose="02020700000000000000" pitchFamily="18" charset="-128"/>
              <a:ea typeface="UD デジタル 教科書体 NP-B" panose="02020700000000000000" pitchFamily="18" charset="-128"/>
            </a:endParaRPr>
          </a:p>
          <a:p>
            <a:pPr>
              <a:defRPr/>
            </a:pPr>
            <a:r>
              <a:rPr kumimoji="1" lang="ja-JP" altLang="en-US" sz="3200" dirty="0">
                <a:solidFill>
                  <a:prstClr val="black"/>
                </a:solidFill>
                <a:latin typeface="UD デジタル 教科書体 NP-B" panose="02020700000000000000" pitchFamily="18" charset="-128"/>
                <a:ea typeface="UD デジタル 教科書体 NP-B" panose="02020700000000000000" pitchFamily="18" charset="-128"/>
              </a:rPr>
              <a:t>活用し、サイトの流入数を増やすことが必要です。</a:t>
            </a:r>
            <a:endParaRPr kumimoji="1" lang="en-US" altLang="ja-JP" sz="3200" dirty="0">
              <a:solidFill>
                <a:prstClr val="black"/>
              </a:solidFill>
              <a:latin typeface="UD デジタル 教科書体 NP-B" panose="02020700000000000000" pitchFamily="18" charset="-128"/>
              <a:ea typeface="UD デジタル 教科書体 NP-B" panose="02020700000000000000" pitchFamily="18" charset="-128"/>
            </a:endParaRPr>
          </a:p>
          <a:p>
            <a:pPr>
              <a:defRPr/>
            </a:pPr>
            <a:endParaRPr kumimoji="1" lang="en-US" altLang="ja-JP" sz="3200" dirty="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10" name="正方形/長方形 9"/>
          <p:cNvSpPr/>
          <p:nvPr/>
        </p:nvSpPr>
        <p:spPr>
          <a:xfrm>
            <a:off x="819725" y="302056"/>
            <a:ext cx="5724644" cy="646331"/>
          </a:xfrm>
          <a:prstGeom prst="rect">
            <a:avLst/>
          </a:prstGeom>
        </p:spPr>
        <p:txBody>
          <a:bodyPr wrap="none">
            <a:spAutoFit/>
          </a:bodyPr>
          <a:lstStyle/>
          <a:p>
            <a:r>
              <a:rPr kumimoji="1" lang="ja-JP" altLang="en-US" sz="3600" dirty="0">
                <a:latin typeface="UD デジタル 教科書体 NP-B" panose="02020700000000000000" pitchFamily="18" charset="-128"/>
                <a:ea typeface="UD デジタル 教科書体 NP-B" panose="02020700000000000000" pitchFamily="18" charset="-128"/>
              </a:rPr>
              <a:t>ネット選挙の必勝のコツ②</a:t>
            </a:r>
            <a:endParaRPr lang="ja-JP" altLang="en-US" sz="3600" dirty="0"/>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16</a:t>
            </a:fld>
            <a:endParaRPr kumimoji="1" lang="ja-JP" altLang="en-US" dirty="0"/>
          </a:p>
        </p:txBody>
      </p:sp>
    </p:spTree>
    <p:extLst>
      <p:ext uri="{BB962C8B-B14F-4D97-AF65-F5344CB8AC3E}">
        <p14:creationId xmlns:p14="http://schemas.microsoft.com/office/powerpoint/2010/main" val="48000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420313" y="113206"/>
            <a:ext cx="5724644" cy="369332"/>
          </a:xfrm>
          <a:prstGeom prst="rect">
            <a:avLst/>
          </a:prstGeom>
        </p:spPr>
        <p:txBody>
          <a:bodyPr wrap="none">
            <a:spAutoFit/>
          </a:bodyPr>
          <a:lstStyle/>
          <a:p>
            <a:r>
              <a:rPr lang="ja-JP" altLang="en-US" b="1" dirty="0">
                <a:latin typeface="UD デジタル 教科書体 NP-B" panose="02020700000000000000" pitchFamily="18" charset="-128"/>
                <a:ea typeface="UD デジタル 教科書体 NP-B" panose="02020700000000000000" pitchFamily="18" charset="-128"/>
              </a:rPr>
              <a:t>選挙関連　検索キーワード　検索キーワード回数順①</a:t>
            </a:r>
            <a:endParaRPr lang="en-US" altLang="ja-JP" b="1" dirty="0">
              <a:latin typeface="UD デジタル 教科書体 NP-B" panose="02020700000000000000" pitchFamily="18" charset="-128"/>
              <a:ea typeface="UD デジタル 教科書体 NP-B" panose="02020700000000000000" pitchFamily="18" charset="-128"/>
            </a:endParaRPr>
          </a:p>
        </p:txBody>
      </p:sp>
      <p:graphicFrame>
        <p:nvGraphicFramePr>
          <p:cNvPr id="2" name="オブジェクト 1"/>
          <p:cNvGraphicFramePr>
            <a:graphicFrameLocks noChangeAspect="1"/>
          </p:cNvGraphicFramePr>
          <p:nvPr>
            <p:extLst/>
          </p:nvPr>
        </p:nvGraphicFramePr>
        <p:xfrm>
          <a:off x="907476" y="592420"/>
          <a:ext cx="3823851" cy="6183864"/>
        </p:xfrm>
        <a:graphic>
          <a:graphicData uri="http://schemas.openxmlformats.org/presentationml/2006/ole">
            <mc:AlternateContent xmlns:mc="http://schemas.openxmlformats.org/markup-compatibility/2006">
              <mc:Choice xmlns:v="urn:schemas-microsoft-com:vml" Requires="v">
                <p:oleObj spid="_x0000_s2068" name="ワークシート" r:id="rId3" imgW="4629228" imgH="7486858" progId="Excel.Sheet.12">
                  <p:embed/>
                </p:oleObj>
              </mc:Choice>
              <mc:Fallback>
                <p:oleObj name="ワークシート" r:id="rId3" imgW="4629228" imgH="7486858" progId="Excel.Sheet.12">
                  <p:embed/>
                  <p:pic>
                    <p:nvPicPr>
                      <p:cNvPr id="2" name="オブジェクト 1"/>
                      <p:cNvPicPr/>
                      <p:nvPr/>
                    </p:nvPicPr>
                    <p:blipFill>
                      <a:blip r:embed="rId4"/>
                      <a:stretch>
                        <a:fillRect/>
                      </a:stretch>
                    </p:blipFill>
                    <p:spPr>
                      <a:xfrm>
                        <a:off x="907476" y="592420"/>
                        <a:ext cx="3823851" cy="6183864"/>
                      </a:xfrm>
                      <a:prstGeom prst="rect">
                        <a:avLst/>
                      </a:prstGeom>
                    </p:spPr>
                  </p:pic>
                </p:oleObj>
              </mc:Fallback>
            </mc:AlternateContent>
          </a:graphicData>
        </a:graphic>
      </p:graphicFrame>
      <p:graphicFrame>
        <p:nvGraphicFramePr>
          <p:cNvPr id="3" name="オブジェクト 2"/>
          <p:cNvGraphicFramePr>
            <a:graphicFrameLocks noChangeAspect="1"/>
          </p:cNvGraphicFramePr>
          <p:nvPr>
            <p:extLst/>
          </p:nvPr>
        </p:nvGraphicFramePr>
        <p:xfrm>
          <a:off x="5090389" y="592420"/>
          <a:ext cx="3806538" cy="6155866"/>
        </p:xfrm>
        <a:graphic>
          <a:graphicData uri="http://schemas.openxmlformats.org/presentationml/2006/ole">
            <mc:AlternateContent xmlns:mc="http://schemas.openxmlformats.org/markup-compatibility/2006">
              <mc:Choice xmlns:v="urn:schemas-microsoft-com:vml" Requires="v">
                <p:oleObj spid="_x0000_s2069" name="ワークシート" r:id="rId5" imgW="4629228" imgH="7486858" progId="Excel.Sheet.12">
                  <p:embed/>
                </p:oleObj>
              </mc:Choice>
              <mc:Fallback>
                <p:oleObj name="ワークシート" r:id="rId5" imgW="4629228" imgH="7486858" progId="Excel.Sheet.12">
                  <p:embed/>
                  <p:pic>
                    <p:nvPicPr>
                      <p:cNvPr id="3" name="オブジェクト 2"/>
                      <p:cNvPicPr/>
                      <p:nvPr/>
                    </p:nvPicPr>
                    <p:blipFill>
                      <a:blip r:embed="rId6"/>
                      <a:stretch>
                        <a:fillRect/>
                      </a:stretch>
                    </p:blipFill>
                    <p:spPr>
                      <a:xfrm>
                        <a:off x="5090389" y="592420"/>
                        <a:ext cx="3806538" cy="6155866"/>
                      </a:xfrm>
                      <a:prstGeom prst="rect">
                        <a:avLst/>
                      </a:prstGeom>
                    </p:spPr>
                  </p:pic>
                </p:oleObj>
              </mc:Fallback>
            </mc:AlternateContent>
          </a:graphicData>
        </a:graphic>
      </p:graphicFrame>
      <p:sp>
        <p:nvSpPr>
          <p:cNvPr id="5" name="スライド番号プレースホルダー 4"/>
          <p:cNvSpPr>
            <a:spLocks noGrp="1"/>
          </p:cNvSpPr>
          <p:nvPr>
            <p:ph type="sldNum" sz="quarter" idx="12"/>
          </p:nvPr>
        </p:nvSpPr>
        <p:spPr/>
        <p:txBody>
          <a:bodyPr/>
          <a:lstStyle/>
          <a:p>
            <a:fld id="{4E497658-71EC-4256-86D4-10FCC11BF696}" type="slidenum">
              <a:rPr kumimoji="1" lang="ja-JP" altLang="en-US" smtClean="0"/>
              <a:t>17</a:t>
            </a:fld>
            <a:endParaRPr kumimoji="1" lang="ja-JP" altLang="en-US" dirty="0"/>
          </a:p>
        </p:txBody>
      </p:sp>
    </p:spTree>
    <p:extLst>
      <p:ext uri="{BB962C8B-B14F-4D97-AF65-F5344CB8AC3E}">
        <p14:creationId xmlns:p14="http://schemas.microsoft.com/office/powerpoint/2010/main" val="40144923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420313" y="113206"/>
            <a:ext cx="5724644" cy="369332"/>
          </a:xfrm>
          <a:prstGeom prst="rect">
            <a:avLst/>
          </a:prstGeom>
        </p:spPr>
        <p:txBody>
          <a:bodyPr wrap="none">
            <a:spAutoFit/>
          </a:bodyPr>
          <a:lstStyle/>
          <a:p>
            <a:r>
              <a:rPr lang="ja-JP" altLang="en-US" b="1" dirty="0">
                <a:latin typeface="UD デジタル 教科書体 NP-B" panose="02020700000000000000" pitchFamily="18" charset="-128"/>
                <a:ea typeface="UD デジタル 教科書体 NP-B" panose="02020700000000000000" pitchFamily="18" charset="-128"/>
              </a:rPr>
              <a:t>選挙関連　検索キーワード　検索キーワード回数順②</a:t>
            </a:r>
            <a:endParaRPr lang="en-US" altLang="ja-JP" b="1" dirty="0">
              <a:latin typeface="UD デジタル 教科書体 NP-B" panose="02020700000000000000" pitchFamily="18" charset="-128"/>
              <a:ea typeface="UD デジタル 教科書体 NP-B" panose="02020700000000000000" pitchFamily="18" charset="-128"/>
            </a:endParaRPr>
          </a:p>
        </p:txBody>
      </p:sp>
      <p:graphicFrame>
        <p:nvGraphicFramePr>
          <p:cNvPr id="4" name="オブジェクト 3"/>
          <p:cNvGraphicFramePr>
            <a:graphicFrameLocks noChangeAspect="1"/>
          </p:cNvGraphicFramePr>
          <p:nvPr>
            <p:extLst/>
          </p:nvPr>
        </p:nvGraphicFramePr>
        <p:xfrm>
          <a:off x="907475" y="592420"/>
          <a:ext cx="3806539" cy="6155867"/>
        </p:xfrm>
        <a:graphic>
          <a:graphicData uri="http://schemas.openxmlformats.org/presentationml/2006/ole">
            <mc:AlternateContent xmlns:mc="http://schemas.openxmlformats.org/markup-compatibility/2006">
              <mc:Choice xmlns:v="urn:schemas-microsoft-com:vml" Requires="v">
                <p:oleObj spid="_x0000_s3092" name="ワークシート" r:id="rId3" imgW="4629228" imgH="7486858" progId="Excel.Sheet.12">
                  <p:embed/>
                </p:oleObj>
              </mc:Choice>
              <mc:Fallback>
                <p:oleObj name="ワークシート" r:id="rId3" imgW="4629228" imgH="7486858" progId="Excel.Sheet.12">
                  <p:embed/>
                  <p:pic>
                    <p:nvPicPr>
                      <p:cNvPr id="4" name="オブジェクト 3"/>
                      <p:cNvPicPr/>
                      <p:nvPr/>
                    </p:nvPicPr>
                    <p:blipFill>
                      <a:blip r:embed="rId4"/>
                      <a:stretch>
                        <a:fillRect/>
                      </a:stretch>
                    </p:blipFill>
                    <p:spPr>
                      <a:xfrm>
                        <a:off x="907475" y="592420"/>
                        <a:ext cx="3806539" cy="6155867"/>
                      </a:xfrm>
                      <a:prstGeom prst="rect">
                        <a:avLst/>
                      </a:prstGeom>
                    </p:spPr>
                  </p:pic>
                </p:oleObj>
              </mc:Fallback>
            </mc:AlternateContent>
          </a:graphicData>
        </a:graphic>
      </p:graphicFrame>
      <p:graphicFrame>
        <p:nvGraphicFramePr>
          <p:cNvPr id="5" name="オブジェクト 4"/>
          <p:cNvGraphicFramePr>
            <a:graphicFrameLocks noChangeAspect="1"/>
          </p:cNvGraphicFramePr>
          <p:nvPr>
            <p:extLst/>
          </p:nvPr>
        </p:nvGraphicFramePr>
        <p:xfrm>
          <a:off x="5090389" y="592419"/>
          <a:ext cx="3806539" cy="6155867"/>
        </p:xfrm>
        <a:graphic>
          <a:graphicData uri="http://schemas.openxmlformats.org/presentationml/2006/ole">
            <mc:AlternateContent xmlns:mc="http://schemas.openxmlformats.org/markup-compatibility/2006">
              <mc:Choice xmlns:v="urn:schemas-microsoft-com:vml" Requires="v">
                <p:oleObj spid="_x0000_s3093" name="ワークシート" r:id="rId5" imgW="4629228" imgH="7486858" progId="Excel.Sheet.12">
                  <p:embed/>
                </p:oleObj>
              </mc:Choice>
              <mc:Fallback>
                <p:oleObj name="ワークシート" r:id="rId5" imgW="4629228" imgH="7486858" progId="Excel.Sheet.12">
                  <p:embed/>
                  <p:pic>
                    <p:nvPicPr>
                      <p:cNvPr id="5" name="オブジェクト 4"/>
                      <p:cNvPicPr/>
                      <p:nvPr/>
                    </p:nvPicPr>
                    <p:blipFill>
                      <a:blip r:embed="rId6"/>
                      <a:stretch>
                        <a:fillRect/>
                      </a:stretch>
                    </p:blipFill>
                    <p:spPr>
                      <a:xfrm>
                        <a:off x="5090389" y="592419"/>
                        <a:ext cx="3806539" cy="6155867"/>
                      </a:xfrm>
                      <a:prstGeom prst="rect">
                        <a:avLst/>
                      </a:prstGeom>
                    </p:spPr>
                  </p:pic>
                </p:oleObj>
              </mc:Fallback>
            </mc:AlternateContent>
          </a:graphicData>
        </a:graphic>
      </p:graphicFrame>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18</a:t>
            </a:fld>
            <a:endParaRPr kumimoji="1" lang="ja-JP" altLang="en-US" dirty="0"/>
          </a:p>
        </p:txBody>
      </p:sp>
    </p:spTree>
    <p:extLst>
      <p:ext uri="{BB962C8B-B14F-4D97-AF65-F5344CB8AC3E}">
        <p14:creationId xmlns:p14="http://schemas.microsoft.com/office/powerpoint/2010/main" val="32236500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906684" y="496036"/>
            <a:ext cx="4024313" cy="992579"/>
          </a:xfrm>
          <a:prstGeom prst="rect">
            <a:avLst/>
          </a:prstGeom>
          <a:noFill/>
        </p:spPr>
        <p:txBody>
          <a:bodyPr wrap="square">
            <a:spAutoFit/>
          </a:bodyPr>
          <a:lstStyle/>
          <a:p>
            <a:r>
              <a:rPr lang="ja-JP" altLang="en-US" sz="2925" dirty="0" smtClean="0">
                <a:latin typeface="UD デジタル 教科書体 N-B" panose="02020700000000000000" pitchFamily="17" charset="-128"/>
                <a:ea typeface="UD デジタル 教科書体 N-B" panose="02020700000000000000" pitchFamily="17" charset="-128"/>
              </a:rPr>
              <a:t>自民党</a:t>
            </a:r>
            <a:endParaRPr lang="en-US" altLang="ja-JP" sz="2925" dirty="0" smtClean="0">
              <a:latin typeface="UD デジタル 教科書体 N-B" panose="02020700000000000000" pitchFamily="17" charset="-128"/>
              <a:ea typeface="UD デジタル 教科書体 N-B" panose="02020700000000000000" pitchFamily="17" charset="-128"/>
            </a:endParaRPr>
          </a:p>
          <a:p>
            <a:r>
              <a:rPr lang="ja-JP" altLang="en-US" sz="2925" dirty="0" smtClean="0">
                <a:latin typeface="UD デジタル 教科書体 N-B" panose="02020700000000000000" pitchFamily="17" charset="-128"/>
                <a:ea typeface="UD デジタル 教科書体 N-B" panose="02020700000000000000" pitchFamily="17" charset="-128"/>
              </a:rPr>
              <a:t>キーワード</a:t>
            </a:r>
            <a:endParaRPr lang="ja-JP" altLang="en-US" sz="2925" dirty="0"/>
          </a:p>
        </p:txBody>
      </p:sp>
      <p:sp>
        <p:nvSpPr>
          <p:cNvPr id="11" name="テキスト ボックス 10">
            <a:extLst>
              <a:ext uri="{FF2B5EF4-FFF2-40B4-BE49-F238E27FC236}">
                <a16:creationId xmlns:a16="http://schemas.microsoft.com/office/drawing/2014/main" id="{FDE562D8-0339-E681-D0A7-E6E9B4779E15}"/>
              </a:ext>
            </a:extLst>
          </p:cNvPr>
          <p:cNvSpPr txBox="1"/>
          <p:nvPr/>
        </p:nvSpPr>
        <p:spPr>
          <a:xfrm>
            <a:off x="822036" y="1903586"/>
            <a:ext cx="2983763" cy="3593291"/>
          </a:xfrm>
          <a:prstGeom prst="rect">
            <a:avLst/>
          </a:prstGeom>
          <a:solidFill>
            <a:schemeClr val="accent6">
              <a:lumMod val="20000"/>
              <a:lumOff val="80000"/>
            </a:schemeClr>
          </a:solidFill>
        </p:spPr>
        <p:txBody>
          <a:bodyPr wrap="square">
            <a:spAutoFit/>
          </a:bodyPr>
          <a:lstStyle/>
          <a:p>
            <a:r>
              <a:rPr lang="ja-JP" altLang="en-US" sz="2275" dirty="0">
                <a:latin typeface="UD デジタル 教科書体 N-B" panose="02020700000000000000" pitchFamily="17" charset="-128"/>
                <a:ea typeface="UD デジタル 教科書体 N-B" panose="02020700000000000000" pitchFamily="17" charset="-128"/>
              </a:rPr>
              <a:t>自由民主党</a:t>
            </a:r>
            <a:endParaRPr lang="en-US" altLang="ja-JP" sz="2275" dirty="0">
              <a:latin typeface="UD デジタル 教科書体 N-B" panose="02020700000000000000" pitchFamily="17" charset="-128"/>
              <a:ea typeface="UD デジタル 教科書体 N-B" panose="02020700000000000000" pitchFamily="17" charset="-128"/>
            </a:endParaRPr>
          </a:p>
          <a:p>
            <a:endParaRPr lang="en-US" altLang="ja-JP" sz="2275" dirty="0">
              <a:latin typeface="UD デジタル 教科書体 N-B" panose="02020700000000000000" pitchFamily="17" charset="-128"/>
              <a:ea typeface="UD デジタル 教科書体 N-B" panose="02020700000000000000" pitchFamily="17" charset="-128"/>
            </a:endParaRPr>
          </a:p>
          <a:p>
            <a:r>
              <a:rPr lang="ja-JP" altLang="en-US" sz="2275" dirty="0">
                <a:latin typeface="UD デジタル 教科書体 N-B" panose="02020700000000000000" pitchFamily="17" charset="-128"/>
                <a:ea typeface="UD デジタル 教科書体 N-B" panose="02020700000000000000" pitchFamily="17" charset="-128"/>
              </a:rPr>
              <a:t>税制改正</a:t>
            </a:r>
            <a:endParaRPr lang="en-US" altLang="ja-JP" sz="2275" dirty="0">
              <a:latin typeface="UD デジタル 教科書体 N-B" panose="02020700000000000000" pitchFamily="17" charset="-128"/>
              <a:ea typeface="UD デジタル 教科書体 N-B" panose="02020700000000000000" pitchFamily="17" charset="-128"/>
            </a:endParaRPr>
          </a:p>
          <a:p>
            <a:r>
              <a:rPr lang="ja-JP" altLang="en-US" sz="2275" dirty="0">
                <a:latin typeface="UD デジタル 教科書体 N-B" panose="02020700000000000000" pitchFamily="17" charset="-128"/>
                <a:ea typeface="UD デジタル 教科書体 N-B" panose="02020700000000000000" pitchFamily="17" charset="-128"/>
              </a:rPr>
              <a:t>事業復活支援金</a:t>
            </a:r>
            <a:endParaRPr lang="en-US" altLang="ja-JP" sz="2275" dirty="0">
              <a:latin typeface="UD デジタル 教科書体 N-B" panose="02020700000000000000" pitchFamily="17" charset="-128"/>
              <a:ea typeface="UD デジタル 教科書体 N-B" panose="02020700000000000000" pitchFamily="17" charset="-128"/>
            </a:endParaRPr>
          </a:p>
          <a:p>
            <a:r>
              <a:rPr lang="ja-JP" altLang="en-US" sz="2275" dirty="0">
                <a:latin typeface="UD デジタル 教科書体 N-B" panose="02020700000000000000" pitchFamily="17" charset="-128"/>
                <a:ea typeface="UD デジタル 教科書体 N-B" panose="02020700000000000000" pitchFamily="17" charset="-128"/>
              </a:rPr>
              <a:t>持続化給付金</a:t>
            </a:r>
            <a:endParaRPr lang="en-US" altLang="ja-JP" sz="2275" dirty="0">
              <a:latin typeface="UD デジタル 教科書体 N-B" panose="02020700000000000000" pitchFamily="17" charset="-128"/>
              <a:ea typeface="UD デジタル 教科書体 N-B" panose="02020700000000000000" pitchFamily="17" charset="-128"/>
            </a:endParaRPr>
          </a:p>
          <a:p>
            <a:r>
              <a:rPr lang="ja-JP" altLang="en-US" sz="2275" dirty="0">
                <a:latin typeface="UD デジタル 教科書体 N-B" panose="02020700000000000000" pitchFamily="17" charset="-128"/>
                <a:ea typeface="UD デジタル 教科書体 N-B" panose="02020700000000000000" pitchFamily="17" charset="-128"/>
              </a:rPr>
              <a:t>個人事業種給付金</a:t>
            </a:r>
            <a:endParaRPr lang="en-US" altLang="ja-JP" sz="2275" dirty="0">
              <a:latin typeface="UD デジタル 教科書体 N-B" panose="02020700000000000000" pitchFamily="17" charset="-128"/>
              <a:ea typeface="UD デジタル 教科書体 N-B" panose="02020700000000000000" pitchFamily="17" charset="-128"/>
            </a:endParaRPr>
          </a:p>
          <a:p>
            <a:endParaRPr lang="en-US" altLang="ja-JP" sz="2275" dirty="0">
              <a:latin typeface="UD デジタル 教科書体 N-B" panose="02020700000000000000" pitchFamily="17" charset="-128"/>
              <a:ea typeface="UD デジタル 教科書体 N-B" panose="02020700000000000000" pitchFamily="17" charset="-128"/>
            </a:endParaRPr>
          </a:p>
          <a:p>
            <a:r>
              <a:rPr lang="ja-JP" altLang="en-US" sz="2275" dirty="0">
                <a:latin typeface="UD デジタル 教科書体 N-B" panose="02020700000000000000" pitchFamily="17" charset="-128"/>
                <a:ea typeface="UD デジタル 教科書体 N-B" panose="02020700000000000000" pitchFamily="17" charset="-128"/>
              </a:rPr>
              <a:t>などの</a:t>
            </a:r>
            <a:endParaRPr lang="en-US" altLang="ja-JP" sz="2275" dirty="0">
              <a:latin typeface="UD デジタル 教科書体 N-B" panose="02020700000000000000" pitchFamily="17" charset="-128"/>
              <a:ea typeface="UD デジタル 教科書体 N-B" panose="02020700000000000000" pitchFamily="17" charset="-128"/>
            </a:endParaRPr>
          </a:p>
          <a:p>
            <a:r>
              <a:rPr lang="ja-JP" altLang="en-US" sz="2275" dirty="0">
                <a:latin typeface="UD デジタル 教科書体 N-B" panose="02020700000000000000" pitchFamily="17" charset="-128"/>
                <a:ea typeface="UD デジタル 教科書体 N-B" panose="02020700000000000000" pitchFamily="17" charset="-128"/>
              </a:rPr>
              <a:t>検索</a:t>
            </a:r>
            <a:r>
              <a:rPr lang="ja-JP" altLang="en-US" sz="2275" dirty="0" smtClean="0">
                <a:latin typeface="UD デジタル 教科書体 N-B" panose="02020700000000000000" pitchFamily="17" charset="-128"/>
                <a:ea typeface="UD デジタル 教科書体 N-B" panose="02020700000000000000" pitchFamily="17" charset="-128"/>
              </a:rPr>
              <a:t>キーワードからトラフィック取得</a:t>
            </a:r>
            <a:r>
              <a:rPr lang="ja-JP" altLang="en-US" sz="2275" dirty="0">
                <a:latin typeface="UD デジタル 教科書体 N-B" panose="02020700000000000000" pitchFamily="17" charset="-128"/>
                <a:ea typeface="UD デジタル 教科書体 N-B" panose="02020700000000000000" pitchFamily="17" charset="-128"/>
              </a:rPr>
              <a:t>　</a:t>
            </a:r>
            <a:endParaRPr lang="ja-JP" altLang="en-US" sz="2275" dirty="0"/>
          </a:p>
        </p:txBody>
      </p:sp>
      <p:graphicFrame>
        <p:nvGraphicFramePr>
          <p:cNvPr id="4" name="表 3">
            <a:extLst>
              <a:ext uri="{FF2B5EF4-FFF2-40B4-BE49-F238E27FC236}">
                <a16:creationId xmlns:a16="http://schemas.microsoft.com/office/drawing/2014/main" id="{AE733549-C97A-3496-65D7-FC6B38C3470A}"/>
              </a:ext>
            </a:extLst>
          </p:cNvPr>
          <p:cNvGraphicFramePr>
            <a:graphicFrameLocks noGrp="1"/>
          </p:cNvGraphicFramePr>
          <p:nvPr>
            <p:extLst>
              <p:ext uri="{D42A27DB-BD31-4B8C-83A1-F6EECF244321}">
                <p14:modId xmlns:p14="http://schemas.microsoft.com/office/powerpoint/2010/main" val="2309763619"/>
              </p:ext>
            </p:extLst>
          </p:nvPr>
        </p:nvGraphicFramePr>
        <p:xfrm>
          <a:off x="4380851" y="1140145"/>
          <a:ext cx="4581525" cy="4878129"/>
        </p:xfrm>
        <a:graphic>
          <a:graphicData uri="http://schemas.openxmlformats.org/drawingml/2006/table">
            <a:tbl>
              <a:tblPr/>
              <a:tblGrid>
                <a:gridCol w="261056">
                  <a:extLst>
                    <a:ext uri="{9D8B030D-6E8A-4147-A177-3AD203B41FA5}">
                      <a16:colId xmlns:a16="http://schemas.microsoft.com/office/drawing/2014/main" val="2119987961"/>
                    </a:ext>
                  </a:extLst>
                </a:gridCol>
                <a:gridCol w="1957917">
                  <a:extLst>
                    <a:ext uri="{9D8B030D-6E8A-4147-A177-3AD203B41FA5}">
                      <a16:colId xmlns:a16="http://schemas.microsoft.com/office/drawing/2014/main" val="532836686"/>
                    </a:ext>
                  </a:extLst>
                </a:gridCol>
                <a:gridCol w="848430">
                  <a:extLst>
                    <a:ext uri="{9D8B030D-6E8A-4147-A177-3AD203B41FA5}">
                      <a16:colId xmlns:a16="http://schemas.microsoft.com/office/drawing/2014/main" val="372777971"/>
                    </a:ext>
                  </a:extLst>
                </a:gridCol>
                <a:gridCol w="887589">
                  <a:extLst>
                    <a:ext uri="{9D8B030D-6E8A-4147-A177-3AD203B41FA5}">
                      <a16:colId xmlns:a16="http://schemas.microsoft.com/office/drawing/2014/main" val="1267457762"/>
                    </a:ext>
                  </a:extLst>
                </a:gridCol>
                <a:gridCol w="626533">
                  <a:extLst>
                    <a:ext uri="{9D8B030D-6E8A-4147-A177-3AD203B41FA5}">
                      <a16:colId xmlns:a16="http://schemas.microsoft.com/office/drawing/2014/main" val="3470133072"/>
                    </a:ext>
                  </a:extLst>
                </a:gridCol>
              </a:tblGrid>
              <a:tr h="157359">
                <a:tc>
                  <a:txBody>
                    <a:bodyPr/>
                    <a:lstStyle/>
                    <a:p>
                      <a:pPr algn="ctr" fontAlgn="ctr"/>
                      <a:r>
                        <a:rPr lang="ja-JP" altLang="en-US" sz="10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検索ワード</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トラフィック </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検索回数</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SEO</a:t>
                      </a: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順位</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8222001"/>
                  </a:ext>
                </a:extLst>
              </a:tr>
              <a:tr h="157359">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自民党</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9,790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49,990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6723982"/>
                  </a:ext>
                </a:extLst>
              </a:tr>
              <a:tr h="157359">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参議院選挙 </a:t>
                      </a: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2022</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4,011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7,080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3</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6640923"/>
                  </a:ext>
                </a:extLst>
              </a:tr>
              <a:tr h="157359">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3</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税制改正大綱</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3,169</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3,610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7880850"/>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4</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事業復活支援金</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3,058</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265,610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341773"/>
                  </a:ext>
                </a:extLst>
              </a:tr>
              <a:tr h="157359">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5</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持続化給付金 </a:t>
                      </a:r>
                      <a:r>
                        <a:rPr lang="en-US" altLang="zh-TW"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2022</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2,855</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4,100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7</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6717754"/>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6</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自民党 役員</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2,797</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2,220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6775367"/>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7</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令和</a:t>
                      </a: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4</a:t>
                      </a: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年度税制改正大綱</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2,715</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1,340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4223390"/>
                  </a:ext>
                </a:extLst>
              </a:tr>
              <a:tr h="157359">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8</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個人事業主 給付金</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2,224</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19,540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6</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6225965"/>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9</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給付金個人事業主</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2,055</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700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6</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5524629"/>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小野田紀美</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2,042</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27,960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3</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8224378"/>
                  </a:ext>
                </a:extLst>
              </a:tr>
              <a:tr h="157359">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自由民主党</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1,782</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6,850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081168"/>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12</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自民 役員</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1,781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620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310521"/>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13</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木原誠二</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1,663</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12,860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6451230"/>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14</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佐藤勉</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1,596</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3,830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5600583"/>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15</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片山さつき</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1,539</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27,910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1081124"/>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16</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今井絵理子</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1,535</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40,650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0524332"/>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17</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持続化給付金 </a:t>
                      </a:r>
                      <a:r>
                        <a:rPr lang="en-US" altLang="zh-TW"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2022</a:t>
                      </a:r>
                      <a:r>
                        <a:rPr lang="zh-TW"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年 申請</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1,290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4</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5935905"/>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18</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岸田文雄</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1,243</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276,090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3</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9926392"/>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19</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確定申告 期限</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1,236</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18,680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7</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7626343"/>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個人事業主 補助金</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1,217</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1,620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614085"/>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自民党本部</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1,191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1,670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7914317"/>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22</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コロナ給付金 個人事業主</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1,189</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110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3</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0573678"/>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23</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安倍晋三</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1,164</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168,720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1791765"/>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24</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自民党 改憲案</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1,071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160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1525348"/>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25</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コロナ 助成金 中小企業</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1,063</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130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4</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847848"/>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26</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コロナ 給付金</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1,054</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26,540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6</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1498460"/>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27</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福田総務会長</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1,046</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1,470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3856213"/>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28</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国会議員</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1,023</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8,030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4</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1210106"/>
                  </a:ext>
                </a:extLst>
              </a:tr>
              <a:tr h="157359">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29</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コロナ給付金</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1,013</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44,790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7</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2979184"/>
                  </a:ext>
                </a:extLst>
              </a:tr>
              <a:tr h="157359">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30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TW"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自民党総裁選</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1,006</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56,060</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588214"/>
                  </a:ext>
                </a:extLst>
              </a:tr>
            </a:tbl>
          </a:graphicData>
        </a:graphic>
      </p:graphicFrame>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19</a:t>
            </a:fld>
            <a:endParaRPr kumimoji="1" lang="ja-JP" altLang="en-US" dirty="0"/>
          </a:p>
        </p:txBody>
      </p:sp>
    </p:spTree>
    <p:extLst>
      <p:ext uri="{BB962C8B-B14F-4D97-AF65-F5344CB8AC3E}">
        <p14:creationId xmlns:p14="http://schemas.microsoft.com/office/powerpoint/2010/main" val="678813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381001" y="2318327"/>
            <a:ext cx="9143999" cy="822182"/>
          </a:xfrm>
        </p:spPr>
        <p:txBody>
          <a:bodyPr>
            <a:normAutofit fontScale="90000"/>
          </a:bodyPr>
          <a:lstStyle/>
          <a:p>
            <a:r>
              <a:rPr lang="en-US" altLang="ja-JP" sz="4000" dirty="0">
                <a:latin typeface="UD デジタル 教科書体 NP-B" panose="02020700000000000000" pitchFamily="18" charset="-128"/>
                <a:ea typeface="UD デジタル 教科書体 NP-B" panose="02020700000000000000" pitchFamily="18" charset="-128"/>
              </a:rPr>
              <a:t/>
            </a:r>
            <a:br>
              <a:rPr lang="en-US" altLang="ja-JP" sz="4000" dirty="0">
                <a:latin typeface="UD デジタル 教科書体 NP-B" panose="02020700000000000000" pitchFamily="18" charset="-128"/>
                <a:ea typeface="UD デジタル 教科書体 NP-B" panose="02020700000000000000" pitchFamily="18" charset="-128"/>
              </a:rPr>
            </a:br>
            <a:r>
              <a:rPr lang="en-US" altLang="ja-JP" sz="4000" dirty="0">
                <a:latin typeface="UD デジタル 教科書体 NP-B" panose="02020700000000000000" pitchFamily="18" charset="-128"/>
                <a:ea typeface="UD デジタル 教科書体 NP-B" panose="02020700000000000000" pitchFamily="18" charset="-128"/>
              </a:rPr>
              <a:t/>
            </a:r>
            <a:br>
              <a:rPr lang="en-US" altLang="ja-JP" sz="4000" dirty="0">
                <a:latin typeface="UD デジタル 教科書体 NP-B" panose="02020700000000000000" pitchFamily="18" charset="-128"/>
                <a:ea typeface="UD デジタル 教科書体 NP-B" panose="02020700000000000000" pitchFamily="18" charset="-128"/>
              </a:rPr>
            </a:br>
            <a:r>
              <a:rPr lang="en-US" altLang="ja-JP" sz="4900" dirty="0">
                <a:solidFill>
                  <a:srgbClr val="002060"/>
                </a:solidFill>
                <a:latin typeface="UD デジタル 教科書体 NP-B" panose="02020700000000000000" pitchFamily="18" charset="-128"/>
                <a:ea typeface="UD デジタル 教科書体 NP-B" panose="02020700000000000000" pitchFamily="18" charset="-128"/>
              </a:rPr>
              <a:t>7</a:t>
            </a:r>
            <a:r>
              <a:rPr lang="ja-JP" altLang="en-US" sz="4900" dirty="0">
                <a:solidFill>
                  <a:srgbClr val="002060"/>
                </a:solidFill>
                <a:latin typeface="UD デジタル 教科書体 NP-B" panose="02020700000000000000" pitchFamily="18" charset="-128"/>
                <a:ea typeface="UD デジタル 教科書体 NP-B" panose="02020700000000000000" pitchFamily="18" charset="-128"/>
              </a:rPr>
              <a:t>党のサイトのアクセスの現状</a:t>
            </a:r>
            <a:endParaRPr lang="ja-JP" altLang="en-US" sz="4000" dirty="0">
              <a:solidFill>
                <a:srgbClr val="002060"/>
              </a:solidFill>
              <a:latin typeface="UD デジタル 教科書体 NP-B" panose="02020700000000000000" pitchFamily="18" charset="-128"/>
              <a:ea typeface="UD デジタル 教科書体 NP-B" panose="02020700000000000000" pitchFamily="18" charset="-128"/>
            </a:endParaRPr>
          </a:p>
        </p:txBody>
      </p:sp>
      <p:sp>
        <p:nvSpPr>
          <p:cNvPr id="4" name="正方形/長方形 3"/>
          <p:cNvSpPr/>
          <p:nvPr/>
        </p:nvSpPr>
        <p:spPr>
          <a:xfrm>
            <a:off x="966357" y="753031"/>
            <a:ext cx="1723549" cy="707886"/>
          </a:xfrm>
          <a:prstGeom prst="rect">
            <a:avLst/>
          </a:prstGeom>
        </p:spPr>
        <p:txBody>
          <a:bodyPr wrap="none">
            <a:spAutoFit/>
          </a:bodyPr>
          <a:lstStyle/>
          <a:p>
            <a:r>
              <a:rPr kumimoji="1" lang="ja-JP" altLang="en-US" sz="4000" dirty="0">
                <a:latin typeface="UD デジタル 教科書体 NP-B" panose="02020700000000000000" pitchFamily="18" charset="-128"/>
                <a:ea typeface="UD デジタル 教科書体 NP-B" panose="02020700000000000000" pitchFamily="18" charset="-128"/>
              </a:rPr>
              <a:t>第１章</a:t>
            </a:r>
            <a:endParaRPr lang="ja-JP" altLang="en-US" sz="4000" dirty="0"/>
          </a:p>
        </p:txBody>
      </p:sp>
      <p:sp>
        <p:nvSpPr>
          <p:cNvPr id="5" name="正方形/長方形 4"/>
          <p:cNvSpPr/>
          <p:nvPr/>
        </p:nvSpPr>
        <p:spPr>
          <a:xfrm>
            <a:off x="2689905" y="4165372"/>
            <a:ext cx="4883068" cy="1569660"/>
          </a:xfrm>
          <a:prstGeom prst="rect">
            <a:avLst/>
          </a:prstGeom>
        </p:spPr>
        <p:txBody>
          <a:bodyPr wrap="none">
            <a:spAutoFit/>
          </a:bodyPr>
          <a:lstStyle/>
          <a:p>
            <a:r>
              <a:rPr lang="ja-JP" altLang="en-US" sz="3200" dirty="0">
                <a:latin typeface="UD デジタル 教科書体 NP-B" panose="02020700000000000000" pitchFamily="18" charset="-128"/>
                <a:ea typeface="UD デジタル 教科書体 NP-B" panose="02020700000000000000" pitchFamily="18" charset="-128"/>
              </a:rPr>
              <a:t>直近　４月～</a:t>
            </a:r>
            <a:r>
              <a:rPr lang="en-US" altLang="ja-JP" sz="3200" dirty="0">
                <a:latin typeface="UD デジタル 教科書体 NP-B" panose="02020700000000000000" pitchFamily="18" charset="-128"/>
                <a:ea typeface="UD デジタル 教科書体 NP-B" panose="02020700000000000000" pitchFamily="18" charset="-128"/>
              </a:rPr>
              <a:t>GW</a:t>
            </a:r>
            <a:r>
              <a:rPr lang="ja-JP" altLang="en-US" sz="3200" dirty="0">
                <a:latin typeface="UD デジタル 教科書体 NP-B" panose="02020700000000000000" pitchFamily="18" charset="-128"/>
                <a:ea typeface="UD デジタル 教科書体 NP-B" panose="02020700000000000000" pitchFamily="18" charset="-128"/>
              </a:rPr>
              <a:t>の</a:t>
            </a:r>
            <a:r>
              <a:rPr lang="en-US" altLang="ja-JP" sz="3200" dirty="0">
                <a:latin typeface="UD デジタル 教科書体 NP-B" panose="02020700000000000000" pitchFamily="18" charset="-128"/>
                <a:ea typeface="UD デジタル 教科書体 NP-B" panose="02020700000000000000" pitchFamily="18" charset="-128"/>
              </a:rPr>
              <a:t>1</a:t>
            </a:r>
            <a:r>
              <a:rPr lang="ja-JP" altLang="en-US" sz="3200" dirty="0">
                <a:latin typeface="UD デジタル 教科書体 NP-B" panose="02020700000000000000" pitchFamily="18" charset="-128"/>
                <a:ea typeface="UD デジタル 教科書体 NP-B" panose="02020700000000000000" pitchFamily="18" charset="-128"/>
              </a:rPr>
              <a:t>ヶ月</a:t>
            </a:r>
            <a:endParaRPr lang="en-US" altLang="ja-JP" sz="3200" dirty="0">
              <a:latin typeface="UD デジタル 教科書体 NP-B" panose="02020700000000000000" pitchFamily="18" charset="-128"/>
              <a:ea typeface="UD デジタル 教科書体 NP-B" panose="02020700000000000000" pitchFamily="18" charset="-128"/>
            </a:endParaRPr>
          </a:p>
          <a:p>
            <a:r>
              <a:rPr lang="ja-JP" altLang="en-US" sz="3200" dirty="0">
                <a:latin typeface="UD デジタル 教科書体 NP-B" panose="02020700000000000000" pitchFamily="18" charset="-128"/>
                <a:ea typeface="UD デジタル 教科書体 NP-B" panose="02020700000000000000" pitchFamily="18" charset="-128"/>
              </a:rPr>
              <a:t>中期　</a:t>
            </a:r>
            <a:r>
              <a:rPr lang="en-US" altLang="ja-JP" sz="3200" dirty="0">
                <a:latin typeface="UD デジタル 教科書体 NP-B" panose="02020700000000000000" pitchFamily="18" charset="-128"/>
                <a:ea typeface="UD デジタル 教科書体 NP-B" panose="02020700000000000000" pitchFamily="18" charset="-128"/>
              </a:rPr>
              <a:t>2022</a:t>
            </a:r>
            <a:r>
              <a:rPr lang="ja-JP" altLang="en-US" sz="3200" dirty="0">
                <a:latin typeface="UD デジタル 教科書体 NP-B" panose="02020700000000000000" pitchFamily="18" charset="-128"/>
                <a:ea typeface="UD デジタル 教科書体 NP-B" panose="02020700000000000000" pitchFamily="18" charset="-128"/>
              </a:rPr>
              <a:t>年</a:t>
            </a:r>
            <a:r>
              <a:rPr lang="en-US" altLang="ja-JP" sz="3200" dirty="0">
                <a:latin typeface="UD デジタル 教科書体 NP-B" panose="02020700000000000000" pitchFamily="18" charset="-128"/>
                <a:ea typeface="UD デジタル 教科書体 NP-B" panose="02020700000000000000" pitchFamily="18" charset="-128"/>
              </a:rPr>
              <a:t>1</a:t>
            </a:r>
            <a:r>
              <a:rPr lang="ja-JP" altLang="en-US" sz="3200" dirty="0">
                <a:latin typeface="UD デジタル 教科書体 NP-B" panose="02020700000000000000" pitchFamily="18" charset="-128"/>
                <a:ea typeface="UD デジタル 教科書体 NP-B" panose="02020700000000000000" pitchFamily="18" charset="-128"/>
              </a:rPr>
              <a:t>月～</a:t>
            </a:r>
            <a:r>
              <a:rPr lang="en-US" altLang="ja-JP" sz="3200" dirty="0">
                <a:latin typeface="UD デジタル 教科書体 NP-B" panose="02020700000000000000" pitchFamily="18" charset="-128"/>
                <a:ea typeface="UD デジタル 教科書体 NP-B" panose="02020700000000000000" pitchFamily="18" charset="-128"/>
              </a:rPr>
              <a:t>4</a:t>
            </a:r>
            <a:r>
              <a:rPr lang="ja-JP" altLang="en-US" sz="3200" dirty="0">
                <a:latin typeface="UD デジタル 教科書体 NP-B" panose="02020700000000000000" pitchFamily="18" charset="-128"/>
                <a:ea typeface="UD デジタル 教科書体 NP-B" panose="02020700000000000000" pitchFamily="18" charset="-128"/>
              </a:rPr>
              <a:t>月</a:t>
            </a:r>
            <a:endParaRPr lang="en-US" altLang="ja-JP" sz="3200" dirty="0">
              <a:latin typeface="UD デジタル 教科書体 NP-B" panose="02020700000000000000" pitchFamily="18" charset="-128"/>
              <a:ea typeface="UD デジタル 教科書体 NP-B" panose="02020700000000000000" pitchFamily="18" charset="-128"/>
            </a:endParaRPr>
          </a:p>
          <a:p>
            <a:r>
              <a:rPr lang="ja-JP" altLang="en-US" sz="3200" dirty="0">
                <a:latin typeface="UD デジタル 教科書体 NP-B" panose="02020700000000000000" pitchFamily="18" charset="-128"/>
                <a:ea typeface="UD デジタル 教科書体 NP-B" panose="02020700000000000000" pitchFamily="18" charset="-128"/>
              </a:rPr>
              <a:t>長期　過去</a:t>
            </a:r>
            <a:r>
              <a:rPr lang="en-US" altLang="ja-JP" sz="3200" dirty="0">
                <a:latin typeface="UD デジタル 教科書体 NP-B" panose="02020700000000000000" pitchFamily="18" charset="-128"/>
                <a:ea typeface="UD デジタル 教科書体 NP-B" panose="02020700000000000000" pitchFamily="18" charset="-128"/>
              </a:rPr>
              <a:t>1</a:t>
            </a:r>
            <a:r>
              <a:rPr lang="ja-JP" altLang="en-US" sz="3200" dirty="0">
                <a:latin typeface="UD デジタル 教科書体 NP-B" panose="02020700000000000000" pitchFamily="18" charset="-128"/>
                <a:ea typeface="UD デジタル 教科書体 NP-B" panose="02020700000000000000" pitchFamily="18" charset="-128"/>
              </a:rPr>
              <a:t>年間</a:t>
            </a:r>
            <a:endParaRPr kumimoji="1" lang="ja-JP" altLang="en-US" sz="3200" dirty="0">
              <a:latin typeface="UD デジタル 教科書体 NP-B" panose="02020700000000000000" pitchFamily="18" charset="-128"/>
              <a:ea typeface="UD デジタル 教科書体 NP-B" panose="02020700000000000000" pitchFamily="18" charset="-128"/>
            </a:endParaRPr>
          </a:p>
        </p:txBody>
      </p:sp>
      <p:sp>
        <p:nvSpPr>
          <p:cNvPr id="6" name="スライド番号プレースホルダー 5"/>
          <p:cNvSpPr>
            <a:spLocks noGrp="1"/>
          </p:cNvSpPr>
          <p:nvPr>
            <p:ph type="sldNum" sz="quarter" idx="12"/>
          </p:nvPr>
        </p:nvSpPr>
        <p:spPr/>
        <p:txBody>
          <a:bodyPr/>
          <a:lstStyle/>
          <a:p>
            <a:fld id="{4E497658-71EC-4256-86D4-10FCC11BF696}" type="slidenum">
              <a:rPr kumimoji="1" lang="ja-JP" altLang="en-US" smtClean="0"/>
              <a:t>2</a:t>
            </a:fld>
            <a:endParaRPr kumimoji="1" lang="ja-JP" altLang="en-US"/>
          </a:p>
        </p:txBody>
      </p:sp>
    </p:spTree>
    <p:extLst>
      <p:ext uri="{BB962C8B-B14F-4D97-AF65-F5344CB8AC3E}">
        <p14:creationId xmlns:p14="http://schemas.microsoft.com/office/powerpoint/2010/main" val="183313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FDE562D8-0339-E681-D0A7-E6E9B4779E15}"/>
              </a:ext>
            </a:extLst>
          </p:cNvPr>
          <p:cNvSpPr txBox="1"/>
          <p:nvPr/>
        </p:nvSpPr>
        <p:spPr>
          <a:xfrm>
            <a:off x="906684" y="1919311"/>
            <a:ext cx="2935533" cy="3593291"/>
          </a:xfrm>
          <a:prstGeom prst="rect">
            <a:avLst/>
          </a:prstGeom>
          <a:solidFill>
            <a:schemeClr val="accent5">
              <a:lumMod val="20000"/>
              <a:lumOff val="80000"/>
            </a:schemeClr>
          </a:solidFill>
        </p:spPr>
        <p:txBody>
          <a:bodyPr wrap="square">
            <a:spAutoFit/>
          </a:bodyPr>
          <a:lstStyle/>
          <a:p>
            <a:r>
              <a:rPr lang="ja-JP" altLang="en-US" sz="2275" dirty="0">
                <a:latin typeface="UD デジタル 教科書体 N-B" panose="02020700000000000000" pitchFamily="17" charset="-128"/>
                <a:ea typeface="UD デジタル 教科書体 N-B" panose="02020700000000000000" pitchFamily="17" charset="-128"/>
              </a:rPr>
              <a:t>立憲民主党</a:t>
            </a:r>
            <a:endParaRPr lang="en-US" altLang="ja-JP" sz="2275" dirty="0">
              <a:latin typeface="UD デジタル 教科書体 N-B" panose="02020700000000000000" pitchFamily="17" charset="-128"/>
              <a:ea typeface="UD デジタル 教科書体 N-B" panose="02020700000000000000" pitchFamily="17" charset="-128"/>
            </a:endParaRPr>
          </a:p>
          <a:p>
            <a:endParaRPr lang="en-US" altLang="ja-JP" sz="2275" dirty="0">
              <a:latin typeface="UD デジタル 教科書体 N-B" panose="02020700000000000000" pitchFamily="17" charset="-128"/>
              <a:ea typeface="UD デジタル 教科書体 N-B" panose="02020700000000000000" pitchFamily="17" charset="-128"/>
            </a:endParaRPr>
          </a:p>
          <a:p>
            <a:r>
              <a:rPr lang="ja-JP" altLang="en-US" sz="2275" dirty="0">
                <a:latin typeface="UD デジタル 教科書体 N-B" panose="02020700000000000000" pitchFamily="17" charset="-128"/>
                <a:ea typeface="UD デジタル 教科書体 N-B" panose="02020700000000000000" pitchFamily="17" charset="-128"/>
              </a:rPr>
              <a:t>議員名</a:t>
            </a:r>
            <a:endParaRPr lang="en-US" altLang="ja-JP" sz="2275" dirty="0">
              <a:latin typeface="UD デジタル 教科書体 N-B" panose="02020700000000000000" pitchFamily="17" charset="-128"/>
              <a:ea typeface="UD デジタル 教科書体 N-B" panose="02020700000000000000" pitchFamily="17" charset="-128"/>
            </a:endParaRPr>
          </a:p>
          <a:p>
            <a:r>
              <a:rPr lang="ja-JP" altLang="en-US" sz="2275" dirty="0">
                <a:latin typeface="UD デジタル 教科書体 N-B" panose="02020700000000000000" pitchFamily="17" charset="-128"/>
                <a:ea typeface="UD デジタル 教科書体 N-B" panose="02020700000000000000" pitchFamily="17" charset="-128"/>
              </a:rPr>
              <a:t>候補者名</a:t>
            </a:r>
            <a:endParaRPr lang="en-US" altLang="ja-JP" sz="2275" dirty="0">
              <a:latin typeface="UD デジタル 教科書体 N-B" panose="02020700000000000000" pitchFamily="17" charset="-128"/>
              <a:ea typeface="UD デジタル 教科書体 N-B" panose="02020700000000000000" pitchFamily="17" charset="-128"/>
            </a:endParaRPr>
          </a:p>
          <a:p>
            <a:r>
              <a:rPr lang="ja-JP" altLang="en-US" sz="2275" dirty="0">
                <a:latin typeface="UD デジタル 教科書体 N-B" panose="02020700000000000000" pitchFamily="17" charset="-128"/>
                <a:ea typeface="UD デジタル 教科書体 N-B" panose="02020700000000000000" pitchFamily="17" charset="-128"/>
              </a:rPr>
              <a:t>選挙名</a:t>
            </a:r>
            <a:endParaRPr lang="en-US" altLang="ja-JP" sz="2275" dirty="0">
              <a:latin typeface="UD デジタル 教科書体 N-B" panose="02020700000000000000" pitchFamily="17" charset="-128"/>
              <a:ea typeface="UD デジタル 教科書体 N-B" panose="02020700000000000000" pitchFamily="17" charset="-128"/>
            </a:endParaRPr>
          </a:p>
          <a:p>
            <a:endParaRPr lang="en-US" altLang="ja-JP" sz="2275" dirty="0">
              <a:latin typeface="UD デジタル 教科書体 N-B" panose="02020700000000000000" pitchFamily="17" charset="-128"/>
              <a:ea typeface="UD デジタル 教科書体 N-B" panose="02020700000000000000" pitchFamily="17" charset="-128"/>
            </a:endParaRPr>
          </a:p>
          <a:p>
            <a:endParaRPr lang="en-US" altLang="ja-JP" sz="2275" dirty="0">
              <a:latin typeface="UD デジタル 教科書体 N-B" panose="02020700000000000000" pitchFamily="17" charset="-128"/>
              <a:ea typeface="UD デジタル 教科書体 N-B" panose="02020700000000000000" pitchFamily="17" charset="-128"/>
            </a:endParaRPr>
          </a:p>
          <a:p>
            <a:r>
              <a:rPr lang="ja-JP" altLang="en-US" sz="2275" dirty="0">
                <a:latin typeface="UD デジタル 教科書体 N-B" panose="02020700000000000000" pitchFamily="17" charset="-128"/>
                <a:ea typeface="UD デジタル 教科書体 N-B" panose="02020700000000000000" pitchFamily="17" charset="-128"/>
              </a:rPr>
              <a:t>などの</a:t>
            </a:r>
            <a:endParaRPr lang="en-US" altLang="ja-JP" sz="2275" dirty="0">
              <a:latin typeface="UD デジタル 教科書体 N-B" panose="02020700000000000000" pitchFamily="17" charset="-128"/>
              <a:ea typeface="UD デジタル 教科書体 N-B" panose="02020700000000000000" pitchFamily="17" charset="-128"/>
            </a:endParaRPr>
          </a:p>
          <a:p>
            <a:r>
              <a:rPr lang="ja-JP" altLang="en-US" sz="2275" dirty="0">
                <a:latin typeface="UD デジタル 教科書体 N-B" panose="02020700000000000000" pitchFamily="17" charset="-128"/>
                <a:ea typeface="UD デジタル 教科書体 N-B" panose="02020700000000000000" pitchFamily="17" charset="-128"/>
              </a:rPr>
              <a:t>検索キーワードからトラフィック取得　　</a:t>
            </a:r>
            <a:endParaRPr lang="ja-JP" altLang="en-US" sz="2275" dirty="0"/>
          </a:p>
        </p:txBody>
      </p:sp>
      <p:graphicFrame>
        <p:nvGraphicFramePr>
          <p:cNvPr id="2" name="表 1">
            <a:extLst>
              <a:ext uri="{FF2B5EF4-FFF2-40B4-BE49-F238E27FC236}">
                <a16:creationId xmlns:a16="http://schemas.microsoft.com/office/drawing/2014/main" id="{29C65D97-81BC-D914-3B6B-268D9DDAB829}"/>
              </a:ext>
            </a:extLst>
          </p:cNvPr>
          <p:cNvGraphicFramePr>
            <a:graphicFrameLocks noGrp="1"/>
          </p:cNvGraphicFramePr>
          <p:nvPr>
            <p:extLst>
              <p:ext uri="{D42A27DB-BD31-4B8C-83A1-F6EECF244321}">
                <p14:modId xmlns:p14="http://schemas.microsoft.com/office/powerpoint/2010/main" val="2829163442"/>
              </p:ext>
            </p:extLst>
          </p:nvPr>
        </p:nvGraphicFramePr>
        <p:xfrm>
          <a:off x="4278068" y="1094916"/>
          <a:ext cx="4582704" cy="5065749"/>
        </p:xfrm>
        <a:graphic>
          <a:graphicData uri="http://schemas.openxmlformats.org/drawingml/2006/table">
            <a:tbl>
              <a:tblPr/>
              <a:tblGrid>
                <a:gridCol w="301054">
                  <a:extLst>
                    <a:ext uri="{9D8B030D-6E8A-4147-A177-3AD203B41FA5}">
                      <a16:colId xmlns:a16="http://schemas.microsoft.com/office/drawing/2014/main" val="1854867738"/>
                    </a:ext>
                  </a:extLst>
                </a:gridCol>
                <a:gridCol w="2213044">
                  <a:extLst>
                    <a:ext uri="{9D8B030D-6E8A-4147-A177-3AD203B41FA5}">
                      <a16:colId xmlns:a16="http://schemas.microsoft.com/office/drawing/2014/main" val="2762803116"/>
                    </a:ext>
                  </a:extLst>
                </a:gridCol>
                <a:gridCol w="764801">
                  <a:extLst>
                    <a:ext uri="{9D8B030D-6E8A-4147-A177-3AD203B41FA5}">
                      <a16:colId xmlns:a16="http://schemas.microsoft.com/office/drawing/2014/main" val="2381619645"/>
                    </a:ext>
                  </a:extLst>
                </a:gridCol>
                <a:gridCol w="772085">
                  <a:extLst>
                    <a:ext uri="{9D8B030D-6E8A-4147-A177-3AD203B41FA5}">
                      <a16:colId xmlns:a16="http://schemas.microsoft.com/office/drawing/2014/main" val="1262799860"/>
                    </a:ext>
                  </a:extLst>
                </a:gridCol>
                <a:gridCol w="531720">
                  <a:extLst>
                    <a:ext uri="{9D8B030D-6E8A-4147-A177-3AD203B41FA5}">
                      <a16:colId xmlns:a16="http://schemas.microsoft.com/office/drawing/2014/main" val="1139036041"/>
                    </a:ext>
                  </a:extLst>
                </a:gridCol>
              </a:tblGrid>
              <a:tr h="309759">
                <a:tc>
                  <a:txBody>
                    <a:bodyPr/>
                    <a:lstStyle/>
                    <a:p>
                      <a:pPr algn="ctr"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検索ワード</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トラフィック </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検索回数</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SEO</a:t>
                      </a: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順位</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71213436"/>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立憲民主党</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32,077</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100,280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45718998"/>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立憲</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3,794</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12,230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86872390"/>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3</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くにば雄大</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1,909</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1,810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17524862"/>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4</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立憲民主</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1,864</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5,840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13792027"/>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5</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篠原孝</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1,800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2,620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5067551"/>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6</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立憲民主党 党首</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1,493</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980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1701389"/>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7</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末松義規</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1,429</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6,750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3</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65181647"/>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8</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立憲民主党 役員</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1,266</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380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8732823"/>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9</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町田市議会議員選挙</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1,085</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1,400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7</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20094559"/>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立憲民主党 議員</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1,046</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1,740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2450957"/>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立憲民主党 まとめ</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1,003</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4</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1469061"/>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12</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馬淵国対委員長</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894</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110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80501465"/>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13</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民主党</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873</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21,530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56129138"/>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14</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立憲民主党 代表</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818</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520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9306841"/>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15</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インボイス 延期</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768</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180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5</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02261278"/>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16</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にしたに知美</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735</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1,200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3</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32771640"/>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17</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インボイス制度 延期</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725</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400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3</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35165666"/>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18</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伊勢崎市市議会議員選挙</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664</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20223947"/>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19</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郡山市議会 吉田公男</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664</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7903952"/>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zh-TW" sz="9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2022</a:t>
                      </a:r>
                      <a:r>
                        <a:rPr lang="zh-TW" altLang="en-US" sz="9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年</a:t>
                      </a:r>
                      <a:r>
                        <a:rPr lang="en-US" altLang="zh-TW" sz="9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3</a:t>
                      </a:r>
                      <a:r>
                        <a:rPr lang="zh-TW" altLang="en-US" sz="9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月</a:t>
                      </a:r>
                      <a:r>
                        <a:rPr lang="en-US" altLang="zh-TW" sz="9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a:t>
                      </a:r>
                      <a:r>
                        <a:rPr lang="zh-TW" altLang="en-US" sz="9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日 参議員 予算委員会 質問者</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650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466516"/>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真山勇一</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650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870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4</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3564770"/>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22</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屋良朝博</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638</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3,870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6</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81243298"/>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23</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白眞勲</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637</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4,130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3</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8503938"/>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24</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大内一也</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615</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280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9884745"/>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25</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うちこしさくら</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613</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200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50822762"/>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26</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くにば雄大 立憲民主党</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604</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30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44597611"/>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27</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宮本 けいこ</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582</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270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0023520"/>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28</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くにばゆうた</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565</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210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9256322"/>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29</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立件民主党</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558</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1,900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1</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5630269"/>
                  </a:ext>
                </a:extLst>
              </a:tr>
              <a:tr h="158533">
                <a:tc>
                  <a:txBody>
                    <a:bodyPr/>
                    <a:lstStyle/>
                    <a:p>
                      <a:pPr algn="ct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30</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益田市 平原ゆういち</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000" b="1" i="0" u="none" strike="noStrike">
                          <a:solidFill>
                            <a:srgbClr val="000000"/>
                          </a:solidFill>
                          <a:effectLst/>
                          <a:latin typeface="UD デジタル 教科書体 N-B" panose="02020700000000000000" pitchFamily="17" charset="-128"/>
                          <a:ea typeface="UD デジタル 教科書体 N-B" panose="02020700000000000000" pitchFamily="17" charset="-128"/>
                        </a:rPr>
                        <a:t>548</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000" b="1" i="0" u="none" strike="noStrike" dirty="0">
                          <a:solidFill>
                            <a:srgbClr val="000000"/>
                          </a:solidFill>
                          <a:effectLst/>
                          <a:latin typeface="UD デジタル 教科書体 N-B" panose="02020700000000000000" pitchFamily="17" charset="-128"/>
                          <a:ea typeface="UD デジタル 教科書体 N-B" panose="02020700000000000000" pitchFamily="17" charset="-128"/>
                        </a:rPr>
                        <a:t>　</a:t>
                      </a:r>
                    </a:p>
                  </a:txBody>
                  <a:tcPr marL="4959" marR="4959" marT="49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22881199"/>
                  </a:ext>
                </a:extLst>
              </a:tr>
            </a:tbl>
          </a:graphicData>
        </a:graphic>
      </p:graphicFrame>
      <p:sp>
        <p:nvSpPr>
          <p:cNvPr id="5" name="テキスト ボックス 4">
            <a:extLst>
              <a:ext uri="{FF2B5EF4-FFF2-40B4-BE49-F238E27FC236}">
                <a16:creationId xmlns:a16="http://schemas.microsoft.com/office/drawing/2014/main" id="{1D48C595-CE06-72B8-65D5-D860374C4744}"/>
              </a:ext>
            </a:extLst>
          </p:cNvPr>
          <p:cNvSpPr txBox="1"/>
          <p:nvPr/>
        </p:nvSpPr>
        <p:spPr>
          <a:xfrm>
            <a:off x="906684" y="496036"/>
            <a:ext cx="4024313" cy="992579"/>
          </a:xfrm>
          <a:prstGeom prst="rect">
            <a:avLst/>
          </a:prstGeom>
          <a:noFill/>
        </p:spPr>
        <p:txBody>
          <a:bodyPr wrap="square">
            <a:spAutoFit/>
          </a:bodyPr>
          <a:lstStyle/>
          <a:p>
            <a:r>
              <a:rPr lang="ja-JP" altLang="en-US" sz="2925" dirty="0">
                <a:latin typeface="UD デジタル 教科書体 N-B" panose="02020700000000000000" pitchFamily="17" charset="-128"/>
                <a:ea typeface="UD デジタル 教科書体 N-B" panose="02020700000000000000" pitchFamily="17" charset="-128"/>
              </a:rPr>
              <a:t>立憲</a:t>
            </a:r>
            <a:r>
              <a:rPr lang="ja-JP" altLang="en-US" sz="2925" dirty="0" smtClean="0">
                <a:latin typeface="UD デジタル 教科書体 N-B" panose="02020700000000000000" pitchFamily="17" charset="-128"/>
                <a:ea typeface="UD デジタル 教科書体 N-B" panose="02020700000000000000" pitchFamily="17" charset="-128"/>
              </a:rPr>
              <a:t>民主党</a:t>
            </a:r>
            <a:endParaRPr lang="en-US" altLang="ja-JP" sz="2925" dirty="0" smtClean="0">
              <a:latin typeface="UD デジタル 教科書体 N-B" panose="02020700000000000000" pitchFamily="17" charset="-128"/>
              <a:ea typeface="UD デジタル 教科書体 N-B" panose="02020700000000000000" pitchFamily="17" charset="-128"/>
            </a:endParaRPr>
          </a:p>
          <a:p>
            <a:r>
              <a:rPr lang="ja-JP" altLang="en-US" sz="2925" dirty="0" smtClean="0">
                <a:latin typeface="UD デジタル 教科書体 N-B" panose="02020700000000000000" pitchFamily="17" charset="-128"/>
                <a:ea typeface="UD デジタル 教科書体 N-B" panose="02020700000000000000" pitchFamily="17" charset="-128"/>
              </a:rPr>
              <a:t>キーワード</a:t>
            </a:r>
            <a:endParaRPr lang="ja-JP" altLang="en-US" sz="2925" dirty="0"/>
          </a:p>
        </p:txBody>
      </p:sp>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20</a:t>
            </a:fld>
            <a:endParaRPr kumimoji="1" lang="ja-JP" altLang="en-US" dirty="0"/>
          </a:p>
        </p:txBody>
      </p:sp>
    </p:spTree>
    <p:extLst>
      <p:ext uri="{BB962C8B-B14F-4D97-AF65-F5344CB8AC3E}">
        <p14:creationId xmlns:p14="http://schemas.microsoft.com/office/powerpoint/2010/main" val="27633553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BEBA8EAE-BF5A-486C-A8C5-ECC9F3942E4B}">
                <a14:imgProps xmlns:a14="http://schemas.microsoft.com/office/drawing/2010/main">
                  <a14:imgLayer r:embed="rId3">
                    <a14:imgEffect>
                      <a14:backgroundRemoval t="17660" b="100000" l="59000" r="100000">
                        <a14:foregroundMark x1="66667" y1="52097" x2="67667" y2="56512"/>
                      </a14:backgroundRemoval>
                    </a14:imgEffect>
                  </a14:imgLayer>
                </a14:imgProps>
              </a:ext>
            </a:extLst>
          </a:blip>
          <a:stretch>
            <a:fillRect/>
          </a:stretch>
        </p:blipFill>
        <p:spPr>
          <a:xfrm>
            <a:off x="3810000" y="2543176"/>
            <a:ext cx="5715000" cy="4314825"/>
          </a:xfrm>
          <a:prstGeom prst="rect">
            <a:avLst/>
          </a:prstGeom>
        </p:spPr>
      </p:pic>
      <p:sp>
        <p:nvSpPr>
          <p:cNvPr id="8" name="角丸四角形吹き出し 7"/>
          <p:cNvSpPr/>
          <p:nvPr/>
        </p:nvSpPr>
        <p:spPr>
          <a:xfrm>
            <a:off x="665019" y="1459347"/>
            <a:ext cx="6289963" cy="3786909"/>
          </a:xfrm>
          <a:prstGeom prst="wedgeRoundRectCallout">
            <a:avLst>
              <a:gd name="adj1" fmla="val 47528"/>
              <a:gd name="adj2" fmla="val 63622"/>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833583" y="1875388"/>
            <a:ext cx="5980547" cy="3539430"/>
          </a:xfrm>
          <a:prstGeom prst="rect">
            <a:avLst/>
          </a:prstGeom>
          <a:noFill/>
        </p:spPr>
        <p:txBody>
          <a:bodyPr wrap="square" rtlCol="0">
            <a:spAutoFit/>
          </a:bodyPr>
          <a:lstStyle/>
          <a:p>
            <a:pPr>
              <a:defRPr/>
            </a:pPr>
            <a:r>
              <a:rPr kumimoji="1" lang="ja-JP" altLang="en-US" sz="3200" dirty="0">
                <a:solidFill>
                  <a:prstClr val="black"/>
                </a:solidFill>
                <a:latin typeface="UD デジタル 教科書体 NP-B" panose="02020700000000000000" pitchFamily="18" charset="-128"/>
                <a:ea typeface="UD デジタル 教科書体 NP-B" panose="02020700000000000000" pitchFamily="18" charset="-128"/>
              </a:rPr>
              <a:t>・検索回数の多い議員との対談動画の</a:t>
            </a:r>
            <a:r>
              <a:rPr kumimoji="1"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作成、検索</a:t>
            </a:r>
            <a:r>
              <a:rPr kumimoji="1" lang="ja-JP" altLang="en-US" sz="3200" dirty="0">
                <a:solidFill>
                  <a:prstClr val="black"/>
                </a:solidFill>
                <a:latin typeface="UD デジタル 教科書体 NP-B" panose="02020700000000000000" pitchFamily="18" charset="-128"/>
                <a:ea typeface="UD デジタル 教科書体 NP-B" panose="02020700000000000000" pitchFamily="18" charset="-128"/>
              </a:rPr>
              <a:t>回数の多いテーマで</a:t>
            </a:r>
            <a:r>
              <a:rPr kumimoji="1"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の</a:t>
            </a:r>
            <a:r>
              <a:rPr kumimoji="1" lang="ja-JP" altLang="en-US" sz="3200" dirty="0">
                <a:solidFill>
                  <a:prstClr val="black"/>
                </a:solidFill>
                <a:latin typeface="UD デジタル 教科書体 NP-B" panose="02020700000000000000" pitchFamily="18" charset="-128"/>
                <a:ea typeface="UD デジタル 教科書体 NP-B" panose="02020700000000000000" pitchFamily="18" charset="-128"/>
              </a:rPr>
              <a:t>投稿</a:t>
            </a:r>
            <a:r>
              <a:rPr kumimoji="1"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が、効果的</a:t>
            </a:r>
            <a:r>
              <a:rPr kumimoji="1" lang="ja-JP" altLang="en-US" sz="3200" dirty="0">
                <a:solidFill>
                  <a:prstClr val="black"/>
                </a:solidFill>
                <a:latin typeface="UD デジタル 教科書体 NP-B" panose="02020700000000000000" pitchFamily="18" charset="-128"/>
                <a:ea typeface="UD デジタル 教科書体 NP-B" panose="02020700000000000000" pitchFamily="18" charset="-128"/>
              </a:rPr>
              <a:t>です</a:t>
            </a:r>
            <a:r>
              <a:rPr kumimoji="1"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a:t>
            </a:r>
            <a:endParaRPr kumimoji="1" lang="en-US" altLang="ja-JP" sz="3200" dirty="0" smtClean="0">
              <a:solidFill>
                <a:prstClr val="black"/>
              </a:solidFill>
              <a:latin typeface="UD デジタル 教科書体 NP-B" panose="02020700000000000000" pitchFamily="18" charset="-128"/>
              <a:ea typeface="UD デジタル 教科書体 NP-B" panose="02020700000000000000" pitchFamily="18" charset="-128"/>
            </a:endParaRPr>
          </a:p>
          <a:p>
            <a:pPr>
              <a:defRPr/>
            </a:pPr>
            <a:r>
              <a:rPr kumimoji="1"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・自候補と相手候補のサイトのトラフィック分析はアクセス増対策のための基本です。</a:t>
            </a:r>
            <a:endParaRPr kumimoji="1" lang="en-US" altLang="ja-JP" sz="3200" dirty="0">
              <a:solidFill>
                <a:prstClr val="black"/>
              </a:solidFill>
              <a:latin typeface="Calibri" panose="020F0502020204030204"/>
              <a:ea typeface="游ゴシック" panose="020B0400000000000000" pitchFamily="50" charset="-128"/>
            </a:endParaRPr>
          </a:p>
          <a:p>
            <a:pPr>
              <a:defRPr/>
            </a:pPr>
            <a:endParaRPr kumimoji="1" lang="en-US" altLang="ja-JP" sz="3200" dirty="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10" name="正方形/長方形 9"/>
          <p:cNvSpPr/>
          <p:nvPr/>
        </p:nvSpPr>
        <p:spPr>
          <a:xfrm>
            <a:off x="819725" y="302056"/>
            <a:ext cx="5724644" cy="646331"/>
          </a:xfrm>
          <a:prstGeom prst="rect">
            <a:avLst/>
          </a:prstGeom>
        </p:spPr>
        <p:txBody>
          <a:bodyPr wrap="none">
            <a:spAutoFit/>
          </a:bodyPr>
          <a:lstStyle/>
          <a:p>
            <a:r>
              <a:rPr kumimoji="1" lang="ja-JP" altLang="en-US" sz="3600" dirty="0">
                <a:latin typeface="UD デジタル 教科書体 NP-B" panose="02020700000000000000" pitchFamily="18" charset="-128"/>
                <a:ea typeface="UD デジタル 教科書体 NP-B" panose="02020700000000000000" pitchFamily="18" charset="-128"/>
              </a:rPr>
              <a:t>ネット選挙の必勝のコツ③</a:t>
            </a:r>
            <a:endParaRPr lang="ja-JP" altLang="en-US" sz="3600" dirty="0"/>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21</a:t>
            </a:fld>
            <a:endParaRPr kumimoji="1" lang="ja-JP" altLang="en-US" dirty="0"/>
          </a:p>
        </p:txBody>
      </p:sp>
    </p:spTree>
    <p:extLst>
      <p:ext uri="{BB962C8B-B14F-4D97-AF65-F5344CB8AC3E}">
        <p14:creationId xmlns:p14="http://schemas.microsoft.com/office/powerpoint/2010/main" val="281982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381001" y="2318327"/>
            <a:ext cx="9143999" cy="822182"/>
          </a:xfrm>
        </p:spPr>
        <p:txBody>
          <a:bodyPr>
            <a:normAutofit fontScale="90000"/>
          </a:bodyPr>
          <a:lstStyle/>
          <a:p>
            <a:r>
              <a:rPr lang="en-US" altLang="ja-JP" sz="4000" dirty="0">
                <a:latin typeface="UD デジタル 教科書体 NP-B" panose="02020700000000000000" pitchFamily="18" charset="-128"/>
                <a:ea typeface="UD デジタル 教科書体 NP-B" panose="02020700000000000000" pitchFamily="18" charset="-128"/>
              </a:rPr>
              <a:t/>
            </a:r>
            <a:br>
              <a:rPr lang="en-US" altLang="ja-JP" sz="4000" dirty="0">
                <a:latin typeface="UD デジタル 教科書体 NP-B" panose="02020700000000000000" pitchFamily="18" charset="-128"/>
                <a:ea typeface="UD デジタル 教科書体 NP-B" panose="02020700000000000000" pitchFamily="18" charset="-128"/>
              </a:rPr>
            </a:br>
            <a:r>
              <a:rPr lang="en-US" altLang="ja-JP" sz="4000" dirty="0">
                <a:latin typeface="UD デジタル 教科書体 NP-B" panose="02020700000000000000" pitchFamily="18" charset="-128"/>
                <a:ea typeface="UD デジタル 教科書体 NP-B" panose="02020700000000000000" pitchFamily="18" charset="-128"/>
              </a:rPr>
              <a:t/>
            </a:r>
            <a:br>
              <a:rPr lang="en-US" altLang="ja-JP" sz="4000" dirty="0">
                <a:latin typeface="UD デジタル 教科書体 NP-B" panose="02020700000000000000" pitchFamily="18" charset="-128"/>
                <a:ea typeface="UD デジタル 教科書体 NP-B" panose="02020700000000000000" pitchFamily="18" charset="-128"/>
              </a:rPr>
            </a:br>
            <a:r>
              <a:rPr lang="ja-JP" altLang="en-US" sz="4900" dirty="0">
                <a:solidFill>
                  <a:srgbClr val="002060"/>
                </a:solidFill>
                <a:latin typeface="UD デジタル 教科書体 NP-B" panose="02020700000000000000" pitchFamily="18" charset="-128"/>
                <a:ea typeface="UD デジタル 教科書体 NP-B" panose="02020700000000000000" pitchFamily="18" charset="-128"/>
              </a:rPr>
              <a:t>アクセスを増やすための</a:t>
            </a:r>
            <a:r>
              <a:rPr lang="en-US" altLang="ja-JP" sz="4900" dirty="0">
                <a:solidFill>
                  <a:srgbClr val="002060"/>
                </a:solidFill>
                <a:latin typeface="UD デジタル 教科書体 NP-B" panose="02020700000000000000" pitchFamily="18" charset="-128"/>
                <a:ea typeface="UD デジタル 教科書体 NP-B" panose="02020700000000000000" pitchFamily="18" charset="-128"/>
              </a:rPr>
              <a:t/>
            </a:r>
            <a:br>
              <a:rPr lang="en-US" altLang="ja-JP" sz="4900" dirty="0">
                <a:solidFill>
                  <a:srgbClr val="002060"/>
                </a:solidFill>
                <a:latin typeface="UD デジタル 教科書体 NP-B" panose="02020700000000000000" pitchFamily="18" charset="-128"/>
                <a:ea typeface="UD デジタル 教科書体 NP-B" panose="02020700000000000000" pitchFamily="18" charset="-128"/>
              </a:rPr>
            </a:br>
            <a:r>
              <a:rPr lang="ja-JP" altLang="en-US" sz="4900" dirty="0" smtClean="0">
                <a:solidFill>
                  <a:srgbClr val="002060"/>
                </a:solidFill>
                <a:latin typeface="UD デジタル 教科書体 NP-B" panose="02020700000000000000" pitchFamily="18" charset="-128"/>
                <a:ea typeface="UD デジタル 教科書体 NP-B" panose="02020700000000000000" pitchFamily="18" charset="-128"/>
              </a:rPr>
              <a:t>リファラ</a:t>
            </a:r>
            <a:r>
              <a:rPr lang="ja-JP" altLang="en-US" sz="4900" dirty="0">
                <a:solidFill>
                  <a:srgbClr val="002060"/>
                </a:solidFill>
                <a:latin typeface="UD デジタル 教科書体 NP-B" panose="02020700000000000000" pitchFamily="18" charset="-128"/>
                <a:ea typeface="UD デジタル 教科書体 NP-B" panose="02020700000000000000" pitchFamily="18" charset="-128"/>
              </a:rPr>
              <a:t>ル</a:t>
            </a:r>
            <a:r>
              <a:rPr lang="ja-JP" altLang="en-US" sz="4900" dirty="0" smtClean="0">
                <a:solidFill>
                  <a:srgbClr val="002060"/>
                </a:solidFill>
                <a:latin typeface="UD デジタル 教科書体 NP-B" panose="02020700000000000000" pitchFamily="18" charset="-128"/>
                <a:ea typeface="UD デジタル 教科書体 NP-B" panose="02020700000000000000" pitchFamily="18" charset="-128"/>
              </a:rPr>
              <a:t>の</a:t>
            </a:r>
            <a:r>
              <a:rPr lang="ja-JP" altLang="en-US" sz="4900" dirty="0">
                <a:solidFill>
                  <a:srgbClr val="002060"/>
                </a:solidFill>
                <a:latin typeface="UD デジタル 教科書体 NP-B" panose="02020700000000000000" pitchFamily="18" charset="-128"/>
                <a:ea typeface="UD デジタル 教科書体 NP-B" panose="02020700000000000000" pitchFamily="18" charset="-128"/>
              </a:rPr>
              <a:t>分析と対策</a:t>
            </a:r>
            <a:endParaRPr lang="ja-JP" altLang="en-US" sz="4000" dirty="0">
              <a:solidFill>
                <a:srgbClr val="002060"/>
              </a:solidFill>
              <a:latin typeface="UD デジタル 教科書体 NP-B" panose="02020700000000000000" pitchFamily="18" charset="-128"/>
              <a:ea typeface="UD デジタル 教科書体 NP-B" panose="02020700000000000000" pitchFamily="18" charset="-128"/>
            </a:endParaRPr>
          </a:p>
        </p:txBody>
      </p:sp>
      <p:sp>
        <p:nvSpPr>
          <p:cNvPr id="4" name="正方形/長方形 3"/>
          <p:cNvSpPr/>
          <p:nvPr/>
        </p:nvSpPr>
        <p:spPr>
          <a:xfrm>
            <a:off x="966357" y="753031"/>
            <a:ext cx="1723549"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smtClean="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第３章</a:t>
            </a:r>
            <a:endParaRPr kumimoji="0" lang="ja-JP" altLang="en-US"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正方形/長方形 4"/>
          <p:cNvSpPr/>
          <p:nvPr/>
        </p:nvSpPr>
        <p:spPr>
          <a:xfrm>
            <a:off x="2193270" y="4266972"/>
            <a:ext cx="6062878"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3200" dirty="0" smtClean="0">
                <a:solidFill>
                  <a:prstClr val="black"/>
                </a:solidFill>
                <a:latin typeface="UD デジタル 教科書体 NP-B" panose="02020700000000000000" pitchFamily="18" charset="-128"/>
                <a:ea typeface="UD デジタル 教科書体 NP-B" panose="02020700000000000000" pitchFamily="18" charset="-128"/>
              </a:rPr>
              <a:t>SNS</a:t>
            </a:r>
            <a:r>
              <a:rPr lang="ja-JP" altLang="en-US" sz="3200" dirty="0" err="1" smtClean="0">
                <a:solidFill>
                  <a:prstClr val="black"/>
                </a:solidFill>
                <a:latin typeface="UD デジタル 教科書体 NP-B" panose="02020700000000000000" pitchFamily="18" charset="-128"/>
                <a:ea typeface="UD デジタル 教科書体 NP-B" panose="02020700000000000000" pitchFamily="18" charset="-128"/>
              </a:rPr>
              <a:t>、</a:t>
            </a:r>
            <a:r>
              <a:rPr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流入元、</a:t>
            </a:r>
            <a:r>
              <a:rPr lang="en-US" altLang="ja-JP" sz="3200" dirty="0" smtClean="0">
                <a:solidFill>
                  <a:prstClr val="black"/>
                </a:solidFill>
                <a:latin typeface="UD デジタル 教科書体 NP-B" panose="02020700000000000000" pitchFamily="18" charset="-128"/>
                <a:ea typeface="UD デジタル 教科書体 NP-B" panose="02020700000000000000" pitchFamily="18" charset="-128"/>
              </a:rPr>
              <a:t>SEO</a:t>
            </a:r>
            <a:r>
              <a:rPr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などの対策</a:t>
            </a:r>
            <a:endParaRPr kumimoji="1" lang="ja-JP" altLang="en-US" sz="32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p:txBody>
      </p:sp>
      <p:sp>
        <p:nvSpPr>
          <p:cNvPr id="6" name="スライド番号プレースホルダー 5"/>
          <p:cNvSpPr>
            <a:spLocks noGrp="1"/>
          </p:cNvSpPr>
          <p:nvPr>
            <p:ph type="sldNum" sz="quarter" idx="12"/>
          </p:nvPr>
        </p:nvSpPr>
        <p:spPr/>
        <p:txBody>
          <a:bodyPr/>
          <a:lstStyle/>
          <a:p>
            <a:fld id="{4E497658-71EC-4256-86D4-10FCC11BF696}" type="slidenum">
              <a:rPr kumimoji="1" lang="ja-JP" altLang="en-US" smtClean="0"/>
              <a:t>22</a:t>
            </a:fld>
            <a:endParaRPr kumimoji="1" lang="ja-JP" altLang="en-US"/>
          </a:p>
        </p:txBody>
      </p:sp>
    </p:spTree>
    <p:extLst>
      <p:ext uri="{BB962C8B-B14F-4D97-AF65-F5344CB8AC3E}">
        <p14:creationId xmlns:p14="http://schemas.microsoft.com/office/powerpoint/2010/main" val="11142485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defTabSz="742969"/>
            <a:fld id="{76D4438F-90A7-4B96-B4CC-F065B87DD160}" type="slidenum">
              <a:rPr kumimoji="1" lang="ja-JP" altLang="en-US">
                <a:solidFill>
                  <a:prstClr val="black">
                    <a:tint val="75000"/>
                  </a:prstClr>
                </a:solidFill>
                <a:latin typeface="Calibri" panose="020F0502020204030204"/>
                <a:ea typeface="ＭＳ Ｐゴシック" panose="020B0600070205080204" pitchFamily="50" charset="-128"/>
              </a:rPr>
              <a:pPr defTabSz="742969"/>
              <a:t>23</a:t>
            </a:fld>
            <a:endParaRPr kumimoji="1" lang="ja-JP" altLang="en-US" dirty="0">
              <a:solidFill>
                <a:prstClr val="black">
                  <a:tint val="75000"/>
                </a:prstClr>
              </a:solidFill>
              <a:latin typeface="Calibri" panose="020F0502020204030204"/>
              <a:ea typeface="ＭＳ Ｐゴシック" panose="020B0600070205080204" pitchFamily="50" charset="-128"/>
            </a:endParaRPr>
          </a:p>
        </p:txBody>
      </p:sp>
      <p:graphicFrame>
        <p:nvGraphicFramePr>
          <p:cNvPr id="5" name="グラフ 4"/>
          <p:cNvGraphicFramePr>
            <a:graphicFrameLocks/>
          </p:cNvGraphicFramePr>
          <p:nvPr>
            <p:extLst>
              <p:ext uri="{D42A27DB-BD31-4B8C-83A1-F6EECF244321}">
                <p14:modId xmlns:p14="http://schemas.microsoft.com/office/powerpoint/2010/main" val="3514729745"/>
              </p:ext>
            </p:extLst>
          </p:nvPr>
        </p:nvGraphicFramePr>
        <p:xfrm>
          <a:off x="407895" y="654067"/>
          <a:ext cx="8463283" cy="5811388"/>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p:cNvSpPr txBox="1"/>
          <p:nvPr/>
        </p:nvSpPr>
        <p:spPr>
          <a:xfrm>
            <a:off x="1561368" y="6085124"/>
            <a:ext cx="7089865" cy="542456"/>
          </a:xfrm>
          <a:prstGeom prst="rect">
            <a:avLst/>
          </a:prstGeom>
          <a:noFill/>
        </p:spPr>
        <p:txBody>
          <a:bodyPr wrap="square" rtlCol="0">
            <a:spAutoFit/>
          </a:bodyPr>
          <a:lstStyle/>
          <a:p>
            <a:pPr defTabSz="742969"/>
            <a:r>
              <a:rPr kumimoji="1" lang="ja-JP" altLang="en-US" sz="2925" dirty="0">
                <a:solidFill>
                  <a:srgbClr val="92D050"/>
                </a:solidFill>
                <a:latin typeface="Calibri" panose="020F0502020204030204"/>
                <a:ea typeface="ＭＳ Ｐゴシック" panose="020B0600070205080204" pitchFamily="50" charset="-128"/>
              </a:rPr>
              <a:t>■</a:t>
            </a:r>
            <a:r>
              <a:rPr kumimoji="1" lang="en-US" altLang="ja-JP" sz="2925" dirty="0">
                <a:solidFill>
                  <a:prstClr val="black"/>
                </a:solidFill>
                <a:latin typeface="Calibri" panose="020F0502020204030204"/>
                <a:ea typeface="ＭＳ Ｐゴシック" panose="020B0600070205080204" pitchFamily="50" charset="-128"/>
              </a:rPr>
              <a:t>LINE</a:t>
            </a:r>
            <a:r>
              <a:rPr kumimoji="1" lang="ja-JP" altLang="en-US" sz="2925" dirty="0">
                <a:solidFill>
                  <a:prstClr val="black"/>
                </a:solidFill>
                <a:latin typeface="Calibri" panose="020F0502020204030204"/>
                <a:ea typeface="ＭＳ Ｐゴシック" panose="020B0600070205080204" pitchFamily="50" charset="-128"/>
              </a:rPr>
              <a:t>　</a:t>
            </a:r>
            <a:r>
              <a:rPr kumimoji="1" lang="ja-JP" altLang="en-US" sz="2925" dirty="0">
                <a:solidFill>
                  <a:srgbClr val="00B0F0"/>
                </a:solidFill>
                <a:latin typeface="Calibri" panose="020F0502020204030204"/>
                <a:ea typeface="ＭＳ Ｐゴシック" panose="020B0600070205080204" pitchFamily="50" charset="-128"/>
              </a:rPr>
              <a:t>■</a:t>
            </a:r>
            <a:r>
              <a:rPr kumimoji="1" lang="en-US" altLang="ja-JP" sz="2925" dirty="0">
                <a:solidFill>
                  <a:prstClr val="black"/>
                </a:solidFill>
                <a:latin typeface="Calibri" panose="020F0502020204030204"/>
                <a:ea typeface="ＭＳ Ｐゴシック" panose="020B0600070205080204" pitchFamily="50" charset="-128"/>
              </a:rPr>
              <a:t>Twitter</a:t>
            </a:r>
            <a:r>
              <a:rPr kumimoji="1" lang="ja-JP" altLang="en-US" sz="2925" dirty="0">
                <a:solidFill>
                  <a:prstClr val="black"/>
                </a:solidFill>
                <a:latin typeface="Calibri" panose="020F0502020204030204"/>
                <a:ea typeface="ＭＳ Ｐゴシック" panose="020B0600070205080204" pitchFamily="50" charset="-128"/>
              </a:rPr>
              <a:t>　</a:t>
            </a:r>
            <a:r>
              <a:rPr kumimoji="1" lang="ja-JP" altLang="en-US" sz="2925" dirty="0">
                <a:solidFill>
                  <a:srgbClr val="2E75B6"/>
                </a:solidFill>
                <a:latin typeface="Calibri" panose="020F0502020204030204"/>
                <a:ea typeface="ＭＳ Ｐゴシック" panose="020B0600070205080204" pitchFamily="50" charset="-128"/>
              </a:rPr>
              <a:t>■</a:t>
            </a:r>
            <a:r>
              <a:rPr kumimoji="1" lang="en-US" altLang="ja-JP" sz="2925" dirty="0">
                <a:solidFill>
                  <a:prstClr val="black"/>
                </a:solidFill>
                <a:latin typeface="Calibri" panose="020F0502020204030204"/>
                <a:ea typeface="ＭＳ Ｐゴシック" panose="020B0600070205080204" pitchFamily="50" charset="-128"/>
              </a:rPr>
              <a:t>Facebook</a:t>
            </a:r>
            <a:r>
              <a:rPr kumimoji="1" lang="ja-JP" altLang="en-US" sz="2925" dirty="0">
                <a:solidFill>
                  <a:prstClr val="black"/>
                </a:solidFill>
                <a:latin typeface="Calibri" panose="020F0502020204030204"/>
                <a:ea typeface="ＭＳ Ｐゴシック" panose="020B0600070205080204" pitchFamily="50" charset="-128"/>
              </a:rPr>
              <a:t>　</a:t>
            </a:r>
            <a:r>
              <a:rPr kumimoji="1" lang="ja-JP" altLang="en-US" sz="2925" dirty="0">
                <a:solidFill>
                  <a:srgbClr val="FF00FF"/>
                </a:solidFill>
                <a:latin typeface="Calibri" panose="020F0502020204030204"/>
                <a:ea typeface="ＭＳ Ｐゴシック" panose="020B0600070205080204" pitchFamily="50" charset="-128"/>
              </a:rPr>
              <a:t>■</a:t>
            </a:r>
            <a:r>
              <a:rPr kumimoji="1" lang="en-US" altLang="ja-JP" sz="2925" dirty="0">
                <a:solidFill>
                  <a:prstClr val="black"/>
                </a:solidFill>
                <a:latin typeface="Calibri" panose="020F0502020204030204"/>
                <a:ea typeface="ＭＳ Ｐゴシック" panose="020B0600070205080204" pitchFamily="50" charset="-128"/>
              </a:rPr>
              <a:t>Instagram</a:t>
            </a:r>
            <a:endParaRPr kumimoji="1" lang="ja-JP" altLang="en-US" sz="2925" dirty="0">
              <a:solidFill>
                <a:prstClr val="black"/>
              </a:solidFill>
              <a:latin typeface="Calibri" panose="020F0502020204030204"/>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95D348C3-C393-8C25-EE0A-557D6446EE77}"/>
              </a:ext>
            </a:extLst>
          </p:cNvPr>
          <p:cNvSpPr txBox="1"/>
          <p:nvPr/>
        </p:nvSpPr>
        <p:spPr>
          <a:xfrm>
            <a:off x="2239647" y="254711"/>
            <a:ext cx="6411586" cy="542456"/>
          </a:xfrm>
          <a:prstGeom prst="rect">
            <a:avLst/>
          </a:prstGeom>
          <a:noFill/>
        </p:spPr>
        <p:txBody>
          <a:bodyPr wrap="square">
            <a:spAutoFit/>
          </a:bodyPr>
          <a:lstStyle/>
          <a:p>
            <a:r>
              <a:rPr lang="ja-JP" altLang="en-US" sz="2925" dirty="0">
                <a:latin typeface="UD デジタル 教科書体 N-B" panose="02020700000000000000" pitchFamily="17" charset="-128"/>
                <a:ea typeface="UD デジタル 教科書体 N-B" panose="02020700000000000000" pitchFamily="17" charset="-128"/>
              </a:rPr>
              <a:t>各党の</a:t>
            </a:r>
            <a:r>
              <a:rPr lang="en-US" altLang="ja-JP" sz="2925" dirty="0">
                <a:latin typeface="UD デジタル 教科書体 N-B" panose="02020700000000000000" pitchFamily="17" charset="-128"/>
                <a:ea typeface="UD デジタル 教科書体 N-B" panose="02020700000000000000" pitchFamily="17" charset="-128"/>
              </a:rPr>
              <a:t>SNS</a:t>
            </a:r>
            <a:r>
              <a:rPr lang="ja-JP" altLang="en-US" sz="2925" dirty="0">
                <a:latin typeface="UD デジタル 教科書体 N-B" panose="02020700000000000000" pitchFamily="17" charset="-128"/>
                <a:ea typeface="UD デジタル 教科書体 N-B" panose="02020700000000000000" pitchFamily="17" charset="-128"/>
              </a:rPr>
              <a:t>フォロワー数の比較</a:t>
            </a:r>
            <a:endParaRPr lang="ja-JP" altLang="en-US" sz="2925" dirty="0"/>
          </a:p>
        </p:txBody>
      </p:sp>
      <p:sp>
        <p:nvSpPr>
          <p:cNvPr id="8" name="テキスト ボックス 7">
            <a:extLst>
              <a:ext uri="{FF2B5EF4-FFF2-40B4-BE49-F238E27FC236}">
                <a16:creationId xmlns:a16="http://schemas.microsoft.com/office/drawing/2014/main" id="{1C20333C-F604-5847-670E-CB9A619AAA30}"/>
              </a:ext>
            </a:extLst>
          </p:cNvPr>
          <p:cNvSpPr txBox="1"/>
          <p:nvPr/>
        </p:nvSpPr>
        <p:spPr>
          <a:xfrm>
            <a:off x="6163487" y="1971146"/>
            <a:ext cx="3030525" cy="767711"/>
          </a:xfrm>
          <a:prstGeom prst="rect">
            <a:avLst/>
          </a:prstGeom>
          <a:solidFill>
            <a:schemeClr val="accent4">
              <a:lumMod val="40000"/>
              <a:lumOff val="60000"/>
            </a:schemeClr>
          </a:solidFill>
        </p:spPr>
        <p:txBody>
          <a:bodyPr wrap="square">
            <a:spAutoFit/>
          </a:bodyPr>
          <a:lstStyle/>
          <a:p>
            <a:r>
              <a:rPr lang="ja-JP" altLang="en-US" sz="1463" dirty="0">
                <a:latin typeface="UD デジタル 教科書体 N-B" panose="02020700000000000000" pitchFamily="17" charset="-128"/>
                <a:ea typeface="UD デジタル 教科書体 N-B" panose="02020700000000000000" pitchFamily="17" charset="-128"/>
              </a:rPr>
              <a:t>特に「ネットに弱い」と</a:t>
            </a:r>
            <a:endParaRPr lang="en-US" altLang="ja-JP" sz="1463" dirty="0">
              <a:latin typeface="UD デジタル 教科書体 N-B" panose="02020700000000000000" pitchFamily="17" charset="-128"/>
              <a:ea typeface="UD デジタル 教科書体 N-B" panose="02020700000000000000" pitchFamily="17" charset="-128"/>
            </a:endParaRPr>
          </a:p>
          <a:p>
            <a:r>
              <a:rPr lang="ja-JP" altLang="en-US" sz="1463" dirty="0">
                <a:latin typeface="UD デジタル 教科書体 N-B" panose="02020700000000000000" pitchFamily="17" charset="-128"/>
                <a:ea typeface="UD デジタル 教科書体 N-B" panose="02020700000000000000" pitchFamily="17" charset="-128"/>
              </a:rPr>
              <a:t>よく言われる立憲でも</a:t>
            </a:r>
            <a:endParaRPr lang="en-US" altLang="ja-JP" sz="1463" dirty="0">
              <a:latin typeface="UD デジタル 教科書体 N-B" panose="02020700000000000000" pitchFamily="17" charset="-128"/>
              <a:ea typeface="UD デジタル 教科書体 N-B" panose="02020700000000000000" pitchFamily="17" charset="-128"/>
            </a:endParaRPr>
          </a:p>
          <a:p>
            <a:r>
              <a:rPr lang="en-US" altLang="ja-JP" sz="1463" dirty="0">
                <a:latin typeface="UD デジタル 教科書体 N-B" panose="02020700000000000000" pitchFamily="17" charset="-128"/>
                <a:ea typeface="UD デジタル 教科書体 N-B" panose="02020700000000000000" pitchFamily="17" charset="-128"/>
              </a:rPr>
              <a:t>Twitter</a:t>
            </a:r>
            <a:r>
              <a:rPr lang="ja-JP" altLang="en-US" sz="1463" dirty="0">
                <a:latin typeface="UD デジタル 教科書体 N-B" panose="02020700000000000000" pitchFamily="17" charset="-128"/>
                <a:ea typeface="UD デジタル 教科書体 N-B" panose="02020700000000000000" pitchFamily="17" charset="-128"/>
              </a:rPr>
              <a:t>だけは、比較対象になる</a:t>
            </a:r>
            <a:endParaRPr lang="ja-JP" altLang="en-US" sz="1463" dirty="0"/>
          </a:p>
        </p:txBody>
      </p:sp>
      <p:sp>
        <p:nvSpPr>
          <p:cNvPr id="9" name="テキスト ボックス 8">
            <a:extLst>
              <a:ext uri="{FF2B5EF4-FFF2-40B4-BE49-F238E27FC236}">
                <a16:creationId xmlns:a16="http://schemas.microsoft.com/office/drawing/2014/main" id="{D3290A9E-1078-1FE9-06B9-92E53430B83F}"/>
              </a:ext>
            </a:extLst>
          </p:cNvPr>
          <p:cNvSpPr txBox="1"/>
          <p:nvPr/>
        </p:nvSpPr>
        <p:spPr>
          <a:xfrm>
            <a:off x="1981204" y="1971146"/>
            <a:ext cx="982861" cy="317459"/>
          </a:xfrm>
          <a:prstGeom prst="rect">
            <a:avLst/>
          </a:prstGeom>
          <a:noFill/>
        </p:spPr>
        <p:txBody>
          <a:bodyPr wrap="square">
            <a:spAutoFit/>
          </a:bodyPr>
          <a:lstStyle/>
          <a:p>
            <a:r>
              <a:rPr lang="ja-JP" altLang="en-US" sz="1463" dirty="0">
                <a:latin typeface="UD デジタル 教科書体 N-B" panose="02020700000000000000" pitchFamily="17" charset="-128"/>
                <a:ea typeface="UD デジタル 教科書体 N-B" panose="02020700000000000000" pitchFamily="17" charset="-128"/>
              </a:rPr>
              <a:t>←自民</a:t>
            </a:r>
            <a:endParaRPr lang="ja-JP" altLang="en-US" sz="1463" dirty="0"/>
          </a:p>
        </p:txBody>
      </p:sp>
      <p:sp>
        <p:nvSpPr>
          <p:cNvPr id="10" name="テキスト ボックス 9">
            <a:extLst>
              <a:ext uri="{FF2B5EF4-FFF2-40B4-BE49-F238E27FC236}">
                <a16:creationId xmlns:a16="http://schemas.microsoft.com/office/drawing/2014/main" id="{92053B0E-B9AB-81BA-652C-C8AEB837FB30}"/>
              </a:ext>
            </a:extLst>
          </p:cNvPr>
          <p:cNvSpPr txBox="1"/>
          <p:nvPr/>
        </p:nvSpPr>
        <p:spPr>
          <a:xfrm>
            <a:off x="2962154" y="3365419"/>
            <a:ext cx="750689" cy="317459"/>
          </a:xfrm>
          <a:prstGeom prst="rect">
            <a:avLst/>
          </a:prstGeom>
          <a:noFill/>
        </p:spPr>
        <p:txBody>
          <a:bodyPr wrap="square">
            <a:spAutoFit/>
          </a:bodyPr>
          <a:lstStyle/>
          <a:p>
            <a:r>
              <a:rPr lang="ja-JP" altLang="en-US" sz="1463" dirty="0">
                <a:solidFill>
                  <a:schemeClr val="bg2">
                    <a:lumMod val="50000"/>
                  </a:schemeClr>
                </a:solidFill>
                <a:latin typeface="UD デジタル 教科書体 N-B" panose="02020700000000000000" pitchFamily="17" charset="-128"/>
                <a:ea typeface="UD デジタル 教科書体 N-B" panose="02020700000000000000" pitchFamily="17" charset="-128"/>
              </a:rPr>
              <a:t> </a:t>
            </a:r>
            <a:r>
              <a:rPr lang="ja-JP" altLang="en-US" sz="1463" dirty="0" smtClean="0">
                <a:latin typeface="UD デジタル 教科書体 N-B" panose="02020700000000000000" pitchFamily="17" charset="-128"/>
                <a:ea typeface="UD デジタル 教科書体 N-B" panose="02020700000000000000" pitchFamily="17" charset="-128"/>
              </a:rPr>
              <a:t>立憲</a:t>
            </a:r>
            <a:endParaRPr lang="en-US" altLang="ja-JP" sz="1463" dirty="0">
              <a:latin typeface="UD デジタル 教科書体 N-B" panose="02020700000000000000" pitchFamily="17" charset="-128"/>
              <a:ea typeface="UD デジタル 教科書体 N-B" panose="02020700000000000000" pitchFamily="17" charset="-128"/>
            </a:endParaRPr>
          </a:p>
        </p:txBody>
      </p:sp>
      <p:sp>
        <p:nvSpPr>
          <p:cNvPr id="12" name="テキスト ボックス 11">
            <a:extLst>
              <a:ext uri="{FF2B5EF4-FFF2-40B4-BE49-F238E27FC236}">
                <a16:creationId xmlns:a16="http://schemas.microsoft.com/office/drawing/2014/main" id="{92053B0E-B9AB-81BA-652C-C8AEB837FB30}"/>
              </a:ext>
            </a:extLst>
          </p:cNvPr>
          <p:cNvSpPr txBox="1"/>
          <p:nvPr/>
        </p:nvSpPr>
        <p:spPr>
          <a:xfrm>
            <a:off x="2211465" y="2738857"/>
            <a:ext cx="750689" cy="542584"/>
          </a:xfrm>
          <a:prstGeom prst="rect">
            <a:avLst/>
          </a:prstGeom>
          <a:noFill/>
        </p:spPr>
        <p:txBody>
          <a:bodyPr wrap="square">
            <a:spAutoFit/>
          </a:bodyPr>
          <a:lstStyle/>
          <a:p>
            <a:r>
              <a:rPr lang="ja-JP" altLang="en-US" sz="1463" dirty="0">
                <a:solidFill>
                  <a:schemeClr val="bg2">
                    <a:lumMod val="50000"/>
                  </a:schemeClr>
                </a:solidFill>
                <a:latin typeface="UD デジタル 教科書体 N-B" panose="02020700000000000000" pitchFamily="17" charset="-128"/>
                <a:ea typeface="UD デジタル 教科書体 N-B" panose="02020700000000000000" pitchFamily="17" charset="-128"/>
              </a:rPr>
              <a:t> </a:t>
            </a:r>
            <a:r>
              <a:rPr lang="ja-JP" altLang="en-US" sz="1463" dirty="0">
                <a:latin typeface="UD デジタル 教科書体 N-B" panose="02020700000000000000" pitchFamily="17" charset="-128"/>
                <a:ea typeface="UD デジタル 教科書体 N-B" panose="02020700000000000000" pitchFamily="17" charset="-128"/>
              </a:rPr>
              <a:t>公明</a:t>
            </a:r>
            <a:endParaRPr lang="en-US" altLang="ja-JP" sz="1463" dirty="0">
              <a:latin typeface="UD デジタル 教科書体 N-B" panose="02020700000000000000" pitchFamily="17" charset="-128"/>
              <a:ea typeface="UD デジタル 教科書体 N-B" panose="02020700000000000000" pitchFamily="17" charset="-128"/>
            </a:endParaRPr>
          </a:p>
          <a:p>
            <a:r>
              <a:rPr lang="ja-JP" altLang="en-US" sz="1463" dirty="0">
                <a:latin typeface="UD デジタル 教科書体 N-B" panose="02020700000000000000" pitchFamily="17" charset="-128"/>
                <a:ea typeface="UD デジタル 教科書体 N-B" panose="02020700000000000000" pitchFamily="17" charset="-128"/>
              </a:rPr>
              <a:t>　</a:t>
            </a:r>
            <a:endParaRPr lang="ja-JP" altLang="en-US" sz="1463" dirty="0"/>
          </a:p>
        </p:txBody>
      </p:sp>
    </p:spTree>
    <p:extLst>
      <p:ext uri="{BB962C8B-B14F-4D97-AF65-F5344CB8AC3E}">
        <p14:creationId xmlns:p14="http://schemas.microsoft.com/office/powerpoint/2010/main" val="30818195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212274" y="198240"/>
            <a:ext cx="8109527" cy="584775"/>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７党のサイトの流入元リファラル</a:t>
            </a:r>
          </a:p>
        </p:txBody>
      </p:sp>
      <p:graphicFrame>
        <p:nvGraphicFramePr>
          <p:cNvPr id="2" name="表 1"/>
          <p:cNvGraphicFramePr>
            <a:graphicFrameLocks noGrp="1"/>
          </p:cNvGraphicFramePr>
          <p:nvPr>
            <p:extLst/>
          </p:nvPr>
        </p:nvGraphicFramePr>
        <p:xfrm>
          <a:off x="902853" y="917285"/>
          <a:ext cx="8349676" cy="1917700"/>
        </p:xfrm>
        <a:graphic>
          <a:graphicData uri="http://schemas.openxmlformats.org/drawingml/2006/table">
            <a:tbl>
              <a:tblPr/>
              <a:tblGrid>
                <a:gridCol w="1880269">
                  <a:extLst>
                    <a:ext uri="{9D8B030D-6E8A-4147-A177-3AD203B41FA5}">
                      <a16:colId xmlns:a16="http://schemas.microsoft.com/office/drawing/2014/main" val="3221340779"/>
                    </a:ext>
                  </a:extLst>
                </a:gridCol>
                <a:gridCol w="924201">
                  <a:extLst>
                    <a:ext uri="{9D8B030D-6E8A-4147-A177-3AD203B41FA5}">
                      <a16:colId xmlns:a16="http://schemas.microsoft.com/office/drawing/2014/main" val="1873981884"/>
                    </a:ext>
                  </a:extLst>
                </a:gridCol>
                <a:gridCol w="924201">
                  <a:extLst>
                    <a:ext uri="{9D8B030D-6E8A-4147-A177-3AD203B41FA5}">
                      <a16:colId xmlns:a16="http://schemas.microsoft.com/office/drawing/2014/main" val="1255262396"/>
                    </a:ext>
                  </a:extLst>
                </a:gridCol>
                <a:gridCol w="924201">
                  <a:extLst>
                    <a:ext uri="{9D8B030D-6E8A-4147-A177-3AD203B41FA5}">
                      <a16:colId xmlns:a16="http://schemas.microsoft.com/office/drawing/2014/main" val="686550683"/>
                    </a:ext>
                  </a:extLst>
                </a:gridCol>
                <a:gridCol w="924201">
                  <a:extLst>
                    <a:ext uri="{9D8B030D-6E8A-4147-A177-3AD203B41FA5}">
                      <a16:colId xmlns:a16="http://schemas.microsoft.com/office/drawing/2014/main" val="949019741"/>
                    </a:ext>
                  </a:extLst>
                </a:gridCol>
                <a:gridCol w="924201">
                  <a:extLst>
                    <a:ext uri="{9D8B030D-6E8A-4147-A177-3AD203B41FA5}">
                      <a16:colId xmlns:a16="http://schemas.microsoft.com/office/drawing/2014/main" val="2778091127"/>
                    </a:ext>
                  </a:extLst>
                </a:gridCol>
                <a:gridCol w="924201">
                  <a:extLst>
                    <a:ext uri="{9D8B030D-6E8A-4147-A177-3AD203B41FA5}">
                      <a16:colId xmlns:a16="http://schemas.microsoft.com/office/drawing/2014/main" val="87172026"/>
                    </a:ext>
                  </a:extLst>
                </a:gridCol>
                <a:gridCol w="924201">
                  <a:extLst>
                    <a:ext uri="{9D8B030D-6E8A-4147-A177-3AD203B41FA5}">
                      <a16:colId xmlns:a16="http://schemas.microsoft.com/office/drawing/2014/main" val="2454435827"/>
                    </a:ext>
                  </a:extLst>
                </a:gridCol>
              </a:tblGrid>
              <a:tr h="317500">
                <a:tc>
                  <a:txBody>
                    <a:bodyPr/>
                    <a:lstStyle/>
                    <a:p>
                      <a:pPr algn="ctr"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ドメイン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自民</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立憲</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維新</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公明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共産</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国民</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れいわ</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16738670"/>
                  </a:ext>
                </a:extLst>
              </a:tr>
              <a:tr h="533400">
                <a:tc>
                  <a:txBody>
                    <a:bodyPr/>
                    <a:lstStyle/>
                    <a:p>
                      <a:pPr algn="ctr" fontAlgn="ctr"/>
                      <a:r>
                        <a:rPr lang="en-US" sz="1800" b="0" i="0" u="none" strike="noStrike">
                          <a:solidFill>
                            <a:srgbClr val="000000"/>
                          </a:solidFill>
                          <a:effectLst/>
                          <a:latin typeface="ＭＳ Ｐゴシック" panose="020B0600070205080204" pitchFamily="50" charset="-128"/>
                          <a:ea typeface="ＭＳ Ｐゴシック" panose="020B0600070205080204" pitchFamily="50" charset="-128"/>
                        </a:rPr>
                        <a:t>ja.m.wikipedia.org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152,124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81,535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92,474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145,252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124,585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117,951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84,586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77452673"/>
                  </a:ext>
                </a:extLst>
              </a:tr>
              <a:tr h="533400">
                <a:tc>
                  <a:txBody>
                    <a:bodyPr/>
                    <a:lstStyle/>
                    <a:p>
                      <a:pPr algn="ctr" fontAlgn="ctr"/>
                      <a:r>
                        <a:rPr lang="en-US" sz="1800" b="0" i="0" u="none" strike="noStrike">
                          <a:solidFill>
                            <a:srgbClr val="000000"/>
                          </a:solidFill>
                          <a:effectLst/>
                          <a:latin typeface="ＭＳ Ｐゴシック" panose="020B0600070205080204" pitchFamily="50" charset="-128"/>
                          <a:ea typeface="ＭＳ Ｐゴシック" panose="020B0600070205080204" pitchFamily="50" charset="-128"/>
                        </a:rPr>
                        <a:t>news.yahoo.co.jp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177,241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13,447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81,713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48,006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4,338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38,393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22,983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3965737"/>
                  </a:ext>
                </a:extLst>
              </a:tr>
              <a:tr h="533400">
                <a:tc>
                  <a:txBody>
                    <a:bodyPr/>
                    <a:lstStyle/>
                    <a:p>
                      <a:pPr algn="ctr" fontAlgn="ctr"/>
                      <a:r>
                        <a:rPr lang="en-US" sz="1800" b="0" i="0" u="none" strike="noStrike">
                          <a:solidFill>
                            <a:srgbClr val="000000"/>
                          </a:solidFill>
                          <a:effectLst/>
                          <a:latin typeface="ＭＳ Ｐゴシック" panose="020B0600070205080204" pitchFamily="50" charset="-128"/>
                          <a:ea typeface="ＭＳ Ｐゴシック" panose="020B0600070205080204" pitchFamily="50" charset="-128"/>
                        </a:rPr>
                        <a:t>togetter.com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2,338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17,520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1,860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21,572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a:solidFill>
                            <a:srgbClr val="000000"/>
                          </a:solidFill>
                          <a:effectLst/>
                          <a:latin typeface="ＭＳ Ｐゴシック" panose="020B0600070205080204" pitchFamily="50" charset="-128"/>
                          <a:ea typeface="ＭＳ Ｐゴシック" panose="020B0600070205080204" pitchFamily="50" charset="-128"/>
                        </a:rPr>
                        <a:t>2,162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6,664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7010296"/>
                  </a:ext>
                </a:extLst>
              </a:tr>
            </a:tbl>
          </a:graphicData>
        </a:graphic>
      </p:graphicFrame>
      <p:graphicFrame>
        <p:nvGraphicFramePr>
          <p:cNvPr id="7" name="グラフ 6"/>
          <p:cNvGraphicFramePr>
            <a:graphicFrameLocks/>
          </p:cNvGraphicFramePr>
          <p:nvPr>
            <p:extLst/>
          </p:nvPr>
        </p:nvGraphicFramePr>
        <p:xfrm>
          <a:off x="902853" y="3038873"/>
          <a:ext cx="8349676" cy="3592837"/>
        </p:xfrm>
        <a:graphic>
          <a:graphicData uri="http://schemas.openxmlformats.org/drawingml/2006/chart">
            <c:chart xmlns:c="http://schemas.openxmlformats.org/drawingml/2006/chart" xmlns:r="http://schemas.openxmlformats.org/officeDocument/2006/relationships" r:id="rId2"/>
          </a:graphicData>
        </a:graphic>
      </p:graphicFrame>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24</a:t>
            </a:fld>
            <a:endParaRPr kumimoji="1" lang="ja-JP" altLang="en-US" dirty="0"/>
          </a:p>
        </p:txBody>
      </p:sp>
    </p:spTree>
    <p:extLst>
      <p:ext uri="{BB962C8B-B14F-4D97-AF65-F5344CB8AC3E}">
        <p14:creationId xmlns:p14="http://schemas.microsoft.com/office/powerpoint/2010/main" val="40910532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p:cNvGraphicFramePr>
            <a:graphicFrameLocks noChangeAspect="1"/>
          </p:cNvGraphicFramePr>
          <p:nvPr>
            <p:extLst/>
          </p:nvPr>
        </p:nvGraphicFramePr>
        <p:xfrm>
          <a:off x="907476" y="579354"/>
          <a:ext cx="3833090" cy="6198805"/>
        </p:xfrm>
        <a:graphic>
          <a:graphicData uri="http://schemas.openxmlformats.org/presentationml/2006/ole">
            <mc:AlternateContent xmlns:mc="http://schemas.openxmlformats.org/markup-compatibility/2006">
              <mc:Choice xmlns:v="urn:schemas-microsoft-com:vml" Requires="v">
                <p:oleObj spid="_x0000_s4116" name="ワークシート" r:id="rId3" imgW="4629228" imgH="7486858" progId="Excel.Sheet.12">
                  <p:embed/>
                </p:oleObj>
              </mc:Choice>
              <mc:Fallback>
                <p:oleObj name="ワークシート" r:id="rId3" imgW="4629228" imgH="7486858" progId="Excel.Sheet.12">
                  <p:embed/>
                  <p:pic>
                    <p:nvPicPr>
                      <p:cNvPr id="8" name="オブジェクト 7"/>
                      <p:cNvPicPr/>
                      <p:nvPr/>
                    </p:nvPicPr>
                    <p:blipFill>
                      <a:blip r:embed="rId4"/>
                      <a:stretch>
                        <a:fillRect/>
                      </a:stretch>
                    </p:blipFill>
                    <p:spPr>
                      <a:xfrm>
                        <a:off x="907476" y="579354"/>
                        <a:ext cx="3833090" cy="6198805"/>
                      </a:xfrm>
                      <a:prstGeom prst="rect">
                        <a:avLst/>
                      </a:prstGeom>
                    </p:spPr>
                  </p:pic>
                </p:oleObj>
              </mc:Fallback>
            </mc:AlternateContent>
          </a:graphicData>
        </a:graphic>
      </p:graphicFrame>
      <p:graphicFrame>
        <p:nvGraphicFramePr>
          <p:cNvPr id="9" name="オブジェクト 8"/>
          <p:cNvGraphicFramePr>
            <a:graphicFrameLocks noChangeAspect="1"/>
          </p:cNvGraphicFramePr>
          <p:nvPr>
            <p:extLst/>
          </p:nvPr>
        </p:nvGraphicFramePr>
        <p:xfrm>
          <a:off x="5090390" y="592422"/>
          <a:ext cx="3825009" cy="6185737"/>
        </p:xfrm>
        <a:graphic>
          <a:graphicData uri="http://schemas.openxmlformats.org/presentationml/2006/ole">
            <mc:AlternateContent xmlns:mc="http://schemas.openxmlformats.org/markup-compatibility/2006">
              <mc:Choice xmlns:v="urn:schemas-microsoft-com:vml" Requires="v">
                <p:oleObj spid="_x0000_s4117" name="ワークシート" r:id="rId5" imgW="4629228" imgH="7486858" progId="Excel.Sheet.12">
                  <p:embed/>
                </p:oleObj>
              </mc:Choice>
              <mc:Fallback>
                <p:oleObj name="ワークシート" r:id="rId5" imgW="4629228" imgH="7486858" progId="Excel.Sheet.12">
                  <p:embed/>
                  <p:pic>
                    <p:nvPicPr>
                      <p:cNvPr id="9" name="オブジェクト 8"/>
                      <p:cNvPicPr/>
                      <p:nvPr/>
                    </p:nvPicPr>
                    <p:blipFill>
                      <a:blip r:embed="rId6"/>
                      <a:stretch>
                        <a:fillRect/>
                      </a:stretch>
                    </p:blipFill>
                    <p:spPr>
                      <a:xfrm>
                        <a:off x="5090390" y="592422"/>
                        <a:ext cx="3825009" cy="6185737"/>
                      </a:xfrm>
                      <a:prstGeom prst="rect">
                        <a:avLst/>
                      </a:prstGeom>
                    </p:spPr>
                  </p:pic>
                </p:oleObj>
              </mc:Fallback>
            </mc:AlternateContent>
          </a:graphicData>
        </a:graphic>
      </p:graphicFrame>
      <p:sp>
        <p:nvSpPr>
          <p:cNvPr id="10" name="正方形/長方形 9"/>
          <p:cNvSpPr/>
          <p:nvPr/>
        </p:nvSpPr>
        <p:spPr>
          <a:xfrm>
            <a:off x="1420313" y="113206"/>
            <a:ext cx="6647974" cy="369332"/>
          </a:xfrm>
          <a:prstGeom prst="rect">
            <a:avLst/>
          </a:prstGeom>
        </p:spPr>
        <p:txBody>
          <a:bodyPr wrap="none">
            <a:spAutoFit/>
          </a:bodyPr>
          <a:lstStyle/>
          <a:p>
            <a:r>
              <a:rPr lang="ja-JP" altLang="en-US" b="1" dirty="0">
                <a:latin typeface="UD デジタル 教科書体 NP-B" panose="02020700000000000000" pitchFamily="18" charset="-128"/>
                <a:ea typeface="UD デジタル 教科書体 NP-B" panose="02020700000000000000" pitchFamily="18" charset="-128"/>
              </a:rPr>
              <a:t>選挙関連　検索キーワード　政党サイトへのトラフィック順①</a:t>
            </a:r>
            <a:endParaRPr lang="en-US" altLang="ja-JP" b="1" dirty="0">
              <a:latin typeface="UD デジタル 教科書体 NP-B" panose="02020700000000000000" pitchFamily="18" charset="-128"/>
              <a:ea typeface="UD デジタル 教科書体 NP-B" panose="02020700000000000000" pitchFamily="18" charset="-128"/>
            </a:endParaRP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25</a:t>
            </a:fld>
            <a:endParaRPr kumimoji="1" lang="ja-JP" altLang="en-US" dirty="0"/>
          </a:p>
        </p:txBody>
      </p:sp>
    </p:spTree>
    <p:extLst>
      <p:ext uri="{BB962C8B-B14F-4D97-AF65-F5344CB8AC3E}">
        <p14:creationId xmlns:p14="http://schemas.microsoft.com/office/powerpoint/2010/main" val="11386787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420313" y="113206"/>
            <a:ext cx="6647974" cy="369332"/>
          </a:xfrm>
          <a:prstGeom prst="rect">
            <a:avLst/>
          </a:prstGeom>
        </p:spPr>
        <p:txBody>
          <a:bodyPr wrap="none">
            <a:spAutoFit/>
          </a:bodyPr>
          <a:lstStyle/>
          <a:p>
            <a:r>
              <a:rPr lang="ja-JP" altLang="en-US" b="1" dirty="0">
                <a:latin typeface="UD デジタル 教科書体 NP-B" panose="02020700000000000000" pitchFamily="18" charset="-128"/>
                <a:ea typeface="UD デジタル 教科書体 NP-B" panose="02020700000000000000" pitchFamily="18" charset="-128"/>
              </a:rPr>
              <a:t>選挙関連　検索キーワード　政党サイトへのトラフィック順②</a:t>
            </a:r>
            <a:endParaRPr lang="en-US" altLang="ja-JP" b="1" dirty="0">
              <a:latin typeface="UD デジタル 教科書体 NP-B" panose="02020700000000000000" pitchFamily="18" charset="-128"/>
              <a:ea typeface="UD デジタル 教科書体 NP-B" panose="02020700000000000000" pitchFamily="18" charset="-128"/>
            </a:endParaRPr>
          </a:p>
        </p:txBody>
      </p:sp>
      <p:graphicFrame>
        <p:nvGraphicFramePr>
          <p:cNvPr id="2" name="オブジェクト 1"/>
          <p:cNvGraphicFramePr>
            <a:graphicFrameLocks noChangeAspect="1"/>
          </p:cNvGraphicFramePr>
          <p:nvPr>
            <p:extLst/>
          </p:nvPr>
        </p:nvGraphicFramePr>
        <p:xfrm>
          <a:off x="883515" y="592421"/>
          <a:ext cx="3958649" cy="6194462"/>
        </p:xfrm>
        <a:graphic>
          <a:graphicData uri="http://schemas.openxmlformats.org/presentationml/2006/ole">
            <mc:AlternateContent xmlns:mc="http://schemas.openxmlformats.org/markup-compatibility/2006">
              <mc:Choice xmlns:v="urn:schemas-microsoft-com:vml" Requires="v">
                <p:oleObj spid="_x0000_s5140" name="ワークシート" r:id="rId3" imgW="4629228" imgH="7245373" progId="Excel.Sheet.12">
                  <p:embed/>
                </p:oleObj>
              </mc:Choice>
              <mc:Fallback>
                <p:oleObj name="ワークシート" r:id="rId3" imgW="4629228" imgH="7245373" progId="Excel.Sheet.12">
                  <p:embed/>
                  <p:pic>
                    <p:nvPicPr>
                      <p:cNvPr id="2" name="オブジェクト 1"/>
                      <p:cNvPicPr/>
                      <p:nvPr/>
                    </p:nvPicPr>
                    <p:blipFill>
                      <a:blip r:embed="rId4"/>
                      <a:stretch>
                        <a:fillRect/>
                      </a:stretch>
                    </p:blipFill>
                    <p:spPr>
                      <a:xfrm>
                        <a:off x="883515" y="592421"/>
                        <a:ext cx="3958649" cy="6194462"/>
                      </a:xfrm>
                      <a:prstGeom prst="rect">
                        <a:avLst/>
                      </a:prstGeom>
                    </p:spPr>
                  </p:pic>
                </p:oleObj>
              </mc:Fallback>
            </mc:AlternateContent>
          </a:graphicData>
        </a:graphic>
      </p:graphicFrame>
      <p:graphicFrame>
        <p:nvGraphicFramePr>
          <p:cNvPr id="3" name="オブジェクト 2"/>
          <p:cNvGraphicFramePr>
            <a:graphicFrameLocks noChangeAspect="1"/>
          </p:cNvGraphicFramePr>
          <p:nvPr>
            <p:extLst/>
          </p:nvPr>
        </p:nvGraphicFramePr>
        <p:xfrm>
          <a:off x="5176257" y="589791"/>
          <a:ext cx="3710993" cy="6197093"/>
        </p:xfrm>
        <a:graphic>
          <a:graphicData uri="http://schemas.openxmlformats.org/presentationml/2006/ole">
            <mc:AlternateContent xmlns:mc="http://schemas.openxmlformats.org/markup-compatibility/2006">
              <mc:Choice xmlns:v="urn:schemas-microsoft-com:vml" Requires="v">
                <p:oleObj spid="_x0000_s5141" name="ワークシート" r:id="rId5" imgW="4629228" imgH="7727927" progId="Excel.Sheet.12">
                  <p:embed/>
                </p:oleObj>
              </mc:Choice>
              <mc:Fallback>
                <p:oleObj name="ワークシート" r:id="rId5" imgW="4629228" imgH="7727927" progId="Excel.Sheet.12">
                  <p:embed/>
                  <p:pic>
                    <p:nvPicPr>
                      <p:cNvPr id="3" name="オブジェクト 2"/>
                      <p:cNvPicPr/>
                      <p:nvPr/>
                    </p:nvPicPr>
                    <p:blipFill>
                      <a:blip r:embed="rId6"/>
                      <a:stretch>
                        <a:fillRect/>
                      </a:stretch>
                    </p:blipFill>
                    <p:spPr>
                      <a:xfrm>
                        <a:off x="5176257" y="589791"/>
                        <a:ext cx="3710993" cy="6197093"/>
                      </a:xfrm>
                      <a:prstGeom prst="rect">
                        <a:avLst/>
                      </a:prstGeom>
                    </p:spPr>
                  </p:pic>
                </p:oleObj>
              </mc:Fallback>
            </mc:AlternateContent>
          </a:graphicData>
        </a:graphic>
      </p:graphicFrame>
      <p:sp>
        <p:nvSpPr>
          <p:cNvPr id="5" name="スライド番号プレースホルダー 4"/>
          <p:cNvSpPr>
            <a:spLocks noGrp="1"/>
          </p:cNvSpPr>
          <p:nvPr>
            <p:ph type="sldNum" sz="quarter" idx="12"/>
          </p:nvPr>
        </p:nvSpPr>
        <p:spPr/>
        <p:txBody>
          <a:bodyPr/>
          <a:lstStyle/>
          <a:p>
            <a:fld id="{4E497658-71EC-4256-86D4-10FCC11BF696}" type="slidenum">
              <a:rPr kumimoji="1" lang="ja-JP" altLang="en-US" smtClean="0"/>
              <a:t>26</a:t>
            </a:fld>
            <a:endParaRPr kumimoji="1" lang="ja-JP" altLang="en-US" dirty="0"/>
          </a:p>
        </p:txBody>
      </p:sp>
    </p:spTree>
    <p:extLst>
      <p:ext uri="{BB962C8B-B14F-4D97-AF65-F5344CB8AC3E}">
        <p14:creationId xmlns:p14="http://schemas.microsoft.com/office/powerpoint/2010/main" val="19741617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980576" y="496036"/>
            <a:ext cx="7343917" cy="646331"/>
          </a:xfrm>
          <a:prstGeom prst="rect">
            <a:avLst/>
          </a:prstGeom>
          <a:noFill/>
        </p:spPr>
        <p:txBody>
          <a:bodyPr wrap="square">
            <a:spAutoFit/>
          </a:bodyPr>
          <a:lstStyle/>
          <a:p>
            <a:r>
              <a:rPr lang="ja-JP" altLang="en-US" sz="3600" dirty="0" smtClean="0">
                <a:latin typeface="UD デジタル 教科書体 N-B" panose="02020700000000000000" pitchFamily="17" charset="-128"/>
                <a:ea typeface="UD デジタル 教科書体 N-B" panose="02020700000000000000" pitchFamily="17" charset="-128"/>
              </a:rPr>
              <a:t>自民</a:t>
            </a:r>
            <a:r>
              <a:rPr lang="ja-JP" altLang="en-US" sz="3600" dirty="0">
                <a:latin typeface="UD デジタル 教科書体 N-B" panose="02020700000000000000" pitchFamily="17" charset="-128"/>
                <a:ea typeface="UD デジタル 教科書体 N-B" panose="02020700000000000000" pitchFamily="17" charset="-128"/>
              </a:rPr>
              <a:t>と立憲のサイトの</a:t>
            </a:r>
            <a:r>
              <a:rPr lang="en-US" altLang="ja-JP" sz="3600" dirty="0">
                <a:latin typeface="UD デジタル 教科書体 N-B" panose="02020700000000000000" pitchFamily="17" charset="-128"/>
                <a:ea typeface="UD デジタル 教科書体 N-B" panose="02020700000000000000" pitchFamily="17" charset="-128"/>
              </a:rPr>
              <a:t>SEO</a:t>
            </a:r>
            <a:r>
              <a:rPr lang="ja-JP" altLang="en-US" sz="3600" dirty="0">
                <a:latin typeface="UD デジタル 教科書体 N-B" panose="02020700000000000000" pitchFamily="17" charset="-128"/>
                <a:ea typeface="UD デジタル 教科書体 N-B" panose="02020700000000000000" pitchFamily="17" charset="-128"/>
              </a:rPr>
              <a:t>スコア</a:t>
            </a:r>
            <a:endParaRPr lang="ja-JP" altLang="en-US" sz="3600" dirty="0"/>
          </a:p>
        </p:txBody>
      </p:sp>
      <p:sp>
        <p:nvSpPr>
          <p:cNvPr id="7" name="テキスト ボックス 6">
            <a:extLst>
              <a:ext uri="{FF2B5EF4-FFF2-40B4-BE49-F238E27FC236}">
                <a16:creationId xmlns:a16="http://schemas.microsoft.com/office/drawing/2014/main" id="{548CFA4D-50E9-C2A6-C8FC-2FA7A7CA63ED}"/>
              </a:ext>
            </a:extLst>
          </p:cNvPr>
          <p:cNvSpPr txBox="1"/>
          <p:nvPr/>
        </p:nvSpPr>
        <p:spPr>
          <a:xfrm>
            <a:off x="4953000" y="4774843"/>
            <a:ext cx="3892749" cy="1142620"/>
          </a:xfrm>
          <a:prstGeom prst="rect">
            <a:avLst/>
          </a:prstGeom>
          <a:solidFill>
            <a:schemeClr val="accent4">
              <a:lumMod val="40000"/>
              <a:lumOff val="60000"/>
            </a:schemeClr>
          </a:solidFill>
        </p:spPr>
        <p:txBody>
          <a:bodyPr wrap="square">
            <a:spAutoFit/>
          </a:bodyPr>
          <a:lstStyle/>
          <a:p>
            <a:r>
              <a:rPr lang="ja-JP" altLang="en-US"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検索のあたりやすさは、</a:t>
            </a:r>
            <a:endParaRPr lang="en-US" altLang="ja-JP"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endParaRPr>
          </a:p>
          <a:p>
            <a:r>
              <a:rPr lang="ja-JP" altLang="en-US"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５５対５７　でほぼ同じ</a:t>
            </a:r>
            <a:endParaRPr lang="en-US" altLang="ja-JP"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endParaRPr>
          </a:p>
          <a:p>
            <a:r>
              <a:rPr lang="ja-JP" altLang="en-US"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被リンク数は、自民が上。</a:t>
            </a:r>
            <a:endParaRPr lang="en-US" altLang="ja-JP"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endParaRPr>
          </a:p>
        </p:txBody>
      </p:sp>
      <p:graphicFrame>
        <p:nvGraphicFramePr>
          <p:cNvPr id="2" name="オブジェクト 1">
            <a:extLst>
              <a:ext uri="{FF2B5EF4-FFF2-40B4-BE49-F238E27FC236}">
                <a16:creationId xmlns:a16="http://schemas.microsoft.com/office/drawing/2014/main" id="{A62263A8-0738-60BD-8CF8-CDA23225B9CA}"/>
              </a:ext>
            </a:extLst>
          </p:cNvPr>
          <p:cNvGraphicFramePr>
            <a:graphicFrameLocks noChangeAspect="1"/>
          </p:cNvGraphicFramePr>
          <p:nvPr>
            <p:extLst>
              <p:ext uri="{D42A27DB-BD31-4B8C-83A1-F6EECF244321}">
                <p14:modId xmlns:p14="http://schemas.microsoft.com/office/powerpoint/2010/main" val="3289254558"/>
              </p:ext>
            </p:extLst>
          </p:nvPr>
        </p:nvGraphicFramePr>
        <p:xfrm>
          <a:off x="1464883" y="1842493"/>
          <a:ext cx="7470248" cy="2700932"/>
        </p:xfrm>
        <a:graphic>
          <a:graphicData uri="http://schemas.openxmlformats.org/presentationml/2006/ole">
            <mc:AlternateContent xmlns:mc="http://schemas.openxmlformats.org/markup-compatibility/2006">
              <mc:Choice xmlns:v="urn:schemas-microsoft-com:vml" Requires="v">
                <p:oleObj spid="_x0000_s1039" name="Worksheet" r:id="rId3" imgW="4236862" imgH="1531644" progId="Excel.Sheet.12">
                  <p:embed/>
                </p:oleObj>
              </mc:Choice>
              <mc:Fallback>
                <p:oleObj name="Worksheet" r:id="rId3" imgW="4236862" imgH="1531644" progId="Excel.Sheet.12">
                  <p:embed/>
                  <p:pic>
                    <p:nvPicPr>
                      <p:cNvPr id="0" name=""/>
                      <p:cNvPicPr/>
                      <p:nvPr/>
                    </p:nvPicPr>
                    <p:blipFill>
                      <a:blip r:embed="rId4"/>
                      <a:stretch>
                        <a:fillRect/>
                      </a:stretch>
                    </p:blipFill>
                    <p:spPr>
                      <a:xfrm>
                        <a:off x="1464883" y="1842493"/>
                        <a:ext cx="7470248" cy="2700932"/>
                      </a:xfrm>
                      <a:prstGeom prst="rect">
                        <a:avLst/>
                      </a:prstGeom>
                    </p:spPr>
                  </p:pic>
                </p:oleObj>
              </mc:Fallback>
            </mc:AlternateContent>
          </a:graphicData>
        </a:graphic>
      </p:graphicFrame>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27</a:t>
            </a:fld>
            <a:endParaRPr kumimoji="1" lang="ja-JP" altLang="en-US" dirty="0"/>
          </a:p>
        </p:txBody>
      </p:sp>
    </p:spTree>
    <p:extLst>
      <p:ext uri="{BB962C8B-B14F-4D97-AF65-F5344CB8AC3E}">
        <p14:creationId xmlns:p14="http://schemas.microsoft.com/office/powerpoint/2010/main" val="1090487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BEBA8EAE-BF5A-486C-A8C5-ECC9F3942E4B}">
                <a14:imgProps xmlns:a14="http://schemas.microsoft.com/office/drawing/2010/main">
                  <a14:imgLayer r:embed="rId3">
                    <a14:imgEffect>
                      <a14:backgroundRemoval t="17660" b="100000" l="59000" r="100000">
                        <a14:foregroundMark x1="66667" y1="52097" x2="67667" y2="56512"/>
                      </a14:backgroundRemoval>
                    </a14:imgEffect>
                  </a14:imgLayer>
                </a14:imgProps>
              </a:ext>
            </a:extLst>
          </a:blip>
          <a:stretch>
            <a:fillRect/>
          </a:stretch>
        </p:blipFill>
        <p:spPr>
          <a:xfrm>
            <a:off x="3810000" y="2543176"/>
            <a:ext cx="5715000" cy="4314825"/>
          </a:xfrm>
          <a:prstGeom prst="rect">
            <a:avLst/>
          </a:prstGeom>
        </p:spPr>
      </p:pic>
      <p:sp>
        <p:nvSpPr>
          <p:cNvPr id="8" name="角丸四角形吹き出し 7"/>
          <p:cNvSpPr/>
          <p:nvPr/>
        </p:nvSpPr>
        <p:spPr>
          <a:xfrm>
            <a:off x="665019" y="1459347"/>
            <a:ext cx="6289963" cy="3786909"/>
          </a:xfrm>
          <a:prstGeom prst="wedgeRoundRectCallout">
            <a:avLst>
              <a:gd name="adj1" fmla="val 47528"/>
              <a:gd name="adj2" fmla="val 63622"/>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833583" y="1875388"/>
            <a:ext cx="5980547" cy="3046988"/>
          </a:xfrm>
          <a:prstGeom prst="rect">
            <a:avLst/>
          </a:prstGeom>
          <a:noFill/>
        </p:spPr>
        <p:txBody>
          <a:bodyPr wrap="square" rtlCol="0">
            <a:spAutoFit/>
          </a:bodyPr>
          <a:lstStyle/>
          <a:p>
            <a:pPr>
              <a:defRPr/>
            </a:pPr>
            <a:r>
              <a:rPr kumimoji="1"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a:t>
            </a:r>
            <a:r>
              <a:rPr kumimoji="1" lang="en-US" altLang="ja-JP" sz="3200" dirty="0" smtClean="0">
                <a:solidFill>
                  <a:prstClr val="black"/>
                </a:solidFill>
                <a:latin typeface="UD デジタル 教科書体 NP-B" panose="02020700000000000000" pitchFamily="18" charset="-128"/>
                <a:ea typeface="UD デジタル 教科書体 NP-B" panose="02020700000000000000" pitchFamily="18" charset="-128"/>
              </a:rPr>
              <a:t>SNS</a:t>
            </a:r>
            <a:r>
              <a:rPr kumimoji="1"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は利用ユーザーバランスと合わせて活用</a:t>
            </a:r>
            <a:endParaRPr kumimoji="1" lang="en-US" altLang="ja-JP" sz="3200" dirty="0" smtClean="0">
              <a:solidFill>
                <a:prstClr val="black"/>
              </a:solidFill>
              <a:latin typeface="UD デジタル 教科書体 NP-B" panose="02020700000000000000" pitchFamily="18" charset="-128"/>
              <a:ea typeface="UD デジタル 教科書体 NP-B" panose="02020700000000000000" pitchFamily="18" charset="-128"/>
            </a:endParaRPr>
          </a:p>
          <a:p>
            <a:pPr>
              <a:defRPr/>
            </a:pPr>
            <a:r>
              <a:rPr kumimoji="1"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・トラフィックの多いサイトのコードを使う「イミテーション」という技術でアクセス増</a:t>
            </a:r>
            <a:endParaRPr kumimoji="1" lang="en-US" altLang="ja-JP" sz="3200" dirty="0" smtClean="0">
              <a:solidFill>
                <a:prstClr val="black"/>
              </a:solidFill>
              <a:latin typeface="UD デジタル 教科書体 NP-B" panose="02020700000000000000" pitchFamily="18" charset="-128"/>
              <a:ea typeface="UD デジタル 教科書体 NP-B" panose="02020700000000000000" pitchFamily="18" charset="-128"/>
            </a:endParaRPr>
          </a:p>
          <a:p>
            <a:pPr>
              <a:defRPr/>
            </a:pPr>
            <a:r>
              <a:rPr kumimoji="1"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a:t>
            </a:r>
            <a:r>
              <a:rPr kumimoji="1" lang="en-US" altLang="ja-JP" sz="3200" dirty="0" smtClean="0">
                <a:solidFill>
                  <a:prstClr val="black"/>
                </a:solidFill>
                <a:latin typeface="UD デジタル 教科書体 NP-B" panose="02020700000000000000" pitchFamily="18" charset="-128"/>
                <a:ea typeface="UD デジタル 教科書体 NP-B" panose="02020700000000000000" pitchFamily="18" charset="-128"/>
              </a:rPr>
              <a:t>SEO</a:t>
            </a:r>
            <a:r>
              <a:rPr kumimoji="1"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スコアを比較します。</a:t>
            </a:r>
            <a:endParaRPr kumimoji="1" lang="en-US" altLang="ja-JP" sz="3200" dirty="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10" name="正方形/長方形 9"/>
          <p:cNvSpPr/>
          <p:nvPr/>
        </p:nvSpPr>
        <p:spPr>
          <a:xfrm>
            <a:off x="819725" y="302056"/>
            <a:ext cx="5724644" cy="646331"/>
          </a:xfrm>
          <a:prstGeom prst="rect">
            <a:avLst/>
          </a:prstGeom>
        </p:spPr>
        <p:txBody>
          <a:bodyPr wrap="none">
            <a:spAutoFit/>
          </a:bodyPr>
          <a:lstStyle/>
          <a:p>
            <a:r>
              <a:rPr kumimoji="1" lang="ja-JP" altLang="en-US" sz="3600" dirty="0">
                <a:latin typeface="UD デジタル 教科書体 NP-B" panose="02020700000000000000" pitchFamily="18" charset="-128"/>
                <a:ea typeface="UD デジタル 教科書体 NP-B" panose="02020700000000000000" pitchFamily="18" charset="-128"/>
              </a:rPr>
              <a:t>ネット選挙の必勝のコツ④</a:t>
            </a:r>
            <a:endParaRPr lang="ja-JP" altLang="en-US" sz="3600" dirty="0"/>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28</a:t>
            </a:fld>
            <a:endParaRPr kumimoji="1" lang="ja-JP" altLang="en-US" dirty="0"/>
          </a:p>
        </p:txBody>
      </p:sp>
    </p:spTree>
    <p:extLst>
      <p:ext uri="{BB962C8B-B14F-4D97-AF65-F5344CB8AC3E}">
        <p14:creationId xmlns:p14="http://schemas.microsoft.com/office/powerpoint/2010/main" val="8105765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381001" y="2318327"/>
            <a:ext cx="9143999" cy="822182"/>
          </a:xfrm>
        </p:spPr>
        <p:txBody>
          <a:bodyPr>
            <a:normAutofit fontScale="90000"/>
          </a:bodyPr>
          <a:lstStyle/>
          <a:p>
            <a:r>
              <a:rPr lang="en-US" altLang="ja-JP" sz="4000" dirty="0">
                <a:latin typeface="UD デジタル 教科書体 NP-B" panose="02020700000000000000" pitchFamily="18" charset="-128"/>
                <a:ea typeface="UD デジタル 教科書体 NP-B" panose="02020700000000000000" pitchFamily="18" charset="-128"/>
              </a:rPr>
              <a:t/>
            </a:r>
            <a:br>
              <a:rPr lang="en-US" altLang="ja-JP" sz="4000" dirty="0">
                <a:latin typeface="UD デジタル 教科書体 NP-B" panose="02020700000000000000" pitchFamily="18" charset="-128"/>
                <a:ea typeface="UD デジタル 教科書体 NP-B" panose="02020700000000000000" pitchFamily="18" charset="-128"/>
              </a:rPr>
            </a:br>
            <a:r>
              <a:rPr lang="en-US" altLang="ja-JP" sz="4900" dirty="0" smtClean="0">
                <a:solidFill>
                  <a:srgbClr val="002060"/>
                </a:solidFill>
                <a:latin typeface="UD デジタル 教科書体 NP-B" panose="02020700000000000000" pitchFamily="18" charset="-128"/>
                <a:ea typeface="UD デジタル 教科書体 NP-B" panose="02020700000000000000" pitchFamily="18" charset="-128"/>
              </a:rPr>
              <a:t>Twitter</a:t>
            </a:r>
            <a:r>
              <a:rPr lang="ja-JP" altLang="en-US" sz="4900" dirty="0" smtClean="0">
                <a:solidFill>
                  <a:srgbClr val="002060"/>
                </a:solidFill>
                <a:latin typeface="UD デジタル 教科書体 NP-B" panose="02020700000000000000" pitchFamily="18" charset="-128"/>
                <a:ea typeface="UD デジタル 教科書体 NP-B" panose="02020700000000000000" pitchFamily="18" charset="-128"/>
              </a:rPr>
              <a:t>のビッグデータ</a:t>
            </a:r>
            <a:r>
              <a:rPr lang="en-US" altLang="ja-JP" sz="4900" dirty="0" smtClean="0">
                <a:solidFill>
                  <a:srgbClr val="002060"/>
                </a:solidFill>
                <a:latin typeface="UD デジタル 教科書体 NP-B" panose="02020700000000000000" pitchFamily="18" charset="-128"/>
                <a:ea typeface="UD デジタル 教科書体 NP-B" panose="02020700000000000000" pitchFamily="18" charset="-128"/>
              </a:rPr>
              <a:t/>
            </a:r>
            <a:br>
              <a:rPr lang="en-US" altLang="ja-JP" sz="4900" dirty="0" smtClean="0">
                <a:solidFill>
                  <a:srgbClr val="002060"/>
                </a:solidFill>
                <a:latin typeface="UD デジタル 教科書体 NP-B" panose="02020700000000000000" pitchFamily="18" charset="-128"/>
                <a:ea typeface="UD デジタル 教科書体 NP-B" panose="02020700000000000000" pitchFamily="18" charset="-128"/>
              </a:rPr>
            </a:br>
            <a:r>
              <a:rPr lang="ja-JP" altLang="en-US" sz="4900" dirty="0" smtClean="0">
                <a:solidFill>
                  <a:srgbClr val="002060"/>
                </a:solidFill>
                <a:latin typeface="UD デジタル 教科書体 NP-B" panose="02020700000000000000" pitchFamily="18" charset="-128"/>
                <a:ea typeface="UD デジタル 教科書体 NP-B" panose="02020700000000000000" pitchFamily="18" charset="-128"/>
              </a:rPr>
              <a:t>比較分析と対策</a:t>
            </a:r>
            <a:endParaRPr lang="ja-JP" altLang="en-US" sz="4000" dirty="0">
              <a:solidFill>
                <a:srgbClr val="002060"/>
              </a:solidFill>
              <a:latin typeface="UD デジタル 教科書体 NP-B" panose="02020700000000000000" pitchFamily="18" charset="-128"/>
              <a:ea typeface="UD デジタル 教科書体 NP-B" panose="02020700000000000000" pitchFamily="18" charset="-128"/>
            </a:endParaRPr>
          </a:p>
        </p:txBody>
      </p:sp>
      <p:sp>
        <p:nvSpPr>
          <p:cNvPr id="4" name="正方形/長方形 3"/>
          <p:cNvSpPr/>
          <p:nvPr/>
        </p:nvSpPr>
        <p:spPr>
          <a:xfrm>
            <a:off x="966357" y="753031"/>
            <a:ext cx="1723549"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smtClean="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第４章</a:t>
            </a:r>
            <a:endParaRPr kumimoji="0" lang="ja-JP" altLang="en-US"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正方形/長方形 4"/>
          <p:cNvSpPr/>
          <p:nvPr/>
        </p:nvSpPr>
        <p:spPr>
          <a:xfrm>
            <a:off x="2193270" y="4266972"/>
            <a:ext cx="4988866" cy="107721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3200" dirty="0">
                <a:solidFill>
                  <a:prstClr val="black"/>
                </a:solidFill>
                <a:latin typeface="UD デジタル 教科書体 NP-B" panose="02020700000000000000" pitchFamily="18" charset="-128"/>
                <a:ea typeface="UD デジタル 教科書体 NP-B" panose="02020700000000000000" pitchFamily="18" charset="-128"/>
              </a:rPr>
              <a:t>4</a:t>
            </a:r>
            <a:r>
              <a:rPr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党のビッグデータ比較と</a:t>
            </a:r>
            <a:endParaRPr lang="en-US" altLang="ja-JP" sz="3200" dirty="0" smtClean="0">
              <a:solidFill>
                <a:prstClr val="black"/>
              </a:solidFill>
              <a:latin typeface="UD デジタル 教科書体 NP-B" panose="02020700000000000000" pitchFamily="18" charset="-128"/>
              <a:ea typeface="UD デジタル 教科書体 NP-B" panose="020207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3200" dirty="0">
                <a:solidFill>
                  <a:prstClr val="black"/>
                </a:solidFill>
                <a:latin typeface="UD デジタル 教科書体 NP-B" panose="02020700000000000000" pitchFamily="18" charset="-128"/>
                <a:ea typeface="UD デジタル 教科書体 NP-B" panose="02020700000000000000" pitchFamily="18" charset="-128"/>
              </a:rPr>
              <a:t>利用</a:t>
            </a:r>
            <a:r>
              <a:rPr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の長所と短所は？</a:t>
            </a:r>
            <a:endParaRPr kumimoji="1" lang="ja-JP" altLang="en-US" sz="32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p:txBody>
      </p:sp>
      <p:sp>
        <p:nvSpPr>
          <p:cNvPr id="6" name="スライド番号プレースホルダー 5"/>
          <p:cNvSpPr>
            <a:spLocks noGrp="1"/>
          </p:cNvSpPr>
          <p:nvPr>
            <p:ph type="sldNum" sz="quarter" idx="12"/>
          </p:nvPr>
        </p:nvSpPr>
        <p:spPr/>
        <p:txBody>
          <a:bodyPr/>
          <a:lstStyle/>
          <a:p>
            <a:fld id="{4E497658-71EC-4256-86D4-10FCC11BF696}" type="slidenum">
              <a:rPr kumimoji="1" lang="ja-JP" altLang="en-US" smtClean="0"/>
              <a:t>29</a:t>
            </a:fld>
            <a:endParaRPr kumimoji="1" lang="ja-JP" altLang="en-US"/>
          </a:p>
        </p:txBody>
      </p:sp>
    </p:spTree>
    <p:extLst>
      <p:ext uri="{BB962C8B-B14F-4D97-AF65-F5344CB8AC3E}">
        <p14:creationId xmlns:p14="http://schemas.microsoft.com/office/powerpoint/2010/main" val="1750358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p:cNvGraphicFramePr>
          <p:nvPr>
            <p:extLst>
              <p:ext uri="{D42A27DB-BD31-4B8C-83A1-F6EECF244321}">
                <p14:modId xmlns:p14="http://schemas.microsoft.com/office/powerpoint/2010/main" val="3780988545"/>
              </p:ext>
            </p:extLst>
          </p:nvPr>
        </p:nvGraphicFramePr>
        <p:xfrm>
          <a:off x="630382" y="923632"/>
          <a:ext cx="8894618" cy="5828144"/>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p:cNvSpPr txBox="1"/>
          <p:nvPr/>
        </p:nvSpPr>
        <p:spPr>
          <a:xfrm>
            <a:off x="1036783" y="193963"/>
            <a:ext cx="8109527" cy="523220"/>
          </a:xfrm>
          <a:prstGeom prst="rect">
            <a:avLst/>
          </a:prstGeom>
          <a:noFill/>
        </p:spPr>
        <p:txBody>
          <a:bodyPr wrap="square" rtlCol="0">
            <a:spAutoFit/>
          </a:bodyPr>
          <a:lstStyle/>
          <a:p>
            <a:pPr algn="ctr"/>
            <a:r>
              <a:rPr kumimoji="1" lang="ja-JP" altLang="en-US" sz="2800" b="1" dirty="0">
                <a:latin typeface="UD デジタル 教科書体 NP-B" panose="02020700000000000000" pitchFamily="18" charset="-128"/>
                <a:ea typeface="UD デジタル 教科書体 NP-B" panose="02020700000000000000" pitchFamily="18" charset="-128"/>
              </a:rPr>
              <a:t>２２年４月　</a:t>
            </a:r>
            <a:r>
              <a:rPr kumimoji="1" lang="ja-JP" altLang="en-US" sz="2800" dirty="0">
                <a:latin typeface="UD デジタル 教科書体 NP-B" panose="02020700000000000000" pitchFamily="18" charset="-128"/>
                <a:ea typeface="UD デジタル 教科書体 NP-B" panose="02020700000000000000" pitchFamily="18" charset="-128"/>
              </a:rPr>
              <a:t>７党のサイトのアクセス数の推移</a:t>
            </a:r>
          </a:p>
        </p:txBody>
      </p:sp>
      <p:sp>
        <p:nvSpPr>
          <p:cNvPr id="6" name="角丸四角形吹き出し 5"/>
          <p:cNvSpPr/>
          <p:nvPr/>
        </p:nvSpPr>
        <p:spPr>
          <a:xfrm>
            <a:off x="5077691" y="1123441"/>
            <a:ext cx="942110" cy="332509"/>
          </a:xfrm>
          <a:prstGeom prst="wedgeRoundRectCallout">
            <a:avLst>
              <a:gd name="adj1" fmla="val -19079"/>
              <a:gd name="adj2" fmla="val 9583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自民</a:t>
            </a:r>
          </a:p>
        </p:txBody>
      </p:sp>
      <p:sp>
        <p:nvSpPr>
          <p:cNvPr id="7" name="角丸四角形吹き出し 6"/>
          <p:cNvSpPr/>
          <p:nvPr/>
        </p:nvSpPr>
        <p:spPr>
          <a:xfrm>
            <a:off x="1844964" y="2160423"/>
            <a:ext cx="942110" cy="332509"/>
          </a:xfrm>
          <a:prstGeom prst="wedgeRoundRectCallout">
            <a:avLst>
              <a:gd name="adj1" fmla="val -19079"/>
              <a:gd name="adj2" fmla="val 9583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共産</a:t>
            </a:r>
          </a:p>
        </p:txBody>
      </p:sp>
      <p:sp>
        <p:nvSpPr>
          <p:cNvPr id="8" name="角丸四角形吹き出し 7"/>
          <p:cNvSpPr/>
          <p:nvPr/>
        </p:nvSpPr>
        <p:spPr>
          <a:xfrm>
            <a:off x="5684982" y="2398205"/>
            <a:ext cx="942110" cy="332509"/>
          </a:xfrm>
          <a:prstGeom prst="wedgeRoundRectCallout">
            <a:avLst>
              <a:gd name="adj1" fmla="val 81901"/>
              <a:gd name="adj2" fmla="val 972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国民</a:t>
            </a:r>
          </a:p>
        </p:txBody>
      </p:sp>
      <p:sp>
        <p:nvSpPr>
          <p:cNvPr id="9" name="角丸四角形吹き出し 8"/>
          <p:cNvSpPr/>
          <p:nvPr/>
        </p:nvSpPr>
        <p:spPr>
          <a:xfrm>
            <a:off x="3170380" y="3671450"/>
            <a:ext cx="942110" cy="332509"/>
          </a:xfrm>
          <a:prstGeom prst="wedgeRoundRectCallout">
            <a:avLst>
              <a:gd name="adj1" fmla="val 14254"/>
              <a:gd name="adj2" fmla="val -9861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公明</a:t>
            </a:r>
          </a:p>
        </p:txBody>
      </p:sp>
      <p:sp>
        <p:nvSpPr>
          <p:cNvPr id="10" name="角丸四角形吹き出し 9"/>
          <p:cNvSpPr/>
          <p:nvPr/>
        </p:nvSpPr>
        <p:spPr>
          <a:xfrm>
            <a:off x="8139544" y="5527962"/>
            <a:ext cx="942110" cy="332509"/>
          </a:xfrm>
          <a:prstGeom prst="wedgeRoundRectCallout">
            <a:avLst>
              <a:gd name="adj1" fmla="val 12293"/>
              <a:gd name="adj2" fmla="val -11527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れいわ</a:t>
            </a:r>
          </a:p>
        </p:txBody>
      </p:sp>
      <p:sp>
        <p:nvSpPr>
          <p:cNvPr id="11" name="角丸四角形吹き出し 10"/>
          <p:cNvSpPr/>
          <p:nvPr/>
        </p:nvSpPr>
        <p:spPr>
          <a:xfrm>
            <a:off x="1530925" y="4062231"/>
            <a:ext cx="942110" cy="332509"/>
          </a:xfrm>
          <a:prstGeom prst="wedgeRoundRectCallout">
            <a:avLst>
              <a:gd name="adj1" fmla="val 5430"/>
              <a:gd name="adj2" fmla="val 12638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立憲</a:t>
            </a:r>
          </a:p>
        </p:txBody>
      </p:sp>
      <p:sp>
        <p:nvSpPr>
          <p:cNvPr id="12" name="角丸四角形吹き出し 11"/>
          <p:cNvSpPr/>
          <p:nvPr/>
        </p:nvSpPr>
        <p:spPr>
          <a:xfrm>
            <a:off x="8333508" y="3895976"/>
            <a:ext cx="942110" cy="332509"/>
          </a:xfrm>
          <a:prstGeom prst="wedgeRoundRectCallout">
            <a:avLst>
              <a:gd name="adj1" fmla="val -12217"/>
              <a:gd name="adj2" fmla="val 1069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維新</a:t>
            </a:r>
          </a:p>
        </p:txBody>
      </p:sp>
      <p:sp>
        <p:nvSpPr>
          <p:cNvPr id="13" name="テキスト ボックス 12"/>
          <p:cNvSpPr txBox="1"/>
          <p:nvPr/>
        </p:nvSpPr>
        <p:spPr>
          <a:xfrm>
            <a:off x="1918853" y="874198"/>
            <a:ext cx="2013528" cy="830997"/>
          </a:xfrm>
          <a:prstGeom prst="rect">
            <a:avLst/>
          </a:prstGeom>
          <a:solidFill>
            <a:srgbClr val="FFFF00"/>
          </a:solidFill>
        </p:spPr>
        <p:txBody>
          <a:bodyPr wrap="square" rtlCol="0">
            <a:spAutoFit/>
          </a:bodyPr>
          <a:lstStyle/>
          <a:p>
            <a:pPr algn="ctr"/>
            <a:r>
              <a:rPr kumimoji="1" lang="ja-JP" altLang="en-US" sz="2400" dirty="0">
                <a:latin typeface="UD デジタル 教科書体 NK-B" panose="02020700000000000000" pitchFamily="18" charset="-128"/>
                <a:ea typeface="UD デジタル 教科書体 NK-B" panose="02020700000000000000" pitchFamily="18" charset="-128"/>
              </a:rPr>
              <a:t>順位変動が</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gn="ctr"/>
            <a:r>
              <a:rPr kumimoji="1" lang="ja-JP" altLang="en-US" sz="2400" dirty="0">
                <a:latin typeface="UD デジタル 教科書体 NK-B" panose="02020700000000000000" pitchFamily="18" charset="-128"/>
                <a:ea typeface="UD デジタル 教科書体 NK-B" panose="02020700000000000000" pitchFamily="18" charset="-128"/>
              </a:rPr>
              <a:t>激しく続く</a:t>
            </a: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3</a:t>
            </a:fld>
            <a:endParaRPr kumimoji="1" lang="ja-JP" altLang="en-US" dirty="0"/>
          </a:p>
        </p:txBody>
      </p:sp>
    </p:spTree>
    <p:extLst>
      <p:ext uri="{BB962C8B-B14F-4D97-AF65-F5344CB8AC3E}">
        <p14:creationId xmlns:p14="http://schemas.microsoft.com/office/powerpoint/2010/main" val="20022000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グラフ 5">
            <a:extLst>
              <a:ext uri="{FF2B5EF4-FFF2-40B4-BE49-F238E27FC236}">
                <a16:creationId xmlns:a16="http://schemas.microsoft.com/office/drawing/2014/main" id="{953CBC9A-78C7-1EC8-1A62-A853E0E67406}"/>
              </a:ext>
            </a:extLst>
          </p:cNvPr>
          <p:cNvGraphicFramePr>
            <a:graphicFrameLocks/>
          </p:cNvGraphicFramePr>
          <p:nvPr>
            <p:extLst>
              <p:ext uri="{D42A27DB-BD31-4B8C-83A1-F6EECF244321}">
                <p14:modId xmlns:p14="http://schemas.microsoft.com/office/powerpoint/2010/main" val="1461272956"/>
              </p:ext>
            </p:extLst>
          </p:nvPr>
        </p:nvGraphicFramePr>
        <p:xfrm>
          <a:off x="738187" y="197225"/>
          <a:ext cx="8465344" cy="6499411"/>
        </p:xfrm>
        <a:graphic>
          <a:graphicData uri="http://schemas.openxmlformats.org/drawingml/2006/chart">
            <c:chart xmlns:c="http://schemas.openxmlformats.org/drawingml/2006/chart" xmlns:r="http://schemas.openxmlformats.org/officeDocument/2006/relationships" r:id="rId2"/>
          </a:graphicData>
        </a:graphic>
      </p:graphicFrame>
      <p:pic>
        <p:nvPicPr>
          <p:cNvPr id="8" name="図 7">
            <a:extLst>
              <a:ext uri="{FF2B5EF4-FFF2-40B4-BE49-F238E27FC236}">
                <a16:creationId xmlns:a16="http://schemas.microsoft.com/office/drawing/2014/main" id="{DB1C2280-BE8D-1C77-21AF-9E28C561EC57}"/>
              </a:ext>
            </a:extLst>
          </p:cNvPr>
          <p:cNvPicPr>
            <a:picLocks noChangeAspect="1"/>
          </p:cNvPicPr>
          <p:nvPr/>
        </p:nvPicPr>
        <p:blipFill>
          <a:blip r:embed="rId3"/>
          <a:stretch>
            <a:fillRect/>
          </a:stretch>
        </p:blipFill>
        <p:spPr>
          <a:xfrm>
            <a:off x="2995507" y="851648"/>
            <a:ext cx="2568903" cy="1703294"/>
          </a:xfrm>
          <a:prstGeom prst="rect">
            <a:avLst/>
          </a:prstGeom>
        </p:spPr>
      </p:pic>
      <p:sp>
        <p:nvSpPr>
          <p:cNvPr id="12" name="テキスト ボックス 11">
            <a:extLst>
              <a:ext uri="{FF2B5EF4-FFF2-40B4-BE49-F238E27FC236}">
                <a16:creationId xmlns:a16="http://schemas.microsoft.com/office/drawing/2014/main" id="{C7F0AF57-2FC9-B84B-0F4D-11E085C3BA4D}"/>
              </a:ext>
            </a:extLst>
          </p:cNvPr>
          <p:cNvSpPr txBox="1"/>
          <p:nvPr/>
        </p:nvSpPr>
        <p:spPr>
          <a:xfrm>
            <a:off x="6557684" y="375628"/>
            <a:ext cx="4572000" cy="369332"/>
          </a:xfrm>
          <a:prstGeom prst="rect">
            <a:avLst/>
          </a:prstGeom>
          <a:noFill/>
        </p:spPr>
        <p:txBody>
          <a:bodyPr wrap="square">
            <a:spAutoFit/>
          </a:bodyPr>
          <a:lstStyle/>
          <a:p>
            <a:r>
              <a:rPr lang="ja-JP" altLang="en-US" dirty="0">
                <a:latin typeface="UD デジタル 教科書体 NK-B" panose="02020700000000000000" pitchFamily="18" charset="-128"/>
                <a:ea typeface="UD デジタル 教科書体 NK-B" panose="02020700000000000000" pitchFamily="18" charset="-128"/>
              </a:rPr>
              <a:t>（</a:t>
            </a:r>
            <a:r>
              <a:rPr lang="en-US" altLang="ja-JP" dirty="0">
                <a:latin typeface="UD デジタル 教科書体 NK-B" panose="02020700000000000000" pitchFamily="18" charset="-128"/>
                <a:ea typeface="UD デジタル 教科書体 NK-B" panose="02020700000000000000" pitchFamily="18" charset="-128"/>
              </a:rPr>
              <a:t>4</a:t>
            </a:r>
            <a:r>
              <a:rPr lang="ja-JP" altLang="en-US" dirty="0">
                <a:latin typeface="UD デジタル 教科書体 NK-B" panose="02020700000000000000" pitchFamily="18" charset="-128"/>
                <a:ea typeface="UD デジタル 教科書体 NK-B" panose="02020700000000000000" pitchFamily="18" charset="-128"/>
              </a:rPr>
              <a:t>月</a:t>
            </a:r>
            <a:r>
              <a:rPr lang="en-US" altLang="ja-JP" dirty="0">
                <a:latin typeface="UD デジタル 教科書体 NK-B" panose="02020700000000000000" pitchFamily="18" charset="-128"/>
                <a:ea typeface="UD デジタル 教科書体 NK-B" panose="02020700000000000000" pitchFamily="18" charset="-128"/>
              </a:rPr>
              <a:t>1</a:t>
            </a:r>
            <a:r>
              <a:rPr lang="ja-JP" altLang="en-US" dirty="0">
                <a:latin typeface="UD デジタル 教科書体 NK-B" panose="02020700000000000000" pitchFamily="18" charset="-128"/>
                <a:ea typeface="UD デジタル 教科書体 NK-B" panose="02020700000000000000" pitchFamily="18" charset="-128"/>
              </a:rPr>
              <a:t>日～</a:t>
            </a:r>
            <a:r>
              <a:rPr lang="en-US" altLang="ja-JP" dirty="0">
                <a:latin typeface="UD デジタル 教科書体 NK-B" panose="02020700000000000000" pitchFamily="18" charset="-128"/>
                <a:ea typeface="UD デジタル 教科書体 NK-B" panose="02020700000000000000" pitchFamily="18" charset="-128"/>
              </a:rPr>
              <a:t>5</a:t>
            </a:r>
            <a:r>
              <a:rPr lang="ja-JP" altLang="en-US" dirty="0">
                <a:latin typeface="UD デジタル 教科書体 NK-B" panose="02020700000000000000" pitchFamily="18" charset="-128"/>
                <a:ea typeface="UD デジタル 教科書体 NK-B" panose="02020700000000000000" pitchFamily="18" charset="-128"/>
              </a:rPr>
              <a:t>月</a:t>
            </a:r>
            <a:r>
              <a:rPr lang="en-US" altLang="ja-JP" dirty="0">
                <a:latin typeface="UD デジタル 教科書体 NK-B" panose="02020700000000000000" pitchFamily="18" charset="-128"/>
                <a:ea typeface="UD デジタル 教科書体 NK-B" panose="02020700000000000000" pitchFamily="18" charset="-128"/>
              </a:rPr>
              <a:t>10</a:t>
            </a:r>
            <a:r>
              <a:rPr lang="ja-JP" altLang="en-US" dirty="0">
                <a:latin typeface="UD デジタル 教科書体 NK-B" panose="02020700000000000000" pitchFamily="18" charset="-128"/>
                <a:ea typeface="UD デジタル 教科書体 NK-B" panose="02020700000000000000" pitchFamily="18" charset="-128"/>
              </a:rPr>
              <a:t>日）</a:t>
            </a:r>
            <a:endParaRPr lang="ja-JP" altLang="en-US" dirty="0"/>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30</a:t>
            </a:fld>
            <a:endParaRPr kumimoji="1" lang="ja-JP" altLang="en-US" dirty="0"/>
          </a:p>
        </p:txBody>
      </p:sp>
    </p:spTree>
    <p:extLst>
      <p:ext uri="{BB962C8B-B14F-4D97-AF65-F5344CB8AC3E}">
        <p14:creationId xmlns:p14="http://schemas.microsoft.com/office/powerpoint/2010/main" val="1604996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D7FC6F0-842B-E66B-3287-B44DF11EBCBC}"/>
              </a:ext>
            </a:extLst>
          </p:cNvPr>
          <p:cNvPicPr>
            <a:picLocks noChangeAspect="1"/>
          </p:cNvPicPr>
          <p:nvPr/>
        </p:nvPicPr>
        <p:blipFill rotWithShape="1">
          <a:blip r:embed="rId2"/>
          <a:srcRect t="2505" r="796"/>
          <a:stretch/>
        </p:blipFill>
        <p:spPr>
          <a:xfrm>
            <a:off x="4179410" y="1126048"/>
            <a:ext cx="5286252" cy="2791542"/>
          </a:xfrm>
          <a:prstGeom prst="rect">
            <a:avLst/>
          </a:prstGeom>
        </p:spPr>
      </p:pic>
      <p:pic>
        <p:nvPicPr>
          <p:cNvPr id="7" name="図 6">
            <a:extLst>
              <a:ext uri="{FF2B5EF4-FFF2-40B4-BE49-F238E27FC236}">
                <a16:creationId xmlns:a16="http://schemas.microsoft.com/office/drawing/2014/main" id="{21DBA2F4-4A15-957E-500E-8EC7E0EECFBE}"/>
              </a:ext>
            </a:extLst>
          </p:cNvPr>
          <p:cNvPicPr>
            <a:picLocks noChangeAspect="1"/>
          </p:cNvPicPr>
          <p:nvPr/>
        </p:nvPicPr>
        <p:blipFill>
          <a:blip r:embed="rId3"/>
          <a:stretch>
            <a:fillRect/>
          </a:stretch>
        </p:blipFill>
        <p:spPr>
          <a:xfrm>
            <a:off x="911529" y="3977802"/>
            <a:ext cx="4718062" cy="1754151"/>
          </a:xfrm>
          <a:prstGeom prst="rect">
            <a:avLst/>
          </a:prstGeom>
        </p:spPr>
      </p:pic>
      <p:pic>
        <p:nvPicPr>
          <p:cNvPr id="9" name="図 8">
            <a:extLst>
              <a:ext uri="{FF2B5EF4-FFF2-40B4-BE49-F238E27FC236}">
                <a16:creationId xmlns:a16="http://schemas.microsoft.com/office/drawing/2014/main" id="{D8313711-5C17-CB7B-0816-009CFFFD5D0B}"/>
              </a:ext>
            </a:extLst>
          </p:cNvPr>
          <p:cNvPicPr>
            <a:picLocks noChangeAspect="1"/>
          </p:cNvPicPr>
          <p:nvPr/>
        </p:nvPicPr>
        <p:blipFill>
          <a:blip r:embed="rId4"/>
          <a:stretch>
            <a:fillRect/>
          </a:stretch>
        </p:blipFill>
        <p:spPr>
          <a:xfrm>
            <a:off x="5731538" y="4098526"/>
            <a:ext cx="3734124" cy="1512701"/>
          </a:xfrm>
          <a:prstGeom prst="rect">
            <a:avLst/>
          </a:prstGeom>
        </p:spPr>
      </p:pic>
      <p:pic>
        <p:nvPicPr>
          <p:cNvPr id="11" name="図 10">
            <a:extLst>
              <a:ext uri="{FF2B5EF4-FFF2-40B4-BE49-F238E27FC236}">
                <a16:creationId xmlns:a16="http://schemas.microsoft.com/office/drawing/2014/main" id="{D240A8EA-7A3B-4C00-E13D-B47DC4858EBF}"/>
              </a:ext>
            </a:extLst>
          </p:cNvPr>
          <p:cNvPicPr>
            <a:picLocks noChangeAspect="1"/>
          </p:cNvPicPr>
          <p:nvPr/>
        </p:nvPicPr>
        <p:blipFill>
          <a:blip r:embed="rId5"/>
          <a:stretch>
            <a:fillRect/>
          </a:stretch>
        </p:blipFill>
        <p:spPr>
          <a:xfrm>
            <a:off x="8256905" y="5611227"/>
            <a:ext cx="868755" cy="1097375"/>
          </a:xfrm>
          <a:prstGeom prst="rect">
            <a:avLst/>
          </a:prstGeom>
        </p:spPr>
      </p:pic>
      <p:pic>
        <p:nvPicPr>
          <p:cNvPr id="13" name="図 12">
            <a:extLst>
              <a:ext uri="{FF2B5EF4-FFF2-40B4-BE49-F238E27FC236}">
                <a16:creationId xmlns:a16="http://schemas.microsoft.com/office/drawing/2014/main" id="{0903F25C-6ABB-9BAC-C498-3E6A84B1C0B9}"/>
              </a:ext>
            </a:extLst>
          </p:cNvPr>
          <p:cNvPicPr>
            <a:picLocks noChangeAspect="1"/>
          </p:cNvPicPr>
          <p:nvPr/>
        </p:nvPicPr>
        <p:blipFill rotWithShape="1">
          <a:blip r:embed="rId6"/>
          <a:srcRect r="1456" b="1495"/>
          <a:stretch/>
        </p:blipFill>
        <p:spPr>
          <a:xfrm>
            <a:off x="615072" y="1126048"/>
            <a:ext cx="3020117" cy="2789642"/>
          </a:xfrm>
          <a:prstGeom prst="rect">
            <a:avLst/>
          </a:prstGeom>
        </p:spPr>
      </p:pic>
      <p:sp>
        <p:nvSpPr>
          <p:cNvPr id="16" name="テキスト ボックス 15">
            <a:extLst>
              <a:ext uri="{FF2B5EF4-FFF2-40B4-BE49-F238E27FC236}">
                <a16:creationId xmlns:a16="http://schemas.microsoft.com/office/drawing/2014/main" id="{4D186BAE-E218-B619-0AC5-CDF0BC99D1D6}"/>
              </a:ext>
            </a:extLst>
          </p:cNvPr>
          <p:cNvSpPr txBox="1"/>
          <p:nvPr/>
        </p:nvSpPr>
        <p:spPr>
          <a:xfrm>
            <a:off x="1159538" y="339769"/>
            <a:ext cx="6007744" cy="523220"/>
          </a:xfrm>
          <a:prstGeom prst="rect">
            <a:avLst/>
          </a:prstGeom>
          <a:noFill/>
        </p:spPr>
        <p:txBody>
          <a:bodyPr wrap="square">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「維新」に関する</a:t>
            </a:r>
            <a:r>
              <a:rPr lang="en-US" altLang="ja-JP" sz="2800" dirty="0">
                <a:latin typeface="UD デジタル 教科書体 NK-B" panose="02020700000000000000" pitchFamily="18" charset="-128"/>
                <a:ea typeface="UD デジタル 教科書体 NK-B" panose="02020700000000000000" pitchFamily="18" charset="-128"/>
              </a:rPr>
              <a:t>Twitter</a:t>
            </a:r>
            <a:r>
              <a:rPr lang="ja-JP" altLang="en-US" sz="2800" dirty="0">
                <a:latin typeface="UD デジタル 教科書体 NK-B" panose="02020700000000000000" pitchFamily="18" charset="-128"/>
                <a:ea typeface="UD デジタル 教科書体 NK-B" panose="02020700000000000000" pitchFamily="18" charset="-128"/>
              </a:rPr>
              <a:t>の分析①</a:t>
            </a:r>
            <a:endParaRPr lang="ja-JP" altLang="en-US" sz="2800" dirty="0"/>
          </a:p>
        </p:txBody>
      </p:sp>
      <p:sp>
        <p:nvSpPr>
          <p:cNvPr id="8" name="テキスト ボックス 7">
            <a:extLst>
              <a:ext uri="{FF2B5EF4-FFF2-40B4-BE49-F238E27FC236}">
                <a16:creationId xmlns:a16="http://schemas.microsoft.com/office/drawing/2014/main" id="{73C0CE3D-393B-69A4-43E0-F3B5D1516FC8}"/>
              </a:ext>
            </a:extLst>
          </p:cNvPr>
          <p:cNvSpPr txBox="1"/>
          <p:nvPr/>
        </p:nvSpPr>
        <p:spPr>
          <a:xfrm>
            <a:off x="3818664" y="5803587"/>
            <a:ext cx="6007744" cy="954107"/>
          </a:xfrm>
          <a:prstGeom prst="rect">
            <a:avLst/>
          </a:prstGeom>
          <a:noFill/>
        </p:spPr>
        <p:txBody>
          <a:bodyPr wrap="square">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大阪に多く、</a:t>
            </a:r>
            <a:endParaRPr lang="en-US" altLang="ja-JP" sz="2800" dirty="0">
              <a:latin typeface="UD デジタル 教科書体 NK-B" panose="02020700000000000000" pitchFamily="18" charset="-128"/>
              <a:ea typeface="UD デジタル 教科書体 NK-B" panose="02020700000000000000" pitchFamily="18" charset="-128"/>
            </a:endParaRPr>
          </a:p>
          <a:p>
            <a:r>
              <a:rPr lang="ja-JP" altLang="en-US" sz="2800" dirty="0">
                <a:latin typeface="UD デジタル 教科書体 NK-B" panose="02020700000000000000" pitchFamily="18" charset="-128"/>
                <a:ea typeface="UD デジタル 教科書体 NK-B" panose="02020700000000000000" pitchFamily="18" charset="-128"/>
              </a:rPr>
              <a:t>ネガティブな批判が多い</a:t>
            </a:r>
            <a:endParaRPr lang="ja-JP" altLang="en-US" sz="2800" dirty="0"/>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31</a:t>
            </a:fld>
            <a:endParaRPr kumimoji="1" lang="ja-JP" altLang="en-US" dirty="0"/>
          </a:p>
        </p:txBody>
      </p:sp>
    </p:spTree>
    <p:extLst>
      <p:ext uri="{BB962C8B-B14F-4D97-AF65-F5344CB8AC3E}">
        <p14:creationId xmlns:p14="http://schemas.microsoft.com/office/powerpoint/2010/main" val="10232840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A50D057E-C0C0-CEDF-AECD-87E2B2CF8999}"/>
              </a:ext>
            </a:extLst>
          </p:cNvPr>
          <p:cNvSpPr txBox="1"/>
          <p:nvPr/>
        </p:nvSpPr>
        <p:spPr>
          <a:xfrm>
            <a:off x="1159538" y="339769"/>
            <a:ext cx="6007744" cy="523220"/>
          </a:xfrm>
          <a:prstGeom prst="rect">
            <a:avLst/>
          </a:prstGeom>
          <a:noFill/>
        </p:spPr>
        <p:txBody>
          <a:bodyPr wrap="square">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「維新」に関する</a:t>
            </a:r>
            <a:r>
              <a:rPr lang="en-US" altLang="ja-JP" sz="2800" dirty="0">
                <a:latin typeface="UD デジタル 教科書体 NK-B" panose="02020700000000000000" pitchFamily="18" charset="-128"/>
                <a:ea typeface="UD デジタル 教科書体 NK-B" panose="02020700000000000000" pitchFamily="18" charset="-128"/>
              </a:rPr>
              <a:t>Twitter</a:t>
            </a:r>
            <a:r>
              <a:rPr lang="ja-JP" altLang="en-US" sz="2800" dirty="0">
                <a:latin typeface="UD デジタル 教科書体 NK-B" panose="02020700000000000000" pitchFamily="18" charset="-128"/>
                <a:ea typeface="UD デジタル 教科書体 NK-B" panose="02020700000000000000" pitchFamily="18" charset="-128"/>
              </a:rPr>
              <a:t>の分析②</a:t>
            </a:r>
            <a:endParaRPr lang="ja-JP" altLang="en-US" sz="2800" dirty="0"/>
          </a:p>
        </p:txBody>
      </p:sp>
      <p:pic>
        <p:nvPicPr>
          <p:cNvPr id="21" name="図 20">
            <a:extLst>
              <a:ext uri="{FF2B5EF4-FFF2-40B4-BE49-F238E27FC236}">
                <a16:creationId xmlns:a16="http://schemas.microsoft.com/office/drawing/2014/main" id="{1ECB299E-4EAC-2E93-AD66-930EF9751EC8}"/>
              </a:ext>
            </a:extLst>
          </p:cNvPr>
          <p:cNvPicPr>
            <a:picLocks noChangeAspect="1"/>
          </p:cNvPicPr>
          <p:nvPr/>
        </p:nvPicPr>
        <p:blipFill>
          <a:blip r:embed="rId2"/>
          <a:stretch>
            <a:fillRect/>
          </a:stretch>
        </p:blipFill>
        <p:spPr>
          <a:xfrm>
            <a:off x="1320904" y="959191"/>
            <a:ext cx="6984897" cy="5316003"/>
          </a:xfrm>
          <a:prstGeom prst="rect">
            <a:avLst/>
          </a:prstGeom>
        </p:spPr>
      </p:pic>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32</a:t>
            </a:fld>
            <a:endParaRPr kumimoji="1" lang="ja-JP" altLang="en-US" dirty="0"/>
          </a:p>
        </p:txBody>
      </p:sp>
    </p:spTree>
    <p:extLst>
      <p:ext uri="{BB962C8B-B14F-4D97-AF65-F5344CB8AC3E}">
        <p14:creationId xmlns:p14="http://schemas.microsoft.com/office/powerpoint/2010/main" val="7271485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240A8EA-7A3B-4C00-E13D-B47DC4858EBF}"/>
              </a:ext>
            </a:extLst>
          </p:cNvPr>
          <p:cNvPicPr>
            <a:picLocks noChangeAspect="1"/>
          </p:cNvPicPr>
          <p:nvPr/>
        </p:nvPicPr>
        <p:blipFill>
          <a:blip r:embed="rId2"/>
          <a:stretch>
            <a:fillRect/>
          </a:stretch>
        </p:blipFill>
        <p:spPr>
          <a:xfrm>
            <a:off x="8256905" y="5611227"/>
            <a:ext cx="868755" cy="1097375"/>
          </a:xfrm>
          <a:prstGeom prst="rect">
            <a:avLst/>
          </a:prstGeom>
        </p:spPr>
      </p:pic>
      <p:sp>
        <p:nvSpPr>
          <p:cNvPr id="16" name="テキスト ボックス 15">
            <a:extLst>
              <a:ext uri="{FF2B5EF4-FFF2-40B4-BE49-F238E27FC236}">
                <a16:creationId xmlns:a16="http://schemas.microsoft.com/office/drawing/2014/main" id="{4D186BAE-E218-B619-0AC5-CDF0BC99D1D6}"/>
              </a:ext>
            </a:extLst>
          </p:cNvPr>
          <p:cNvSpPr txBox="1"/>
          <p:nvPr/>
        </p:nvSpPr>
        <p:spPr>
          <a:xfrm>
            <a:off x="1159538" y="339769"/>
            <a:ext cx="6007744" cy="523220"/>
          </a:xfrm>
          <a:prstGeom prst="rect">
            <a:avLst/>
          </a:prstGeom>
          <a:noFill/>
        </p:spPr>
        <p:txBody>
          <a:bodyPr wrap="square">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「公明」に関する</a:t>
            </a:r>
            <a:r>
              <a:rPr lang="en-US" altLang="ja-JP" sz="2800" dirty="0">
                <a:latin typeface="UD デジタル 教科書体 NK-B" panose="02020700000000000000" pitchFamily="18" charset="-128"/>
                <a:ea typeface="UD デジタル 教科書体 NK-B" panose="02020700000000000000" pitchFamily="18" charset="-128"/>
              </a:rPr>
              <a:t>Twitter</a:t>
            </a:r>
            <a:r>
              <a:rPr lang="ja-JP" altLang="en-US" sz="2800" dirty="0">
                <a:latin typeface="UD デジタル 教科書体 NK-B" panose="02020700000000000000" pitchFamily="18" charset="-128"/>
                <a:ea typeface="UD デジタル 教科書体 NK-B" panose="02020700000000000000" pitchFamily="18" charset="-128"/>
              </a:rPr>
              <a:t>の分析①</a:t>
            </a:r>
            <a:endParaRPr lang="ja-JP" altLang="en-US" sz="2800" dirty="0"/>
          </a:p>
        </p:txBody>
      </p:sp>
      <p:sp>
        <p:nvSpPr>
          <p:cNvPr id="8" name="テキスト ボックス 7">
            <a:extLst>
              <a:ext uri="{FF2B5EF4-FFF2-40B4-BE49-F238E27FC236}">
                <a16:creationId xmlns:a16="http://schemas.microsoft.com/office/drawing/2014/main" id="{73C0CE3D-393B-69A4-43E0-F3B5D1516FC8}"/>
              </a:ext>
            </a:extLst>
          </p:cNvPr>
          <p:cNvSpPr txBox="1"/>
          <p:nvPr/>
        </p:nvSpPr>
        <p:spPr>
          <a:xfrm>
            <a:off x="3635188" y="5995011"/>
            <a:ext cx="6007744" cy="523220"/>
          </a:xfrm>
          <a:prstGeom prst="rect">
            <a:avLst/>
          </a:prstGeom>
          <a:noFill/>
        </p:spPr>
        <p:txBody>
          <a:bodyPr wrap="square">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全国に均等配分されている</a:t>
            </a:r>
            <a:endParaRPr lang="ja-JP" altLang="en-US" sz="2800" dirty="0"/>
          </a:p>
        </p:txBody>
      </p:sp>
      <p:pic>
        <p:nvPicPr>
          <p:cNvPr id="3" name="図 2">
            <a:extLst>
              <a:ext uri="{FF2B5EF4-FFF2-40B4-BE49-F238E27FC236}">
                <a16:creationId xmlns:a16="http://schemas.microsoft.com/office/drawing/2014/main" id="{A7735B32-3553-EAAC-AC17-18B045B1553F}"/>
              </a:ext>
            </a:extLst>
          </p:cNvPr>
          <p:cNvPicPr>
            <a:picLocks noChangeAspect="1"/>
          </p:cNvPicPr>
          <p:nvPr/>
        </p:nvPicPr>
        <p:blipFill>
          <a:blip r:embed="rId3"/>
          <a:stretch>
            <a:fillRect/>
          </a:stretch>
        </p:blipFill>
        <p:spPr>
          <a:xfrm>
            <a:off x="1044164" y="1018194"/>
            <a:ext cx="2591025" cy="2804403"/>
          </a:xfrm>
          <a:prstGeom prst="rect">
            <a:avLst/>
          </a:prstGeom>
        </p:spPr>
      </p:pic>
      <p:pic>
        <p:nvPicPr>
          <p:cNvPr id="6" name="図 5">
            <a:extLst>
              <a:ext uri="{FF2B5EF4-FFF2-40B4-BE49-F238E27FC236}">
                <a16:creationId xmlns:a16="http://schemas.microsoft.com/office/drawing/2014/main" id="{ECBDF4B2-6B6F-B0E2-4E8A-78F29790431C}"/>
              </a:ext>
            </a:extLst>
          </p:cNvPr>
          <p:cNvPicPr>
            <a:picLocks noChangeAspect="1"/>
          </p:cNvPicPr>
          <p:nvPr/>
        </p:nvPicPr>
        <p:blipFill>
          <a:blip r:embed="rId4"/>
          <a:stretch>
            <a:fillRect/>
          </a:stretch>
        </p:blipFill>
        <p:spPr>
          <a:xfrm>
            <a:off x="4522619" y="980552"/>
            <a:ext cx="4718062" cy="2959188"/>
          </a:xfrm>
          <a:prstGeom prst="rect">
            <a:avLst/>
          </a:prstGeom>
        </p:spPr>
      </p:pic>
      <p:pic>
        <p:nvPicPr>
          <p:cNvPr id="12" name="図 11">
            <a:extLst>
              <a:ext uri="{FF2B5EF4-FFF2-40B4-BE49-F238E27FC236}">
                <a16:creationId xmlns:a16="http://schemas.microsoft.com/office/drawing/2014/main" id="{45EA6917-7680-7FCB-47F9-2F380331CA50}"/>
              </a:ext>
            </a:extLst>
          </p:cNvPr>
          <p:cNvPicPr>
            <a:picLocks noChangeAspect="1"/>
          </p:cNvPicPr>
          <p:nvPr/>
        </p:nvPicPr>
        <p:blipFill>
          <a:blip r:embed="rId5"/>
          <a:stretch>
            <a:fillRect/>
          </a:stretch>
        </p:blipFill>
        <p:spPr>
          <a:xfrm>
            <a:off x="788495" y="4057303"/>
            <a:ext cx="4748459" cy="1747338"/>
          </a:xfrm>
          <a:prstGeom prst="rect">
            <a:avLst/>
          </a:prstGeom>
        </p:spPr>
      </p:pic>
      <p:pic>
        <p:nvPicPr>
          <p:cNvPr id="15" name="図 14">
            <a:extLst>
              <a:ext uri="{FF2B5EF4-FFF2-40B4-BE49-F238E27FC236}">
                <a16:creationId xmlns:a16="http://schemas.microsoft.com/office/drawing/2014/main" id="{BEF417BF-8B57-F04C-4ED9-6E244A236071}"/>
              </a:ext>
            </a:extLst>
          </p:cNvPr>
          <p:cNvPicPr>
            <a:picLocks noChangeAspect="1"/>
          </p:cNvPicPr>
          <p:nvPr/>
        </p:nvPicPr>
        <p:blipFill>
          <a:blip r:embed="rId6"/>
          <a:stretch>
            <a:fillRect/>
          </a:stretch>
        </p:blipFill>
        <p:spPr>
          <a:xfrm>
            <a:off x="5437095" y="4057304"/>
            <a:ext cx="3937845" cy="1668647"/>
          </a:xfrm>
          <a:prstGeom prst="rect">
            <a:avLst/>
          </a:prstGeom>
        </p:spPr>
      </p:pic>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33</a:t>
            </a:fld>
            <a:endParaRPr kumimoji="1" lang="ja-JP" altLang="en-US" dirty="0"/>
          </a:p>
        </p:txBody>
      </p:sp>
    </p:spTree>
    <p:extLst>
      <p:ext uri="{BB962C8B-B14F-4D97-AF65-F5344CB8AC3E}">
        <p14:creationId xmlns:p14="http://schemas.microsoft.com/office/powerpoint/2010/main" val="6296803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A50D057E-C0C0-CEDF-AECD-87E2B2CF8999}"/>
              </a:ext>
            </a:extLst>
          </p:cNvPr>
          <p:cNvSpPr txBox="1"/>
          <p:nvPr/>
        </p:nvSpPr>
        <p:spPr>
          <a:xfrm>
            <a:off x="1159538" y="339769"/>
            <a:ext cx="6007744" cy="523220"/>
          </a:xfrm>
          <a:prstGeom prst="rect">
            <a:avLst/>
          </a:prstGeom>
          <a:noFill/>
        </p:spPr>
        <p:txBody>
          <a:bodyPr wrap="square">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「公明」に関する</a:t>
            </a:r>
            <a:r>
              <a:rPr lang="en-US" altLang="ja-JP" sz="2800" dirty="0">
                <a:latin typeface="UD デジタル 教科書体 NK-B" panose="02020700000000000000" pitchFamily="18" charset="-128"/>
                <a:ea typeface="UD デジタル 教科書体 NK-B" panose="02020700000000000000" pitchFamily="18" charset="-128"/>
              </a:rPr>
              <a:t>Twitter</a:t>
            </a:r>
            <a:r>
              <a:rPr lang="ja-JP" altLang="en-US" sz="2800" dirty="0">
                <a:latin typeface="UD デジタル 教科書体 NK-B" panose="02020700000000000000" pitchFamily="18" charset="-128"/>
                <a:ea typeface="UD デジタル 教科書体 NK-B" panose="02020700000000000000" pitchFamily="18" charset="-128"/>
              </a:rPr>
              <a:t>の分析②</a:t>
            </a:r>
            <a:endParaRPr lang="ja-JP" altLang="en-US" sz="2800" dirty="0"/>
          </a:p>
        </p:txBody>
      </p:sp>
      <p:pic>
        <p:nvPicPr>
          <p:cNvPr id="3" name="図 2">
            <a:extLst>
              <a:ext uri="{FF2B5EF4-FFF2-40B4-BE49-F238E27FC236}">
                <a16:creationId xmlns:a16="http://schemas.microsoft.com/office/drawing/2014/main" id="{B03F315C-7559-8203-8709-3CCDCBD26263}"/>
              </a:ext>
            </a:extLst>
          </p:cNvPr>
          <p:cNvPicPr>
            <a:picLocks noChangeAspect="1"/>
          </p:cNvPicPr>
          <p:nvPr/>
        </p:nvPicPr>
        <p:blipFill>
          <a:blip r:embed="rId2"/>
          <a:stretch>
            <a:fillRect/>
          </a:stretch>
        </p:blipFill>
        <p:spPr>
          <a:xfrm>
            <a:off x="1392262" y="995083"/>
            <a:ext cx="6841820" cy="5168281"/>
          </a:xfrm>
          <a:prstGeom prst="rect">
            <a:avLst/>
          </a:prstGeom>
        </p:spPr>
      </p:pic>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34</a:t>
            </a:fld>
            <a:endParaRPr kumimoji="1" lang="ja-JP" altLang="en-US" dirty="0"/>
          </a:p>
        </p:txBody>
      </p:sp>
    </p:spTree>
    <p:extLst>
      <p:ext uri="{BB962C8B-B14F-4D97-AF65-F5344CB8AC3E}">
        <p14:creationId xmlns:p14="http://schemas.microsoft.com/office/powerpoint/2010/main" val="27092235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BEBA8EAE-BF5A-486C-A8C5-ECC9F3942E4B}">
                <a14:imgProps xmlns:a14="http://schemas.microsoft.com/office/drawing/2010/main">
                  <a14:imgLayer r:embed="rId3">
                    <a14:imgEffect>
                      <a14:backgroundRemoval t="17660" b="100000" l="59000" r="100000">
                        <a14:foregroundMark x1="66667" y1="52097" x2="67667" y2="56512"/>
                      </a14:backgroundRemoval>
                    </a14:imgEffect>
                  </a14:imgLayer>
                </a14:imgProps>
              </a:ext>
            </a:extLst>
          </a:blip>
          <a:stretch>
            <a:fillRect/>
          </a:stretch>
        </p:blipFill>
        <p:spPr>
          <a:xfrm>
            <a:off x="3810000" y="2543176"/>
            <a:ext cx="5715000" cy="4314825"/>
          </a:xfrm>
          <a:prstGeom prst="rect">
            <a:avLst/>
          </a:prstGeom>
        </p:spPr>
      </p:pic>
      <p:sp>
        <p:nvSpPr>
          <p:cNvPr id="8" name="角丸四角形吹き出し 7"/>
          <p:cNvSpPr/>
          <p:nvPr/>
        </p:nvSpPr>
        <p:spPr>
          <a:xfrm>
            <a:off x="665019" y="1459347"/>
            <a:ext cx="6502399" cy="3786909"/>
          </a:xfrm>
          <a:prstGeom prst="wedgeRoundRectCallout">
            <a:avLst>
              <a:gd name="adj1" fmla="val 47528"/>
              <a:gd name="adj2" fmla="val 63622"/>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731983" y="1912333"/>
            <a:ext cx="6343072"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dirty="0" smtClean="0">
                <a:solidFill>
                  <a:srgbClr val="FF0000"/>
                </a:solidFill>
                <a:latin typeface="UD デジタル 教科書体 NP-B" panose="02020700000000000000" pitchFamily="18" charset="-128"/>
                <a:ea typeface="UD デジタル 教科書体 NP-B" panose="02020700000000000000" pitchFamily="18" charset="-128"/>
              </a:rPr>
              <a:t>自候補名と相手候補名の</a:t>
            </a:r>
            <a:r>
              <a:rPr kumimoji="1" lang="en-US" altLang="ja-JP" sz="3200" dirty="0" smtClean="0">
                <a:solidFill>
                  <a:prstClr val="black"/>
                </a:solidFill>
                <a:latin typeface="UD デジタル 教科書体 NP-B" panose="02020700000000000000" pitchFamily="18" charset="-128"/>
                <a:ea typeface="UD デジタル 教科書体 NP-B" panose="02020700000000000000" pitchFamily="18" charset="-128"/>
              </a:rPr>
              <a:t>Twitter</a:t>
            </a:r>
            <a:r>
              <a:rPr kumimoji="1" lang="ja-JP" altLang="en-US" sz="3200" dirty="0" err="1" smtClean="0">
                <a:solidFill>
                  <a:prstClr val="black"/>
                </a:solidFill>
                <a:latin typeface="UD デジタル 教科書体 NP-B" panose="02020700000000000000" pitchFamily="18" charset="-128"/>
                <a:ea typeface="UD デジタル 教科書体 NP-B" panose="02020700000000000000" pitchFamily="18" charset="-128"/>
              </a:rPr>
              <a:t>での</a:t>
            </a:r>
            <a:r>
              <a:rPr kumimoji="1" lang="ja-JP" altLang="en-US" sz="3200" dirty="0" smtClean="0">
                <a:solidFill>
                  <a:srgbClr val="FF0000"/>
                </a:solidFill>
                <a:latin typeface="UD デジタル 教科書体 NP-B" panose="02020700000000000000" pitchFamily="18" charset="-128"/>
                <a:ea typeface="UD デジタル 教科書体 NP-B" panose="02020700000000000000" pitchFamily="18" charset="-128"/>
              </a:rPr>
              <a:t>ビッグデータ比較</a:t>
            </a:r>
            <a:r>
              <a:rPr kumimoji="1"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は、効果的なネット運用の基本です。</a:t>
            </a:r>
            <a:endParaRPr kumimoji="1" lang="en-US" altLang="ja-JP" sz="3200" dirty="0" smtClean="0">
              <a:solidFill>
                <a:prstClr val="black"/>
              </a:solidFill>
              <a:latin typeface="UD デジタル 教科書体 NP-B" panose="02020700000000000000" pitchFamily="18" charset="-128"/>
              <a:ea typeface="UD デジタル 教科書体 NP-B" panose="020207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ここから</a:t>
            </a:r>
            <a:r>
              <a:rPr kumimoji="1" lang="ja-JP" altLang="en-US" sz="3200" b="0" i="0" u="none" strike="noStrike" kern="1200" cap="none" spc="0" normalizeH="0" baseline="0" noProof="0" dirty="0" smtClean="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はサンプルとして</a:t>
            </a:r>
            <a:endParaRPr kumimoji="1" lang="en-US" altLang="ja-JP" sz="3200" b="0" i="0" u="none" strike="noStrike" kern="1200" cap="none" spc="0" normalizeH="0" baseline="0" noProof="0" dirty="0" smtClean="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「自民</a:t>
            </a:r>
            <a:r>
              <a:rPr kumimoji="1" lang="ja-JP" altLang="en-US" sz="3200" noProof="0" dirty="0" smtClean="0">
                <a:solidFill>
                  <a:prstClr val="black"/>
                </a:solidFill>
                <a:latin typeface="UD デジタル 教科書体 NP-B" panose="02020700000000000000" pitchFamily="18" charset="-128"/>
                <a:ea typeface="UD デジタル 教科書体 NP-B" panose="02020700000000000000" pitchFamily="18" charset="-128"/>
              </a:rPr>
              <a:t>」「立憲」で比較します。</a:t>
            </a:r>
            <a:endParaRPr kumimoji="1" lang="en-US" altLang="ja-JP" sz="3200" noProof="0" dirty="0" smtClean="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10" name="正方形/長方形 9"/>
          <p:cNvSpPr/>
          <p:nvPr/>
        </p:nvSpPr>
        <p:spPr>
          <a:xfrm>
            <a:off x="819725" y="302056"/>
            <a:ext cx="5724644"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ネット選挙の必勝の</a:t>
            </a:r>
            <a:r>
              <a:rPr kumimoji="1" lang="ja-JP" altLang="en-US" sz="3600" b="0" i="0" u="none" strike="noStrike" kern="1200" cap="none" spc="0" normalizeH="0" baseline="0" noProof="0" dirty="0" smtClean="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コツ⑤</a:t>
            </a:r>
            <a:endParaRPr kumimoji="0" lang="ja-JP" altLang="en-US"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35</a:t>
            </a:fld>
            <a:endParaRPr kumimoji="1" lang="ja-JP" altLang="en-US" dirty="0"/>
          </a:p>
        </p:txBody>
      </p:sp>
    </p:spTree>
    <p:extLst>
      <p:ext uri="{BB962C8B-B14F-4D97-AF65-F5344CB8AC3E}">
        <p14:creationId xmlns:p14="http://schemas.microsoft.com/office/powerpoint/2010/main" val="40459319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a:extLst>
              <a:ext uri="{FF2B5EF4-FFF2-40B4-BE49-F238E27FC236}">
                <a16:creationId xmlns:a16="http://schemas.microsoft.com/office/drawing/2014/main" id="{E6347356-95F1-1E93-0D3C-38AD60D7AB48}"/>
              </a:ext>
            </a:extLst>
          </p:cNvPr>
          <p:cNvGraphicFramePr>
            <a:graphicFrameLocks/>
          </p:cNvGraphicFramePr>
          <p:nvPr>
            <p:extLst>
              <p:ext uri="{D42A27DB-BD31-4B8C-83A1-F6EECF244321}">
                <p14:modId xmlns:p14="http://schemas.microsoft.com/office/powerpoint/2010/main" val="1268087711"/>
              </p:ext>
            </p:extLst>
          </p:nvPr>
        </p:nvGraphicFramePr>
        <p:xfrm>
          <a:off x="211232" y="175491"/>
          <a:ext cx="9476255" cy="5872045"/>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a:extLst>
              <a:ext uri="{FF2B5EF4-FFF2-40B4-BE49-F238E27FC236}">
                <a16:creationId xmlns:a16="http://schemas.microsoft.com/office/drawing/2014/main" id="{B6748F29-6516-0108-0017-C98603C1EB52}"/>
              </a:ext>
            </a:extLst>
          </p:cNvPr>
          <p:cNvSpPr txBox="1"/>
          <p:nvPr/>
        </p:nvSpPr>
        <p:spPr>
          <a:xfrm>
            <a:off x="5766972" y="1463946"/>
            <a:ext cx="3778483" cy="1042593"/>
          </a:xfrm>
          <a:prstGeom prst="rect">
            <a:avLst/>
          </a:prstGeom>
          <a:solidFill>
            <a:srgbClr val="FFFF00"/>
          </a:solidFill>
        </p:spPr>
        <p:txBody>
          <a:bodyPr wrap="square">
            <a:spAutoFit/>
          </a:bodyPr>
          <a:lstStyle/>
          <a:p>
            <a:pPr rtl="0">
              <a:defRPr sz="2400" b="0" i="0" u="none" strike="noStrike" kern="1200" spc="0" baseline="0">
                <a:solidFill>
                  <a:prstClr val="black">
                    <a:lumMod val="65000"/>
                    <a:lumOff val="35000"/>
                  </a:prstClr>
                </a:solidFill>
                <a:latin typeface="+mn-lt"/>
                <a:ea typeface="+mn-ea"/>
                <a:cs typeface="+mn-cs"/>
              </a:defRPr>
            </a:pPr>
            <a:r>
              <a:rPr lang="ja-JP" altLang="en-US" sz="1625"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２２年１月～４月</a:t>
            </a:r>
            <a:endParaRPr lang="en-US" altLang="ja-JP" sz="1625"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rtl="0">
              <a:defRPr sz="2400" b="0" i="0" u="none" strike="noStrike" kern="1200" spc="0" baseline="0">
                <a:solidFill>
                  <a:prstClr val="black">
                    <a:lumMod val="65000"/>
                    <a:lumOff val="35000"/>
                  </a:prstClr>
                </a:solidFill>
                <a:latin typeface="+mn-lt"/>
                <a:ea typeface="+mn-ea"/>
                <a:cs typeface="+mn-cs"/>
              </a:defRPr>
            </a:pPr>
            <a:r>
              <a:rPr lang="ja-JP" altLang="en-US" sz="1625"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自由民主党　</a:t>
            </a:r>
            <a:r>
              <a:rPr lang="en-US" altLang="ja-JP" sz="2275"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3,606,250</a:t>
            </a:r>
            <a:r>
              <a:rPr lang="en-US" altLang="ja-JP" sz="1625"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 Tweets</a:t>
            </a:r>
          </a:p>
          <a:p>
            <a:pPr>
              <a:defRPr sz="2400" b="0" i="0" u="none" strike="noStrike" kern="1200" spc="0" baseline="0">
                <a:solidFill>
                  <a:prstClr val="black">
                    <a:lumMod val="65000"/>
                    <a:lumOff val="35000"/>
                  </a:prstClr>
                </a:solidFill>
                <a:latin typeface="+mn-lt"/>
                <a:ea typeface="+mn-ea"/>
                <a:cs typeface="+mn-cs"/>
              </a:defRPr>
            </a:pPr>
            <a:r>
              <a:rPr lang="ja-JP" altLang="en-US" sz="1625"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立憲民主党　</a:t>
            </a:r>
            <a:r>
              <a:rPr lang="en-US" altLang="ja-JP" sz="2275"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5,952,610</a:t>
            </a:r>
            <a:r>
              <a:rPr lang="en-US" altLang="ja-JP" sz="1625"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 Tweets</a:t>
            </a: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　</a:t>
            </a:r>
          </a:p>
        </p:txBody>
      </p:sp>
      <p:sp>
        <p:nvSpPr>
          <p:cNvPr id="10" name="テキスト ボックス 9">
            <a:extLst>
              <a:ext uri="{FF2B5EF4-FFF2-40B4-BE49-F238E27FC236}">
                <a16:creationId xmlns:a16="http://schemas.microsoft.com/office/drawing/2014/main" id="{6CAE51F3-4622-E882-F6C3-371D151244A7}"/>
              </a:ext>
            </a:extLst>
          </p:cNvPr>
          <p:cNvSpPr txBox="1"/>
          <p:nvPr/>
        </p:nvSpPr>
        <p:spPr>
          <a:xfrm>
            <a:off x="6058321" y="2573864"/>
            <a:ext cx="2620356" cy="542584"/>
          </a:xfrm>
          <a:prstGeom prst="rect">
            <a:avLst/>
          </a:prstGeom>
          <a:noFill/>
        </p:spPr>
        <p:txBody>
          <a:bodyPr wrap="square">
            <a:spAutoFit/>
          </a:bodyPr>
          <a:lstStyle/>
          <a:p>
            <a:r>
              <a:rPr lang="ja-JP" altLang="en-US" sz="1463" dirty="0">
                <a:solidFill>
                  <a:schemeClr val="bg2">
                    <a:lumMod val="50000"/>
                  </a:schemeClr>
                </a:solidFill>
                <a:latin typeface="UD デジタル 教科書体 N-B" panose="02020700000000000000" pitchFamily="17" charset="-128"/>
                <a:ea typeface="UD デジタル 教科書体 N-B" panose="02020700000000000000" pitchFamily="17" charset="-128"/>
              </a:rPr>
              <a:t>自由民主党は自民党も含む</a:t>
            </a:r>
            <a:endParaRPr lang="en-US" altLang="ja-JP" sz="1463" dirty="0">
              <a:solidFill>
                <a:schemeClr val="bg2">
                  <a:lumMod val="50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bg2">
                    <a:lumMod val="50000"/>
                  </a:schemeClr>
                </a:solidFill>
                <a:latin typeface="UD デジタル 教科書体 N-B" panose="02020700000000000000" pitchFamily="17" charset="-128"/>
                <a:ea typeface="UD デジタル 教科書体 N-B" panose="02020700000000000000" pitchFamily="17" charset="-128"/>
              </a:rPr>
              <a:t>立憲民主党は立憲だけも含む</a:t>
            </a:r>
            <a:endParaRPr lang="en-US" altLang="ja-JP" sz="1463" dirty="0">
              <a:solidFill>
                <a:schemeClr val="bg2">
                  <a:lumMod val="50000"/>
                </a:schemeClr>
              </a:solidFill>
              <a:latin typeface="UD デジタル 教科書体 N-B" panose="02020700000000000000" pitchFamily="17" charset="-128"/>
              <a:ea typeface="UD デジタル 教科書体 N-B" panose="02020700000000000000" pitchFamily="17" charset="-128"/>
            </a:endParaRPr>
          </a:p>
        </p:txBody>
      </p:sp>
      <p:sp>
        <p:nvSpPr>
          <p:cNvPr id="11" name="吹き出し: 角を丸めた四角形 10">
            <a:extLst>
              <a:ext uri="{FF2B5EF4-FFF2-40B4-BE49-F238E27FC236}">
                <a16:creationId xmlns:a16="http://schemas.microsoft.com/office/drawing/2014/main" id="{124E65D4-BCE8-44E1-785A-3AF4680549A5}"/>
              </a:ext>
            </a:extLst>
          </p:cNvPr>
          <p:cNvSpPr/>
          <p:nvPr/>
        </p:nvSpPr>
        <p:spPr>
          <a:xfrm>
            <a:off x="1358893" y="2836437"/>
            <a:ext cx="1121254" cy="269515"/>
          </a:xfrm>
          <a:prstGeom prst="wedgeRoundRectCallout">
            <a:avLst>
              <a:gd name="adj1" fmla="val -61731"/>
              <a:gd name="adj2" fmla="val 40878"/>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894" b="1" dirty="0">
                <a:solidFill>
                  <a:schemeClr val="tx1">
                    <a:lumMod val="50000"/>
                    <a:lumOff val="50000"/>
                  </a:schemeClr>
                </a:solidFill>
              </a:rPr>
              <a:t>１月７日 </a:t>
            </a:r>
            <a:r>
              <a:rPr lang="en-US" altLang="ja-JP" sz="1138" b="1" dirty="0">
                <a:solidFill>
                  <a:schemeClr val="tx1">
                    <a:lumMod val="50000"/>
                    <a:lumOff val="50000"/>
                  </a:schemeClr>
                </a:solidFill>
              </a:rPr>
              <a:t>CLP</a:t>
            </a:r>
            <a:r>
              <a:rPr lang="ja-JP" altLang="en-US" sz="975" b="1" dirty="0">
                <a:solidFill>
                  <a:schemeClr val="tx1">
                    <a:lumMod val="50000"/>
                    <a:lumOff val="50000"/>
                  </a:schemeClr>
                </a:solidFill>
              </a:rPr>
              <a:t>報道</a:t>
            </a:r>
            <a:endParaRPr lang="ja-JP" altLang="en-US" sz="894" b="1" dirty="0">
              <a:solidFill>
                <a:schemeClr val="tx1">
                  <a:lumMod val="50000"/>
                  <a:lumOff val="50000"/>
                </a:schemeClr>
              </a:solidFill>
            </a:endParaRP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36</a:t>
            </a:fld>
            <a:endParaRPr kumimoji="1" lang="ja-JP" altLang="en-US" dirty="0"/>
          </a:p>
        </p:txBody>
      </p:sp>
    </p:spTree>
    <p:extLst>
      <p:ext uri="{BB962C8B-B14F-4D97-AF65-F5344CB8AC3E}">
        <p14:creationId xmlns:p14="http://schemas.microsoft.com/office/powerpoint/2010/main" val="35254058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3F63652-0F60-7762-B574-ADC475D51E3D}"/>
              </a:ext>
            </a:extLst>
          </p:cNvPr>
          <p:cNvPicPr>
            <a:picLocks noChangeAspect="1"/>
          </p:cNvPicPr>
          <p:nvPr/>
        </p:nvPicPr>
        <p:blipFill>
          <a:blip r:embed="rId2"/>
          <a:stretch>
            <a:fillRect/>
          </a:stretch>
        </p:blipFill>
        <p:spPr>
          <a:xfrm>
            <a:off x="928688" y="2247333"/>
            <a:ext cx="8048625" cy="2363342"/>
          </a:xfrm>
          <a:prstGeom prst="rect">
            <a:avLst/>
          </a:prstGeom>
        </p:spPr>
      </p:pic>
      <p:sp>
        <p:nvSpPr>
          <p:cNvPr id="8" name="テキスト ボックス 7">
            <a:extLst>
              <a:ext uri="{FF2B5EF4-FFF2-40B4-BE49-F238E27FC236}">
                <a16:creationId xmlns:a16="http://schemas.microsoft.com/office/drawing/2014/main" id="{8CDD6F6E-3AA3-DAF8-18EF-F09A3CEFEC23}"/>
              </a:ext>
            </a:extLst>
          </p:cNvPr>
          <p:cNvSpPr txBox="1"/>
          <p:nvPr/>
        </p:nvSpPr>
        <p:spPr>
          <a:xfrm>
            <a:off x="1434914" y="5087667"/>
            <a:ext cx="7383976"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双方とも男性が４分の３で違いはなかった</a:t>
            </a:r>
            <a:endParaRPr lang="ja-JP" altLang="en-US" sz="2925" dirty="0"/>
          </a:p>
        </p:txBody>
      </p:sp>
      <p:sp>
        <p:nvSpPr>
          <p:cNvPr id="9" name="テキスト ボックス 8">
            <a:extLst>
              <a:ext uri="{FF2B5EF4-FFF2-40B4-BE49-F238E27FC236}">
                <a16:creationId xmlns:a16="http://schemas.microsoft.com/office/drawing/2014/main" id="{1D48C595-CE06-72B8-65D5-D860374C4744}"/>
              </a:ext>
            </a:extLst>
          </p:cNvPr>
          <p:cNvSpPr txBox="1"/>
          <p:nvPr/>
        </p:nvSpPr>
        <p:spPr>
          <a:xfrm>
            <a:off x="1593340" y="1070385"/>
            <a:ext cx="4024313"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①性別の差異</a:t>
            </a:r>
            <a:endParaRPr lang="ja-JP" altLang="en-US" sz="2925" dirty="0"/>
          </a:p>
        </p:txBody>
      </p:sp>
      <p:sp>
        <p:nvSpPr>
          <p:cNvPr id="6" name="テキスト ボックス 5">
            <a:extLst>
              <a:ext uri="{FF2B5EF4-FFF2-40B4-BE49-F238E27FC236}">
                <a16:creationId xmlns:a16="http://schemas.microsoft.com/office/drawing/2014/main" id="{B6748F29-6516-0108-0017-C98603C1EB52}"/>
              </a:ext>
            </a:extLst>
          </p:cNvPr>
          <p:cNvSpPr txBox="1"/>
          <p:nvPr/>
        </p:nvSpPr>
        <p:spPr>
          <a:xfrm>
            <a:off x="5126902" y="320179"/>
            <a:ext cx="4539346" cy="1292662"/>
          </a:xfrm>
          <a:prstGeom prst="rect">
            <a:avLst/>
          </a:prstGeom>
          <a:solidFill>
            <a:srgbClr val="FFFF00"/>
          </a:solidFill>
        </p:spPr>
        <p:txBody>
          <a:bodyPr wrap="square">
            <a:spAutoFit/>
          </a:bodyPr>
          <a:lstStyle/>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自候補名と相手候補名の</a:t>
            </a:r>
            <a:r>
              <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Twitter</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の</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比較分析は、ネット運用の基本。</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サンプルと</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して「自民」「立憲」のキーワード比較しました。</a:t>
            </a:r>
            <a:endPar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37</a:t>
            </a:fld>
            <a:endParaRPr kumimoji="1" lang="ja-JP" altLang="en-US" dirty="0"/>
          </a:p>
        </p:txBody>
      </p:sp>
    </p:spTree>
    <p:extLst>
      <p:ext uri="{BB962C8B-B14F-4D97-AF65-F5344CB8AC3E}">
        <p14:creationId xmlns:p14="http://schemas.microsoft.com/office/powerpoint/2010/main" val="14581199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CDD6F6E-3AA3-DAF8-18EF-F09A3CEFEC23}"/>
              </a:ext>
            </a:extLst>
          </p:cNvPr>
          <p:cNvSpPr txBox="1"/>
          <p:nvPr/>
        </p:nvSpPr>
        <p:spPr>
          <a:xfrm>
            <a:off x="1660715" y="5153221"/>
            <a:ext cx="7669866"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双方に「地域の違い」はほとんどなかった</a:t>
            </a:r>
            <a:endParaRPr lang="ja-JP" altLang="en-US" sz="2925" dirty="0"/>
          </a:p>
        </p:txBody>
      </p:sp>
      <p:sp>
        <p:nvSpPr>
          <p:cNvPr id="9" name="テキスト ボックス 8">
            <a:extLst>
              <a:ext uri="{FF2B5EF4-FFF2-40B4-BE49-F238E27FC236}">
                <a16:creationId xmlns:a16="http://schemas.microsoft.com/office/drawing/2014/main" id="{1D48C595-CE06-72B8-65D5-D860374C4744}"/>
              </a:ext>
            </a:extLst>
          </p:cNvPr>
          <p:cNvSpPr txBox="1"/>
          <p:nvPr/>
        </p:nvSpPr>
        <p:spPr>
          <a:xfrm>
            <a:off x="1593340" y="1070385"/>
            <a:ext cx="4024313"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②地域の差異</a:t>
            </a:r>
            <a:endParaRPr lang="ja-JP" altLang="en-US" sz="2925" dirty="0"/>
          </a:p>
        </p:txBody>
      </p:sp>
      <p:pic>
        <p:nvPicPr>
          <p:cNvPr id="4" name="図 3">
            <a:extLst>
              <a:ext uri="{FF2B5EF4-FFF2-40B4-BE49-F238E27FC236}">
                <a16:creationId xmlns:a16="http://schemas.microsoft.com/office/drawing/2014/main" id="{3828A867-34F7-38A8-F619-AA1FA0C1FC4F}"/>
              </a:ext>
            </a:extLst>
          </p:cNvPr>
          <p:cNvPicPr>
            <a:picLocks noChangeAspect="1"/>
          </p:cNvPicPr>
          <p:nvPr/>
        </p:nvPicPr>
        <p:blipFill>
          <a:blip r:embed="rId2"/>
          <a:stretch>
            <a:fillRect/>
          </a:stretch>
        </p:blipFill>
        <p:spPr>
          <a:xfrm>
            <a:off x="928688" y="2260753"/>
            <a:ext cx="8048625" cy="2336504"/>
          </a:xfrm>
          <a:prstGeom prst="rect">
            <a:avLst/>
          </a:prstGeom>
        </p:spPr>
      </p:pic>
      <p:sp>
        <p:nvSpPr>
          <p:cNvPr id="6" name="テキスト ボックス 5">
            <a:extLst>
              <a:ext uri="{FF2B5EF4-FFF2-40B4-BE49-F238E27FC236}">
                <a16:creationId xmlns:a16="http://schemas.microsoft.com/office/drawing/2014/main" id="{B6748F29-6516-0108-0017-C98603C1EB52}"/>
              </a:ext>
            </a:extLst>
          </p:cNvPr>
          <p:cNvSpPr txBox="1"/>
          <p:nvPr/>
        </p:nvSpPr>
        <p:spPr>
          <a:xfrm>
            <a:off x="5126902" y="320179"/>
            <a:ext cx="4539346" cy="1292662"/>
          </a:xfrm>
          <a:prstGeom prst="rect">
            <a:avLst/>
          </a:prstGeom>
          <a:solidFill>
            <a:srgbClr val="FFFF00"/>
          </a:solidFill>
        </p:spPr>
        <p:txBody>
          <a:bodyPr wrap="square">
            <a:spAutoFit/>
          </a:bodyPr>
          <a:lstStyle/>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自候補名と相手候補名の</a:t>
            </a:r>
            <a:r>
              <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Twitter</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の</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比較分析は、ネット運用の基本。</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サンプルと</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して「自民」「立憲」のキーワード比較しました。</a:t>
            </a:r>
            <a:endPar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38</a:t>
            </a:fld>
            <a:endParaRPr kumimoji="1" lang="ja-JP" altLang="en-US" dirty="0"/>
          </a:p>
        </p:txBody>
      </p:sp>
    </p:spTree>
    <p:extLst>
      <p:ext uri="{BB962C8B-B14F-4D97-AF65-F5344CB8AC3E}">
        <p14:creationId xmlns:p14="http://schemas.microsoft.com/office/powerpoint/2010/main" val="2867429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1593340" y="1070385"/>
            <a:ext cx="4024313"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③単語の差異</a:t>
            </a:r>
            <a:endParaRPr lang="ja-JP" altLang="en-US" sz="2925" dirty="0"/>
          </a:p>
        </p:txBody>
      </p:sp>
      <p:pic>
        <p:nvPicPr>
          <p:cNvPr id="4" name="図 3">
            <a:extLst>
              <a:ext uri="{FF2B5EF4-FFF2-40B4-BE49-F238E27FC236}">
                <a16:creationId xmlns:a16="http://schemas.microsoft.com/office/drawing/2014/main" id="{DE8E2821-2CE3-2667-4F67-3B2D122AA96D}"/>
              </a:ext>
            </a:extLst>
          </p:cNvPr>
          <p:cNvPicPr>
            <a:picLocks noChangeAspect="1"/>
          </p:cNvPicPr>
          <p:nvPr/>
        </p:nvPicPr>
        <p:blipFill>
          <a:blip r:embed="rId2"/>
          <a:stretch>
            <a:fillRect/>
          </a:stretch>
        </p:blipFill>
        <p:spPr>
          <a:xfrm>
            <a:off x="1278175" y="2221602"/>
            <a:ext cx="7349651" cy="2414797"/>
          </a:xfrm>
          <a:prstGeom prst="rect">
            <a:avLst/>
          </a:prstGeom>
        </p:spPr>
      </p:pic>
      <p:sp>
        <p:nvSpPr>
          <p:cNvPr id="8" name="テキスト ボックス 7">
            <a:extLst>
              <a:ext uri="{FF2B5EF4-FFF2-40B4-BE49-F238E27FC236}">
                <a16:creationId xmlns:a16="http://schemas.microsoft.com/office/drawing/2014/main" id="{B649CAD4-D668-8A95-8E80-5E5BBF39FABD}"/>
              </a:ext>
            </a:extLst>
          </p:cNvPr>
          <p:cNvSpPr txBox="1"/>
          <p:nvPr/>
        </p:nvSpPr>
        <p:spPr>
          <a:xfrm>
            <a:off x="2088638" y="4774841"/>
            <a:ext cx="6036469" cy="992836"/>
          </a:xfrm>
          <a:prstGeom prst="rect">
            <a:avLst/>
          </a:prstGeom>
          <a:noFill/>
        </p:spPr>
        <p:txBody>
          <a:bodyPr wrap="square">
            <a:spAutoFit/>
          </a:bodyPr>
          <a:lstStyle/>
          <a:p>
            <a:r>
              <a:rPr lang="ja-JP" altLang="en-US" sz="1463" dirty="0">
                <a:solidFill>
                  <a:schemeClr val="bg2">
                    <a:lumMod val="50000"/>
                  </a:schemeClr>
                </a:solidFill>
                <a:latin typeface="UD デジタル 教科書体 N-B" panose="02020700000000000000" pitchFamily="17" charset="-128"/>
                <a:ea typeface="UD デジタル 教科書体 N-B" panose="02020700000000000000" pitchFamily="17" charset="-128"/>
              </a:rPr>
              <a:t>自民　</a:t>
            </a:r>
            <a:r>
              <a:rPr lang="en-US" altLang="ja-JP" sz="1463" dirty="0">
                <a:solidFill>
                  <a:schemeClr val="bg2">
                    <a:lumMod val="50000"/>
                  </a:schemeClr>
                </a:solidFill>
                <a:latin typeface="UD デジタル 教科書体 N-B" panose="02020700000000000000" pitchFamily="17" charset="-128"/>
                <a:ea typeface="UD デジタル 教科書体 N-B" panose="02020700000000000000" pitchFamily="17" charset="-128"/>
              </a:rPr>
              <a:t>-</a:t>
            </a:r>
            <a:r>
              <a:rPr lang="ja-JP" altLang="en-US" sz="1463" dirty="0">
                <a:solidFill>
                  <a:schemeClr val="bg2">
                    <a:lumMod val="50000"/>
                  </a:schemeClr>
                </a:solidFill>
                <a:latin typeface="UD デジタル 教科書体 N-B" panose="02020700000000000000" pitchFamily="17" charset="-128"/>
                <a:ea typeface="UD デジタル 教科書体 N-B" panose="02020700000000000000" pitchFamily="17" charset="-128"/>
              </a:rPr>
              <a:t>　出す、求める、認める、入れる、高市、公明、早い</a:t>
            </a:r>
            <a:endParaRPr lang="en-US" altLang="ja-JP" sz="1463" dirty="0">
              <a:solidFill>
                <a:schemeClr val="bg2">
                  <a:lumMod val="50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bg2">
                    <a:lumMod val="50000"/>
                  </a:schemeClr>
                </a:solidFill>
                <a:latin typeface="UD デジタル 教科書体 N-B" panose="02020700000000000000" pitchFamily="17" charset="-128"/>
                <a:ea typeface="UD デジタル 教科書体 N-B" panose="02020700000000000000" pitchFamily="17" charset="-128"/>
              </a:rPr>
              <a:t>立憲　</a:t>
            </a:r>
            <a:r>
              <a:rPr lang="en-US" altLang="ja-JP" sz="1463" dirty="0">
                <a:solidFill>
                  <a:schemeClr val="bg2">
                    <a:lumMod val="50000"/>
                  </a:schemeClr>
                </a:solidFill>
                <a:latin typeface="UD デジタル 教科書体 N-B" panose="02020700000000000000" pitchFamily="17" charset="-128"/>
                <a:ea typeface="UD デジタル 教科書体 N-B" panose="02020700000000000000" pitchFamily="17" charset="-128"/>
              </a:rPr>
              <a:t>-</a:t>
            </a:r>
            <a:r>
              <a:rPr lang="ja-JP" altLang="en-US" sz="1463" dirty="0">
                <a:solidFill>
                  <a:schemeClr val="bg2">
                    <a:lumMod val="50000"/>
                  </a:schemeClr>
                </a:solidFill>
                <a:latin typeface="UD デジタル 教科書体 N-B" panose="02020700000000000000" pitchFamily="17" charset="-128"/>
                <a:ea typeface="UD デジタル 教科書体 N-B" panose="02020700000000000000" pitchFamily="17" charset="-128"/>
              </a:rPr>
              <a:t>　無い、組む、議員、欲しい、共産党、代表、野党共闘</a:t>
            </a:r>
            <a:endParaRPr lang="en-US" altLang="ja-JP" sz="1463" dirty="0">
              <a:solidFill>
                <a:schemeClr val="bg2">
                  <a:lumMod val="50000"/>
                </a:schemeClr>
              </a:solidFill>
              <a:latin typeface="UD デジタル 教科書体 N-B" panose="02020700000000000000" pitchFamily="17" charset="-128"/>
              <a:ea typeface="UD デジタル 教科書体 N-B" panose="02020700000000000000" pitchFamily="17" charset="-128"/>
            </a:endParaRPr>
          </a:p>
          <a:p>
            <a:endParaRPr lang="en-US" altLang="ja-JP" sz="1463" dirty="0">
              <a:solidFill>
                <a:schemeClr val="bg2">
                  <a:lumMod val="50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bg2">
                    <a:lumMod val="50000"/>
                  </a:schemeClr>
                </a:solidFill>
                <a:latin typeface="UD デジタル 教科書体 N-B" panose="02020700000000000000" pitchFamily="17" charset="-128"/>
                <a:ea typeface="UD デジタル 教科書体 N-B" panose="02020700000000000000" pitchFamily="17" charset="-128"/>
              </a:rPr>
              <a:t>両方に出るもの　維新　　など</a:t>
            </a:r>
            <a:endParaRPr lang="en-US" altLang="ja-JP" sz="1463" dirty="0">
              <a:solidFill>
                <a:schemeClr val="bg2">
                  <a:lumMod val="50000"/>
                </a:schemeClr>
              </a:solidFill>
              <a:latin typeface="UD デジタル 教科書体 N-B" panose="02020700000000000000" pitchFamily="17" charset="-128"/>
              <a:ea typeface="UD デジタル 教科書体 N-B" panose="02020700000000000000" pitchFamily="17" charset="-128"/>
            </a:endParaRPr>
          </a:p>
        </p:txBody>
      </p:sp>
      <p:sp>
        <p:nvSpPr>
          <p:cNvPr id="6" name="テキスト ボックス 5">
            <a:extLst>
              <a:ext uri="{FF2B5EF4-FFF2-40B4-BE49-F238E27FC236}">
                <a16:creationId xmlns:a16="http://schemas.microsoft.com/office/drawing/2014/main" id="{B6748F29-6516-0108-0017-C98603C1EB52}"/>
              </a:ext>
            </a:extLst>
          </p:cNvPr>
          <p:cNvSpPr txBox="1"/>
          <p:nvPr/>
        </p:nvSpPr>
        <p:spPr>
          <a:xfrm>
            <a:off x="5126902" y="320179"/>
            <a:ext cx="4539346" cy="1292662"/>
          </a:xfrm>
          <a:prstGeom prst="rect">
            <a:avLst/>
          </a:prstGeom>
          <a:solidFill>
            <a:srgbClr val="FFFF00"/>
          </a:solidFill>
        </p:spPr>
        <p:txBody>
          <a:bodyPr wrap="square">
            <a:spAutoFit/>
          </a:bodyPr>
          <a:lstStyle/>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自候補名と相手候補名の</a:t>
            </a:r>
            <a:r>
              <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Twitter</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の</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比較分析は、ネット運用の基本。</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サンプルと</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して「自民」「立憲」のキーワード比較しました。</a:t>
            </a:r>
            <a:endPar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39</a:t>
            </a:fld>
            <a:endParaRPr kumimoji="1" lang="ja-JP" altLang="en-US" dirty="0"/>
          </a:p>
        </p:txBody>
      </p:sp>
    </p:spTree>
    <p:extLst>
      <p:ext uri="{BB962C8B-B14F-4D97-AF65-F5344CB8AC3E}">
        <p14:creationId xmlns:p14="http://schemas.microsoft.com/office/powerpoint/2010/main" val="2015230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グラフ 5"/>
          <p:cNvGraphicFramePr>
            <a:graphicFrameLocks/>
          </p:cNvGraphicFramePr>
          <p:nvPr>
            <p:extLst>
              <p:ext uri="{D42A27DB-BD31-4B8C-83A1-F6EECF244321}">
                <p14:modId xmlns:p14="http://schemas.microsoft.com/office/powerpoint/2010/main" val="775954414"/>
              </p:ext>
            </p:extLst>
          </p:nvPr>
        </p:nvGraphicFramePr>
        <p:xfrm>
          <a:off x="565728" y="147783"/>
          <a:ext cx="9340272" cy="64377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表 7"/>
          <p:cNvGraphicFramePr>
            <a:graphicFrameLocks noGrp="1"/>
          </p:cNvGraphicFramePr>
          <p:nvPr>
            <p:extLst/>
          </p:nvPr>
        </p:nvGraphicFramePr>
        <p:xfrm>
          <a:off x="6846456" y="1136076"/>
          <a:ext cx="2061325" cy="2253097"/>
        </p:xfrm>
        <a:graphic>
          <a:graphicData uri="http://schemas.openxmlformats.org/drawingml/2006/table">
            <a:tbl>
              <a:tblPr/>
              <a:tblGrid>
                <a:gridCol w="840988">
                  <a:extLst>
                    <a:ext uri="{9D8B030D-6E8A-4147-A177-3AD203B41FA5}">
                      <a16:colId xmlns:a16="http://schemas.microsoft.com/office/drawing/2014/main" val="717808527"/>
                    </a:ext>
                  </a:extLst>
                </a:gridCol>
                <a:gridCol w="1220337">
                  <a:extLst>
                    <a:ext uri="{9D8B030D-6E8A-4147-A177-3AD203B41FA5}">
                      <a16:colId xmlns:a16="http://schemas.microsoft.com/office/drawing/2014/main" val="1503805975"/>
                    </a:ext>
                  </a:extLst>
                </a:gridCol>
              </a:tblGrid>
              <a:tr h="321871">
                <a:tc>
                  <a:txBody>
                    <a:bodyPr/>
                    <a:lstStyle/>
                    <a:p>
                      <a:pPr algn="ctr" fontAlgn="ctr"/>
                      <a:r>
                        <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rPr>
                        <a:t>自民</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1,687,299</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5060064"/>
                  </a:ext>
                </a:extLst>
              </a:tr>
              <a:tr h="321871">
                <a:tc>
                  <a:txBody>
                    <a:bodyPr/>
                    <a:lstStyle/>
                    <a:p>
                      <a:pPr algn="ctr" fontAlgn="ctr"/>
                      <a:r>
                        <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rPr>
                        <a:t>立憲</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843,268</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7462445"/>
                  </a:ext>
                </a:extLst>
              </a:tr>
              <a:tr h="321871">
                <a:tc>
                  <a:txBody>
                    <a:bodyPr/>
                    <a:lstStyle/>
                    <a:p>
                      <a:pPr algn="ctr" fontAlgn="ctr"/>
                      <a:r>
                        <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rPr>
                        <a:t>維新</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480,399</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408399"/>
                  </a:ext>
                </a:extLst>
              </a:tr>
              <a:tr h="321871">
                <a:tc>
                  <a:txBody>
                    <a:bodyPr/>
                    <a:lstStyle/>
                    <a:p>
                      <a:pPr algn="ctr" fontAlgn="ctr"/>
                      <a:r>
                        <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rPr>
                        <a:t>公明</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1,373,567</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8327117"/>
                  </a:ext>
                </a:extLst>
              </a:tr>
              <a:tr h="321871">
                <a:tc>
                  <a:txBody>
                    <a:bodyPr/>
                    <a:lstStyle/>
                    <a:p>
                      <a:pPr algn="ctr" fontAlgn="ctr"/>
                      <a:r>
                        <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rPr>
                        <a:t>共産</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1,901,843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16062"/>
                  </a:ext>
                </a:extLst>
              </a:tr>
              <a:tr h="321871">
                <a:tc>
                  <a:txBody>
                    <a:bodyPr/>
                    <a:lstStyle/>
                    <a:p>
                      <a:pPr algn="ctr" fontAlgn="ctr"/>
                      <a:r>
                        <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rPr>
                        <a:t>国民</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778,191</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1644998"/>
                  </a:ext>
                </a:extLst>
              </a:tr>
              <a:tr h="321871">
                <a:tc>
                  <a:txBody>
                    <a:bodyPr/>
                    <a:lstStyle/>
                    <a:p>
                      <a:pPr algn="ctr" fontAlgn="ctr"/>
                      <a:r>
                        <a:rPr lang="ja-JP" altLang="en-US" sz="1800" b="1" i="0" u="none" strike="noStrike" dirty="0">
                          <a:solidFill>
                            <a:srgbClr val="000000"/>
                          </a:solidFill>
                          <a:effectLst/>
                          <a:latin typeface="ＭＳ Ｐゴシック" panose="020B0600070205080204" pitchFamily="50" charset="-128"/>
                          <a:ea typeface="ＭＳ Ｐゴシック" panose="020B0600070205080204" pitchFamily="50" charset="-128"/>
                        </a:rPr>
                        <a:t>れいわ</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dirty="0">
                          <a:solidFill>
                            <a:srgbClr val="000000"/>
                          </a:solidFill>
                          <a:effectLst/>
                          <a:latin typeface="ＭＳ Ｐゴシック" panose="020B0600070205080204" pitchFamily="50" charset="-128"/>
                          <a:ea typeface="ＭＳ Ｐゴシック" panose="020B0600070205080204" pitchFamily="50" charset="-128"/>
                        </a:rPr>
                        <a:t>835,812</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8591871"/>
                  </a:ext>
                </a:extLst>
              </a:tr>
            </a:tbl>
          </a:graphicData>
        </a:graphic>
      </p:graphicFrame>
      <p:sp>
        <p:nvSpPr>
          <p:cNvPr id="9" name="テキスト ボックス 8"/>
          <p:cNvSpPr txBox="1"/>
          <p:nvPr/>
        </p:nvSpPr>
        <p:spPr>
          <a:xfrm>
            <a:off x="1036783" y="147783"/>
            <a:ext cx="8109527" cy="492443"/>
          </a:xfrm>
          <a:prstGeom prst="rect">
            <a:avLst/>
          </a:prstGeom>
          <a:noFill/>
        </p:spPr>
        <p:txBody>
          <a:bodyPr wrap="square" rtlCol="0">
            <a:spAutoFit/>
          </a:bodyPr>
          <a:lstStyle/>
          <a:p>
            <a:r>
              <a:rPr kumimoji="1" lang="ja-JP" altLang="en-US" sz="2600" dirty="0">
                <a:latin typeface="UD デジタル 教科書体 NP-B" panose="02020700000000000000" pitchFamily="18" charset="-128"/>
                <a:ea typeface="UD デジタル 教科書体 NP-B" panose="02020700000000000000" pitchFamily="18" charset="-128"/>
              </a:rPr>
              <a:t>中期（１月～４月）７党のサイトのアクセス数の推移</a:t>
            </a:r>
          </a:p>
        </p:txBody>
      </p:sp>
      <p:sp>
        <p:nvSpPr>
          <p:cNvPr id="11" name="角丸四角形吹き出し 10"/>
          <p:cNvSpPr/>
          <p:nvPr/>
        </p:nvSpPr>
        <p:spPr>
          <a:xfrm>
            <a:off x="2413000" y="895759"/>
            <a:ext cx="1939636" cy="1062350"/>
          </a:xfrm>
          <a:prstGeom prst="wedgeRoundRectCallout">
            <a:avLst>
              <a:gd name="adj1" fmla="val 79975"/>
              <a:gd name="adj2" fmla="val -1911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rPr>
              <a:t>２月２８日</a:t>
            </a:r>
            <a:endParaRPr kumimoji="1" lang="en-US" altLang="ja-JP" b="1" dirty="0">
              <a:solidFill>
                <a:schemeClr val="tx1"/>
              </a:solidFill>
            </a:endParaRPr>
          </a:p>
          <a:p>
            <a:r>
              <a:rPr kumimoji="1" lang="ja-JP" altLang="en-US" b="1" dirty="0">
                <a:solidFill>
                  <a:schemeClr val="tx1"/>
                </a:solidFill>
              </a:rPr>
              <a:t>「れいわ」に</a:t>
            </a:r>
            <a:endParaRPr kumimoji="1" lang="en-US" altLang="ja-JP" b="1" dirty="0">
              <a:solidFill>
                <a:schemeClr val="tx1"/>
              </a:solidFill>
            </a:endParaRPr>
          </a:p>
          <a:p>
            <a:r>
              <a:rPr kumimoji="1" lang="ja-JP" altLang="en-US" b="1" dirty="0">
                <a:solidFill>
                  <a:schemeClr val="tx1"/>
                </a:solidFill>
              </a:rPr>
              <a:t>大量アクセス</a:t>
            </a: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4</a:t>
            </a:fld>
            <a:endParaRPr kumimoji="1" lang="ja-JP" altLang="en-US"/>
          </a:p>
        </p:txBody>
      </p:sp>
    </p:spTree>
    <p:extLst>
      <p:ext uri="{BB962C8B-B14F-4D97-AF65-F5344CB8AC3E}">
        <p14:creationId xmlns:p14="http://schemas.microsoft.com/office/powerpoint/2010/main" val="28900113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1593340" y="1070385"/>
            <a:ext cx="4024313"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③単語の差異</a:t>
            </a:r>
            <a:endParaRPr lang="ja-JP" altLang="en-US" sz="2925" dirty="0"/>
          </a:p>
        </p:txBody>
      </p:sp>
      <p:pic>
        <p:nvPicPr>
          <p:cNvPr id="2" name="図 1">
            <a:extLst>
              <a:ext uri="{FF2B5EF4-FFF2-40B4-BE49-F238E27FC236}">
                <a16:creationId xmlns:a16="http://schemas.microsoft.com/office/drawing/2014/main" id="{10D3E9C1-F9CA-2A8F-B6EC-953D2389F78C}"/>
              </a:ext>
            </a:extLst>
          </p:cNvPr>
          <p:cNvPicPr>
            <a:picLocks noChangeAspect="1"/>
          </p:cNvPicPr>
          <p:nvPr/>
        </p:nvPicPr>
        <p:blipFill>
          <a:blip r:embed="rId2"/>
          <a:stretch>
            <a:fillRect/>
          </a:stretch>
        </p:blipFill>
        <p:spPr>
          <a:xfrm>
            <a:off x="1427629" y="2095667"/>
            <a:ext cx="7549683" cy="3774842"/>
          </a:xfrm>
          <a:prstGeom prst="rect">
            <a:avLst/>
          </a:prstGeom>
        </p:spPr>
      </p:pic>
      <p:sp>
        <p:nvSpPr>
          <p:cNvPr id="5" name="テキスト ボックス 4">
            <a:extLst>
              <a:ext uri="{FF2B5EF4-FFF2-40B4-BE49-F238E27FC236}">
                <a16:creationId xmlns:a16="http://schemas.microsoft.com/office/drawing/2014/main" id="{B6748F29-6516-0108-0017-C98603C1EB52}"/>
              </a:ext>
            </a:extLst>
          </p:cNvPr>
          <p:cNvSpPr txBox="1"/>
          <p:nvPr/>
        </p:nvSpPr>
        <p:spPr>
          <a:xfrm>
            <a:off x="5126902" y="320179"/>
            <a:ext cx="4539346" cy="1292662"/>
          </a:xfrm>
          <a:prstGeom prst="rect">
            <a:avLst/>
          </a:prstGeom>
          <a:solidFill>
            <a:srgbClr val="FFFF00"/>
          </a:solidFill>
        </p:spPr>
        <p:txBody>
          <a:bodyPr wrap="square">
            <a:spAutoFit/>
          </a:bodyPr>
          <a:lstStyle/>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自候補名と相手候補名の</a:t>
            </a:r>
            <a:r>
              <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Twitter</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の</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比較分析は、ネット運用の基本。</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サンプルと</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して「自民」「立憲」のキーワード比較しました。</a:t>
            </a:r>
            <a:endPar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40</a:t>
            </a:fld>
            <a:endParaRPr kumimoji="1" lang="ja-JP" altLang="en-US" dirty="0"/>
          </a:p>
        </p:txBody>
      </p:sp>
    </p:spTree>
    <p:extLst>
      <p:ext uri="{BB962C8B-B14F-4D97-AF65-F5344CB8AC3E}">
        <p14:creationId xmlns:p14="http://schemas.microsoft.com/office/powerpoint/2010/main" val="24392149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1593340" y="1070385"/>
            <a:ext cx="4024313"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③単語の差異</a:t>
            </a:r>
            <a:endParaRPr lang="ja-JP" altLang="en-US" sz="2925" dirty="0"/>
          </a:p>
        </p:txBody>
      </p:sp>
      <p:pic>
        <p:nvPicPr>
          <p:cNvPr id="4" name="図 3">
            <a:extLst>
              <a:ext uri="{FF2B5EF4-FFF2-40B4-BE49-F238E27FC236}">
                <a16:creationId xmlns:a16="http://schemas.microsoft.com/office/drawing/2014/main" id="{BA1DD765-E08C-A384-1E9F-D1794054619C}"/>
              </a:ext>
            </a:extLst>
          </p:cNvPr>
          <p:cNvPicPr>
            <a:picLocks noChangeAspect="1"/>
          </p:cNvPicPr>
          <p:nvPr/>
        </p:nvPicPr>
        <p:blipFill>
          <a:blip r:embed="rId2"/>
          <a:stretch>
            <a:fillRect/>
          </a:stretch>
        </p:blipFill>
        <p:spPr>
          <a:xfrm>
            <a:off x="1247216" y="2049238"/>
            <a:ext cx="7411568" cy="3467401"/>
          </a:xfrm>
          <a:prstGeom prst="rect">
            <a:avLst/>
          </a:prstGeom>
        </p:spPr>
      </p:pic>
      <p:sp>
        <p:nvSpPr>
          <p:cNvPr id="8" name="テキスト ボックス 7">
            <a:extLst>
              <a:ext uri="{FF2B5EF4-FFF2-40B4-BE49-F238E27FC236}">
                <a16:creationId xmlns:a16="http://schemas.microsoft.com/office/drawing/2014/main" id="{8500F522-2EAE-B7B6-5DDF-D2838959412D}"/>
              </a:ext>
            </a:extLst>
          </p:cNvPr>
          <p:cNvSpPr txBox="1"/>
          <p:nvPr/>
        </p:nvSpPr>
        <p:spPr>
          <a:xfrm>
            <a:off x="4410359" y="5585167"/>
            <a:ext cx="4397608" cy="542584"/>
          </a:xfrm>
          <a:prstGeom prst="rect">
            <a:avLst/>
          </a:prstGeom>
          <a:noFill/>
        </p:spPr>
        <p:txBody>
          <a:bodyPr wrap="square">
            <a:spAutoFit/>
          </a:bodyPr>
          <a:lstStyle/>
          <a:p>
            <a:r>
              <a:rPr lang="ja-JP" altLang="en-US" sz="1463" dirty="0">
                <a:solidFill>
                  <a:schemeClr val="bg2">
                    <a:lumMod val="50000"/>
                  </a:schemeClr>
                </a:solidFill>
                <a:latin typeface="UD デジタル 教科書体 N-B" panose="02020700000000000000" pitchFamily="17" charset="-128"/>
                <a:ea typeface="UD デジタル 教科書体 N-B" panose="02020700000000000000" pitchFamily="17" charset="-128"/>
              </a:rPr>
              <a:t>できる・求める・早いは、自民ワード</a:t>
            </a:r>
            <a:endParaRPr lang="en-US" altLang="ja-JP" sz="1463" dirty="0">
              <a:solidFill>
                <a:schemeClr val="bg2">
                  <a:lumMod val="50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bg2">
                    <a:lumMod val="50000"/>
                  </a:schemeClr>
                </a:solidFill>
                <a:latin typeface="UD デジタル 教科書体 N-B" panose="02020700000000000000" pitchFamily="17" charset="-128"/>
                <a:ea typeface="UD デジタル 教科書体 N-B" panose="02020700000000000000" pitchFamily="17" charset="-128"/>
              </a:rPr>
              <a:t>組む・欲しい・すごいは、立憲ワード</a:t>
            </a:r>
            <a:endParaRPr lang="en-US" altLang="ja-JP" sz="1463" dirty="0">
              <a:solidFill>
                <a:schemeClr val="bg2">
                  <a:lumMod val="50000"/>
                </a:schemeClr>
              </a:solidFill>
              <a:latin typeface="UD デジタル 教科書体 N-B" panose="02020700000000000000" pitchFamily="17" charset="-128"/>
              <a:ea typeface="UD デジタル 教科書体 N-B" panose="02020700000000000000" pitchFamily="17" charset="-128"/>
            </a:endParaRPr>
          </a:p>
        </p:txBody>
      </p:sp>
      <p:sp>
        <p:nvSpPr>
          <p:cNvPr id="6" name="テキスト ボックス 5">
            <a:extLst>
              <a:ext uri="{FF2B5EF4-FFF2-40B4-BE49-F238E27FC236}">
                <a16:creationId xmlns:a16="http://schemas.microsoft.com/office/drawing/2014/main" id="{B6748F29-6516-0108-0017-C98603C1EB52}"/>
              </a:ext>
            </a:extLst>
          </p:cNvPr>
          <p:cNvSpPr txBox="1"/>
          <p:nvPr/>
        </p:nvSpPr>
        <p:spPr>
          <a:xfrm>
            <a:off x="5126902" y="320179"/>
            <a:ext cx="4539346" cy="1292662"/>
          </a:xfrm>
          <a:prstGeom prst="rect">
            <a:avLst/>
          </a:prstGeom>
          <a:solidFill>
            <a:srgbClr val="FFFF00"/>
          </a:solidFill>
        </p:spPr>
        <p:txBody>
          <a:bodyPr wrap="square">
            <a:spAutoFit/>
          </a:bodyPr>
          <a:lstStyle/>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自候補名と相手候補名の</a:t>
            </a:r>
            <a:r>
              <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Twitter</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の</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比較分析は、ネット運用の基本。</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サンプルと</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して「自民」「立憲」のキーワード比較しました。</a:t>
            </a:r>
            <a:endPar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41</a:t>
            </a:fld>
            <a:endParaRPr kumimoji="1" lang="ja-JP" altLang="en-US" dirty="0"/>
          </a:p>
        </p:txBody>
      </p:sp>
    </p:spTree>
    <p:extLst>
      <p:ext uri="{BB962C8B-B14F-4D97-AF65-F5344CB8AC3E}">
        <p14:creationId xmlns:p14="http://schemas.microsoft.com/office/powerpoint/2010/main" val="8351449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1593340" y="1070385"/>
            <a:ext cx="4024313"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④ポジネガ比較</a:t>
            </a:r>
            <a:endParaRPr lang="ja-JP" altLang="en-US" sz="2925" dirty="0"/>
          </a:p>
        </p:txBody>
      </p:sp>
      <p:pic>
        <p:nvPicPr>
          <p:cNvPr id="3" name="図 2">
            <a:extLst>
              <a:ext uri="{FF2B5EF4-FFF2-40B4-BE49-F238E27FC236}">
                <a16:creationId xmlns:a16="http://schemas.microsoft.com/office/drawing/2014/main" id="{57239151-248C-43D0-7834-C517354FA1D4}"/>
              </a:ext>
            </a:extLst>
          </p:cNvPr>
          <p:cNvPicPr>
            <a:picLocks noChangeAspect="1"/>
          </p:cNvPicPr>
          <p:nvPr/>
        </p:nvPicPr>
        <p:blipFill rotWithShape="1">
          <a:blip r:embed="rId2"/>
          <a:srcRect t="-1327" r="50000"/>
          <a:stretch/>
        </p:blipFill>
        <p:spPr>
          <a:xfrm>
            <a:off x="1330809" y="2043354"/>
            <a:ext cx="3622196" cy="2735461"/>
          </a:xfrm>
          <a:prstGeom prst="rect">
            <a:avLst/>
          </a:prstGeom>
        </p:spPr>
      </p:pic>
      <p:sp>
        <p:nvSpPr>
          <p:cNvPr id="6" name="テキスト ボックス 5">
            <a:extLst>
              <a:ext uri="{FF2B5EF4-FFF2-40B4-BE49-F238E27FC236}">
                <a16:creationId xmlns:a16="http://schemas.microsoft.com/office/drawing/2014/main" id="{9BE7EDE2-D9D0-18EB-8C6F-141A544CAAE7}"/>
              </a:ext>
            </a:extLst>
          </p:cNvPr>
          <p:cNvSpPr txBox="1"/>
          <p:nvPr/>
        </p:nvSpPr>
        <p:spPr>
          <a:xfrm>
            <a:off x="2329002" y="4814652"/>
            <a:ext cx="2110488" cy="442429"/>
          </a:xfrm>
          <a:prstGeom prst="rect">
            <a:avLst/>
          </a:prstGeom>
          <a:noFill/>
        </p:spPr>
        <p:txBody>
          <a:bodyPr wrap="square">
            <a:spAutoFit/>
          </a:bodyPr>
          <a:lstStyle/>
          <a:p>
            <a:r>
              <a:rPr lang="ja-JP" altLang="en-US" sz="2275" dirty="0">
                <a:latin typeface="UD デジタル 教科書体 N-B" panose="02020700000000000000" pitchFamily="17" charset="-128"/>
                <a:ea typeface="UD デジタル 教科書体 N-B" panose="02020700000000000000" pitchFamily="17" charset="-128"/>
              </a:rPr>
              <a:t>自由民主党　</a:t>
            </a:r>
            <a:endParaRPr lang="ja-JP" altLang="en-US" sz="2275" dirty="0"/>
          </a:p>
        </p:txBody>
      </p:sp>
      <p:sp>
        <p:nvSpPr>
          <p:cNvPr id="8" name="テキスト ボックス 7">
            <a:extLst>
              <a:ext uri="{FF2B5EF4-FFF2-40B4-BE49-F238E27FC236}">
                <a16:creationId xmlns:a16="http://schemas.microsoft.com/office/drawing/2014/main" id="{0BEF212E-4815-8E7F-DEA6-A8ECADF553E4}"/>
              </a:ext>
            </a:extLst>
          </p:cNvPr>
          <p:cNvSpPr txBox="1"/>
          <p:nvPr/>
        </p:nvSpPr>
        <p:spPr>
          <a:xfrm>
            <a:off x="6173040" y="4843785"/>
            <a:ext cx="1957527" cy="442429"/>
          </a:xfrm>
          <a:prstGeom prst="rect">
            <a:avLst/>
          </a:prstGeom>
          <a:noFill/>
        </p:spPr>
        <p:txBody>
          <a:bodyPr wrap="square">
            <a:spAutoFit/>
          </a:bodyPr>
          <a:lstStyle/>
          <a:p>
            <a:r>
              <a:rPr lang="ja-JP" altLang="en-US" sz="2275" dirty="0">
                <a:latin typeface="UD デジタル 教科書体 N-B" panose="02020700000000000000" pitchFamily="17" charset="-128"/>
                <a:ea typeface="UD デジタル 教科書体 N-B" panose="02020700000000000000" pitchFamily="17" charset="-128"/>
              </a:rPr>
              <a:t>立憲民主党　</a:t>
            </a:r>
            <a:endParaRPr lang="ja-JP" altLang="en-US" sz="2275" dirty="0"/>
          </a:p>
        </p:txBody>
      </p:sp>
      <p:pic>
        <p:nvPicPr>
          <p:cNvPr id="5" name="図 4">
            <a:extLst>
              <a:ext uri="{FF2B5EF4-FFF2-40B4-BE49-F238E27FC236}">
                <a16:creationId xmlns:a16="http://schemas.microsoft.com/office/drawing/2014/main" id="{CAB6B34D-34ED-7825-3099-855AB7BBC808}"/>
              </a:ext>
            </a:extLst>
          </p:cNvPr>
          <p:cNvPicPr>
            <a:picLocks noChangeAspect="1"/>
          </p:cNvPicPr>
          <p:nvPr/>
        </p:nvPicPr>
        <p:blipFill>
          <a:blip r:embed="rId3"/>
          <a:stretch>
            <a:fillRect/>
          </a:stretch>
        </p:blipFill>
        <p:spPr>
          <a:xfrm>
            <a:off x="5103259" y="2095668"/>
            <a:ext cx="3603620" cy="2600550"/>
          </a:xfrm>
          <a:prstGeom prst="rect">
            <a:avLst/>
          </a:prstGeom>
        </p:spPr>
      </p:pic>
      <p:sp>
        <p:nvSpPr>
          <p:cNvPr id="10" name="テキスト ボックス 9">
            <a:extLst>
              <a:ext uri="{FF2B5EF4-FFF2-40B4-BE49-F238E27FC236}">
                <a16:creationId xmlns:a16="http://schemas.microsoft.com/office/drawing/2014/main" id="{0AC60AC5-8DFE-AB43-9DB0-427A75321FEF}"/>
              </a:ext>
            </a:extLst>
          </p:cNvPr>
          <p:cNvSpPr txBox="1"/>
          <p:nvPr/>
        </p:nvSpPr>
        <p:spPr>
          <a:xfrm>
            <a:off x="1516407" y="5357058"/>
            <a:ext cx="7096720" cy="442429"/>
          </a:xfrm>
          <a:prstGeom prst="rect">
            <a:avLst/>
          </a:prstGeom>
          <a:noFill/>
        </p:spPr>
        <p:txBody>
          <a:bodyPr wrap="square">
            <a:spAutoFit/>
          </a:bodyPr>
          <a:lstStyle/>
          <a:p>
            <a:r>
              <a:rPr lang="ja-JP" altLang="en-US" sz="2275" dirty="0">
                <a:solidFill>
                  <a:schemeClr val="bg2">
                    <a:lumMod val="25000"/>
                  </a:schemeClr>
                </a:solidFill>
                <a:latin typeface="UD デジタル 教科書体 N-B" panose="02020700000000000000" pitchFamily="17" charset="-128"/>
                <a:ea typeface="UD デジタル 教科書体 N-B" panose="02020700000000000000" pitchFamily="17" charset="-128"/>
              </a:rPr>
              <a:t>双方とも、</a:t>
            </a:r>
            <a:r>
              <a:rPr lang="en-US" altLang="ja-JP" sz="2275" dirty="0">
                <a:solidFill>
                  <a:schemeClr val="bg2">
                    <a:lumMod val="25000"/>
                  </a:schemeClr>
                </a:solidFill>
                <a:latin typeface="UD デジタル 教科書体 N-B" panose="02020700000000000000" pitchFamily="17" charset="-128"/>
                <a:ea typeface="UD デジタル 教科書体 N-B" panose="02020700000000000000" pitchFamily="17" charset="-128"/>
              </a:rPr>
              <a:t>Twitter</a:t>
            </a:r>
            <a:r>
              <a:rPr lang="ja-JP" altLang="en-US" sz="2275" dirty="0">
                <a:solidFill>
                  <a:schemeClr val="bg2">
                    <a:lumMod val="25000"/>
                  </a:schemeClr>
                </a:solidFill>
                <a:latin typeface="UD デジタル 教科書体 N-B" panose="02020700000000000000" pitchFamily="17" charset="-128"/>
                <a:ea typeface="UD デジタル 教科書体 N-B" panose="02020700000000000000" pitchFamily="17" charset="-128"/>
              </a:rPr>
              <a:t>ではネガティブの対象だった？</a:t>
            </a:r>
            <a:endParaRPr lang="ja-JP" altLang="en-US" sz="2275" dirty="0">
              <a:solidFill>
                <a:schemeClr val="bg2">
                  <a:lumMod val="25000"/>
                </a:schemeClr>
              </a:solidFill>
            </a:endParaRPr>
          </a:p>
        </p:txBody>
      </p:sp>
      <p:sp>
        <p:nvSpPr>
          <p:cNvPr id="11" name="テキスト ボックス 10">
            <a:extLst>
              <a:ext uri="{FF2B5EF4-FFF2-40B4-BE49-F238E27FC236}">
                <a16:creationId xmlns:a16="http://schemas.microsoft.com/office/drawing/2014/main" id="{B6748F29-6516-0108-0017-C98603C1EB52}"/>
              </a:ext>
            </a:extLst>
          </p:cNvPr>
          <p:cNvSpPr txBox="1"/>
          <p:nvPr/>
        </p:nvSpPr>
        <p:spPr>
          <a:xfrm>
            <a:off x="5126902" y="320179"/>
            <a:ext cx="4539346" cy="1292662"/>
          </a:xfrm>
          <a:prstGeom prst="rect">
            <a:avLst/>
          </a:prstGeom>
          <a:solidFill>
            <a:srgbClr val="FFFF00"/>
          </a:solidFill>
        </p:spPr>
        <p:txBody>
          <a:bodyPr wrap="square">
            <a:spAutoFit/>
          </a:bodyPr>
          <a:lstStyle/>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自候補名と相手候補名の</a:t>
            </a:r>
            <a:r>
              <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Twitter</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の</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比較分析は、ネット運用の基本。</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サンプルと</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して「自民」「立憲」のキーワード比較しました。</a:t>
            </a:r>
            <a:endPar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42</a:t>
            </a:fld>
            <a:endParaRPr kumimoji="1" lang="ja-JP" altLang="en-US" dirty="0"/>
          </a:p>
        </p:txBody>
      </p:sp>
    </p:spTree>
    <p:extLst>
      <p:ext uri="{BB962C8B-B14F-4D97-AF65-F5344CB8AC3E}">
        <p14:creationId xmlns:p14="http://schemas.microsoft.com/office/powerpoint/2010/main" val="27572500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1593340" y="1070385"/>
            <a:ext cx="4024313"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⑤感情比較</a:t>
            </a:r>
            <a:endParaRPr lang="ja-JP" altLang="en-US" sz="2925" dirty="0"/>
          </a:p>
        </p:txBody>
      </p:sp>
      <p:pic>
        <p:nvPicPr>
          <p:cNvPr id="3" name="図 2">
            <a:extLst>
              <a:ext uri="{FF2B5EF4-FFF2-40B4-BE49-F238E27FC236}">
                <a16:creationId xmlns:a16="http://schemas.microsoft.com/office/drawing/2014/main" id="{57239151-248C-43D0-7834-C517354FA1D4}"/>
              </a:ext>
            </a:extLst>
          </p:cNvPr>
          <p:cNvPicPr>
            <a:picLocks noChangeAspect="1"/>
          </p:cNvPicPr>
          <p:nvPr/>
        </p:nvPicPr>
        <p:blipFill rotWithShape="1">
          <a:blip r:embed="rId2"/>
          <a:srcRect l="50000" t="-1669" b="1"/>
          <a:stretch/>
        </p:blipFill>
        <p:spPr>
          <a:xfrm>
            <a:off x="1330806" y="2080916"/>
            <a:ext cx="3622195" cy="2744662"/>
          </a:xfrm>
          <a:prstGeom prst="rect">
            <a:avLst/>
          </a:prstGeom>
        </p:spPr>
      </p:pic>
      <p:sp>
        <p:nvSpPr>
          <p:cNvPr id="10" name="テキスト ボックス 9">
            <a:extLst>
              <a:ext uri="{FF2B5EF4-FFF2-40B4-BE49-F238E27FC236}">
                <a16:creationId xmlns:a16="http://schemas.microsoft.com/office/drawing/2014/main" id="{20D472D2-243D-7ECC-C8B2-4C6A7850AC72}"/>
              </a:ext>
            </a:extLst>
          </p:cNvPr>
          <p:cNvSpPr txBox="1"/>
          <p:nvPr/>
        </p:nvSpPr>
        <p:spPr>
          <a:xfrm>
            <a:off x="2329002" y="4814652"/>
            <a:ext cx="2110488" cy="442429"/>
          </a:xfrm>
          <a:prstGeom prst="rect">
            <a:avLst/>
          </a:prstGeom>
          <a:noFill/>
        </p:spPr>
        <p:txBody>
          <a:bodyPr wrap="square">
            <a:spAutoFit/>
          </a:bodyPr>
          <a:lstStyle/>
          <a:p>
            <a:r>
              <a:rPr lang="ja-JP" altLang="en-US" sz="2275" dirty="0">
                <a:latin typeface="UD デジタル 教科書体 N-B" panose="02020700000000000000" pitchFamily="17" charset="-128"/>
                <a:ea typeface="UD デジタル 教科書体 N-B" panose="02020700000000000000" pitchFamily="17" charset="-128"/>
              </a:rPr>
              <a:t>自由民主党　</a:t>
            </a:r>
            <a:endParaRPr lang="ja-JP" altLang="en-US" sz="2275" dirty="0"/>
          </a:p>
        </p:txBody>
      </p:sp>
      <p:sp>
        <p:nvSpPr>
          <p:cNvPr id="11" name="テキスト ボックス 10">
            <a:extLst>
              <a:ext uri="{FF2B5EF4-FFF2-40B4-BE49-F238E27FC236}">
                <a16:creationId xmlns:a16="http://schemas.microsoft.com/office/drawing/2014/main" id="{E7443439-5310-4009-2D90-7580042EBB96}"/>
              </a:ext>
            </a:extLst>
          </p:cNvPr>
          <p:cNvSpPr txBox="1"/>
          <p:nvPr/>
        </p:nvSpPr>
        <p:spPr>
          <a:xfrm>
            <a:off x="6187608" y="4872922"/>
            <a:ext cx="1957527" cy="442429"/>
          </a:xfrm>
          <a:prstGeom prst="rect">
            <a:avLst/>
          </a:prstGeom>
          <a:noFill/>
        </p:spPr>
        <p:txBody>
          <a:bodyPr wrap="square">
            <a:spAutoFit/>
          </a:bodyPr>
          <a:lstStyle/>
          <a:p>
            <a:r>
              <a:rPr lang="ja-JP" altLang="en-US" sz="2275" dirty="0">
                <a:latin typeface="UD デジタル 教科書体 N-B" panose="02020700000000000000" pitchFamily="17" charset="-128"/>
                <a:ea typeface="UD デジタル 教科書体 N-B" panose="02020700000000000000" pitchFamily="17" charset="-128"/>
              </a:rPr>
              <a:t>立憲民主党　</a:t>
            </a:r>
            <a:endParaRPr lang="ja-JP" altLang="en-US" sz="2275" dirty="0"/>
          </a:p>
        </p:txBody>
      </p:sp>
      <p:pic>
        <p:nvPicPr>
          <p:cNvPr id="12" name="図 11">
            <a:extLst>
              <a:ext uri="{FF2B5EF4-FFF2-40B4-BE49-F238E27FC236}">
                <a16:creationId xmlns:a16="http://schemas.microsoft.com/office/drawing/2014/main" id="{D8E7CC37-9B72-2688-9963-E5800C7792F8}"/>
              </a:ext>
            </a:extLst>
          </p:cNvPr>
          <p:cNvPicPr>
            <a:picLocks noChangeAspect="1"/>
          </p:cNvPicPr>
          <p:nvPr/>
        </p:nvPicPr>
        <p:blipFill>
          <a:blip r:embed="rId3"/>
          <a:stretch>
            <a:fillRect/>
          </a:stretch>
        </p:blipFill>
        <p:spPr>
          <a:xfrm>
            <a:off x="5165534" y="2157446"/>
            <a:ext cx="3566469" cy="2637701"/>
          </a:xfrm>
          <a:prstGeom prst="rect">
            <a:avLst/>
          </a:prstGeom>
        </p:spPr>
      </p:pic>
      <p:sp>
        <p:nvSpPr>
          <p:cNvPr id="13" name="テキスト ボックス 12">
            <a:extLst>
              <a:ext uri="{FF2B5EF4-FFF2-40B4-BE49-F238E27FC236}">
                <a16:creationId xmlns:a16="http://schemas.microsoft.com/office/drawing/2014/main" id="{09022617-5BF6-AA59-98FC-326484014C45}"/>
              </a:ext>
            </a:extLst>
          </p:cNvPr>
          <p:cNvSpPr txBox="1"/>
          <p:nvPr/>
        </p:nvSpPr>
        <p:spPr>
          <a:xfrm>
            <a:off x="1516407" y="5357058"/>
            <a:ext cx="7096720" cy="442429"/>
          </a:xfrm>
          <a:prstGeom prst="rect">
            <a:avLst/>
          </a:prstGeom>
          <a:noFill/>
        </p:spPr>
        <p:txBody>
          <a:bodyPr wrap="square">
            <a:spAutoFit/>
          </a:bodyPr>
          <a:lstStyle/>
          <a:p>
            <a:r>
              <a:rPr lang="ja-JP" altLang="en-US" sz="2275" dirty="0">
                <a:solidFill>
                  <a:schemeClr val="bg2">
                    <a:lumMod val="25000"/>
                  </a:schemeClr>
                </a:solidFill>
                <a:latin typeface="UD デジタル 教科書体 N-B" panose="02020700000000000000" pitchFamily="17" charset="-128"/>
                <a:ea typeface="UD デジタル 教科書体 N-B" panose="02020700000000000000" pitchFamily="17" charset="-128"/>
              </a:rPr>
              <a:t>双方とも、</a:t>
            </a:r>
            <a:r>
              <a:rPr lang="en-US" altLang="ja-JP" sz="2275" dirty="0">
                <a:solidFill>
                  <a:schemeClr val="bg2">
                    <a:lumMod val="25000"/>
                  </a:schemeClr>
                </a:solidFill>
                <a:latin typeface="UD デジタル 教科書体 N-B" panose="02020700000000000000" pitchFamily="17" charset="-128"/>
                <a:ea typeface="UD デジタル 教科書体 N-B" panose="02020700000000000000" pitchFamily="17" charset="-128"/>
              </a:rPr>
              <a:t>Twitter</a:t>
            </a:r>
            <a:r>
              <a:rPr lang="ja-JP" altLang="en-US" sz="2275" dirty="0">
                <a:solidFill>
                  <a:schemeClr val="bg2">
                    <a:lumMod val="25000"/>
                  </a:schemeClr>
                </a:solidFill>
                <a:latin typeface="UD デジタル 教科書体 N-B" panose="02020700000000000000" pitchFamily="17" charset="-128"/>
                <a:ea typeface="UD デジタル 教科書体 N-B" panose="02020700000000000000" pitchFamily="17" charset="-128"/>
              </a:rPr>
              <a:t>では怒りの対象で差異はなかった</a:t>
            </a:r>
            <a:endParaRPr lang="ja-JP" altLang="en-US" sz="2275" dirty="0">
              <a:solidFill>
                <a:schemeClr val="bg2">
                  <a:lumMod val="25000"/>
                </a:schemeClr>
              </a:solidFill>
            </a:endParaRPr>
          </a:p>
        </p:txBody>
      </p:sp>
      <p:sp>
        <p:nvSpPr>
          <p:cNvPr id="14" name="テキスト ボックス 13">
            <a:extLst>
              <a:ext uri="{FF2B5EF4-FFF2-40B4-BE49-F238E27FC236}">
                <a16:creationId xmlns:a16="http://schemas.microsoft.com/office/drawing/2014/main" id="{B6748F29-6516-0108-0017-C98603C1EB52}"/>
              </a:ext>
            </a:extLst>
          </p:cNvPr>
          <p:cNvSpPr txBox="1"/>
          <p:nvPr/>
        </p:nvSpPr>
        <p:spPr>
          <a:xfrm>
            <a:off x="5126902" y="320179"/>
            <a:ext cx="4539346" cy="1292662"/>
          </a:xfrm>
          <a:prstGeom prst="rect">
            <a:avLst/>
          </a:prstGeom>
          <a:solidFill>
            <a:srgbClr val="FFFF00"/>
          </a:solidFill>
        </p:spPr>
        <p:txBody>
          <a:bodyPr wrap="square">
            <a:spAutoFit/>
          </a:bodyPr>
          <a:lstStyle/>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自候補名と相手候補名の</a:t>
            </a:r>
            <a:r>
              <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Twitter</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の</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比較分析は、ネット運用の基本。</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サンプルと</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して「自民」「立憲」のキーワード比較しました。</a:t>
            </a:r>
            <a:endPar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43</a:t>
            </a:fld>
            <a:endParaRPr kumimoji="1" lang="ja-JP" altLang="en-US" dirty="0"/>
          </a:p>
        </p:txBody>
      </p:sp>
    </p:spTree>
    <p:extLst>
      <p:ext uri="{BB962C8B-B14F-4D97-AF65-F5344CB8AC3E}">
        <p14:creationId xmlns:p14="http://schemas.microsoft.com/office/powerpoint/2010/main" val="22315110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1593340" y="1070385"/>
            <a:ext cx="4024313"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⑤感情比較</a:t>
            </a:r>
            <a:endParaRPr lang="ja-JP" altLang="en-US" sz="2925" dirty="0"/>
          </a:p>
        </p:txBody>
      </p:sp>
      <p:sp>
        <p:nvSpPr>
          <p:cNvPr id="10" name="テキスト ボックス 9">
            <a:extLst>
              <a:ext uri="{FF2B5EF4-FFF2-40B4-BE49-F238E27FC236}">
                <a16:creationId xmlns:a16="http://schemas.microsoft.com/office/drawing/2014/main" id="{20D472D2-243D-7ECC-C8B2-4C6A7850AC72}"/>
              </a:ext>
            </a:extLst>
          </p:cNvPr>
          <p:cNvSpPr txBox="1"/>
          <p:nvPr/>
        </p:nvSpPr>
        <p:spPr>
          <a:xfrm>
            <a:off x="2329002" y="4814652"/>
            <a:ext cx="2110488" cy="442429"/>
          </a:xfrm>
          <a:prstGeom prst="rect">
            <a:avLst/>
          </a:prstGeom>
          <a:noFill/>
        </p:spPr>
        <p:txBody>
          <a:bodyPr wrap="square">
            <a:spAutoFit/>
          </a:bodyPr>
          <a:lstStyle/>
          <a:p>
            <a:r>
              <a:rPr lang="ja-JP" altLang="en-US" sz="2275" dirty="0">
                <a:latin typeface="UD デジタル 教科書体 N-B" panose="02020700000000000000" pitchFamily="17" charset="-128"/>
                <a:ea typeface="UD デジタル 教科書体 N-B" panose="02020700000000000000" pitchFamily="17" charset="-128"/>
              </a:rPr>
              <a:t>自由民主党　</a:t>
            </a:r>
            <a:endParaRPr lang="ja-JP" altLang="en-US" sz="2275" dirty="0"/>
          </a:p>
        </p:txBody>
      </p:sp>
      <p:pic>
        <p:nvPicPr>
          <p:cNvPr id="4" name="図 3">
            <a:extLst>
              <a:ext uri="{FF2B5EF4-FFF2-40B4-BE49-F238E27FC236}">
                <a16:creationId xmlns:a16="http://schemas.microsoft.com/office/drawing/2014/main" id="{B0717E03-62AE-C808-6900-1F3F9D6949CA}"/>
              </a:ext>
            </a:extLst>
          </p:cNvPr>
          <p:cNvPicPr>
            <a:picLocks noChangeAspect="1"/>
          </p:cNvPicPr>
          <p:nvPr/>
        </p:nvPicPr>
        <p:blipFill>
          <a:blip r:embed="rId2"/>
          <a:stretch>
            <a:fillRect/>
          </a:stretch>
        </p:blipFill>
        <p:spPr>
          <a:xfrm>
            <a:off x="1396773" y="2163669"/>
            <a:ext cx="3728566" cy="2530672"/>
          </a:xfrm>
          <a:prstGeom prst="rect">
            <a:avLst/>
          </a:prstGeom>
        </p:spPr>
      </p:pic>
      <p:pic>
        <p:nvPicPr>
          <p:cNvPr id="6" name="図 5">
            <a:extLst>
              <a:ext uri="{FF2B5EF4-FFF2-40B4-BE49-F238E27FC236}">
                <a16:creationId xmlns:a16="http://schemas.microsoft.com/office/drawing/2014/main" id="{6063A7CE-3142-61AB-B239-99E789B5E28C}"/>
              </a:ext>
            </a:extLst>
          </p:cNvPr>
          <p:cNvPicPr>
            <a:picLocks noChangeAspect="1"/>
          </p:cNvPicPr>
          <p:nvPr/>
        </p:nvPicPr>
        <p:blipFill rotWithShape="1">
          <a:blip r:embed="rId3"/>
          <a:srcRect l="15720" t="8258" r="11367" b="11079"/>
          <a:stretch/>
        </p:blipFill>
        <p:spPr>
          <a:xfrm>
            <a:off x="4680444" y="4694335"/>
            <a:ext cx="1251648" cy="1507217"/>
          </a:xfrm>
          <a:prstGeom prst="rect">
            <a:avLst/>
          </a:prstGeom>
        </p:spPr>
      </p:pic>
      <p:sp>
        <p:nvSpPr>
          <p:cNvPr id="11" name="テキスト ボックス 10">
            <a:extLst>
              <a:ext uri="{FF2B5EF4-FFF2-40B4-BE49-F238E27FC236}">
                <a16:creationId xmlns:a16="http://schemas.microsoft.com/office/drawing/2014/main" id="{FDE562D8-0339-E681-D0A7-E6E9B4779E15}"/>
              </a:ext>
            </a:extLst>
          </p:cNvPr>
          <p:cNvSpPr txBox="1"/>
          <p:nvPr/>
        </p:nvSpPr>
        <p:spPr>
          <a:xfrm>
            <a:off x="6187608" y="4872922"/>
            <a:ext cx="1957527" cy="442429"/>
          </a:xfrm>
          <a:prstGeom prst="rect">
            <a:avLst/>
          </a:prstGeom>
          <a:noFill/>
        </p:spPr>
        <p:txBody>
          <a:bodyPr wrap="square">
            <a:spAutoFit/>
          </a:bodyPr>
          <a:lstStyle/>
          <a:p>
            <a:r>
              <a:rPr lang="ja-JP" altLang="en-US" sz="2275" dirty="0">
                <a:latin typeface="UD デジタル 教科書体 N-B" panose="02020700000000000000" pitchFamily="17" charset="-128"/>
                <a:ea typeface="UD デジタル 教科書体 N-B" panose="02020700000000000000" pitchFamily="17" charset="-128"/>
              </a:rPr>
              <a:t>立憲民主党　</a:t>
            </a:r>
            <a:endParaRPr lang="ja-JP" altLang="en-US" sz="2275" dirty="0"/>
          </a:p>
        </p:txBody>
      </p:sp>
      <p:pic>
        <p:nvPicPr>
          <p:cNvPr id="12" name="図 11">
            <a:extLst>
              <a:ext uri="{FF2B5EF4-FFF2-40B4-BE49-F238E27FC236}">
                <a16:creationId xmlns:a16="http://schemas.microsoft.com/office/drawing/2014/main" id="{BFC458E1-3B27-5986-3353-3A2618955894}"/>
              </a:ext>
            </a:extLst>
          </p:cNvPr>
          <p:cNvPicPr>
            <a:picLocks noChangeAspect="1"/>
          </p:cNvPicPr>
          <p:nvPr/>
        </p:nvPicPr>
        <p:blipFill>
          <a:blip r:embed="rId4"/>
          <a:stretch>
            <a:fillRect/>
          </a:stretch>
        </p:blipFill>
        <p:spPr>
          <a:xfrm>
            <a:off x="5182439" y="2091578"/>
            <a:ext cx="3728566" cy="2723078"/>
          </a:xfrm>
          <a:prstGeom prst="rect">
            <a:avLst/>
          </a:prstGeom>
        </p:spPr>
      </p:pic>
      <p:sp>
        <p:nvSpPr>
          <p:cNvPr id="13" name="テキスト ボックス 12">
            <a:extLst>
              <a:ext uri="{FF2B5EF4-FFF2-40B4-BE49-F238E27FC236}">
                <a16:creationId xmlns:a16="http://schemas.microsoft.com/office/drawing/2014/main" id="{B6748F29-6516-0108-0017-C98603C1EB52}"/>
              </a:ext>
            </a:extLst>
          </p:cNvPr>
          <p:cNvSpPr txBox="1"/>
          <p:nvPr/>
        </p:nvSpPr>
        <p:spPr>
          <a:xfrm>
            <a:off x="5126902" y="320179"/>
            <a:ext cx="4539346" cy="1292662"/>
          </a:xfrm>
          <a:prstGeom prst="rect">
            <a:avLst/>
          </a:prstGeom>
          <a:solidFill>
            <a:srgbClr val="FFFF00"/>
          </a:solidFill>
        </p:spPr>
        <p:txBody>
          <a:bodyPr wrap="square">
            <a:spAutoFit/>
          </a:bodyPr>
          <a:lstStyle/>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自候補名と相手候補名の</a:t>
            </a:r>
            <a:r>
              <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Twitter</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の</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比較分析は、ネット運用の基本。</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サンプルと</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して「自民」「立憲」のキーワード比較しました。</a:t>
            </a:r>
            <a:endPar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44</a:t>
            </a:fld>
            <a:endParaRPr kumimoji="1" lang="ja-JP" altLang="en-US" dirty="0"/>
          </a:p>
        </p:txBody>
      </p:sp>
    </p:spTree>
    <p:extLst>
      <p:ext uri="{BB962C8B-B14F-4D97-AF65-F5344CB8AC3E}">
        <p14:creationId xmlns:p14="http://schemas.microsoft.com/office/powerpoint/2010/main" val="9137533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1227327" y="1118097"/>
            <a:ext cx="4024313"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⑥単語の出現パターン</a:t>
            </a:r>
            <a:endParaRPr lang="ja-JP" altLang="en-US" sz="2925" dirty="0"/>
          </a:p>
        </p:txBody>
      </p:sp>
      <p:sp>
        <p:nvSpPr>
          <p:cNvPr id="11" name="テキスト ボックス 10">
            <a:extLst>
              <a:ext uri="{FF2B5EF4-FFF2-40B4-BE49-F238E27FC236}">
                <a16:creationId xmlns:a16="http://schemas.microsoft.com/office/drawing/2014/main" id="{FDE562D8-0339-E681-D0A7-E6E9B4779E15}"/>
              </a:ext>
            </a:extLst>
          </p:cNvPr>
          <p:cNvSpPr txBox="1"/>
          <p:nvPr/>
        </p:nvSpPr>
        <p:spPr>
          <a:xfrm>
            <a:off x="1227324" y="2478314"/>
            <a:ext cx="1957527" cy="442429"/>
          </a:xfrm>
          <a:prstGeom prst="rect">
            <a:avLst/>
          </a:prstGeom>
          <a:solidFill>
            <a:srgbClr val="00B050"/>
          </a:solidFill>
        </p:spPr>
        <p:txBody>
          <a:bodyPr wrap="square">
            <a:spAutoFit/>
          </a:bodyPr>
          <a:lstStyle/>
          <a:p>
            <a:r>
              <a:rPr lang="ja-JP" altLang="en-US" sz="2275" dirty="0">
                <a:solidFill>
                  <a:schemeClr val="bg1"/>
                </a:solidFill>
                <a:latin typeface="UD デジタル 教科書体 N-B" panose="02020700000000000000" pitchFamily="17" charset="-128"/>
                <a:ea typeface="UD デジタル 教科書体 N-B" panose="02020700000000000000" pitchFamily="17" charset="-128"/>
              </a:rPr>
              <a:t>自由民主党　</a:t>
            </a:r>
            <a:endParaRPr lang="ja-JP" altLang="en-US" sz="2275" dirty="0">
              <a:solidFill>
                <a:schemeClr val="bg1"/>
              </a:solidFill>
            </a:endParaRPr>
          </a:p>
        </p:txBody>
      </p:sp>
      <p:pic>
        <p:nvPicPr>
          <p:cNvPr id="2" name="図 1">
            <a:extLst>
              <a:ext uri="{FF2B5EF4-FFF2-40B4-BE49-F238E27FC236}">
                <a16:creationId xmlns:a16="http://schemas.microsoft.com/office/drawing/2014/main" id="{5525857D-C726-7D3C-B6A1-7E74CD0B688A}"/>
              </a:ext>
            </a:extLst>
          </p:cNvPr>
          <p:cNvPicPr>
            <a:picLocks noChangeAspect="1"/>
          </p:cNvPicPr>
          <p:nvPr/>
        </p:nvPicPr>
        <p:blipFill>
          <a:blip r:embed="rId2"/>
          <a:stretch>
            <a:fillRect/>
          </a:stretch>
        </p:blipFill>
        <p:spPr>
          <a:xfrm>
            <a:off x="3461340" y="2178237"/>
            <a:ext cx="5217341" cy="3913006"/>
          </a:xfrm>
          <a:prstGeom prst="rect">
            <a:avLst/>
          </a:prstGeom>
        </p:spPr>
      </p:pic>
      <p:sp>
        <p:nvSpPr>
          <p:cNvPr id="8" name="テキスト ボックス 7">
            <a:extLst>
              <a:ext uri="{FF2B5EF4-FFF2-40B4-BE49-F238E27FC236}">
                <a16:creationId xmlns:a16="http://schemas.microsoft.com/office/drawing/2014/main" id="{1B6EAF17-EC4C-A3E7-D33C-6B7B46A54755}"/>
              </a:ext>
            </a:extLst>
          </p:cNvPr>
          <p:cNvSpPr txBox="1"/>
          <p:nvPr/>
        </p:nvSpPr>
        <p:spPr>
          <a:xfrm>
            <a:off x="1227325" y="3138341"/>
            <a:ext cx="1957527" cy="2343590"/>
          </a:xfrm>
          <a:prstGeom prst="rect">
            <a:avLst/>
          </a:prstGeom>
          <a:solidFill>
            <a:schemeClr val="accent6">
              <a:lumMod val="20000"/>
              <a:lumOff val="80000"/>
            </a:schemeClr>
          </a:solidFill>
        </p:spPr>
        <p:txBody>
          <a:bodyPr wrap="square">
            <a:spAutoFit/>
          </a:bodyPr>
          <a:lstStyle/>
          <a:p>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自民は</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岸田ー首相ー示す</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選挙ー行く</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提言ー反撃</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立憲は</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ロシアーウクライナ</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議論ー乗じる</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endParaRPr lang="ja-JP" altLang="en-US" sz="1463" dirty="0"/>
          </a:p>
        </p:txBody>
      </p:sp>
      <p:sp>
        <p:nvSpPr>
          <p:cNvPr id="10" name="テキスト ボックス 9">
            <a:extLst>
              <a:ext uri="{FF2B5EF4-FFF2-40B4-BE49-F238E27FC236}">
                <a16:creationId xmlns:a16="http://schemas.microsoft.com/office/drawing/2014/main" id="{3B9570D3-8119-E8B2-FDD0-53CDF1CE2CC4}"/>
              </a:ext>
            </a:extLst>
          </p:cNvPr>
          <p:cNvSpPr txBox="1"/>
          <p:nvPr/>
        </p:nvSpPr>
        <p:spPr>
          <a:xfrm>
            <a:off x="1327482" y="1778126"/>
            <a:ext cx="6027667" cy="542584"/>
          </a:xfrm>
          <a:prstGeom prst="rect">
            <a:avLst/>
          </a:prstGeom>
          <a:noFill/>
        </p:spPr>
        <p:txBody>
          <a:bodyPr wrap="square">
            <a:spAutoFit/>
          </a:bodyPr>
          <a:lstStyle/>
          <a:p>
            <a:r>
              <a:rPr lang="ja-JP" altLang="en-US" sz="1463" dirty="0"/>
              <a:t>文章中に出現する単語の出現パターンが</a:t>
            </a:r>
            <a:endParaRPr lang="en-US" altLang="ja-JP" sz="1463" dirty="0"/>
          </a:p>
          <a:p>
            <a:r>
              <a:rPr lang="ja-JP" altLang="en-US" sz="1463" dirty="0"/>
              <a:t>似たものを線で結んだ図</a:t>
            </a:r>
          </a:p>
        </p:txBody>
      </p:sp>
      <p:sp>
        <p:nvSpPr>
          <p:cNvPr id="12" name="テキスト ボックス 11">
            <a:extLst>
              <a:ext uri="{FF2B5EF4-FFF2-40B4-BE49-F238E27FC236}">
                <a16:creationId xmlns:a16="http://schemas.microsoft.com/office/drawing/2014/main" id="{B6748F29-6516-0108-0017-C98603C1EB52}"/>
              </a:ext>
            </a:extLst>
          </p:cNvPr>
          <p:cNvSpPr txBox="1"/>
          <p:nvPr/>
        </p:nvSpPr>
        <p:spPr>
          <a:xfrm>
            <a:off x="5126902" y="320179"/>
            <a:ext cx="4539346" cy="1292662"/>
          </a:xfrm>
          <a:prstGeom prst="rect">
            <a:avLst/>
          </a:prstGeom>
          <a:solidFill>
            <a:srgbClr val="FFFF00"/>
          </a:solidFill>
        </p:spPr>
        <p:txBody>
          <a:bodyPr wrap="square">
            <a:spAutoFit/>
          </a:bodyPr>
          <a:lstStyle/>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自候補名と相手候補名の</a:t>
            </a:r>
            <a:r>
              <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Twitter</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の</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比較分析は、ネット運用の基本。</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サンプルと</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して「自民」「立憲」のキーワード比較しました。</a:t>
            </a:r>
            <a:endPar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45</a:t>
            </a:fld>
            <a:endParaRPr kumimoji="1" lang="ja-JP" altLang="en-US" dirty="0"/>
          </a:p>
        </p:txBody>
      </p:sp>
    </p:spTree>
    <p:extLst>
      <p:ext uri="{BB962C8B-B14F-4D97-AF65-F5344CB8AC3E}">
        <p14:creationId xmlns:p14="http://schemas.microsoft.com/office/powerpoint/2010/main" val="13677716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1227327" y="1118097"/>
            <a:ext cx="4024313"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⑥単語の出現パターン</a:t>
            </a:r>
            <a:endParaRPr lang="ja-JP" altLang="en-US" sz="2925" dirty="0"/>
          </a:p>
        </p:txBody>
      </p:sp>
      <p:pic>
        <p:nvPicPr>
          <p:cNvPr id="3" name="図 2">
            <a:extLst>
              <a:ext uri="{FF2B5EF4-FFF2-40B4-BE49-F238E27FC236}">
                <a16:creationId xmlns:a16="http://schemas.microsoft.com/office/drawing/2014/main" id="{C3B7A381-8663-9BB2-1CD5-14E13E153B06}"/>
              </a:ext>
            </a:extLst>
          </p:cNvPr>
          <p:cNvPicPr>
            <a:picLocks noChangeAspect="1"/>
          </p:cNvPicPr>
          <p:nvPr/>
        </p:nvPicPr>
        <p:blipFill>
          <a:blip r:embed="rId2"/>
          <a:stretch>
            <a:fillRect/>
          </a:stretch>
        </p:blipFill>
        <p:spPr>
          <a:xfrm>
            <a:off x="3318868" y="2095662"/>
            <a:ext cx="5359809" cy="4032251"/>
          </a:xfrm>
          <a:prstGeom prst="rect">
            <a:avLst/>
          </a:prstGeom>
        </p:spPr>
      </p:pic>
      <p:sp>
        <p:nvSpPr>
          <p:cNvPr id="6" name="テキスト ボックス 5">
            <a:extLst>
              <a:ext uri="{FF2B5EF4-FFF2-40B4-BE49-F238E27FC236}">
                <a16:creationId xmlns:a16="http://schemas.microsoft.com/office/drawing/2014/main" id="{510D4006-D1E2-DC34-F5E1-DA329B66C6AD}"/>
              </a:ext>
            </a:extLst>
          </p:cNvPr>
          <p:cNvSpPr txBox="1"/>
          <p:nvPr/>
        </p:nvSpPr>
        <p:spPr>
          <a:xfrm>
            <a:off x="1227325" y="3138341"/>
            <a:ext cx="1957527" cy="2343590"/>
          </a:xfrm>
          <a:prstGeom prst="rect">
            <a:avLst/>
          </a:prstGeom>
          <a:solidFill>
            <a:schemeClr val="accent6">
              <a:lumMod val="20000"/>
              <a:lumOff val="80000"/>
            </a:schemeClr>
          </a:solidFill>
        </p:spPr>
        <p:txBody>
          <a:bodyPr wrap="square">
            <a:spAutoFit/>
          </a:bodyPr>
          <a:lstStyle/>
          <a:p>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自民は</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岸田ー首相ー示す</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選挙ー行く</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提言ー反撃</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立憲は</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ロシアーウクライナ</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議論ー乗じる</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endParaRPr lang="ja-JP" altLang="en-US" sz="1463" dirty="0"/>
          </a:p>
        </p:txBody>
      </p:sp>
      <p:sp>
        <p:nvSpPr>
          <p:cNvPr id="10" name="テキスト ボックス 9">
            <a:extLst>
              <a:ext uri="{FF2B5EF4-FFF2-40B4-BE49-F238E27FC236}">
                <a16:creationId xmlns:a16="http://schemas.microsoft.com/office/drawing/2014/main" id="{01E21AC7-1D5F-A492-F5A9-C4C50F331392}"/>
              </a:ext>
            </a:extLst>
          </p:cNvPr>
          <p:cNvSpPr txBox="1"/>
          <p:nvPr/>
        </p:nvSpPr>
        <p:spPr>
          <a:xfrm>
            <a:off x="1227324" y="2478314"/>
            <a:ext cx="1957527" cy="442429"/>
          </a:xfrm>
          <a:prstGeom prst="rect">
            <a:avLst/>
          </a:prstGeom>
          <a:solidFill>
            <a:schemeClr val="accent1">
              <a:lumMod val="60000"/>
              <a:lumOff val="40000"/>
            </a:schemeClr>
          </a:solidFill>
        </p:spPr>
        <p:txBody>
          <a:bodyPr wrap="square">
            <a:spAutoFit/>
          </a:bodyPr>
          <a:lstStyle/>
          <a:p>
            <a:r>
              <a:rPr lang="ja-JP" altLang="en-US" sz="2275" dirty="0">
                <a:latin typeface="UD デジタル 教科書体 N-B" panose="02020700000000000000" pitchFamily="17" charset="-128"/>
                <a:ea typeface="UD デジタル 教科書体 N-B" panose="02020700000000000000" pitchFamily="17" charset="-128"/>
              </a:rPr>
              <a:t>立憲民主党　</a:t>
            </a:r>
            <a:endParaRPr lang="ja-JP" altLang="en-US" sz="2275" dirty="0"/>
          </a:p>
        </p:txBody>
      </p:sp>
      <p:sp>
        <p:nvSpPr>
          <p:cNvPr id="12" name="テキスト ボックス 11">
            <a:extLst>
              <a:ext uri="{FF2B5EF4-FFF2-40B4-BE49-F238E27FC236}">
                <a16:creationId xmlns:a16="http://schemas.microsoft.com/office/drawing/2014/main" id="{58AD68CF-C66C-CE24-E9FF-9032632C160D}"/>
              </a:ext>
            </a:extLst>
          </p:cNvPr>
          <p:cNvSpPr txBox="1"/>
          <p:nvPr/>
        </p:nvSpPr>
        <p:spPr>
          <a:xfrm>
            <a:off x="1327482" y="1778126"/>
            <a:ext cx="6027667" cy="542584"/>
          </a:xfrm>
          <a:prstGeom prst="rect">
            <a:avLst/>
          </a:prstGeom>
          <a:noFill/>
        </p:spPr>
        <p:txBody>
          <a:bodyPr wrap="square">
            <a:spAutoFit/>
          </a:bodyPr>
          <a:lstStyle/>
          <a:p>
            <a:r>
              <a:rPr lang="ja-JP" altLang="en-US" sz="1463" dirty="0"/>
              <a:t>文章中に出現する単語の出現パターンが</a:t>
            </a:r>
            <a:endParaRPr lang="en-US" altLang="ja-JP" sz="1463" dirty="0"/>
          </a:p>
          <a:p>
            <a:r>
              <a:rPr lang="ja-JP" altLang="en-US" sz="1463" dirty="0"/>
              <a:t>似たものを線で結んだ図</a:t>
            </a:r>
          </a:p>
        </p:txBody>
      </p:sp>
      <p:sp>
        <p:nvSpPr>
          <p:cNvPr id="8" name="テキスト ボックス 7">
            <a:extLst>
              <a:ext uri="{FF2B5EF4-FFF2-40B4-BE49-F238E27FC236}">
                <a16:creationId xmlns:a16="http://schemas.microsoft.com/office/drawing/2014/main" id="{B6748F29-6516-0108-0017-C98603C1EB52}"/>
              </a:ext>
            </a:extLst>
          </p:cNvPr>
          <p:cNvSpPr txBox="1"/>
          <p:nvPr/>
        </p:nvSpPr>
        <p:spPr>
          <a:xfrm>
            <a:off x="5126902" y="320179"/>
            <a:ext cx="4539346" cy="1292662"/>
          </a:xfrm>
          <a:prstGeom prst="rect">
            <a:avLst/>
          </a:prstGeom>
          <a:solidFill>
            <a:srgbClr val="FFFF00"/>
          </a:solidFill>
        </p:spPr>
        <p:txBody>
          <a:bodyPr wrap="square">
            <a:spAutoFit/>
          </a:bodyPr>
          <a:lstStyle/>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自候補名と相手候補名の</a:t>
            </a:r>
            <a:r>
              <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Twitter</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の</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比較分析は、ネット運用の基本。</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サンプルと</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して「自民」「立憲」のキーワード比較しました。</a:t>
            </a:r>
            <a:endPar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46</a:t>
            </a:fld>
            <a:endParaRPr kumimoji="1" lang="ja-JP" altLang="en-US" dirty="0"/>
          </a:p>
        </p:txBody>
      </p:sp>
    </p:spTree>
    <p:extLst>
      <p:ext uri="{BB962C8B-B14F-4D97-AF65-F5344CB8AC3E}">
        <p14:creationId xmlns:p14="http://schemas.microsoft.com/office/powerpoint/2010/main" val="19369364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1347512" y="1118099"/>
            <a:ext cx="4024313"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⑦二次元マップ</a:t>
            </a:r>
            <a:endParaRPr lang="ja-JP" altLang="en-US" sz="2925" dirty="0"/>
          </a:p>
        </p:txBody>
      </p:sp>
      <p:sp>
        <p:nvSpPr>
          <p:cNvPr id="11" name="テキスト ボックス 10">
            <a:extLst>
              <a:ext uri="{FF2B5EF4-FFF2-40B4-BE49-F238E27FC236}">
                <a16:creationId xmlns:a16="http://schemas.microsoft.com/office/drawing/2014/main" id="{FDE562D8-0339-E681-D0A7-E6E9B4779E15}"/>
              </a:ext>
            </a:extLst>
          </p:cNvPr>
          <p:cNvSpPr txBox="1"/>
          <p:nvPr/>
        </p:nvSpPr>
        <p:spPr>
          <a:xfrm>
            <a:off x="1227325" y="2356785"/>
            <a:ext cx="1957527" cy="442429"/>
          </a:xfrm>
          <a:prstGeom prst="rect">
            <a:avLst/>
          </a:prstGeom>
          <a:solidFill>
            <a:srgbClr val="00B050"/>
          </a:solidFill>
        </p:spPr>
        <p:txBody>
          <a:bodyPr wrap="square">
            <a:spAutoFit/>
          </a:bodyPr>
          <a:lstStyle/>
          <a:p>
            <a:r>
              <a:rPr lang="ja-JP" altLang="en-US" sz="2275" dirty="0">
                <a:solidFill>
                  <a:schemeClr val="bg1"/>
                </a:solidFill>
                <a:latin typeface="UD デジタル 教科書体 N-B" panose="02020700000000000000" pitchFamily="17" charset="-128"/>
                <a:ea typeface="UD デジタル 教科書体 N-B" panose="02020700000000000000" pitchFamily="17" charset="-128"/>
              </a:rPr>
              <a:t>自由民主党　</a:t>
            </a:r>
            <a:endParaRPr lang="ja-JP" altLang="en-US" sz="2275" dirty="0">
              <a:solidFill>
                <a:schemeClr val="bg1"/>
              </a:solidFill>
            </a:endParaRPr>
          </a:p>
        </p:txBody>
      </p:sp>
      <p:pic>
        <p:nvPicPr>
          <p:cNvPr id="3" name="図 2">
            <a:extLst>
              <a:ext uri="{FF2B5EF4-FFF2-40B4-BE49-F238E27FC236}">
                <a16:creationId xmlns:a16="http://schemas.microsoft.com/office/drawing/2014/main" id="{769AEDF1-AA85-7158-FEA2-6D9F3AF3802A}"/>
              </a:ext>
            </a:extLst>
          </p:cNvPr>
          <p:cNvPicPr>
            <a:picLocks noChangeAspect="1"/>
          </p:cNvPicPr>
          <p:nvPr/>
        </p:nvPicPr>
        <p:blipFill>
          <a:blip r:embed="rId2"/>
          <a:stretch>
            <a:fillRect/>
          </a:stretch>
        </p:blipFill>
        <p:spPr>
          <a:xfrm>
            <a:off x="3163777" y="2238098"/>
            <a:ext cx="5644191" cy="3169173"/>
          </a:xfrm>
          <a:prstGeom prst="rect">
            <a:avLst/>
          </a:prstGeom>
        </p:spPr>
      </p:pic>
      <p:sp>
        <p:nvSpPr>
          <p:cNvPr id="10" name="テキスト ボックス 9">
            <a:extLst>
              <a:ext uri="{FF2B5EF4-FFF2-40B4-BE49-F238E27FC236}">
                <a16:creationId xmlns:a16="http://schemas.microsoft.com/office/drawing/2014/main" id="{E40B8994-E5B5-1EB9-CFCB-6AF0EDA93028}"/>
              </a:ext>
            </a:extLst>
          </p:cNvPr>
          <p:cNvSpPr txBox="1"/>
          <p:nvPr/>
        </p:nvSpPr>
        <p:spPr>
          <a:xfrm>
            <a:off x="1227325" y="3138344"/>
            <a:ext cx="1718982" cy="2118465"/>
          </a:xfrm>
          <a:prstGeom prst="rect">
            <a:avLst/>
          </a:prstGeom>
          <a:solidFill>
            <a:schemeClr val="accent6">
              <a:lumMod val="20000"/>
              <a:lumOff val="80000"/>
            </a:schemeClr>
          </a:solidFill>
        </p:spPr>
        <p:txBody>
          <a:bodyPr wrap="square">
            <a:spAutoFit/>
          </a:bodyPr>
          <a:lstStyle/>
          <a:p>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自民は</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選挙、連合</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立憲は</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支持、小川淳也</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が特徴</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endParaRPr lang="ja-JP" altLang="en-US" sz="1463" dirty="0"/>
          </a:p>
        </p:txBody>
      </p:sp>
      <p:sp>
        <p:nvSpPr>
          <p:cNvPr id="13" name="テキスト ボックス 12">
            <a:extLst>
              <a:ext uri="{FF2B5EF4-FFF2-40B4-BE49-F238E27FC236}">
                <a16:creationId xmlns:a16="http://schemas.microsoft.com/office/drawing/2014/main" id="{01AAD509-AA43-66DB-6B8E-419A9111F3ED}"/>
              </a:ext>
            </a:extLst>
          </p:cNvPr>
          <p:cNvSpPr txBox="1"/>
          <p:nvPr/>
        </p:nvSpPr>
        <p:spPr>
          <a:xfrm>
            <a:off x="1218221" y="1724606"/>
            <a:ext cx="4024313" cy="542584"/>
          </a:xfrm>
          <a:prstGeom prst="rect">
            <a:avLst/>
          </a:prstGeom>
          <a:noFill/>
        </p:spPr>
        <p:txBody>
          <a:bodyPr wrap="square">
            <a:spAutoFit/>
          </a:bodyPr>
          <a:lstStyle/>
          <a:p>
            <a:r>
              <a:rPr lang="ja-JP" altLang="en-US" sz="1463" dirty="0"/>
              <a:t>文章中での出現傾向が似た単語ほど近く、</a:t>
            </a:r>
            <a:endParaRPr lang="en-US" altLang="ja-JP" sz="1463" dirty="0"/>
          </a:p>
          <a:p>
            <a:r>
              <a:rPr lang="ja-JP" altLang="en-US" sz="1463" dirty="0"/>
              <a:t>似ていない単語ほど遠く配置されています。</a:t>
            </a:r>
          </a:p>
        </p:txBody>
      </p:sp>
      <p:sp>
        <p:nvSpPr>
          <p:cNvPr id="8" name="テキスト ボックス 7">
            <a:extLst>
              <a:ext uri="{FF2B5EF4-FFF2-40B4-BE49-F238E27FC236}">
                <a16:creationId xmlns:a16="http://schemas.microsoft.com/office/drawing/2014/main" id="{B6748F29-6516-0108-0017-C98603C1EB52}"/>
              </a:ext>
            </a:extLst>
          </p:cNvPr>
          <p:cNvSpPr txBox="1"/>
          <p:nvPr/>
        </p:nvSpPr>
        <p:spPr>
          <a:xfrm>
            <a:off x="5126902" y="320179"/>
            <a:ext cx="4539346" cy="1292662"/>
          </a:xfrm>
          <a:prstGeom prst="rect">
            <a:avLst/>
          </a:prstGeom>
          <a:solidFill>
            <a:srgbClr val="FFFF00"/>
          </a:solidFill>
        </p:spPr>
        <p:txBody>
          <a:bodyPr wrap="square">
            <a:spAutoFit/>
          </a:bodyPr>
          <a:lstStyle/>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自候補名と相手候補名の</a:t>
            </a:r>
            <a:r>
              <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Twitter</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の</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比較分析は、ネット運用の基本。</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サンプルと</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して「自民」「立憲」のキーワード比較しました。</a:t>
            </a:r>
            <a:endPar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47</a:t>
            </a:fld>
            <a:endParaRPr kumimoji="1" lang="ja-JP" altLang="en-US" dirty="0"/>
          </a:p>
        </p:txBody>
      </p:sp>
    </p:spTree>
    <p:extLst>
      <p:ext uri="{BB962C8B-B14F-4D97-AF65-F5344CB8AC3E}">
        <p14:creationId xmlns:p14="http://schemas.microsoft.com/office/powerpoint/2010/main" val="2537862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1347512" y="1118099"/>
            <a:ext cx="4024313"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⑦二次元マップ</a:t>
            </a:r>
            <a:endParaRPr lang="ja-JP" altLang="en-US" sz="2925" dirty="0"/>
          </a:p>
        </p:txBody>
      </p:sp>
      <p:pic>
        <p:nvPicPr>
          <p:cNvPr id="8" name="図 7">
            <a:extLst>
              <a:ext uri="{FF2B5EF4-FFF2-40B4-BE49-F238E27FC236}">
                <a16:creationId xmlns:a16="http://schemas.microsoft.com/office/drawing/2014/main" id="{4589422D-D56A-26C5-1B14-446C7C29DC59}"/>
              </a:ext>
            </a:extLst>
          </p:cNvPr>
          <p:cNvPicPr>
            <a:picLocks noChangeAspect="1"/>
          </p:cNvPicPr>
          <p:nvPr/>
        </p:nvPicPr>
        <p:blipFill>
          <a:blip r:embed="rId2"/>
          <a:stretch>
            <a:fillRect/>
          </a:stretch>
        </p:blipFill>
        <p:spPr>
          <a:xfrm>
            <a:off x="2993458" y="2178237"/>
            <a:ext cx="5814511" cy="3294058"/>
          </a:xfrm>
          <a:prstGeom prst="rect">
            <a:avLst/>
          </a:prstGeom>
        </p:spPr>
      </p:pic>
      <p:sp>
        <p:nvSpPr>
          <p:cNvPr id="13" name="テキスト ボックス 12">
            <a:extLst>
              <a:ext uri="{FF2B5EF4-FFF2-40B4-BE49-F238E27FC236}">
                <a16:creationId xmlns:a16="http://schemas.microsoft.com/office/drawing/2014/main" id="{CE3D87F4-69F7-88C6-325B-039DCA123E62}"/>
              </a:ext>
            </a:extLst>
          </p:cNvPr>
          <p:cNvSpPr txBox="1"/>
          <p:nvPr/>
        </p:nvSpPr>
        <p:spPr>
          <a:xfrm>
            <a:off x="1227325" y="3138344"/>
            <a:ext cx="1718982" cy="2118465"/>
          </a:xfrm>
          <a:prstGeom prst="rect">
            <a:avLst/>
          </a:prstGeom>
          <a:solidFill>
            <a:schemeClr val="accent6">
              <a:lumMod val="20000"/>
              <a:lumOff val="80000"/>
            </a:schemeClr>
          </a:solidFill>
        </p:spPr>
        <p:txBody>
          <a:bodyPr wrap="square">
            <a:spAutoFit/>
          </a:bodyPr>
          <a:lstStyle/>
          <a:p>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自民は</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選挙、連合</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立憲は</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支持、小川淳也</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r>
              <a:rPr lang="ja-JP" altLang="en-US"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rPr>
              <a:t>が特徴</a:t>
            </a:r>
            <a:endParaRPr lang="en-US" altLang="ja-JP" sz="1463" dirty="0">
              <a:solidFill>
                <a:schemeClr val="tx1">
                  <a:lumMod val="75000"/>
                  <a:lumOff val="25000"/>
                </a:schemeClr>
              </a:solidFill>
              <a:latin typeface="UD デジタル 教科書体 N-B" panose="02020700000000000000" pitchFamily="17" charset="-128"/>
              <a:ea typeface="UD デジタル 教科書体 N-B" panose="02020700000000000000" pitchFamily="17" charset="-128"/>
            </a:endParaRPr>
          </a:p>
          <a:p>
            <a:endParaRPr lang="ja-JP" altLang="en-US" sz="1463" dirty="0"/>
          </a:p>
        </p:txBody>
      </p:sp>
      <p:sp>
        <p:nvSpPr>
          <p:cNvPr id="15" name="テキスト ボックス 14">
            <a:extLst>
              <a:ext uri="{FF2B5EF4-FFF2-40B4-BE49-F238E27FC236}">
                <a16:creationId xmlns:a16="http://schemas.microsoft.com/office/drawing/2014/main" id="{0C6202A8-2B3C-BEFC-8C35-9A5ACC14758C}"/>
              </a:ext>
            </a:extLst>
          </p:cNvPr>
          <p:cNvSpPr txBox="1"/>
          <p:nvPr/>
        </p:nvSpPr>
        <p:spPr>
          <a:xfrm>
            <a:off x="1227325" y="2356785"/>
            <a:ext cx="1957527" cy="442429"/>
          </a:xfrm>
          <a:prstGeom prst="rect">
            <a:avLst/>
          </a:prstGeom>
          <a:solidFill>
            <a:schemeClr val="accent1">
              <a:lumMod val="40000"/>
              <a:lumOff val="60000"/>
            </a:schemeClr>
          </a:solidFill>
        </p:spPr>
        <p:txBody>
          <a:bodyPr wrap="square">
            <a:spAutoFit/>
          </a:bodyPr>
          <a:lstStyle/>
          <a:p>
            <a:r>
              <a:rPr lang="ja-JP" altLang="en-US" sz="2275" dirty="0">
                <a:latin typeface="UD デジタル 教科書体 N-B" panose="02020700000000000000" pitchFamily="17" charset="-128"/>
                <a:ea typeface="UD デジタル 教科書体 N-B" panose="02020700000000000000" pitchFamily="17" charset="-128"/>
              </a:rPr>
              <a:t>立憲民主党　</a:t>
            </a:r>
            <a:endParaRPr lang="ja-JP" altLang="en-US" sz="2275" dirty="0"/>
          </a:p>
        </p:txBody>
      </p:sp>
      <p:sp>
        <p:nvSpPr>
          <p:cNvPr id="16" name="テキスト ボックス 15">
            <a:extLst>
              <a:ext uri="{FF2B5EF4-FFF2-40B4-BE49-F238E27FC236}">
                <a16:creationId xmlns:a16="http://schemas.microsoft.com/office/drawing/2014/main" id="{DAAFC991-C608-BA7B-E7FF-5E64A0FBADE1}"/>
              </a:ext>
            </a:extLst>
          </p:cNvPr>
          <p:cNvSpPr txBox="1"/>
          <p:nvPr/>
        </p:nvSpPr>
        <p:spPr>
          <a:xfrm>
            <a:off x="1218221" y="1724606"/>
            <a:ext cx="4024313" cy="542584"/>
          </a:xfrm>
          <a:prstGeom prst="rect">
            <a:avLst/>
          </a:prstGeom>
          <a:noFill/>
        </p:spPr>
        <p:txBody>
          <a:bodyPr wrap="square">
            <a:spAutoFit/>
          </a:bodyPr>
          <a:lstStyle/>
          <a:p>
            <a:r>
              <a:rPr lang="ja-JP" altLang="en-US" sz="1463" dirty="0"/>
              <a:t>文章中での出現傾向が似た単語ほど近く、</a:t>
            </a:r>
            <a:endParaRPr lang="en-US" altLang="ja-JP" sz="1463" dirty="0"/>
          </a:p>
          <a:p>
            <a:r>
              <a:rPr lang="ja-JP" altLang="en-US" sz="1463" dirty="0"/>
              <a:t>似ていない単語ほど遠く配置されています。</a:t>
            </a:r>
          </a:p>
        </p:txBody>
      </p:sp>
      <p:sp>
        <p:nvSpPr>
          <p:cNvPr id="10" name="テキスト ボックス 9">
            <a:extLst>
              <a:ext uri="{FF2B5EF4-FFF2-40B4-BE49-F238E27FC236}">
                <a16:creationId xmlns:a16="http://schemas.microsoft.com/office/drawing/2014/main" id="{B6748F29-6516-0108-0017-C98603C1EB52}"/>
              </a:ext>
            </a:extLst>
          </p:cNvPr>
          <p:cNvSpPr txBox="1"/>
          <p:nvPr/>
        </p:nvSpPr>
        <p:spPr>
          <a:xfrm>
            <a:off x="5126902" y="320179"/>
            <a:ext cx="4539346" cy="1292662"/>
          </a:xfrm>
          <a:prstGeom prst="rect">
            <a:avLst/>
          </a:prstGeom>
          <a:solidFill>
            <a:srgbClr val="FFFF00"/>
          </a:solidFill>
        </p:spPr>
        <p:txBody>
          <a:bodyPr wrap="square">
            <a:spAutoFit/>
          </a:bodyPr>
          <a:lstStyle/>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自候補名と相手候補名の</a:t>
            </a:r>
            <a:r>
              <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Twitter</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の</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比較分析は、ネット運用の基本。</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サンプルと</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して「自民」「立憲」のキーワード比較しました。</a:t>
            </a:r>
            <a:endPar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48</a:t>
            </a:fld>
            <a:endParaRPr kumimoji="1" lang="ja-JP" altLang="en-US" dirty="0"/>
          </a:p>
        </p:txBody>
      </p:sp>
    </p:spTree>
    <p:extLst>
      <p:ext uri="{BB962C8B-B14F-4D97-AF65-F5344CB8AC3E}">
        <p14:creationId xmlns:p14="http://schemas.microsoft.com/office/powerpoint/2010/main" val="15842399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1347512" y="1118099"/>
            <a:ext cx="4024313"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⑧組み合わせ</a:t>
            </a:r>
            <a:endParaRPr lang="ja-JP" altLang="en-US" sz="2925" dirty="0"/>
          </a:p>
        </p:txBody>
      </p:sp>
      <p:sp>
        <p:nvSpPr>
          <p:cNvPr id="11" name="テキスト ボックス 10">
            <a:extLst>
              <a:ext uri="{FF2B5EF4-FFF2-40B4-BE49-F238E27FC236}">
                <a16:creationId xmlns:a16="http://schemas.microsoft.com/office/drawing/2014/main" id="{FDE562D8-0339-E681-D0A7-E6E9B4779E15}"/>
              </a:ext>
            </a:extLst>
          </p:cNvPr>
          <p:cNvSpPr txBox="1"/>
          <p:nvPr/>
        </p:nvSpPr>
        <p:spPr>
          <a:xfrm>
            <a:off x="1759044" y="1804457"/>
            <a:ext cx="1957527" cy="442429"/>
          </a:xfrm>
          <a:prstGeom prst="rect">
            <a:avLst/>
          </a:prstGeom>
          <a:solidFill>
            <a:srgbClr val="00B050"/>
          </a:solidFill>
        </p:spPr>
        <p:txBody>
          <a:bodyPr wrap="square">
            <a:spAutoFit/>
          </a:bodyPr>
          <a:lstStyle/>
          <a:p>
            <a:r>
              <a:rPr lang="ja-JP" altLang="en-US" sz="2275" dirty="0">
                <a:solidFill>
                  <a:schemeClr val="bg1"/>
                </a:solidFill>
                <a:latin typeface="UD デジタル 教科書体 N-B" panose="02020700000000000000" pitchFamily="17" charset="-128"/>
                <a:ea typeface="UD デジタル 教科書体 N-B" panose="02020700000000000000" pitchFamily="17" charset="-128"/>
              </a:rPr>
              <a:t>自由民主党　</a:t>
            </a:r>
            <a:endParaRPr lang="ja-JP" altLang="en-US" sz="2275" dirty="0">
              <a:solidFill>
                <a:schemeClr val="bg1"/>
              </a:solidFill>
            </a:endParaRPr>
          </a:p>
        </p:txBody>
      </p:sp>
      <p:pic>
        <p:nvPicPr>
          <p:cNvPr id="4" name="図 3">
            <a:extLst>
              <a:ext uri="{FF2B5EF4-FFF2-40B4-BE49-F238E27FC236}">
                <a16:creationId xmlns:a16="http://schemas.microsoft.com/office/drawing/2014/main" id="{0EE06A52-D0E4-C51D-4135-5831E680BA3D}"/>
              </a:ext>
            </a:extLst>
          </p:cNvPr>
          <p:cNvPicPr>
            <a:picLocks noChangeAspect="1"/>
          </p:cNvPicPr>
          <p:nvPr/>
        </p:nvPicPr>
        <p:blipFill>
          <a:blip r:embed="rId2"/>
          <a:stretch>
            <a:fillRect/>
          </a:stretch>
        </p:blipFill>
        <p:spPr>
          <a:xfrm>
            <a:off x="2531134" y="2390791"/>
            <a:ext cx="6207637" cy="3363199"/>
          </a:xfrm>
          <a:prstGeom prst="rect">
            <a:avLst/>
          </a:prstGeom>
        </p:spPr>
      </p:pic>
      <p:sp>
        <p:nvSpPr>
          <p:cNvPr id="6" name="テキスト ボックス 5">
            <a:extLst>
              <a:ext uri="{FF2B5EF4-FFF2-40B4-BE49-F238E27FC236}">
                <a16:creationId xmlns:a16="http://schemas.microsoft.com/office/drawing/2014/main" id="{B6748F29-6516-0108-0017-C98603C1EB52}"/>
              </a:ext>
            </a:extLst>
          </p:cNvPr>
          <p:cNvSpPr txBox="1"/>
          <p:nvPr/>
        </p:nvSpPr>
        <p:spPr>
          <a:xfrm>
            <a:off x="5126902" y="320179"/>
            <a:ext cx="4539346" cy="1292662"/>
          </a:xfrm>
          <a:prstGeom prst="rect">
            <a:avLst/>
          </a:prstGeom>
          <a:solidFill>
            <a:srgbClr val="FFFF00"/>
          </a:solidFill>
        </p:spPr>
        <p:txBody>
          <a:bodyPr wrap="square">
            <a:spAutoFit/>
          </a:bodyPr>
          <a:lstStyle/>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自候補名と相手候補名の</a:t>
            </a:r>
            <a:r>
              <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Twitter</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の</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比較分析は、ネット運用の基本。</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サンプルと</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して「自民」「立憲」のキーワード比較しました。</a:t>
            </a:r>
            <a:endPar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49</a:t>
            </a:fld>
            <a:endParaRPr kumimoji="1" lang="ja-JP" altLang="en-US" dirty="0"/>
          </a:p>
        </p:txBody>
      </p:sp>
    </p:spTree>
    <p:extLst>
      <p:ext uri="{BB962C8B-B14F-4D97-AF65-F5344CB8AC3E}">
        <p14:creationId xmlns:p14="http://schemas.microsoft.com/office/powerpoint/2010/main" val="1665747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nvPr>
        </p:nvGraphicFramePr>
        <p:xfrm>
          <a:off x="1036784" y="895923"/>
          <a:ext cx="8081817" cy="4364062"/>
        </p:xfrm>
        <a:graphic>
          <a:graphicData uri="http://schemas.openxmlformats.org/drawingml/2006/table">
            <a:tbl>
              <a:tblPr/>
              <a:tblGrid>
                <a:gridCol w="1750112">
                  <a:extLst>
                    <a:ext uri="{9D8B030D-6E8A-4147-A177-3AD203B41FA5}">
                      <a16:colId xmlns:a16="http://schemas.microsoft.com/office/drawing/2014/main" val="1618682198"/>
                    </a:ext>
                  </a:extLst>
                </a:gridCol>
                <a:gridCol w="910627">
                  <a:extLst>
                    <a:ext uri="{9D8B030D-6E8A-4147-A177-3AD203B41FA5}">
                      <a16:colId xmlns:a16="http://schemas.microsoft.com/office/drawing/2014/main" val="2338161774"/>
                    </a:ext>
                  </a:extLst>
                </a:gridCol>
                <a:gridCol w="896399">
                  <a:extLst>
                    <a:ext uri="{9D8B030D-6E8A-4147-A177-3AD203B41FA5}">
                      <a16:colId xmlns:a16="http://schemas.microsoft.com/office/drawing/2014/main" val="2934420557"/>
                    </a:ext>
                  </a:extLst>
                </a:gridCol>
                <a:gridCol w="896399">
                  <a:extLst>
                    <a:ext uri="{9D8B030D-6E8A-4147-A177-3AD203B41FA5}">
                      <a16:colId xmlns:a16="http://schemas.microsoft.com/office/drawing/2014/main" val="1397382217"/>
                    </a:ext>
                  </a:extLst>
                </a:gridCol>
                <a:gridCol w="910627">
                  <a:extLst>
                    <a:ext uri="{9D8B030D-6E8A-4147-A177-3AD203B41FA5}">
                      <a16:colId xmlns:a16="http://schemas.microsoft.com/office/drawing/2014/main" val="3313705279"/>
                    </a:ext>
                  </a:extLst>
                </a:gridCol>
                <a:gridCol w="910627">
                  <a:extLst>
                    <a:ext uri="{9D8B030D-6E8A-4147-A177-3AD203B41FA5}">
                      <a16:colId xmlns:a16="http://schemas.microsoft.com/office/drawing/2014/main" val="418283439"/>
                    </a:ext>
                  </a:extLst>
                </a:gridCol>
                <a:gridCol w="910627">
                  <a:extLst>
                    <a:ext uri="{9D8B030D-6E8A-4147-A177-3AD203B41FA5}">
                      <a16:colId xmlns:a16="http://schemas.microsoft.com/office/drawing/2014/main" val="3602423899"/>
                    </a:ext>
                  </a:extLst>
                </a:gridCol>
                <a:gridCol w="896399">
                  <a:extLst>
                    <a:ext uri="{9D8B030D-6E8A-4147-A177-3AD203B41FA5}">
                      <a16:colId xmlns:a16="http://schemas.microsoft.com/office/drawing/2014/main" val="3902043807"/>
                    </a:ext>
                  </a:extLst>
                </a:gridCol>
              </a:tblGrid>
              <a:tr h="665019">
                <a:tc>
                  <a:txBody>
                    <a:bodyPr/>
                    <a:lstStyle/>
                    <a:p>
                      <a:pPr algn="l" fontAlgn="ctr"/>
                      <a:r>
                        <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自民</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立憲</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維新</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公明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共産</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国民</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れいわ</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999517025"/>
                  </a:ext>
                </a:extLst>
              </a:tr>
              <a:tr h="733951">
                <a:tc>
                  <a:txBody>
                    <a:bodyPr/>
                    <a:lstStyle/>
                    <a:p>
                      <a:pPr algn="l" fontAlgn="ctr"/>
                      <a:r>
                        <a:rPr lang="ja-JP" altLang="en-US" sz="1100" b="0" i="0" u="none" strike="noStrike">
                          <a:solidFill>
                            <a:srgbClr val="6B7C8C"/>
                          </a:solidFill>
                          <a:effectLst/>
                          <a:latin typeface="ＭＳ Ｐゴシック" panose="020B0600070205080204" pitchFamily="50" charset="-128"/>
                          <a:ea typeface="ＭＳ Ｐゴシック" panose="020B0600070205080204" pitchFamily="50" charset="-128"/>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3A5166"/>
                          </a:solidFill>
                          <a:effectLst/>
                          <a:latin typeface="ＭＳ Ｐゴシック" panose="020B0600070205080204" pitchFamily="50" charset="-128"/>
                          <a:ea typeface="ＭＳ Ｐゴシック" panose="020B0600070205080204" pitchFamily="50" charset="-128"/>
                        </a:rPr>
                        <a:t>jimin.jp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dirty="0">
                          <a:solidFill>
                            <a:srgbClr val="3A5166"/>
                          </a:solidFill>
                          <a:effectLst/>
                          <a:latin typeface="ＭＳ Ｐゴシック" panose="020B0600070205080204" pitchFamily="50" charset="-128"/>
                          <a:ea typeface="ＭＳ Ｐゴシック" panose="020B0600070205080204" pitchFamily="50" charset="-128"/>
                        </a:rPr>
                        <a:t>cdp-japan.jp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3A5166"/>
                          </a:solidFill>
                          <a:effectLst/>
                          <a:latin typeface="ＭＳ Ｐゴシック" panose="020B0600070205080204" pitchFamily="50" charset="-128"/>
                          <a:ea typeface="ＭＳ Ｐゴシック" panose="020B0600070205080204" pitchFamily="50" charset="-128"/>
                        </a:rPr>
                        <a:t>o-ishin.jp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3A5166"/>
                          </a:solidFill>
                          <a:effectLst/>
                          <a:latin typeface="ＭＳ Ｐゴシック" panose="020B0600070205080204" pitchFamily="50" charset="-128"/>
                          <a:ea typeface="ＭＳ Ｐゴシック" panose="020B0600070205080204" pitchFamily="50" charset="-128"/>
                        </a:rPr>
                        <a:t>komei.or.jp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3A5166"/>
                          </a:solidFill>
                          <a:effectLst/>
                          <a:latin typeface="ＭＳ Ｐゴシック" panose="020B0600070205080204" pitchFamily="50" charset="-128"/>
                          <a:ea typeface="ＭＳ Ｐゴシック" panose="020B0600070205080204" pitchFamily="50" charset="-128"/>
                        </a:rPr>
                        <a:t>jcp.or.jp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a:solidFill>
                            <a:srgbClr val="3A5166"/>
                          </a:solidFill>
                          <a:effectLst/>
                          <a:latin typeface="ＭＳ Ｐゴシック" panose="020B0600070205080204" pitchFamily="50" charset="-128"/>
                          <a:ea typeface="ＭＳ Ｐゴシック" panose="020B0600070205080204" pitchFamily="50" charset="-128"/>
                        </a:rPr>
                        <a:t>new-kokumin.jp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100" b="0" i="0" u="none" strike="noStrike" dirty="0">
                          <a:solidFill>
                            <a:srgbClr val="3A5166"/>
                          </a:solidFill>
                          <a:effectLst/>
                          <a:latin typeface="ＭＳ Ｐゴシック" panose="020B0600070205080204" pitchFamily="50" charset="-128"/>
                          <a:ea typeface="ＭＳ Ｐゴシック" panose="020B0600070205080204" pitchFamily="50" charset="-128"/>
                        </a:rPr>
                        <a:t>reiwa-shinsengumi.com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999698076"/>
                  </a:ext>
                </a:extLst>
              </a:tr>
              <a:tr h="494182">
                <a:tc>
                  <a:txBody>
                    <a:bodyPr/>
                    <a:lstStyle/>
                    <a:p>
                      <a:pPr algn="l" fontAlgn="ctr"/>
                      <a:r>
                        <a:rPr lang="ja-JP" altLang="en-US" sz="1400" b="1" i="0" u="none" strike="noStrike" dirty="0">
                          <a:solidFill>
                            <a:srgbClr val="092540"/>
                          </a:solidFill>
                          <a:effectLst/>
                          <a:latin typeface="ＭＳ Ｐゴシック" panose="020B0600070205080204" pitchFamily="50" charset="-128"/>
                          <a:ea typeface="ＭＳ Ｐゴシック" panose="020B0600070205080204" pitchFamily="50" charset="-128"/>
                        </a:rPr>
                        <a:t>月間セッション数</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1800" b="0" i="0" u="none" strike="noStrike" dirty="0">
                          <a:solidFill>
                            <a:srgbClr val="092540"/>
                          </a:solidFill>
                          <a:effectLst/>
                          <a:latin typeface="ＭＳ Ｐゴシック" panose="020B0600070205080204" pitchFamily="50" charset="-128"/>
                          <a:ea typeface="ＭＳ Ｐゴシック" panose="020B0600070205080204" pitchFamily="50" charset="-128"/>
                        </a:rPr>
                        <a:t>654,546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350,801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dirty="0">
                          <a:solidFill>
                            <a:srgbClr val="092540"/>
                          </a:solidFill>
                          <a:effectLst/>
                          <a:latin typeface="ＭＳ Ｐゴシック" panose="020B0600070205080204" pitchFamily="50" charset="-128"/>
                          <a:ea typeface="ＭＳ Ｐゴシック" panose="020B0600070205080204" pitchFamily="50" charset="-128"/>
                        </a:rPr>
                        <a:t>212,100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492,709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552,458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273,670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dirty="0">
                          <a:solidFill>
                            <a:srgbClr val="092540"/>
                          </a:solidFill>
                          <a:effectLst/>
                          <a:latin typeface="ＭＳ Ｐゴシック" panose="020B0600070205080204" pitchFamily="50" charset="-128"/>
                          <a:ea typeface="ＭＳ Ｐゴシック" panose="020B0600070205080204" pitchFamily="50" charset="-128"/>
                        </a:rPr>
                        <a:t>176,441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3091848"/>
                  </a:ext>
                </a:extLst>
              </a:tr>
              <a:tr h="494182">
                <a:tc>
                  <a:txBody>
                    <a:bodyPr/>
                    <a:lstStyle/>
                    <a:p>
                      <a:pPr algn="l" fontAlgn="ctr"/>
                      <a:r>
                        <a:rPr lang="ja-JP" altLang="en-US" sz="1400" b="1" i="0" u="none" strike="noStrike" dirty="0">
                          <a:solidFill>
                            <a:srgbClr val="092540"/>
                          </a:solidFill>
                          <a:effectLst/>
                          <a:latin typeface="ＭＳ Ｐゴシック" panose="020B0600070205080204" pitchFamily="50" charset="-128"/>
                          <a:ea typeface="ＭＳ Ｐゴシック" panose="020B0600070205080204" pitchFamily="50" charset="-128"/>
                        </a:rPr>
                        <a:t>月間ユニーク訪問者数</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481,019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245,187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dirty="0">
                          <a:solidFill>
                            <a:srgbClr val="092540"/>
                          </a:solidFill>
                          <a:effectLst/>
                          <a:latin typeface="ＭＳ Ｐゴシック" panose="020B0600070205080204" pitchFamily="50" charset="-128"/>
                          <a:ea typeface="ＭＳ Ｐゴシック" panose="020B0600070205080204" pitchFamily="50" charset="-128"/>
                        </a:rPr>
                        <a:t>156,045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dirty="0">
                          <a:solidFill>
                            <a:srgbClr val="092540"/>
                          </a:solidFill>
                          <a:effectLst/>
                          <a:latin typeface="ＭＳ Ｐゴシック" panose="020B0600070205080204" pitchFamily="50" charset="-128"/>
                          <a:ea typeface="ＭＳ Ｐゴシック" panose="020B0600070205080204" pitchFamily="50" charset="-128"/>
                        </a:rPr>
                        <a:t>373,417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dirty="0">
                          <a:solidFill>
                            <a:srgbClr val="092540"/>
                          </a:solidFill>
                          <a:effectLst/>
                          <a:latin typeface="ＭＳ Ｐゴシック" panose="020B0600070205080204" pitchFamily="50" charset="-128"/>
                          <a:ea typeface="ＭＳ Ｐゴシック" panose="020B0600070205080204" pitchFamily="50" charset="-128"/>
                        </a:rPr>
                        <a:t>404,203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182,364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103,666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8947738"/>
                  </a:ext>
                </a:extLst>
              </a:tr>
              <a:tr h="494182">
                <a:tc>
                  <a:txBody>
                    <a:bodyPr/>
                    <a:lstStyle/>
                    <a:p>
                      <a:pPr algn="l" fontAlgn="ctr"/>
                      <a:r>
                        <a:rPr lang="ja-JP" altLang="en-US" sz="1400" b="1" i="0" u="none" strike="noStrike" dirty="0">
                          <a:solidFill>
                            <a:srgbClr val="092540"/>
                          </a:solidFill>
                          <a:effectLst/>
                          <a:latin typeface="ＭＳ Ｐゴシック" panose="020B0600070205080204" pitchFamily="50" charset="-128"/>
                          <a:ea typeface="ＭＳ Ｐゴシック" panose="020B0600070205080204" pitchFamily="50" charset="-128"/>
                        </a:rPr>
                        <a:t>訪問数／ユニーク訪問者数</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1.36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1.43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1.36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1.32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dirty="0">
                          <a:solidFill>
                            <a:srgbClr val="092540"/>
                          </a:solidFill>
                          <a:effectLst/>
                          <a:latin typeface="ＭＳ Ｐゴシック" panose="020B0600070205080204" pitchFamily="50" charset="-128"/>
                          <a:ea typeface="ＭＳ Ｐゴシック" panose="020B0600070205080204" pitchFamily="50" charset="-128"/>
                        </a:rPr>
                        <a:t>1.37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dirty="0">
                          <a:solidFill>
                            <a:srgbClr val="092540"/>
                          </a:solidFill>
                          <a:effectLst/>
                          <a:latin typeface="ＭＳ Ｐゴシック" panose="020B0600070205080204" pitchFamily="50" charset="-128"/>
                          <a:ea typeface="ＭＳ Ｐゴシック" panose="020B0600070205080204" pitchFamily="50" charset="-128"/>
                        </a:rPr>
                        <a:t>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0739733"/>
                  </a:ext>
                </a:extLst>
              </a:tr>
              <a:tr h="494182">
                <a:tc>
                  <a:txBody>
                    <a:bodyPr/>
                    <a:lstStyle/>
                    <a:p>
                      <a:pPr algn="l" fontAlgn="ctr"/>
                      <a:r>
                        <a:rPr lang="ja-JP" altLang="en-US" sz="1400" b="1" i="0" u="none" strike="noStrike" dirty="0">
                          <a:solidFill>
                            <a:srgbClr val="092540"/>
                          </a:solidFill>
                          <a:effectLst/>
                          <a:latin typeface="ＭＳ Ｐゴシック" panose="020B0600070205080204" pitchFamily="50" charset="-128"/>
                          <a:ea typeface="ＭＳ Ｐゴシック" panose="020B0600070205080204" pitchFamily="50" charset="-128"/>
                        </a:rPr>
                        <a:t>滞在時間</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0:01:39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0:03:07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0:01:29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0:01:27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0:01:14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dirty="0">
                          <a:solidFill>
                            <a:srgbClr val="092540"/>
                          </a:solidFill>
                          <a:effectLst/>
                          <a:latin typeface="ＭＳ Ｐゴシック" panose="020B0600070205080204" pitchFamily="50" charset="-128"/>
                          <a:ea typeface="ＭＳ Ｐゴシック" panose="020B0600070205080204" pitchFamily="50" charset="-128"/>
                        </a:rPr>
                        <a:t>0:03:44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dirty="0">
                          <a:solidFill>
                            <a:srgbClr val="092540"/>
                          </a:solidFill>
                          <a:effectLst/>
                          <a:latin typeface="ＭＳ Ｐゴシック" panose="020B0600070205080204" pitchFamily="50" charset="-128"/>
                          <a:ea typeface="ＭＳ Ｐゴシック" panose="020B0600070205080204" pitchFamily="50" charset="-128"/>
                        </a:rPr>
                        <a:t>0:01:36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5115169"/>
                  </a:ext>
                </a:extLst>
              </a:tr>
              <a:tr h="494182">
                <a:tc>
                  <a:txBody>
                    <a:bodyPr/>
                    <a:lstStyle/>
                    <a:p>
                      <a:pPr algn="l" fontAlgn="ctr"/>
                      <a:r>
                        <a:rPr lang="ja-JP" altLang="en-US" sz="1400" b="1" i="0" u="none" strike="noStrike" dirty="0">
                          <a:solidFill>
                            <a:srgbClr val="092540"/>
                          </a:solidFill>
                          <a:effectLst/>
                          <a:latin typeface="ＭＳ Ｐゴシック" panose="020B0600070205080204" pitchFamily="50" charset="-128"/>
                          <a:ea typeface="ＭＳ Ｐゴシック" panose="020B0600070205080204" pitchFamily="50" charset="-128"/>
                        </a:rPr>
                        <a:t>平均ページビュー数</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2.83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2.56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2.32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1.87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1.93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3.06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dirty="0">
                          <a:solidFill>
                            <a:srgbClr val="092540"/>
                          </a:solidFill>
                          <a:effectLst/>
                          <a:latin typeface="ＭＳ Ｐゴシック" panose="020B0600070205080204" pitchFamily="50" charset="-128"/>
                          <a:ea typeface="ＭＳ Ｐゴシック" panose="020B0600070205080204" pitchFamily="50" charset="-128"/>
                        </a:rPr>
                        <a:t>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777157"/>
                  </a:ext>
                </a:extLst>
              </a:tr>
              <a:tr h="494182">
                <a:tc>
                  <a:txBody>
                    <a:bodyPr/>
                    <a:lstStyle/>
                    <a:p>
                      <a:pPr algn="l" fontAlgn="ctr"/>
                      <a:r>
                        <a:rPr lang="ja-JP" altLang="en-US" sz="1400" b="1" i="0" u="none" strike="noStrike" dirty="0">
                          <a:solidFill>
                            <a:srgbClr val="092540"/>
                          </a:solidFill>
                          <a:effectLst/>
                          <a:latin typeface="ＭＳ Ｐゴシック" panose="020B0600070205080204" pitchFamily="50" charset="-128"/>
                          <a:ea typeface="ＭＳ Ｐゴシック" panose="020B0600070205080204" pitchFamily="50" charset="-128"/>
                        </a:rPr>
                        <a:t>直帰率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57.63%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68.65%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dirty="0">
                          <a:solidFill>
                            <a:srgbClr val="092540"/>
                          </a:solidFill>
                          <a:effectLst/>
                          <a:latin typeface="ＭＳ Ｐゴシック" panose="020B0600070205080204" pitchFamily="50" charset="-128"/>
                          <a:ea typeface="ＭＳ Ｐゴシック" panose="020B0600070205080204" pitchFamily="50" charset="-128"/>
                        </a:rPr>
                        <a:t>67.17%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73.27%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79.17%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a:solidFill>
                            <a:srgbClr val="092540"/>
                          </a:solidFill>
                          <a:effectLst/>
                          <a:latin typeface="ＭＳ Ｐゴシック" panose="020B0600070205080204" pitchFamily="50" charset="-128"/>
                          <a:ea typeface="ＭＳ Ｐゴシック" panose="020B0600070205080204" pitchFamily="50" charset="-128"/>
                        </a:rPr>
                        <a:t>49.98%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800" b="0" i="0" u="none" strike="noStrike" dirty="0">
                          <a:solidFill>
                            <a:srgbClr val="092540"/>
                          </a:solidFill>
                          <a:effectLst/>
                          <a:latin typeface="ＭＳ Ｐゴシック" panose="020B0600070205080204" pitchFamily="50" charset="-128"/>
                          <a:ea typeface="ＭＳ Ｐゴシック" panose="020B0600070205080204" pitchFamily="50" charset="-128"/>
                        </a:rPr>
                        <a:t>56.16%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441467"/>
                  </a:ext>
                </a:extLst>
              </a:tr>
            </a:tbl>
          </a:graphicData>
        </a:graphic>
      </p:graphicFrame>
      <p:sp>
        <p:nvSpPr>
          <p:cNvPr id="8" name="テキスト ボックス 7"/>
          <p:cNvSpPr txBox="1"/>
          <p:nvPr/>
        </p:nvSpPr>
        <p:spPr>
          <a:xfrm>
            <a:off x="962893" y="5403272"/>
            <a:ext cx="8081817" cy="861774"/>
          </a:xfrm>
          <a:prstGeom prst="rect">
            <a:avLst/>
          </a:prstGeom>
          <a:noFill/>
        </p:spPr>
        <p:txBody>
          <a:bodyPr wrap="square" rtlCol="0">
            <a:spAutoFit/>
          </a:bodyPr>
          <a:lstStyle/>
          <a:p>
            <a:r>
              <a:rPr kumimoji="1" lang="ja-JP" altLang="en-US" dirty="0">
                <a:solidFill>
                  <a:srgbClr val="FF0000"/>
                </a:solidFill>
                <a:latin typeface="UD デジタル 教科書体 NP-B" panose="02020700000000000000" pitchFamily="18" charset="-128"/>
                <a:ea typeface="UD デジタル 教科書体 NP-B" panose="02020700000000000000" pitchFamily="18" charset="-128"/>
              </a:rPr>
              <a:t>サイトの滞在時間は、国民民主党が一番、長かった。</a:t>
            </a:r>
            <a:endParaRPr kumimoji="1" lang="en-US" altLang="ja-JP" dirty="0">
              <a:solidFill>
                <a:srgbClr val="FF0000"/>
              </a:solidFill>
              <a:latin typeface="UD デジタル 教科書体 NP-B" panose="02020700000000000000" pitchFamily="18" charset="-128"/>
              <a:ea typeface="UD デジタル 教科書体 NP-B" panose="02020700000000000000" pitchFamily="18" charset="-128"/>
            </a:endParaRPr>
          </a:p>
          <a:p>
            <a:r>
              <a:rPr kumimoji="1" lang="en-US" altLang="ja-JP" sz="1600" dirty="0"/>
              <a:t>※</a:t>
            </a:r>
            <a:r>
              <a:rPr kumimoji="1" lang="ja-JP" altLang="en-US" sz="1600" dirty="0"/>
              <a:t>１人で何回も見た場合、セッション数は増えるが、ユニーク訪問者数は増えない。直帰率は１ページ目で離脱して２ページ目に行かなかった率。</a:t>
            </a:r>
          </a:p>
        </p:txBody>
      </p:sp>
      <p:sp>
        <p:nvSpPr>
          <p:cNvPr id="7" name="テキスト ボックス 6"/>
          <p:cNvSpPr txBox="1"/>
          <p:nvPr/>
        </p:nvSpPr>
        <p:spPr>
          <a:xfrm>
            <a:off x="1036783" y="147783"/>
            <a:ext cx="8109527" cy="492443"/>
          </a:xfrm>
          <a:prstGeom prst="rect">
            <a:avLst/>
          </a:prstGeom>
          <a:noFill/>
        </p:spPr>
        <p:txBody>
          <a:bodyPr wrap="square" rtlCol="0">
            <a:spAutoFit/>
          </a:bodyPr>
          <a:lstStyle/>
          <a:p>
            <a:r>
              <a:rPr kumimoji="1" lang="ja-JP" altLang="en-US" sz="2600" dirty="0">
                <a:latin typeface="UD デジタル 教科書体 NP-B" panose="02020700000000000000" pitchFamily="18" charset="-128"/>
                <a:ea typeface="UD デジタル 教科書体 NP-B" panose="02020700000000000000" pitchFamily="18" charset="-128"/>
              </a:rPr>
              <a:t>長期（１年間）７党のサイトのアクセス数の推移</a:t>
            </a: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5</a:t>
            </a:fld>
            <a:endParaRPr kumimoji="1" lang="ja-JP" altLang="en-US" dirty="0"/>
          </a:p>
        </p:txBody>
      </p:sp>
    </p:spTree>
    <p:extLst>
      <p:ext uri="{BB962C8B-B14F-4D97-AF65-F5344CB8AC3E}">
        <p14:creationId xmlns:p14="http://schemas.microsoft.com/office/powerpoint/2010/main" val="10055654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1347512" y="1118099"/>
            <a:ext cx="4024313"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⑧組み合わせ</a:t>
            </a:r>
            <a:endParaRPr lang="ja-JP" altLang="en-US" sz="2925" dirty="0"/>
          </a:p>
        </p:txBody>
      </p:sp>
      <p:sp>
        <p:nvSpPr>
          <p:cNvPr id="11" name="テキスト ボックス 10">
            <a:extLst>
              <a:ext uri="{FF2B5EF4-FFF2-40B4-BE49-F238E27FC236}">
                <a16:creationId xmlns:a16="http://schemas.microsoft.com/office/drawing/2014/main" id="{FDE562D8-0339-E681-D0A7-E6E9B4779E15}"/>
              </a:ext>
            </a:extLst>
          </p:cNvPr>
          <p:cNvSpPr txBox="1"/>
          <p:nvPr/>
        </p:nvSpPr>
        <p:spPr>
          <a:xfrm>
            <a:off x="1759044" y="1804457"/>
            <a:ext cx="1957527" cy="442429"/>
          </a:xfrm>
          <a:prstGeom prst="rect">
            <a:avLst/>
          </a:prstGeom>
          <a:solidFill>
            <a:schemeClr val="accent1">
              <a:lumMod val="20000"/>
              <a:lumOff val="80000"/>
            </a:schemeClr>
          </a:solidFill>
        </p:spPr>
        <p:txBody>
          <a:bodyPr wrap="square">
            <a:spAutoFit/>
          </a:bodyPr>
          <a:lstStyle/>
          <a:p>
            <a:r>
              <a:rPr lang="ja-JP" altLang="en-US" sz="2275" dirty="0">
                <a:latin typeface="UD デジタル 教科書体 N-B" panose="02020700000000000000" pitchFamily="17" charset="-128"/>
                <a:ea typeface="UD デジタル 教科書体 N-B" panose="02020700000000000000" pitchFamily="17" charset="-128"/>
              </a:rPr>
              <a:t>立憲民主党　</a:t>
            </a:r>
            <a:endParaRPr lang="ja-JP" altLang="en-US" sz="2275" dirty="0"/>
          </a:p>
        </p:txBody>
      </p:sp>
      <p:pic>
        <p:nvPicPr>
          <p:cNvPr id="3" name="図 2">
            <a:extLst>
              <a:ext uri="{FF2B5EF4-FFF2-40B4-BE49-F238E27FC236}">
                <a16:creationId xmlns:a16="http://schemas.microsoft.com/office/drawing/2014/main" id="{D4F631AF-EA25-E5D9-50D7-EEF3D78D5ECD}"/>
              </a:ext>
            </a:extLst>
          </p:cNvPr>
          <p:cNvPicPr>
            <a:picLocks noChangeAspect="1"/>
          </p:cNvPicPr>
          <p:nvPr/>
        </p:nvPicPr>
        <p:blipFill>
          <a:blip r:embed="rId2"/>
          <a:stretch>
            <a:fillRect/>
          </a:stretch>
        </p:blipFill>
        <p:spPr>
          <a:xfrm>
            <a:off x="2591215" y="2390791"/>
            <a:ext cx="6196727" cy="3349115"/>
          </a:xfrm>
          <a:prstGeom prst="rect">
            <a:avLst/>
          </a:prstGeom>
        </p:spPr>
      </p:pic>
      <p:sp>
        <p:nvSpPr>
          <p:cNvPr id="6" name="テキスト ボックス 5">
            <a:extLst>
              <a:ext uri="{FF2B5EF4-FFF2-40B4-BE49-F238E27FC236}">
                <a16:creationId xmlns:a16="http://schemas.microsoft.com/office/drawing/2014/main" id="{B6748F29-6516-0108-0017-C98603C1EB52}"/>
              </a:ext>
            </a:extLst>
          </p:cNvPr>
          <p:cNvSpPr txBox="1"/>
          <p:nvPr/>
        </p:nvSpPr>
        <p:spPr>
          <a:xfrm>
            <a:off x="5126902" y="320179"/>
            <a:ext cx="4539346" cy="1292662"/>
          </a:xfrm>
          <a:prstGeom prst="rect">
            <a:avLst/>
          </a:prstGeom>
          <a:solidFill>
            <a:srgbClr val="FFFF00"/>
          </a:solidFill>
        </p:spPr>
        <p:txBody>
          <a:bodyPr wrap="square">
            <a:spAutoFit/>
          </a:bodyPr>
          <a:lstStyle/>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自候補名と相手候補名の</a:t>
            </a:r>
            <a:r>
              <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Twitter</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の</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比較分析は、ネット運用の基本。</a:t>
            </a:r>
            <a:endParaRPr lang="en-US" altLang="ja-JP"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a:p>
            <a:pPr>
              <a:defRPr sz="2400" b="0" i="0" u="none" strike="noStrike" kern="1200" spc="0" baseline="0">
                <a:solidFill>
                  <a:prstClr val="black">
                    <a:lumMod val="65000"/>
                    <a:lumOff val="35000"/>
                  </a:prstClr>
                </a:solidFill>
                <a:latin typeface="+mn-lt"/>
                <a:ea typeface="+mn-ea"/>
                <a:cs typeface="+mn-cs"/>
              </a:defRPr>
            </a:pPr>
            <a:r>
              <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サンプルと</a:t>
            </a:r>
            <a:r>
              <a:rPr lang="ja-JP" altLang="en-US" sz="1950" dirty="0" smtClean="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rPr>
              <a:t>して「自民」「立憲」のキーワード比較しました。</a:t>
            </a:r>
            <a:endParaRPr lang="ja-JP" altLang="en-US" sz="1950" dirty="0">
              <a:solidFill>
                <a:schemeClr val="tx1">
                  <a:lumMod val="95000"/>
                  <a:lumOff val="5000"/>
                </a:schemeClr>
              </a:solidFill>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50</a:t>
            </a:fld>
            <a:endParaRPr kumimoji="1" lang="ja-JP" altLang="en-US" dirty="0"/>
          </a:p>
        </p:txBody>
      </p:sp>
    </p:spTree>
    <p:extLst>
      <p:ext uri="{BB962C8B-B14F-4D97-AF65-F5344CB8AC3E}">
        <p14:creationId xmlns:p14="http://schemas.microsoft.com/office/powerpoint/2010/main" val="27260021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1045230" y="957854"/>
            <a:ext cx="7343917" cy="542456"/>
          </a:xfrm>
          <a:prstGeom prst="rect">
            <a:avLst/>
          </a:prstGeom>
          <a:noFill/>
        </p:spPr>
        <p:txBody>
          <a:bodyPr wrap="square">
            <a:spAutoFit/>
          </a:bodyPr>
          <a:lstStyle/>
          <a:p>
            <a:r>
              <a:rPr lang="ja-JP" altLang="en-US" sz="2925" dirty="0">
                <a:solidFill>
                  <a:schemeClr val="bg2">
                    <a:lumMod val="50000"/>
                  </a:schemeClr>
                </a:solidFill>
                <a:latin typeface="UD デジタル 教科書体 N-B" panose="02020700000000000000" pitchFamily="17" charset="-128"/>
                <a:ea typeface="UD デジタル 教科書体 N-B" panose="02020700000000000000" pitchFamily="17" charset="-128"/>
              </a:rPr>
              <a:t>⑪自民と立憲のサイトのアクセス属性</a:t>
            </a:r>
            <a:endParaRPr lang="ja-JP" altLang="en-US" sz="2925" dirty="0"/>
          </a:p>
        </p:txBody>
      </p:sp>
      <p:pic>
        <p:nvPicPr>
          <p:cNvPr id="3" name="図 2">
            <a:extLst>
              <a:ext uri="{FF2B5EF4-FFF2-40B4-BE49-F238E27FC236}">
                <a16:creationId xmlns:a16="http://schemas.microsoft.com/office/drawing/2014/main" id="{8AB1985B-F7BB-F996-F424-E90E69501A3F}"/>
              </a:ext>
            </a:extLst>
          </p:cNvPr>
          <p:cNvPicPr>
            <a:picLocks noChangeAspect="1"/>
          </p:cNvPicPr>
          <p:nvPr/>
        </p:nvPicPr>
        <p:blipFill>
          <a:blip r:embed="rId2"/>
          <a:stretch>
            <a:fillRect/>
          </a:stretch>
        </p:blipFill>
        <p:spPr>
          <a:xfrm>
            <a:off x="1411299" y="1571464"/>
            <a:ext cx="7083403" cy="3715072"/>
          </a:xfrm>
          <a:prstGeom prst="rect">
            <a:avLst/>
          </a:prstGeom>
        </p:spPr>
      </p:pic>
      <p:sp>
        <p:nvSpPr>
          <p:cNvPr id="11" name="テキスト ボックス 10">
            <a:extLst>
              <a:ext uri="{FF2B5EF4-FFF2-40B4-BE49-F238E27FC236}">
                <a16:creationId xmlns:a16="http://schemas.microsoft.com/office/drawing/2014/main" id="{FDE562D8-0339-E681-D0A7-E6E9B4779E15}"/>
              </a:ext>
            </a:extLst>
          </p:cNvPr>
          <p:cNvSpPr txBox="1"/>
          <p:nvPr/>
        </p:nvSpPr>
        <p:spPr>
          <a:xfrm>
            <a:off x="3390620" y="5475033"/>
            <a:ext cx="2629461" cy="442429"/>
          </a:xfrm>
          <a:prstGeom prst="rect">
            <a:avLst/>
          </a:prstGeom>
          <a:noFill/>
        </p:spPr>
        <p:txBody>
          <a:bodyPr wrap="square">
            <a:spAutoFit/>
          </a:bodyPr>
          <a:lstStyle/>
          <a:p>
            <a:r>
              <a:rPr lang="ja-JP" altLang="en-US" sz="2275" dirty="0">
                <a:latin typeface="UD デジタル 教科書体 N-B" panose="02020700000000000000" pitchFamily="17" charset="-128"/>
                <a:ea typeface="UD デジタル 教科書体 N-B" panose="02020700000000000000" pitchFamily="17" charset="-128"/>
              </a:rPr>
              <a:t>自民党が２倍以上</a:t>
            </a:r>
            <a:endParaRPr lang="ja-JP" altLang="en-US" sz="2275" dirty="0"/>
          </a:p>
        </p:txBody>
      </p:sp>
      <p:sp>
        <p:nvSpPr>
          <p:cNvPr id="7" name="テキスト ボックス 6">
            <a:extLst>
              <a:ext uri="{FF2B5EF4-FFF2-40B4-BE49-F238E27FC236}">
                <a16:creationId xmlns:a16="http://schemas.microsoft.com/office/drawing/2014/main" id="{548CFA4D-50E9-C2A6-C8FC-2FA7A7CA63ED}"/>
              </a:ext>
            </a:extLst>
          </p:cNvPr>
          <p:cNvSpPr txBox="1"/>
          <p:nvPr/>
        </p:nvSpPr>
        <p:spPr>
          <a:xfrm>
            <a:off x="7556970" y="4664968"/>
            <a:ext cx="2225207" cy="1142620"/>
          </a:xfrm>
          <a:prstGeom prst="rect">
            <a:avLst/>
          </a:prstGeom>
          <a:solidFill>
            <a:schemeClr val="accent4">
              <a:lumMod val="40000"/>
              <a:lumOff val="60000"/>
            </a:schemeClr>
          </a:solidFill>
        </p:spPr>
        <p:txBody>
          <a:bodyPr wrap="square">
            <a:spAutoFit/>
          </a:bodyPr>
          <a:lstStyle/>
          <a:p>
            <a:r>
              <a:rPr lang="ja-JP" altLang="en-US"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アクセス者の</a:t>
            </a:r>
            <a:endParaRPr lang="en-US" altLang="ja-JP"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endParaRPr>
          </a:p>
          <a:p>
            <a:r>
              <a:rPr lang="ja-JP" altLang="en-US"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性別・年代別は</a:t>
            </a:r>
            <a:endParaRPr lang="en-US" altLang="ja-JP"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endParaRPr>
          </a:p>
          <a:p>
            <a:r>
              <a:rPr lang="ja-JP" altLang="en-US"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ほぼ同じ</a:t>
            </a:r>
            <a:endParaRPr lang="en-US" altLang="ja-JP"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endParaRPr>
          </a:p>
        </p:txBody>
      </p:sp>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51</a:t>
            </a:fld>
            <a:endParaRPr kumimoji="1" lang="ja-JP" altLang="en-US" dirty="0"/>
          </a:p>
        </p:txBody>
      </p:sp>
    </p:spTree>
    <p:extLst>
      <p:ext uri="{BB962C8B-B14F-4D97-AF65-F5344CB8AC3E}">
        <p14:creationId xmlns:p14="http://schemas.microsoft.com/office/powerpoint/2010/main" val="4651782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381001" y="2318327"/>
            <a:ext cx="9143999" cy="822182"/>
          </a:xfrm>
        </p:spPr>
        <p:txBody>
          <a:bodyPr>
            <a:normAutofit/>
          </a:bodyPr>
          <a:lstStyle/>
          <a:p>
            <a:r>
              <a:rPr lang="ja-JP" altLang="en-US" sz="4900" dirty="0" smtClean="0">
                <a:solidFill>
                  <a:srgbClr val="002060"/>
                </a:solidFill>
                <a:latin typeface="UD デジタル 教科書体 NP-B" panose="02020700000000000000" pitchFamily="18" charset="-128"/>
                <a:ea typeface="UD デジタル 教科書体 NP-B" panose="02020700000000000000" pitchFamily="18" charset="-128"/>
              </a:rPr>
              <a:t>ファーストの会</a:t>
            </a:r>
            <a:endParaRPr lang="ja-JP" altLang="en-US" sz="4000" dirty="0">
              <a:solidFill>
                <a:srgbClr val="002060"/>
              </a:solidFill>
              <a:latin typeface="UD デジタル 教科書体 NP-B" panose="02020700000000000000" pitchFamily="18" charset="-128"/>
              <a:ea typeface="UD デジタル 教科書体 NP-B" panose="02020700000000000000" pitchFamily="18" charset="-128"/>
            </a:endParaRPr>
          </a:p>
        </p:txBody>
      </p:sp>
      <p:sp>
        <p:nvSpPr>
          <p:cNvPr id="4" name="正方形/長方形 3"/>
          <p:cNvSpPr/>
          <p:nvPr/>
        </p:nvSpPr>
        <p:spPr>
          <a:xfrm>
            <a:off x="966357" y="753031"/>
            <a:ext cx="1723549"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smtClean="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第５章</a:t>
            </a:r>
            <a:endParaRPr kumimoji="0" lang="ja-JP" altLang="en-US"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正方形/長方形 4"/>
          <p:cNvSpPr/>
          <p:nvPr/>
        </p:nvSpPr>
        <p:spPr>
          <a:xfrm>
            <a:off x="722590" y="3843459"/>
            <a:ext cx="9057288" cy="138499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800" dirty="0" smtClean="0">
                <a:solidFill>
                  <a:prstClr val="black"/>
                </a:solidFill>
                <a:latin typeface="UD デジタル 教科書体 NP-B" panose="02020700000000000000" pitchFamily="18" charset="-128"/>
                <a:ea typeface="UD デジタル 教科書体 NP-B" panose="02020700000000000000" pitchFamily="18" charset="-128"/>
              </a:rPr>
              <a:t>今回の東京における最注目のファーストの会</a:t>
            </a:r>
            <a:endParaRPr lang="en-US" altLang="ja-JP" sz="2800" dirty="0" smtClean="0">
              <a:solidFill>
                <a:prstClr val="black"/>
              </a:solidFill>
              <a:latin typeface="UD デジタル 教科書体 NP-B" panose="02020700000000000000" pitchFamily="18" charset="-128"/>
              <a:ea typeface="UD デジタル 教科書体 NP-B" panose="020207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800" dirty="0" smtClean="0">
                <a:solidFill>
                  <a:prstClr val="black"/>
                </a:solidFill>
                <a:latin typeface="UD デジタル 教科書体 NP-B" panose="02020700000000000000" pitchFamily="18" charset="-128"/>
                <a:ea typeface="UD デジタル 教科書体 NP-B" panose="02020700000000000000" pitchFamily="18" charset="-128"/>
              </a:rPr>
              <a:t>7</a:t>
            </a:r>
            <a:r>
              <a:rPr lang="ja-JP" altLang="en-US" sz="2800" dirty="0" smtClean="0">
                <a:solidFill>
                  <a:prstClr val="black"/>
                </a:solidFill>
                <a:latin typeface="UD デジタル 教科書体 NP-B" panose="02020700000000000000" pitchFamily="18" charset="-128"/>
                <a:ea typeface="UD デジタル 教科書体 NP-B" panose="02020700000000000000" pitchFamily="18" charset="-128"/>
              </a:rPr>
              <a:t>党とは桁数が違うので別章にして資料を作りました。</a:t>
            </a:r>
            <a:endParaRPr lang="en-US" altLang="ja-JP" sz="2800" dirty="0" smtClean="0">
              <a:solidFill>
                <a:prstClr val="black"/>
              </a:solidFill>
              <a:latin typeface="UD デジタル 教科書体 NP-B" panose="02020700000000000000" pitchFamily="18" charset="-128"/>
              <a:ea typeface="UD デジタル 教科書体 NP-B" panose="020207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52</a:t>
            </a:fld>
            <a:endParaRPr kumimoji="1" lang="ja-JP" altLang="en-US"/>
          </a:p>
        </p:txBody>
      </p:sp>
    </p:spTree>
    <p:extLst>
      <p:ext uri="{BB962C8B-B14F-4D97-AF65-F5344CB8AC3E}">
        <p14:creationId xmlns:p14="http://schemas.microsoft.com/office/powerpoint/2010/main" val="21326407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868835" y="4745838"/>
            <a:ext cx="6509032" cy="1765798"/>
          </a:xfrm>
          <a:prstGeom prst="rect">
            <a:avLst/>
          </a:prstGeom>
        </p:spPr>
      </p:pic>
      <p:pic>
        <p:nvPicPr>
          <p:cNvPr id="5" name="図 4"/>
          <p:cNvPicPr>
            <a:picLocks noChangeAspect="1"/>
          </p:cNvPicPr>
          <p:nvPr/>
        </p:nvPicPr>
        <p:blipFill>
          <a:blip r:embed="rId3"/>
          <a:stretch>
            <a:fillRect/>
          </a:stretch>
        </p:blipFill>
        <p:spPr>
          <a:xfrm>
            <a:off x="623906" y="4861547"/>
            <a:ext cx="2190068" cy="1308344"/>
          </a:xfrm>
          <a:prstGeom prst="rect">
            <a:avLst/>
          </a:prstGeom>
        </p:spPr>
      </p:pic>
      <p:pic>
        <p:nvPicPr>
          <p:cNvPr id="6" name="図 5"/>
          <p:cNvPicPr>
            <a:picLocks noChangeAspect="1"/>
          </p:cNvPicPr>
          <p:nvPr/>
        </p:nvPicPr>
        <p:blipFill>
          <a:blip r:embed="rId4"/>
          <a:stretch>
            <a:fillRect/>
          </a:stretch>
        </p:blipFill>
        <p:spPr>
          <a:xfrm>
            <a:off x="4914223" y="213055"/>
            <a:ext cx="4463645" cy="1509908"/>
          </a:xfrm>
          <a:prstGeom prst="rect">
            <a:avLst/>
          </a:prstGeom>
        </p:spPr>
      </p:pic>
      <p:sp>
        <p:nvSpPr>
          <p:cNvPr id="7" name="正方形/長方形 6"/>
          <p:cNvSpPr/>
          <p:nvPr/>
        </p:nvSpPr>
        <p:spPr>
          <a:xfrm>
            <a:off x="742659" y="915197"/>
            <a:ext cx="4017446" cy="584775"/>
          </a:xfrm>
          <a:prstGeom prst="rect">
            <a:avLst/>
          </a:prstGeom>
        </p:spPr>
        <p:txBody>
          <a:bodyPr wrap="none">
            <a:spAutoFit/>
          </a:bodyPr>
          <a:lstStyle/>
          <a:p>
            <a:r>
              <a:rPr lang="en-US" altLang="ja-JP" sz="3200" dirty="0">
                <a:latin typeface="UD デジタル 教科書体 NP-B" panose="02020700000000000000" pitchFamily="18" charset="-128"/>
                <a:ea typeface="UD デジタル 教科書体 NP-B" panose="02020700000000000000" pitchFamily="18" charset="-128"/>
              </a:rPr>
              <a:t>https://1st-jp.jp/</a:t>
            </a:r>
            <a:endParaRPr lang="ja-JP" altLang="en-US" sz="3200" dirty="0">
              <a:latin typeface="UD デジタル 教科書体 NP-B" panose="02020700000000000000" pitchFamily="18" charset="-128"/>
              <a:ea typeface="UD デジタル 教科書体 NP-B" panose="02020700000000000000" pitchFamily="18" charset="-128"/>
            </a:endParaRPr>
          </a:p>
        </p:txBody>
      </p:sp>
      <p:sp>
        <p:nvSpPr>
          <p:cNvPr id="8" name="正方形/長方形 7"/>
          <p:cNvSpPr/>
          <p:nvPr/>
        </p:nvSpPr>
        <p:spPr>
          <a:xfrm>
            <a:off x="742659" y="489449"/>
            <a:ext cx="2339102" cy="461665"/>
          </a:xfrm>
          <a:prstGeom prst="rect">
            <a:avLst/>
          </a:prstGeom>
        </p:spPr>
        <p:txBody>
          <a:bodyPr wrap="none">
            <a:spAutoFit/>
          </a:bodyPr>
          <a:lstStyle/>
          <a:p>
            <a:r>
              <a:rPr lang="ja-JP" altLang="en-US" sz="2400" dirty="0">
                <a:latin typeface="UD デジタル 教科書体 NP-B" panose="02020700000000000000" pitchFamily="18" charset="-128"/>
                <a:ea typeface="UD デジタル 教科書体 NP-B" panose="02020700000000000000" pitchFamily="18" charset="-128"/>
              </a:rPr>
              <a:t>ファーストの会</a:t>
            </a:r>
            <a:endParaRPr lang="ja-JP" altLang="en-US" sz="2400" dirty="0">
              <a:latin typeface="UD デジタル 教科書体 NP-B" panose="02020700000000000000" pitchFamily="18" charset="-128"/>
              <a:ea typeface="UD デジタル 教科書体 NP-B" panose="02020700000000000000" pitchFamily="18" charset="-128"/>
            </a:endParaRPr>
          </a:p>
        </p:txBody>
      </p:sp>
      <p:pic>
        <p:nvPicPr>
          <p:cNvPr id="9" name="図 8"/>
          <p:cNvPicPr>
            <a:picLocks noChangeAspect="1"/>
          </p:cNvPicPr>
          <p:nvPr/>
        </p:nvPicPr>
        <p:blipFill>
          <a:blip r:embed="rId5"/>
          <a:stretch>
            <a:fillRect/>
          </a:stretch>
        </p:blipFill>
        <p:spPr>
          <a:xfrm>
            <a:off x="623907" y="1916223"/>
            <a:ext cx="8763339" cy="2581887"/>
          </a:xfrm>
          <a:prstGeom prst="rect">
            <a:avLst/>
          </a:prstGeom>
        </p:spPr>
      </p:pic>
      <p:sp>
        <p:nvSpPr>
          <p:cNvPr id="2" name="スライド番号プレースホルダー 1"/>
          <p:cNvSpPr>
            <a:spLocks noGrp="1"/>
          </p:cNvSpPr>
          <p:nvPr>
            <p:ph type="sldNum" sz="quarter" idx="12"/>
          </p:nvPr>
        </p:nvSpPr>
        <p:spPr/>
        <p:txBody>
          <a:bodyPr/>
          <a:lstStyle/>
          <a:p>
            <a:fld id="{4E497658-71EC-4256-86D4-10FCC11BF696}" type="slidenum">
              <a:rPr kumimoji="1" lang="ja-JP" altLang="en-US" smtClean="0"/>
              <a:t>53</a:t>
            </a:fld>
            <a:endParaRPr kumimoji="1" lang="ja-JP" altLang="en-US"/>
          </a:p>
        </p:txBody>
      </p:sp>
    </p:spTree>
    <p:extLst>
      <p:ext uri="{BB962C8B-B14F-4D97-AF65-F5344CB8AC3E}">
        <p14:creationId xmlns:p14="http://schemas.microsoft.com/office/powerpoint/2010/main" val="3269238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42658" y="489449"/>
            <a:ext cx="8105777" cy="830997"/>
          </a:xfrm>
          <a:prstGeom prst="rect">
            <a:avLst/>
          </a:prstGeom>
        </p:spPr>
        <p:txBody>
          <a:bodyPr wrap="square">
            <a:spAutoFit/>
          </a:bodyPr>
          <a:lstStyle/>
          <a:p>
            <a:r>
              <a:rPr lang="ja-JP" altLang="en-US" sz="2400" dirty="0" smtClean="0">
                <a:latin typeface="UD デジタル 教科書体 NP-B" panose="02020700000000000000" pitchFamily="18" charset="-128"/>
                <a:ea typeface="UD デジタル 教科書体 NP-B" panose="02020700000000000000" pitchFamily="18" charset="-128"/>
              </a:rPr>
              <a:t>「ファースト</a:t>
            </a:r>
            <a:r>
              <a:rPr lang="ja-JP" altLang="en-US" sz="2400" dirty="0">
                <a:latin typeface="UD デジタル 教科書体 NP-B" panose="02020700000000000000" pitchFamily="18" charset="-128"/>
                <a:ea typeface="UD デジタル 教科書体 NP-B" panose="02020700000000000000" pitchFamily="18" charset="-128"/>
              </a:rPr>
              <a:t>の</a:t>
            </a:r>
            <a:r>
              <a:rPr lang="ja-JP" altLang="en-US" sz="2400" dirty="0" smtClean="0">
                <a:latin typeface="UD デジタル 教科書体 NP-B" panose="02020700000000000000" pitchFamily="18" charset="-128"/>
                <a:ea typeface="UD デジタル 教科書体 NP-B" panose="02020700000000000000" pitchFamily="18" charset="-128"/>
              </a:rPr>
              <a:t>会」「都民ファースト」「荒木ちはる」　　　</a:t>
            </a:r>
            <a:endParaRPr lang="en-US" altLang="ja-JP" sz="2400" dirty="0" smtClean="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　</a:t>
            </a:r>
            <a:r>
              <a:rPr lang="ja-JP" altLang="en-US" sz="2400" dirty="0" smtClean="0">
                <a:latin typeface="UD デジタル 教科書体 NP-B" panose="02020700000000000000" pitchFamily="18" charset="-128"/>
                <a:ea typeface="UD デジタル 教科書体 NP-B" panose="02020700000000000000" pitchFamily="18" charset="-128"/>
              </a:rPr>
              <a:t>　２０１５０</a:t>
            </a:r>
            <a:r>
              <a:rPr lang="en-US" altLang="ja-JP" sz="2400" dirty="0" smtClean="0">
                <a:latin typeface="UD デジタル 教科書体 NP-B" panose="02020700000000000000" pitchFamily="18" charset="-128"/>
                <a:ea typeface="UD デジタル 教科書体 NP-B" panose="02020700000000000000" pitchFamily="18" charset="-128"/>
              </a:rPr>
              <a:t>Tweet</a:t>
            </a:r>
            <a:r>
              <a:rPr lang="ja-JP" altLang="en-US" sz="2400" dirty="0" smtClean="0">
                <a:latin typeface="UD デジタル 教科書体 NP-B" panose="02020700000000000000" pitchFamily="18" charset="-128"/>
                <a:ea typeface="UD デジタル 教科書体 NP-B" panose="02020700000000000000" pitchFamily="18" charset="-128"/>
              </a:rPr>
              <a:t>のビッグデータ</a:t>
            </a:r>
            <a:endParaRPr lang="ja-JP" altLang="en-US" sz="2400" dirty="0">
              <a:latin typeface="UD デジタル 教科書体 NP-B" panose="02020700000000000000" pitchFamily="18" charset="-128"/>
              <a:ea typeface="UD デジタル 教科書体 NP-B" panose="02020700000000000000" pitchFamily="18" charset="-128"/>
            </a:endParaRPr>
          </a:p>
        </p:txBody>
      </p:sp>
      <p:pic>
        <p:nvPicPr>
          <p:cNvPr id="6" name="図 5"/>
          <p:cNvPicPr>
            <a:picLocks noChangeAspect="1"/>
          </p:cNvPicPr>
          <p:nvPr/>
        </p:nvPicPr>
        <p:blipFill rotWithShape="1">
          <a:blip r:embed="rId2"/>
          <a:srcRect t="3281" r="120" b="14715"/>
          <a:stretch/>
        </p:blipFill>
        <p:spPr>
          <a:xfrm>
            <a:off x="2521527" y="1422124"/>
            <a:ext cx="7287492" cy="1865666"/>
          </a:xfrm>
          <a:prstGeom prst="rect">
            <a:avLst/>
          </a:prstGeom>
        </p:spPr>
      </p:pic>
      <p:pic>
        <p:nvPicPr>
          <p:cNvPr id="7" name="図 6"/>
          <p:cNvPicPr>
            <a:picLocks noChangeAspect="1"/>
          </p:cNvPicPr>
          <p:nvPr/>
        </p:nvPicPr>
        <p:blipFill>
          <a:blip r:embed="rId3"/>
          <a:stretch>
            <a:fillRect/>
          </a:stretch>
        </p:blipFill>
        <p:spPr>
          <a:xfrm>
            <a:off x="315329" y="1422124"/>
            <a:ext cx="2040230" cy="1889102"/>
          </a:xfrm>
          <a:prstGeom prst="rect">
            <a:avLst/>
          </a:prstGeom>
        </p:spPr>
      </p:pic>
      <p:pic>
        <p:nvPicPr>
          <p:cNvPr id="8" name="図 7"/>
          <p:cNvPicPr>
            <a:picLocks noChangeAspect="1"/>
          </p:cNvPicPr>
          <p:nvPr/>
        </p:nvPicPr>
        <p:blipFill>
          <a:blip r:embed="rId4"/>
          <a:stretch>
            <a:fillRect/>
          </a:stretch>
        </p:blipFill>
        <p:spPr>
          <a:xfrm>
            <a:off x="315329" y="3555703"/>
            <a:ext cx="4529554" cy="2531598"/>
          </a:xfrm>
          <a:prstGeom prst="rect">
            <a:avLst/>
          </a:prstGeom>
        </p:spPr>
      </p:pic>
      <p:pic>
        <p:nvPicPr>
          <p:cNvPr id="9" name="図 8"/>
          <p:cNvPicPr>
            <a:picLocks noChangeAspect="1"/>
          </p:cNvPicPr>
          <p:nvPr/>
        </p:nvPicPr>
        <p:blipFill>
          <a:blip r:embed="rId5"/>
          <a:stretch>
            <a:fillRect/>
          </a:stretch>
        </p:blipFill>
        <p:spPr>
          <a:xfrm>
            <a:off x="5253497" y="3389468"/>
            <a:ext cx="4241483" cy="3190770"/>
          </a:xfrm>
          <a:prstGeom prst="rect">
            <a:avLst/>
          </a:prstGeom>
        </p:spPr>
      </p:pic>
      <p:sp>
        <p:nvSpPr>
          <p:cNvPr id="10" name="スライド番号プレースホルダー 9"/>
          <p:cNvSpPr>
            <a:spLocks noGrp="1"/>
          </p:cNvSpPr>
          <p:nvPr>
            <p:ph type="sldNum" sz="quarter" idx="12"/>
          </p:nvPr>
        </p:nvSpPr>
        <p:spPr/>
        <p:txBody>
          <a:bodyPr/>
          <a:lstStyle/>
          <a:p>
            <a:fld id="{4E497658-71EC-4256-86D4-10FCC11BF696}" type="slidenum">
              <a:rPr kumimoji="1" lang="ja-JP" altLang="en-US" smtClean="0"/>
              <a:t>54</a:t>
            </a:fld>
            <a:endParaRPr kumimoji="1" lang="ja-JP" altLang="en-US" dirty="0"/>
          </a:p>
        </p:txBody>
      </p:sp>
    </p:spTree>
    <p:extLst>
      <p:ext uri="{BB962C8B-B14F-4D97-AF65-F5344CB8AC3E}">
        <p14:creationId xmlns:p14="http://schemas.microsoft.com/office/powerpoint/2010/main" val="243044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42658" y="489449"/>
            <a:ext cx="8105777" cy="830997"/>
          </a:xfrm>
          <a:prstGeom prst="rect">
            <a:avLst/>
          </a:prstGeom>
        </p:spPr>
        <p:txBody>
          <a:bodyPr wrap="square">
            <a:spAutoFit/>
          </a:bodyPr>
          <a:lstStyle/>
          <a:p>
            <a:r>
              <a:rPr lang="ja-JP" altLang="en-US" sz="2400" dirty="0" smtClean="0">
                <a:latin typeface="UD デジタル 教科書体 NP-B" panose="02020700000000000000" pitchFamily="18" charset="-128"/>
                <a:ea typeface="UD デジタル 教科書体 NP-B" panose="02020700000000000000" pitchFamily="18" charset="-128"/>
              </a:rPr>
              <a:t>「ファースト</a:t>
            </a:r>
            <a:r>
              <a:rPr lang="ja-JP" altLang="en-US" sz="2400" dirty="0">
                <a:latin typeface="UD デジタル 教科書体 NP-B" panose="02020700000000000000" pitchFamily="18" charset="-128"/>
                <a:ea typeface="UD デジタル 教科書体 NP-B" panose="02020700000000000000" pitchFamily="18" charset="-128"/>
              </a:rPr>
              <a:t>の</a:t>
            </a:r>
            <a:r>
              <a:rPr lang="ja-JP" altLang="en-US" sz="2400" dirty="0" smtClean="0">
                <a:latin typeface="UD デジタル 教科書体 NP-B" panose="02020700000000000000" pitchFamily="18" charset="-128"/>
                <a:ea typeface="UD デジタル 教科書体 NP-B" panose="02020700000000000000" pitchFamily="18" charset="-128"/>
              </a:rPr>
              <a:t>会」「都民ファースト」「荒木ちはる」　　　</a:t>
            </a:r>
            <a:endParaRPr lang="en-US" altLang="ja-JP" sz="2400" dirty="0" smtClean="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　</a:t>
            </a:r>
            <a:r>
              <a:rPr lang="ja-JP" altLang="en-US" sz="2400" dirty="0" smtClean="0">
                <a:latin typeface="UD デジタル 教科書体 NP-B" panose="02020700000000000000" pitchFamily="18" charset="-128"/>
                <a:ea typeface="UD デジタル 教科書体 NP-B" panose="02020700000000000000" pitchFamily="18" charset="-128"/>
              </a:rPr>
              <a:t>　２０１５０</a:t>
            </a:r>
            <a:r>
              <a:rPr lang="en-US" altLang="ja-JP" sz="2400" dirty="0" smtClean="0">
                <a:latin typeface="UD デジタル 教科書体 NP-B" panose="02020700000000000000" pitchFamily="18" charset="-128"/>
                <a:ea typeface="UD デジタル 教科書体 NP-B" panose="02020700000000000000" pitchFamily="18" charset="-128"/>
              </a:rPr>
              <a:t>Tweet</a:t>
            </a:r>
            <a:r>
              <a:rPr lang="ja-JP" altLang="en-US" sz="2400" dirty="0" smtClean="0">
                <a:latin typeface="UD デジタル 教科書体 NP-B" panose="02020700000000000000" pitchFamily="18" charset="-128"/>
                <a:ea typeface="UD デジタル 教科書体 NP-B" panose="02020700000000000000" pitchFamily="18" charset="-128"/>
              </a:rPr>
              <a:t>のビッグデータ</a:t>
            </a:r>
            <a:endParaRPr lang="ja-JP" altLang="en-US" sz="2400" dirty="0">
              <a:latin typeface="UD デジタル 教科書体 NP-B" panose="02020700000000000000" pitchFamily="18" charset="-128"/>
              <a:ea typeface="UD デジタル 教科書体 NP-B" panose="02020700000000000000" pitchFamily="18" charset="-128"/>
            </a:endParaRPr>
          </a:p>
        </p:txBody>
      </p:sp>
      <p:pic>
        <p:nvPicPr>
          <p:cNvPr id="2" name="図 1"/>
          <p:cNvPicPr>
            <a:picLocks noChangeAspect="1"/>
          </p:cNvPicPr>
          <p:nvPr/>
        </p:nvPicPr>
        <p:blipFill>
          <a:blip r:embed="rId2"/>
          <a:stretch>
            <a:fillRect/>
          </a:stretch>
        </p:blipFill>
        <p:spPr>
          <a:xfrm>
            <a:off x="6308437" y="1485912"/>
            <a:ext cx="3402265" cy="1912405"/>
          </a:xfrm>
          <a:prstGeom prst="rect">
            <a:avLst/>
          </a:prstGeom>
        </p:spPr>
      </p:pic>
      <p:pic>
        <p:nvPicPr>
          <p:cNvPr id="3" name="図 2"/>
          <p:cNvPicPr>
            <a:picLocks noChangeAspect="1"/>
          </p:cNvPicPr>
          <p:nvPr/>
        </p:nvPicPr>
        <p:blipFill>
          <a:blip r:embed="rId3"/>
          <a:stretch>
            <a:fillRect/>
          </a:stretch>
        </p:blipFill>
        <p:spPr>
          <a:xfrm>
            <a:off x="226423" y="1320446"/>
            <a:ext cx="5998886" cy="2243338"/>
          </a:xfrm>
          <a:prstGeom prst="rect">
            <a:avLst/>
          </a:prstGeom>
        </p:spPr>
      </p:pic>
      <p:pic>
        <p:nvPicPr>
          <p:cNvPr id="4" name="図 3"/>
          <p:cNvPicPr>
            <a:picLocks noChangeAspect="1"/>
          </p:cNvPicPr>
          <p:nvPr/>
        </p:nvPicPr>
        <p:blipFill>
          <a:blip r:embed="rId4"/>
          <a:stretch>
            <a:fillRect/>
          </a:stretch>
        </p:blipFill>
        <p:spPr>
          <a:xfrm>
            <a:off x="2447636" y="3563783"/>
            <a:ext cx="7368474" cy="2990966"/>
          </a:xfrm>
          <a:prstGeom prst="rect">
            <a:avLst/>
          </a:prstGeom>
        </p:spPr>
      </p:pic>
      <p:pic>
        <p:nvPicPr>
          <p:cNvPr id="10" name="図 9"/>
          <p:cNvPicPr>
            <a:picLocks noChangeAspect="1"/>
          </p:cNvPicPr>
          <p:nvPr/>
        </p:nvPicPr>
        <p:blipFill>
          <a:blip r:embed="rId5"/>
          <a:stretch>
            <a:fillRect/>
          </a:stretch>
        </p:blipFill>
        <p:spPr>
          <a:xfrm>
            <a:off x="742658" y="4073237"/>
            <a:ext cx="1551034" cy="2002791"/>
          </a:xfrm>
          <a:prstGeom prst="rect">
            <a:avLst/>
          </a:prstGeom>
        </p:spPr>
      </p:pic>
      <p:sp>
        <p:nvSpPr>
          <p:cNvPr id="11" name="スライド番号プレースホルダー 10"/>
          <p:cNvSpPr>
            <a:spLocks noGrp="1"/>
          </p:cNvSpPr>
          <p:nvPr>
            <p:ph type="sldNum" sz="quarter" idx="12"/>
          </p:nvPr>
        </p:nvSpPr>
        <p:spPr/>
        <p:txBody>
          <a:bodyPr/>
          <a:lstStyle/>
          <a:p>
            <a:fld id="{4E497658-71EC-4256-86D4-10FCC11BF696}" type="slidenum">
              <a:rPr kumimoji="1" lang="ja-JP" altLang="en-US" smtClean="0"/>
              <a:t>55</a:t>
            </a:fld>
            <a:endParaRPr kumimoji="1" lang="ja-JP" altLang="en-US" dirty="0"/>
          </a:p>
        </p:txBody>
      </p:sp>
    </p:spTree>
    <p:extLst>
      <p:ext uri="{BB962C8B-B14F-4D97-AF65-F5344CB8AC3E}">
        <p14:creationId xmlns:p14="http://schemas.microsoft.com/office/powerpoint/2010/main" val="25382555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381001" y="2318327"/>
            <a:ext cx="9143999" cy="822182"/>
          </a:xfrm>
        </p:spPr>
        <p:txBody>
          <a:bodyPr>
            <a:normAutofit/>
          </a:bodyPr>
          <a:lstStyle/>
          <a:p>
            <a:r>
              <a:rPr lang="ja-JP" altLang="en-US" sz="4900" dirty="0" smtClean="0">
                <a:solidFill>
                  <a:srgbClr val="002060"/>
                </a:solidFill>
                <a:latin typeface="UD デジタル 教科書体 NP-B" panose="02020700000000000000" pitchFamily="18" charset="-128"/>
                <a:ea typeface="UD デジタル 教科書体 NP-B" panose="02020700000000000000" pitchFamily="18" charset="-128"/>
              </a:rPr>
              <a:t>具体的な運用プラン</a:t>
            </a:r>
            <a:endParaRPr lang="ja-JP" altLang="en-US" sz="4000" dirty="0">
              <a:solidFill>
                <a:srgbClr val="002060"/>
              </a:solidFill>
              <a:latin typeface="UD デジタル 教科書体 NP-B" panose="02020700000000000000" pitchFamily="18" charset="-128"/>
              <a:ea typeface="UD デジタル 教科書体 NP-B" panose="02020700000000000000" pitchFamily="18" charset="-128"/>
            </a:endParaRPr>
          </a:p>
        </p:txBody>
      </p:sp>
      <p:sp>
        <p:nvSpPr>
          <p:cNvPr id="4" name="正方形/長方形 3"/>
          <p:cNvSpPr/>
          <p:nvPr/>
        </p:nvSpPr>
        <p:spPr>
          <a:xfrm>
            <a:off x="966357" y="753031"/>
            <a:ext cx="1723549"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smtClean="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第６章</a:t>
            </a:r>
            <a:endParaRPr kumimoji="0" lang="ja-JP" altLang="en-US"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正方形/長方形 4"/>
          <p:cNvSpPr/>
          <p:nvPr/>
        </p:nvSpPr>
        <p:spPr>
          <a:xfrm>
            <a:off x="722590" y="3843459"/>
            <a:ext cx="8802410" cy="138499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800" dirty="0" smtClean="0">
                <a:solidFill>
                  <a:prstClr val="black"/>
                </a:solidFill>
                <a:latin typeface="UD デジタル 教科書体 NP-B" panose="02020700000000000000" pitchFamily="18" charset="-128"/>
                <a:ea typeface="UD デジタル 教科書体 NP-B" panose="02020700000000000000" pitchFamily="18" charset="-128"/>
              </a:rPr>
              <a:t>秘書さん等で、データ活用などの勝つための</a:t>
            </a:r>
            <a:endParaRPr lang="en-US" altLang="ja-JP" sz="2800" dirty="0" smtClean="0">
              <a:solidFill>
                <a:prstClr val="black"/>
              </a:solidFill>
              <a:latin typeface="UD デジタル 教科書体 NP-B" panose="02020700000000000000" pitchFamily="18" charset="-128"/>
              <a:ea typeface="UD デジタル 教科書体 NP-B" panose="020207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基本的な対策ができている事務所は以下は不要です。</a:t>
            </a:r>
            <a:endParaRPr kumimoji="1" lang="en-US" altLang="ja-JP" sz="2800" b="0" i="0" u="none" strike="noStrike" kern="1200" cap="none" spc="0" normalizeH="0" baseline="0" noProof="0" dirty="0" smtClean="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dirty="0" smtClean="0">
                <a:solidFill>
                  <a:prstClr val="black"/>
                </a:solidFill>
                <a:latin typeface="UD デジタル 教科書体 NP-B" panose="02020700000000000000" pitchFamily="18" charset="-128"/>
                <a:ea typeface="UD デジタル 教科書体 NP-B" panose="02020700000000000000" pitchFamily="18" charset="-128"/>
              </a:rPr>
              <a:t>自前で運用ができない方のみご覧ください。</a:t>
            </a:r>
            <a:endParaRPr kumimoji="1" lang="ja-JP" altLang="en-US" sz="28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56</a:t>
            </a:fld>
            <a:endParaRPr kumimoji="1" lang="ja-JP" altLang="en-US"/>
          </a:p>
        </p:txBody>
      </p:sp>
    </p:spTree>
    <p:extLst>
      <p:ext uri="{BB962C8B-B14F-4D97-AF65-F5344CB8AC3E}">
        <p14:creationId xmlns:p14="http://schemas.microsoft.com/office/powerpoint/2010/main" val="4612197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003A537-6914-48AA-9D42-81338EF43DBA}"/>
              </a:ext>
            </a:extLst>
          </p:cNvPr>
          <p:cNvSpPr txBox="1"/>
          <p:nvPr/>
        </p:nvSpPr>
        <p:spPr>
          <a:xfrm>
            <a:off x="493057" y="285980"/>
            <a:ext cx="6015317" cy="707886"/>
          </a:xfrm>
          <a:prstGeom prst="rect">
            <a:avLst/>
          </a:prstGeom>
          <a:solidFill>
            <a:srgbClr val="002060"/>
          </a:solidFill>
        </p:spPr>
        <p:txBody>
          <a:bodyPr wrap="square">
            <a:spAutoFit/>
          </a:bodyPr>
          <a:lstStyle/>
          <a:p>
            <a:pPr algn="ctr"/>
            <a:r>
              <a:rPr lang="ja-JP" altLang="en-US" sz="4000" dirty="0">
                <a:solidFill>
                  <a:schemeClr val="bg1"/>
                </a:solidFill>
                <a:latin typeface="UD デジタル 教科書体 N-B" panose="02020700000000000000" pitchFamily="17" charset="-128"/>
                <a:ea typeface="UD デジタル 教科書体 N-B" panose="02020700000000000000" pitchFamily="17" charset="-128"/>
              </a:rPr>
              <a:t>ネット選挙 必勝パック</a:t>
            </a:r>
          </a:p>
        </p:txBody>
      </p:sp>
      <p:sp>
        <p:nvSpPr>
          <p:cNvPr id="6" name="テキスト ボックス 5">
            <a:extLst>
              <a:ext uri="{FF2B5EF4-FFF2-40B4-BE49-F238E27FC236}">
                <a16:creationId xmlns:a16="http://schemas.microsoft.com/office/drawing/2014/main" id="{1140FB09-8B32-4AC3-98FE-FFE4C93AA97E}"/>
              </a:ext>
            </a:extLst>
          </p:cNvPr>
          <p:cNvSpPr txBox="1"/>
          <p:nvPr/>
        </p:nvSpPr>
        <p:spPr>
          <a:xfrm>
            <a:off x="373153" y="1777672"/>
            <a:ext cx="6255123" cy="4893647"/>
          </a:xfrm>
          <a:prstGeom prst="rect">
            <a:avLst/>
          </a:prstGeom>
          <a:noFill/>
        </p:spPr>
        <p:txBody>
          <a:bodyPr wrap="square">
            <a:spAutoFit/>
          </a:bodyPr>
          <a:lstStyle/>
          <a:p>
            <a:r>
              <a:rPr lang="ja-JP" altLang="en-US" sz="2400" dirty="0">
                <a:solidFill>
                  <a:srgbClr val="FF0000"/>
                </a:solidFill>
                <a:latin typeface="UD デジタル 教科書体 N-B" panose="02020700000000000000" pitchFamily="17" charset="-128"/>
                <a:ea typeface="UD デジタル 教科書体 N-B" panose="02020700000000000000" pitchFamily="17" charset="-128"/>
              </a:rPr>
              <a:t>１，</a:t>
            </a:r>
            <a:r>
              <a:rPr lang="en-US" altLang="ja-JP" sz="2400" dirty="0">
                <a:solidFill>
                  <a:srgbClr val="FF0000"/>
                </a:solidFill>
                <a:latin typeface="UD デジタル 教科書体 N-B" panose="02020700000000000000" pitchFamily="17" charset="-128"/>
                <a:ea typeface="UD デジタル 教科書体 N-B" panose="02020700000000000000" pitchFamily="17" charset="-128"/>
              </a:rPr>
              <a:t>LINE</a:t>
            </a:r>
            <a:r>
              <a:rPr lang="ja-JP" altLang="en-US" sz="2400" dirty="0">
                <a:solidFill>
                  <a:srgbClr val="FF0000"/>
                </a:solidFill>
                <a:latin typeface="UD デジタル 教科書体 N-B" panose="02020700000000000000" pitchFamily="17" charset="-128"/>
                <a:ea typeface="UD デジタル 教科書体 N-B" panose="02020700000000000000" pitchFamily="17" charset="-128"/>
              </a:rPr>
              <a:t>に特殊な選挙機能を追加</a:t>
            </a:r>
            <a:endParaRPr lang="en-US" altLang="ja-JP" sz="2400" dirty="0">
              <a:solidFill>
                <a:srgbClr val="FF0000"/>
              </a:solidFill>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自候補</a:t>
            </a:r>
            <a:r>
              <a:rPr lang="ja-JP" altLang="en-US" sz="1800" dirty="0">
                <a:latin typeface="UD デジタル 教科書体 N-B" panose="02020700000000000000" pitchFamily="17" charset="-128"/>
                <a:ea typeface="UD デジタル 教科書体 N-B" panose="02020700000000000000" pitchFamily="17" charset="-128"/>
              </a:rPr>
              <a:t>の公式</a:t>
            </a:r>
            <a:r>
              <a:rPr lang="en-US" altLang="ja-JP" sz="1800" dirty="0">
                <a:latin typeface="UD デジタル 教科書体 N-B" panose="02020700000000000000" pitchFamily="17" charset="-128"/>
                <a:ea typeface="UD デジタル 教科書体 N-B" panose="02020700000000000000" pitchFamily="17" charset="-128"/>
              </a:rPr>
              <a:t>LINE</a:t>
            </a:r>
            <a:r>
              <a:rPr lang="ja-JP" altLang="en-US" dirty="0">
                <a:latin typeface="UD デジタル 教科書体 N-B" panose="02020700000000000000" pitchFamily="17" charset="-128"/>
                <a:ea typeface="UD デジタル 教科書体 N-B" panose="02020700000000000000" pitchFamily="17" charset="-128"/>
              </a:rPr>
              <a:t>に、選挙機能を追加して、</a:t>
            </a:r>
            <a:r>
              <a:rPr lang="ja-JP" altLang="en-US" sz="1800" dirty="0">
                <a:latin typeface="UD デジタル 教科書体 N-B" panose="02020700000000000000" pitchFamily="17" charset="-128"/>
                <a:ea typeface="UD デジタル 教科書体 N-B" panose="02020700000000000000" pitchFamily="17" charset="-128"/>
              </a:rPr>
              <a:t>顧客データ管理と、所属別オンライン集会ができるように改良。</a:t>
            </a:r>
            <a:endParaRPr lang="en-US" altLang="ja-JP" sz="1800" dirty="0">
              <a:latin typeface="UD デジタル 教科書体 N-B" panose="02020700000000000000" pitchFamily="17" charset="-128"/>
              <a:ea typeface="UD デジタル 教科書体 N-B" panose="02020700000000000000" pitchFamily="17" charset="-128"/>
            </a:endParaRPr>
          </a:p>
          <a:p>
            <a:r>
              <a:rPr lang="ja-JP" altLang="en-US" sz="1800" dirty="0">
                <a:latin typeface="UD デジタル 教科書体 N-B" panose="02020700000000000000" pitchFamily="17" charset="-128"/>
                <a:ea typeface="UD デジタル 教科書体 N-B" panose="02020700000000000000" pitchFamily="17" charset="-128"/>
              </a:rPr>
              <a:t> </a:t>
            </a:r>
            <a:endParaRPr lang="en-US" altLang="ja-JP" sz="1800" dirty="0">
              <a:latin typeface="UD デジタル 教科書体 N-B" panose="02020700000000000000" pitchFamily="17" charset="-128"/>
              <a:ea typeface="UD デジタル 教科書体 N-B" panose="02020700000000000000" pitchFamily="17" charset="-128"/>
            </a:endParaRPr>
          </a:p>
          <a:p>
            <a:r>
              <a:rPr lang="ja-JP" altLang="en-US" sz="2400" dirty="0">
                <a:solidFill>
                  <a:srgbClr val="FF0000"/>
                </a:solidFill>
                <a:latin typeface="UD デジタル 教科書体 N-B" panose="02020700000000000000" pitchFamily="17" charset="-128"/>
                <a:ea typeface="UD デジタル 教科書体 N-B" panose="02020700000000000000" pitchFamily="17" charset="-128"/>
              </a:rPr>
              <a:t>２，選挙区のアクセス比較解析</a:t>
            </a:r>
            <a:endParaRPr lang="en-US" altLang="ja-JP" sz="2400" dirty="0">
              <a:solidFill>
                <a:srgbClr val="FF0000"/>
              </a:solidFill>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自身と競合候補のホームページのアクセス数、アクセス属性、検索ワードを数値化し比較分析して解析。</a:t>
            </a:r>
            <a:endParaRPr lang="en-US" altLang="ja-JP" dirty="0">
              <a:latin typeface="UD デジタル 教科書体 N-B" panose="02020700000000000000" pitchFamily="17" charset="-128"/>
              <a:ea typeface="UD デジタル 教科書体 N-B" panose="02020700000000000000" pitchFamily="17" charset="-128"/>
            </a:endParaRPr>
          </a:p>
          <a:p>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sz="2400" dirty="0">
                <a:solidFill>
                  <a:srgbClr val="FF0000"/>
                </a:solidFill>
                <a:latin typeface="UD デジタル 教科書体 N-B" panose="02020700000000000000" pitchFamily="17" charset="-128"/>
                <a:ea typeface="UD デジタル 教科書体 N-B" panose="02020700000000000000" pitchFamily="17" charset="-128"/>
              </a:rPr>
              <a:t>３</a:t>
            </a:r>
            <a:r>
              <a:rPr lang="en-US" altLang="ja-JP" sz="2400" dirty="0">
                <a:solidFill>
                  <a:srgbClr val="FF0000"/>
                </a:solidFill>
                <a:latin typeface="UD デジタル 教科書体 N-B" panose="02020700000000000000" pitchFamily="17" charset="-128"/>
                <a:ea typeface="UD デジタル 教科書体 N-B" panose="02020700000000000000" pitchFamily="17" charset="-128"/>
              </a:rPr>
              <a:t>,</a:t>
            </a:r>
            <a:r>
              <a:rPr lang="ja-JP" altLang="en-US" sz="2400" dirty="0">
                <a:solidFill>
                  <a:srgbClr val="FF0000"/>
                </a:solidFill>
                <a:latin typeface="UD デジタル 教科書体 N-B" panose="02020700000000000000" pitchFamily="17" charset="-128"/>
                <a:ea typeface="UD デジタル 教科書体 N-B" panose="02020700000000000000" pitchFamily="17" charset="-128"/>
              </a:rPr>
              <a:t> 選挙の検索ワードのコントロール</a:t>
            </a:r>
            <a:endParaRPr lang="en-US" altLang="ja-JP" sz="2400" dirty="0">
              <a:solidFill>
                <a:srgbClr val="FF0000"/>
              </a:solidFill>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上記の分析に基づき、その選挙区内での検索ワードを自候補のアクセスにコントロール。</a:t>
            </a:r>
            <a:endParaRPr lang="en-US" altLang="ja-JP" dirty="0">
              <a:latin typeface="UD デジタル 教科書体 N-B" panose="02020700000000000000" pitchFamily="17" charset="-128"/>
              <a:ea typeface="UD デジタル 教科書体 N-B" panose="02020700000000000000" pitchFamily="17" charset="-128"/>
            </a:endParaRPr>
          </a:p>
          <a:p>
            <a:endParaRPr lang="en-US" altLang="ja-JP" dirty="0">
              <a:latin typeface="UD デジタル 教科書体 N-B" panose="02020700000000000000" pitchFamily="17" charset="-128"/>
              <a:ea typeface="UD デジタル 教科書体 N-B" panose="02020700000000000000" pitchFamily="17" charset="-128"/>
            </a:endParaRPr>
          </a:p>
          <a:p>
            <a:r>
              <a:rPr lang="ja-JP" altLang="en-US" sz="2400" dirty="0">
                <a:solidFill>
                  <a:srgbClr val="FF0000"/>
                </a:solidFill>
                <a:latin typeface="UD デジタル 教科書体 N-B" panose="02020700000000000000" pitchFamily="17" charset="-128"/>
                <a:ea typeface="UD デジタル 教科書体 N-B" panose="02020700000000000000" pitchFamily="17" charset="-128"/>
              </a:rPr>
              <a:t>４</a:t>
            </a:r>
            <a:r>
              <a:rPr lang="en-US" altLang="ja-JP" sz="2400" dirty="0">
                <a:solidFill>
                  <a:srgbClr val="FF0000"/>
                </a:solidFill>
                <a:latin typeface="UD デジタル 教科書体 N-B" panose="02020700000000000000" pitchFamily="17" charset="-128"/>
                <a:ea typeface="UD デジタル 教科書体 N-B" panose="02020700000000000000" pitchFamily="17" charset="-128"/>
              </a:rPr>
              <a:t>,</a:t>
            </a:r>
            <a:r>
              <a:rPr lang="ja-JP" altLang="en-US" sz="2400" dirty="0">
                <a:solidFill>
                  <a:srgbClr val="FF0000"/>
                </a:solidFill>
                <a:latin typeface="UD デジタル 教科書体 N-B" panose="02020700000000000000" pitchFamily="17" charset="-128"/>
                <a:ea typeface="UD デジタル 教科書体 N-B" panose="02020700000000000000" pitchFamily="17" charset="-128"/>
              </a:rPr>
              <a:t> 政治活動用の動画作成　他</a:t>
            </a:r>
            <a:endParaRPr lang="en-US" altLang="ja-JP" sz="2400" dirty="0">
              <a:solidFill>
                <a:srgbClr val="FF0000"/>
              </a:solidFill>
              <a:latin typeface="UD デジタル 教科書体 N-B" panose="02020700000000000000" pitchFamily="17" charset="-128"/>
              <a:ea typeface="UD デジタル 教科書体 N-B" panose="02020700000000000000" pitchFamily="17" charset="-128"/>
            </a:endParaRPr>
          </a:p>
          <a:p>
            <a:r>
              <a:rPr lang="ja-JP" altLang="en-US" dirty="0">
                <a:latin typeface="UD デジタル 教科書体 N-B" panose="02020700000000000000" pitchFamily="17" charset="-128"/>
                <a:ea typeface="UD デジタル 教科書体 N-B" panose="02020700000000000000" pitchFamily="17" charset="-128"/>
              </a:rPr>
              <a:t>上記の検索ワードに基づき、東武チームで動画を撮影、編集、作成し、</a:t>
            </a:r>
            <a:r>
              <a:rPr lang="en-US" altLang="ja-JP" dirty="0" err="1">
                <a:latin typeface="UD デジタル 教科書体 N-B" panose="02020700000000000000" pitchFamily="17" charset="-128"/>
                <a:ea typeface="UD デジタル 教科書体 N-B" panose="02020700000000000000" pitchFamily="17" charset="-128"/>
              </a:rPr>
              <a:t>youtube</a:t>
            </a:r>
            <a:r>
              <a:rPr lang="ja-JP" altLang="en-US" dirty="0">
                <a:latin typeface="UD デジタル 教科書体 N-B" panose="02020700000000000000" pitchFamily="17" charset="-128"/>
                <a:ea typeface="UD デジタル 教科書体 N-B" panose="02020700000000000000" pitchFamily="17" charset="-128"/>
              </a:rPr>
              <a:t>に投稿。</a:t>
            </a:r>
            <a:endParaRPr lang="en-US" altLang="ja-JP" dirty="0">
              <a:latin typeface="UD デジタル 教科書体 N-B" panose="02020700000000000000" pitchFamily="17" charset="-128"/>
              <a:ea typeface="UD デジタル 教科書体 N-B" panose="02020700000000000000" pitchFamily="17" charset="-128"/>
            </a:endParaRPr>
          </a:p>
          <a:p>
            <a:endParaRPr lang="ja-JP" altLang="en-US" dirty="0"/>
          </a:p>
        </p:txBody>
      </p:sp>
      <p:pic>
        <p:nvPicPr>
          <p:cNvPr id="5" name="図 4">
            <a:extLst>
              <a:ext uri="{FF2B5EF4-FFF2-40B4-BE49-F238E27FC236}">
                <a16:creationId xmlns:a16="http://schemas.microsoft.com/office/drawing/2014/main" id="{C9136182-0338-4619-9832-97269A6347CC}"/>
              </a:ext>
            </a:extLst>
          </p:cNvPr>
          <p:cNvPicPr>
            <a:picLocks noChangeAspect="1"/>
          </p:cNvPicPr>
          <p:nvPr/>
        </p:nvPicPr>
        <p:blipFill>
          <a:blip r:embed="rId2"/>
          <a:stretch>
            <a:fillRect/>
          </a:stretch>
        </p:blipFill>
        <p:spPr>
          <a:xfrm>
            <a:off x="7003464" y="582706"/>
            <a:ext cx="2795128" cy="6088613"/>
          </a:xfrm>
          <a:prstGeom prst="rect">
            <a:avLst/>
          </a:prstGeom>
        </p:spPr>
      </p:pic>
      <p:pic>
        <p:nvPicPr>
          <p:cNvPr id="8" name="図 7">
            <a:extLst>
              <a:ext uri="{FF2B5EF4-FFF2-40B4-BE49-F238E27FC236}">
                <a16:creationId xmlns:a16="http://schemas.microsoft.com/office/drawing/2014/main" id="{D72A3B89-09BD-4144-A264-D527324C42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1694" y="1586752"/>
            <a:ext cx="2409335" cy="5217457"/>
          </a:xfrm>
          <a:prstGeom prst="rect">
            <a:avLst/>
          </a:prstGeom>
        </p:spPr>
      </p:pic>
      <p:sp>
        <p:nvSpPr>
          <p:cNvPr id="12" name="テキスト ボックス 11">
            <a:extLst>
              <a:ext uri="{FF2B5EF4-FFF2-40B4-BE49-F238E27FC236}">
                <a16:creationId xmlns:a16="http://schemas.microsoft.com/office/drawing/2014/main" id="{9F289B3D-762D-408D-8D4E-FBCFA3504C61}"/>
              </a:ext>
            </a:extLst>
          </p:cNvPr>
          <p:cNvSpPr txBox="1"/>
          <p:nvPr/>
        </p:nvSpPr>
        <p:spPr>
          <a:xfrm>
            <a:off x="324971" y="1200720"/>
            <a:ext cx="7497860" cy="523220"/>
          </a:xfrm>
          <a:prstGeom prst="rect">
            <a:avLst/>
          </a:prstGeom>
          <a:noFill/>
        </p:spPr>
        <p:txBody>
          <a:bodyPr wrap="square">
            <a:spAutoFit/>
          </a:bodyPr>
          <a:lstStyle/>
          <a:p>
            <a:r>
              <a:rPr lang="ja-JP" altLang="en-US" sz="2800" dirty="0">
                <a:latin typeface="UD デジタル 教科書体 N-B" panose="02020700000000000000" pitchFamily="17" charset="-128"/>
                <a:ea typeface="UD デジタル 教科書体 N-B" panose="02020700000000000000" pitchFamily="17" charset="-128"/>
              </a:rPr>
              <a:t>あの「ネット選挙 必勝法」をついに公開</a:t>
            </a:r>
            <a:endParaRPr lang="en-US" altLang="ja-JP" sz="2800" dirty="0">
              <a:latin typeface="UD デジタル 教科書体 N-B" panose="02020700000000000000" pitchFamily="17" charset="-128"/>
              <a:ea typeface="UD デジタル 教科書体 N-B" panose="02020700000000000000" pitchFamily="17" charset="-128"/>
            </a:endParaRPr>
          </a:p>
        </p:txBody>
      </p:sp>
      <p:sp>
        <p:nvSpPr>
          <p:cNvPr id="2" name="スライド番号プレースホルダー 1"/>
          <p:cNvSpPr>
            <a:spLocks noGrp="1"/>
          </p:cNvSpPr>
          <p:nvPr>
            <p:ph type="sldNum" sz="quarter" idx="12"/>
          </p:nvPr>
        </p:nvSpPr>
        <p:spPr/>
        <p:txBody>
          <a:bodyPr/>
          <a:lstStyle/>
          <a:p>
            <a:fld id="{4E497658-71EC-4256-86D4-10FCC11BF696}" type="slidenum">
              <a:rPr kumimoji="1" lang="ja-JP" altLang="en-US" smtClean="0"/>
              <a:t>57</a:t>
            </a:fld>
            <a:endParaRPr kumimoji="1" lang="ja-JP" altLang="en-US"/>
          </a:p>
        </p:txBody>
      </p:sp>
    </p:spTree>
    <p:extLst>
      <p:ext uri="{BB962C8B-B14F-4D97-AF65-F5344CB8AC3E}">
        <p14:creationId xmlns:p14="http://schemas.microsoft.com/office/powerpoint/2010/main" val="37269560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E672F5-B5D7-48A6-8AA5-AD5528DB1F7C}"/>
              </a:ext>
            </a:extLst>
          </p:cNvPr>
          <p:cNvSpPr>
            <a:spLocks noGrp="1"/>
          </p:cNvSpPr>
          <p:nvPr>
            <p:ph type="title"/>
          </p:nvPr>
        </p:nvSpPr>
        <p:spPr>
          <a:xfrm>
            <a:off x="1066520" y="2453903"/>
            <a:ext cx="8543925" cy="1325563"/>
          </a:xfrm>
        </p:spPr>
        <p:txBody>
          <a:bodyPr>
            <a:normAutofit/>
          </a:bodyPr>
          <a:lstStyle/>
          <a:p>
            <a:r>
              <a:rPr lang="ja-JP" altLang="en-US" sz="4400" dirty="0">
                <a:latin typeface="UD デジタル 教科書体 N-B" panose="02020700000000000000" pitchFamily="17" charset="-128"/>
                <a:ea typeface="UD デジタル 教科書体 N-B" panose="02020700000000000000" pitchFamily="17" charset="-128"/>
              </a:rPr>
              <a:t>１，</a:t>
            </a:r>
            <a:r>
              <a:rPr lang="en-US" altLang="ja-JP" sz="4400" dirty="0">
                <a:latin typeface="UD デジタル 教科書体 N-B" panose="02020700000000000000" pitchFamily="17" charset="-128"/>
                <a:ea typeface="UD デジタル 教科書体 N-B" panose="02020700000000000000" pitchFamily="17" charset="-128"/>
              </a:rPr>
              <a:t/>
            </a:r>
            <a:br>
              <a:rPr lang="en-US" altLang="ja-JP" sz="4400" dirty="0">
                <a:latin typeface="UD デジタル 教科書体 N-B" panose="02020700000000000000" pitchFamily="17" charset="-128"/>
                <a:ea typeface="UD デジタル 教科書体 N-B" panose="02020700000000000000" pitchFamily="17" charset="-128"/>
              </a:rPr>
            </a:br>
            <a:r>
              <a:rPr lang="en-US" altLang="ja-JP" sz="4400" dirty="0">
                <a:latin typeface="UD デジタル 教科書体 N-B" panose="02020700000000000000" pitchFamily="17" charset="-128"/>
                <a:ea typeface="UD デジタル 教科書体 N-B" panose="02020700000000000000" pitchFamily="17" charset="-128"/>
              </a:rPr>
              <a:t>LINE</a:t>
            </a:r>
            <a:r>
              <a:rPr lang="ja-JP" altLang="en-US" sz="4400" dirty="0">
                <a:latin typeface="UD デジタル 教科書体 N-B" panose="02020700000000000000" pitchFamily="17" charset="-128"/>
                <a:ea typeface="UD デジタル 教科書体 N-B" panose="02020700000000000000" pitchFamily="17" charset="-128"/>
              </a:rPr>
              <a:t>に特殊な選挙機能を追加</a:t>
            </a:r>
            <a:endParaRPr kumimoji="1" lang="ja-JP" altLang="en-US" dirty="0"/>
          </a:p>
        </p:txBody>
      </p:sp>
      <p:sp>
        <p:nvSpPr>
          <p:cNvPr id="4" name="スライド番号プレースホルダー 3">
            <a:extLst>
              <a:ext uri="{FF2B5EF4-FFF2-40B4-BE49-F238E27FC236}">
                <a16:creationId xmlns:a16="http://schemas.microsoft.com/office/drawing/2014/main" id="{2A2BE8DB-8A60-42B4-B176-FEA6495906C3}"/>
              </a:ext>
            </a:extLst>
          </p:cNvPr>
          <p:cNvSpPr>
            <a:spLocks noGrp="1"/>
          </p:cNvSpPr>
          <p:nvPr>
            <p:ph type="sldNum" sz="quarter" idx="12"/>
          </p:nvPr>
        </p:nvSpPr>
        <p:spPr/>
        <p:txBody>
          <a:bodyPr/>
          <a:lstStyle/>
          <a:p>
            <a:fld id="{76D4438F-90A7-4B96-B4CC-F065B87DD160}" type="slidenum">
              <a:rPr kumimoji="1" lang="ja-JP" altLang="en-US" smtClean="0"/>
              <a:t>58</a:t>
            </a:fld>
            <a:endParaRPr kumimoji="1" lang="ja-JP" altLang="en-US" dirty="0"/>
          </a:p>
        </p:txBody>
      </p:sp>
    </p:spTree>
    <p:extLst>
      <p:ext uri="{BB962C8B-B14F-4D97-AF65-F5344CB8AC3E}">
        <p14:creationId xmlns:p14="http://schemas.microsoft.com/office/powerpoint/2010/main" val="32944651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140FB09-8B32-4AC3-98FE-FFE4C93AA97E}"/>
              </a:ext>
            </a:extLst>
          </p:cNvPr>
          <p:cNvSpPr txBox="1"/>
          <p:nvPr/>
        </p:nvSpPr>
        <p:spPr>
          <a:xfrm>
            <a:off x="468406" y="1531877"/>
            <a:ext cx="6111688" cy="1938992"/>
          </a:xfrm>
          <a:prstGeom prst="rect">
            <a:avLst/>
          </a:prstGeom>
          <a:noFill/>
        </p:spPr>
        <p:txBody>
          <a:bodyPr wrap="square">
            <a:spAutoFit/>
          </a:bodyPr>
          <a:lstStyle/>
          <a:p>
            <a:r>
              <a:rPr lang="ja-JP" altLang="en-US" sz="2400" dirty="0">
                <a:latin typeface="UD デジタル 教科書体 N-B" panose="02020700000000000000" pitchFamily="17" charset="-128"/>
                <a:ea typeface="UD デジタル 教科書体 N-B" panose="02020700000000000000" pitchFamily="17" charset="-128"/>
              </a:rPr>
              <a:t>自候補の公式</a:t>
            </a:r>
            <a:r>
              <a:rPr lang="en-US" altLang="ja-JP" sz="2400" dirty="0">
                <a:latin typeface="UD デジタル 教科書体 N-B" panose="02020700000000000000" pitchFamily="17" charset="-128"/>
                <a:ea typeface="UD デジタル 教科書体 N-B" panose="02020700000000000000" pitchFamily="17" charset="-128"/>
              </a:rPr>
              <a:t>LINE</a:t>
            </a:r>
            <a:r>
              <a:rPr lang="ja-JP" altLang="en-US" sz="2400" dirty="0">
                <a:latin typeface="UD デジタル 教科書体 N-B" panose="02020700000000000000" pitchFamily="17" charset="-128"/>
                <a:ea typeface="UD デジタル 教科書体 N-B" panose="02020700000000000000" pitchFamily="17" charset="-128"/>
              </a:rPr>
              <a:t>に、選挙機能を追加し、顧客データを管理。また、所属団体別集会、年代別、性別の動画配信も可能に。</a:t>
            </a:r>
            <a:endParaRPr lang="en-US" altLang="ja-JP" sz="2400" dirty="0">
              <a:latin typeface="UD デジタル 教科書体 N-B" panose="02020700000000000000" pitchFamily="17" charset="-128"/>
              <a:ea typeface="UD デジタル 教科書体 N-B" panose="02020700000000000000" pitchFamily="17" charset="-128"/>
            </a:endParaRPr>
          </a:p>
          <a:p>
            <a:endParaRPr lang="en-US" altLang="ja-JP" sz="2400" dirty="0">
              <a:latin typeface="UD デジタル 教科書体 N-B" panose="02020700000000000000" pitchFamily="17" charset="-128"/>
              <a:ea typeface="UD デジタル 教科書体 N-B" panose="02020700000000000000" pitchFamily="17" charset="-128"/>
            </a:endParaRPr>
          </a:p>
          <a:p>
            <a:r>
              <a:rPr lang="ja-JP" altLang="en-US" sz="2400" dirty="0">
                <a:latin typeface="UD デジタル 教科書体 N-B" panose="02020700000000000000" pitchFamily="17" charset="-128"/>
                <a:ea typeface="UD デジタル 教科書体 N-B" panose="02020700000000000000" pitchFamily="17" charset="-128"/>
              </a:rPr>
              <a:t>１つのアカウントに推薦団体別の</a:t>
            </a:r>
            <a:r>
              <a:rPr lang="en-US" altLang="ja-JP" sz="2400" dirty="0">
                <a:latin typeface="UD デジタル 教科書体 N-B" panose="02020700000000000000" pitchFamily="17" charset="-128"/>
                <a:ea typeface="UD デジタル 教科書体 N-B" panose="02020700000000000000" pitchFamily="17" charset="-128"/>
              </a:rPr>
              <a:t>QR</a:t>
            </a:r>
            <a:r>
              <a:rPr lang="ja-JP" altLang="en-US" sz="2400" dirty="0">
                <a:latin typeface="UD デジタル 教科書体 N-B" panose="02020700000000000000" pitchFamily="17" charset="-128"/>
                <a:ea typeface="UD デジタル 教科書体 N-B" panose="02020700000000000000" pitchFamily="17" charset="-128"/>
              </a:rPr>
              <a:t>コード</a:t>
            </a:r>
            <a:endParaRPr lang="en-US" altLang="ja-JP" sz="1800" dirty="0">
              <a:latin typeface="UD デジタル 教科書体 N-B" panose="02020700000000000000" pitchFamily="17" charset="-128"/>
              <a:ea typeface="UD デジタル 教科書体 N-B" panose="02020700000000000000" pitchFamily="17" charset="-128"/>
            </a:endParaRPr>
          </a:p>
        </p:txBody>
      </p:sp>
      <p:pic>
        <p:nvPicPr>
          <p:cNvPr id="5" name="図 4">
            <a:extLst>
              <a:ext uri="{FF2B5EF4-FFF2-40B4-BE49-F238E27FC236}">
                <a16:creationId xmlns:a16="http://schemas.microsoft.com/office/drawing/2014/main" id="{C9136182-0338-4619-9832-97269A6347CC}"/>
              </a:ext>
            </a:extLst>
          </p:cNvPr>
          <p:cNvPicPr>
            <a:picLocks noChangeAspect="1"/>
          </p:cNvPicPr>
          <p:nvPr/>
        </p:nvPicPr>
        <p:blipFill>
          <a:blip r:embed="rId2"/>
          <a:stretch>
            <a:fillRect/>
          </a:stretch>
        </p:blipFill>
        <p:spPr>
          <a:xfrm>
            <a:off x="7142461" y="1572762"/>
            <a:ext cx="2295133" cy="4999476"/>
          </a:xfrm>
          <a:prstGeom prst="rect">
            <a:avLst/>
          </a:prstGeom>
        </p:spPr>
      </p:pic>
      <p:pic>
        <p:nvPicPr>
          <p:cNvPr id="8" name="図 7">
            <a:extLst>
              <a:ext uri="{FF2B5EF4-FFF2-40B4-BE49-F238E27FC236}">
                <a16:creationId xmlns:a16="http://schemas.microsoft.com/office/drawing/2014/main" id="{D72A3B89-09BD-4144-A264-D527324C42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90882" y="2411037"/>
            <a:ext cx="1982940" cy="4294090"/>
          </a:xfrm>
          <a:prstGeom prst="rect">
            <a:avLst/>
          </a:prstGeom>
        </p:spPr>
      </p:pic>
      <p:sp>
        <p:nvSpPr>
          <p:cNvPr id="7" name="テキスト ボックス 6">
            <a:extLst>
              <a:ext uri="{FF2B5EF4-FFF2-40B4-BE49-F238E27FC236}">
                <a16:creationId xmlns:a16="http://schemas.microsoft.com/office/drawing/2014/main" id="{C247715F-CB56-4515-9563-E3C6057D5FBB}"/>
              </a:ext>
            </a:extLst>
          </p:cNvPr>
          <p:cNvSpPr txBox="1"/>
          <p:nvPr/>
        </p:nvSpPr>
        <p:spPr>
          <a:xfrm>
            <a:off x="404365" y="395850"/>
            <a:ext cx="8888507" cy="769441"/>
          </a:xfrm>
          <a:prstGeom prst="rect">
            <a:avLst/>
          </a:prstGeom>
          <a:noFill/>
        </p:spPr>
        <p:txBody>
          <a:bodyPr wrap="square">
            <a:spAutoFit/>
          </a:bodyPr>
          <a:lstStyle/>
          <a:p>
            <a:pPr algn="ctr"/>
            <a:r>
              <a:rPr lang="en-US" altLang="ja-JP" sz="4400" dirty="0">
                <a:solidFill>
                  <a:srgbClr val="002060"/>
                </a:solidFill>
                <a:latin typeface="UD デジタル 教科書体 N-B" panose="02020700000000000000" pitchFamily="17" charset="-128"/>
                <a:ea typeface="UD デジタル 教科書体 N-B" panose="02020700000000000000" pitchFamily="17" charset="-128"/>
              </a:rPr>
              <a:t>LINE</a:t>
            </a:r>
            <a:r>
              <a:rPr lang="ja-JP" altLang="en-US" sz="4400" dirty="0">
                <a:solidFill>
                  <a:srgbClr val="002060"/>
                </a:solidFill>
                <a:latin typeface="UD デジタル 教科書体 N-B" panose="02020700000000000000" pitchFamily="17" charset="-128"/>
                <a:ea typeface="UD デジタル 教科書体 N-B" panose="02020700000000000000" pitchFamily="17" charset="-128"/>
              </a:rPr>
              <a:t>で推薦団体別に集会＆管理</a:t>
            </a:r>
            <a:endParaRPr lang="en-US" altLang="ja-JP" sz="4400" dirty="0">
              <a:solidFill>
                <a:srgbClr val="002060"/>
              </a:solidFill>
              <a:latin typeface="UD デジタル 教科書体 N-B" panose="02020700000000000000" pitchFamily="17" charset="-128"/>
              <a:ea typeface="UD デジタル 教科書体 N-B" panose="02020700000000000000" pitchFamily="17" charset="-128"/>
            </a:endParaRPr>
          </a:p>
        </p:txBody>
      </p:sp>
      <p:pic>
        <p:nvPicPr>
          <p:cNvPr id="3" name="図 2">
            <a:extLst>
              <a:ext uri="{FF2B5EF4-FFF2-40B4-BE49-F238E27FC236}">
                <a16:creationId xmlns:a16="http://schemas.microsoft.com/office/drawing/2014/main" id="{733CFD5E-0574-4C17-AFB3-C411A464AFB5}"/>
              </a:ext>
            </a:extLst>
          </p:cNvPr>
          <p:cNvPicPr>
            <a:picLocks noChangeAspect="1"/>
          </p:cNvPicPr>
          <p:nvPr/>
        </p:nvPicPr>
        <p:blipFill>
          <a:blip r:embed="rId4"/>
          <a:stretch>
            <a:fillRect/>
          </a:stretch>
        </p:blipFill>
        <p:spPr>
          <a:xfrm>
            <a:off x="468406" y="3608944"/>
            <a:ext cx="1898276" cy="1898276"/>
          </a:xfrm>
          <a:prstGeom prst="rect">
            <a:avLst/>
          </a:prstGeom>
        </p:spPr>
      </p:pic>
      <p:sp>
        <p:nvSpPr>
          <p:cNvPr id="10" name="テキスト ボックス 9">
            <a:extLst>
              <a:ext uri="{FF2B5EF4-FFF2-40B4-BE49-F238E27FC236}">
                <a16:creationId xmlns:a16="http://schemas.microsoft.com/office/drawing/2014/main" id="{424A2238-F0A9-4337-AF07-81B0F3327F26}"/>
              </a:ext>
            </a:extLst>
          </p:cNvPr>
          <p:cNvSpPr txBox="1"/>
          <p:nvPr/>
        </p:nvSpPr>
        <p:spPr>
          <a:xfrm>
            <a:off x="372202" y="5364873"/>
            <a:ext cx="2295133" cy="338554"/>
          </a:xfrm>
          <a:prstGeom prst="rect">
            <a:avLst/>
          </a:prstGeom>
          <a:noFill/>
        </p:spPr>
        <p:txBody>
          <a:bodyPr wrap="square">
            <a:spAutoFit/>
          </a:bodyPr>
          <a:lstStyle/>
          <a:p>
            <a:r>
              <a:rPr lang="ja-JP" altLang="en-US" sz="1600" dirty="0">
                <a:latin typeface="UD デジタル 教科書体 N-B" panose="02020700000000000000" pitchFamily="17" charset="-128"/>
                <a:ea typeface="UD デジタル 教科書体 N-B" panose="02020700000000000000" pitchFamily="17" charset="-128"/>
              </a:rPr>
              <a:t>東武トップツアーズ</a:t>
            </a:r>
            <a:endParaRPr lang="ja-JP" altLang="en-US" sz="1600" dirty="0"/>
          </a:p>
        </p:txBody>
      </p:sp>
      <p:pic>
        <p:nvPicPr>
          <p:cNvPr id="11" name="図 10">
            <a:extLst>
              <a:ext uri="{FF2B5EF4-FFF2-40B4-BE49-F238E27FC236}">
                <a16:creationId xmlns:a16="http://schemas.microsoft.com/office/drawing/2014/main" id="{F00C4920-065E-4432-A43A-BCF915843A32}"/>
              </a:ext>
            </a:extLst>
          </p:cNvPr>
          <p:cNvPicPr>
            <a:picLocks noChangeAspect="1"/>
          </p:cNvPicPr>
          <p:nvPr/>
        </p:nvPicPr>
        <p:blipFill>
          <a:blip r:embed="rId5"/>
          <a:stretch>
            <a:fillRect/>
          </a:stretch>
        </p:blipFill>
        <p:spPr>
          <a:xfrm>
            <a:off x="2763539" y="3635874"/>
            <a:ext cx="1898276" cy="1898276"/>
          </a:xfrm>
          <a:prstGeom prst="rect">
            <a:avLst/>
          </a:prstGeom>
        </p:spPr>
      </p:pic>
      <p:sp>
        <p:nvSpPr>
          <p:cNvPr id="12" name="テキスト ボックス 11">
            <a:extLst>
              <a:ext uri="{FF2B5EF4-FFF2-40B4-BE49-F238E27FC236}">
                <a16:creationId xmlns:a16="http://schemas.microsoft.com/office/drawing/2014/main" id="{9C63A5C9-7335-45F7-B625-8EB8C4325FD9}"/>
              </a:ext>
            </a:extLst>
          </p:cNvPr>
          <p:cNvSpPr txBox="1"/>
          <p:nvPr/>
        </p:nvSpPr>
        <p:spPr>
          <a:xfrm>
            <a:off x="3209362" y="5355615"/>
            <a:ext cx="1230575" cy="338554"/>
          </a:xfrm>
          <a:prstGeom prst="rect">
            <a:avLst/>
          </a:prstGeom>
          <a:noFill/>
        </p:spPr>
        <p:txBody>
          <a:bodyPr wrap="square">
            <a:spAutoFit/>
          </a:bodyPr>
          <a:lstStyle/>
          <a:p>
            <a:r>
              <a:rPr lang="ja-JP" altLang="en-US" sz="1600" dirty="0">
                <a:latin typeface="UD デジタル 教科書体 N-B" panose="02020700000000000000" pitchFamily="17" charset="-128"/>
                <a:ea typeface="UD デジタル 教科書体 N-B" panose="02020700000000000000" pitchFamily="17" charset="-128"/>
              </a:rPr>
              <a:t>東武鉄道</a:t>
            </a:r>
            <a:endParaRPr lang="ja-JP" altLang="en-US" sz="1600" dirty="0"/>
          </a:p>
        </p:txBody>
      </p:sp>
      <p:pic>
        <p:nvPicPr>
          <p:cNvPr id="13" name="図 12">
            <a:extLst>
              <a:ext uri="{FF2B5EF4-FFF2-40B4-BE49-F238E27FC236}">
                <a16:creationId xmlns:a16="http://schemas.microsoft.com/office/drawing/2014/main" id="{441572A7-94D4-404F-9834-7294F9217EA8}"/>
              </a:ext>
            </a:extLst>
          </p:cNvPr>
          <p:cNvPicPr>
            <a:picLocks noChangeAspect="1"/>
          </p:cNvPicPr>
          <p:nvPr/>
        </p:nvPicPr>
        <p:blipFill>
          <a:blip r:embed="rId5"/>
          <a:stretch>
            <a:fillRect/>
          </a:stretch>
        </p:blipFill>
        <p:spPr>
          <a:xfrm>
            <a:off x="5058672" y="3615410"/>
            <a:ext cx="1909482" cy="1909482"/>
          </a:xfrm>
          <a:prstGeom prst="rect">
            <a:avLst/>
          </a:prstGeom>
        </p:spPr>
      </p:pic>
      <p:sp>
        <p:nvSpPr>
          <p:cNvPr id="14" name="テキスト ボックス 13">
            <a:extLst>
              <a:ext uri="{FF2B5EF4-FFF2-40B4-BE49-F238E27FC236}">
                <a16:creationId xmlns:a16="http://schemas.microsoft.com/office/drawing/2014/main" id="{2D8A4010-2784-4FF3-9D26-30D9BB7D0F27}"/>
              </a:ext>
            </a:extLst>
          </p:cNvPr>
          <p:cNvSpPr txBox="1"/>
          <p:nvPr/>
        </p:nvSpPr>
        <p:spPr>
          <a:xfrm>
            <a:off x="5423649" y="5365682"/>
            <a:ext cx="1230575" cy="338554"/>
          </a:xfrm>
          <a:prstGeom prst="rect">
            <a:avLst/>
          </a:prstGeom>
          <a:noFill/>
        </p:spPr>
        <p:txBody>
          <a:bodyPr wrap="square">
            <a:spAutoFit/>
          </a:bodyPr>
          <a:lstStyle/>
          <a:p>
            <a:r>
              <a:rPr lang="ja-JP" altLang="en-US" sz="1600" dirty="0">
                <a:latin typeface="UD デジタル 教科書体 N-B" panose="02020700000000000000" pitchFamily="17" charset="-128"/>
                <a:ea typeface="UD デジタル 教科書体 N-B" panose="02020700000000000000" pitchFamily="17" charset="-128"/>
              </a:rPr>
              <a:t>東武百貨店</a:t>
            </a:r>
            <a:endParaRPr lang="ja-JP" altLang="en-US" sz="1600" dirty="0"/>
          </a:p>
        </p:txBody>
      </p:sp>
      <p:sp>
        <p:nvSpPr>
          <p:cNvPr id="16" name="テキスト ボックス 15">
            <a:extLst>
              <a:ext uri="{FF2B5EF4-FFF2-40B4-BE49-F238E27FC236}">
                <a16:creationId xmlns:a16="http://schemas.microsoft.com/office/drawing/2014/main" id="{113CF0F7-4261-42E6-A962-8D0C0722DD31}"/>
              </a:ext>
            </a:extLst>
          </p:cNvPr>
          <p:cNvSpPr txBox="1"/>
          <p:nvPr/>
        </p:nvSpPr>
        <p:spPr>
          <a:xfrm>
            <a:off x="797688" y="6026387"/>
            <a:ext cx="5782406" cy="400110"/>
          </a:xfrm>
          <a:prstGeom prst="rect">
            <a:avLst/>
          </a:prstGeom>
          <a:noFill/>
        </p:spPr>
        <p:txBody>
          <a:bodyPr wrap="square">
            <a:spAutoFit/>
          </a:bodyPr>
          <a:lstStyle/>
          <a:p>
            <a:pPr algn="ctr"/>
            <a:r>
              <a:rPr lang="ja-JP" altLang="en-US" sz="2000" dirty="0">
                <a:solidFill>
                  <a:srgbClr val="FF0000"/>
                </a:solidFill>
                <a:highlight>
                  <a:srgbClr val="FFFF00"/>
                </a:highlight>
                <a:latin typeface="UD デジタル 教科書体 N-B" panose="02020700000000000000" pitchFamily="17" charset="-128"/>
                <a:ea typeface="UD デジタル 教科書体 N-B" panose="02020700000000000000" pitchFamily="17" charset="-128"/>
              </a:rPr>
              <a:t>上の</a:t>
            </a:r>
            <a:r>
              <a:rPr lang="en-US" altLang="ja-JP" sz="2000" dirty="0">
                <a:solidFill>
                  <a:srgbClr val="FF0000"/>
                </a:solidFill>
                <a:highlight>
                  <a:srgbClr val="FFFF00"/>
                </a:highlight>
                <a:latin typeface="UD デジタル 教科書体 N-B" panose="02020700000000000000" pitchFamily="17" charset="-128"/>
                <a:ea typeface="UD デジタル 教科書体 N-B" panose="02020700000000000000" pitchFamily="17" charset="-128"/>
              </a:rPr>
              <a:t>QR</a:t>
            </a:r>
            <a:r>
              <a:rPr lang="ja-JP" altLang="en-US" sz="2000" dirty="0">
                <a:solidFill>
                  <a:srgbClr val="FF0000"/>
                </a:solidFill>
                <a:highlight>
                  <a:srgbClr val="FFFF00"/>
                </a:highlight>
                <a:latin typeface="UD デジタル 教科書体 N-B" panose="02020700000000000000" pitchFamily="17" charset="-128"/>
                <a:ea typeface="UD デジタル 教科書体 N-B" panose="02020700000000000000" pitchFamily="17" charset="-128"/>
              </a:rPr>
              <a:t>コードを読み取ってデモを試してください</a:t>
            </a:r>
            <a:endParaRPr lang="en-US" altLang="ja-JP" sz="1600" dirty="0">
              <a:solidFill>
                <a:srgbClr val="FF0000"/>
              </a:solidFill>
              <a:highlight>
                <a:srgbClr val="FFFF00"/>
              </a:highlight>
              <a:latin typeface="UD デジタル 教科書体 N-B" panose="02020700000000000000" pitchFamily="17" charset="-128"/>
              <a:ea typeface="UD デジタル 教科書体 N-B" panose="02020700000000000000" pitchFamily="17" charset="-128"/>
            </a:endParaRPr>
          </a:p>
        </p:txBody>
      </p:sp>
      <p:sp>
        <p:nvSpPr>
          <p:cNvPr id="2" name="スライド番号プレースホルダー 1"/>
          <p:cNvSpPr>
            <a:spLocks noGrp="1"/>
          </p:cNvSpPr>
          <p:nvPr>
            <p:ph type="sldNum" sz="quarter" idx="12"/>
          </p:nvPr>
        </p:nvSpPr>
        <p:spPr/>
        <p:txBody>
          <a:bodyPr/>
          <a:lstStyle/>
          <a:p>
            <a:fld id="{4E497658-71EC-4256-86D4-10FCC11BF696}" type="slidenum">
              <a:rPr kumimoji="1" lang="ja-JP" altLang="en-US" smtClean="0"/>
              <a:t>59</a:t>
            </a:fld>
            <a:endParaRPr kumimoji="1" lang="ja-JP" altLang="en-US"/>
          </a:p>
        </p:txBody>
      </p:sp>
    </p:spTree>
    <p:extLst>
      <p:ext uri="{BB962C8B-B14F-4D97-AF65-F5344CB8AC3E}">
        <p14:creationId xmlns:p14="http://schemas.microsoft.com/office/powerpoint/2010/main" val="39477627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D48C595-CE06-72B8-65D5-D860374C4744}"/>
              </a:ext>
            </a:extLst>
          </p:cNvPr>
          <p:cNvSpPr txBox="1"/>
          <p:nvPr/>
        </p:nvSpPr>
        <p:spPr>
          <a:xfrm>
            <a:off x="731195" y="311308"/>
            <a:ext cx="4090188" cy="542456"/>
          </a:xfrm>
          <a:prstGeom prst="rect">
            <a:avLst/>
          </a:prstGeom>
          <a:noFill/>
        </p:spPr>
        <p:txBody>
          <a:bodyPr wrap="square">
            <a:spAutoFit/>
          </a:bodyPr>
          <a:lstStyle/>
          <a:p>
            <a:r>
              <a:rPr lang="ja-JP" altLang="en-US" sz="2925" dirty="0" smtClean="0">
                <a:latin typeface="UD デジタル 教科書体 N-B" panose="02020700000000000000" pitchFamily="17" charset="-128"/>
                <a:ea typeface="UD デジタル 教科書体 N-B" panose="02020700000000000000" pitchFamily="17" charset="-128"/>
              </a:rPr>
              <a:t>サイトのアクセス</a:t>
            </a:r>
            <a:r>
              <a:rPr lang="ja-JP" altLang="en-US" sz="2925" dirty="0">
                <a:latin typeface="UD デジタル 教科書体 N-B" panose="02020700000000000000" pitchFamily="17" charset="-128"/>
                <a:ea typeface="UD デジタル 教科書体 N-B" panose="02020700000000000000" pitchFamily="17" charset="-128"/>
              </a:rPr>
              <a:t>属性</a:t>
            </a:r>
            <a:endParaRPr lang="ja-JP" altLang="en-US" sz="2925" dirty="0"/>
          </a:p>
        </p:txBody>
      </p:sp>
      <p:pic>
        <p:nvPicPr>
          <p:cNvPr id="3" name="図 2">
            <a:extLst>
              <a:ext uri="{FF2B5EF4-FFF2-40B4-BE49-F238E27FC236}">
                <a16:creationId xmlns:a16="http://schemas.microsoft.com/office/drawing/2014/main" id="{8AB1985B-F7BB-F996-F424-E90E69501A3F}"/>
              </a:ext>
            </a:extLst>
          </p:cNvPr>
          <p:cNvPicPr>
            <a:picLocks noChangeAspect="1"/>
          </p:cNvPicPr>
          <p:nvPr/>
        </p:nvPicPr>
        <p:blipFill>
          <a:blip r:embed="rId2"/>
          <a:stretch>
            <a:fillRect/>
          </a:stretch>
        </p:blipFill>
        <p:spPr>
          <a:xfrm>
            <a:off x="593595" y="1137355"/>
            <a:ext cx="8904576" cy="4670233"/>
          </a:xfrm>
          <a:prstGeom prst="rect">
            <a:avLst/>
          </a:prstGeom>
        </p:spPr>
      </p:pic>
      <p:sp>
        <p:nvSpPr>
          <p:cNvPr id="7" name="テキスト ボックス 6">
            <a:extLst>
              <a:ext uri="{FF2B5EF4-FFF2-40B4-BE49-F238E27FC236}">
                <a16:creationId xmlns:a16="http://schemas.microsoft.com/office/drawing/2014/main" id="{548CFA4D-50E9-C2A6-C8FC-2FA7A7CA63ED}"/>
              </a:ext>
            </a:extLst>
          </p:cNvPr>
          <p:cNvSpPr txBox="1"/>
          <p:nvPr/>
        </p:nvSpPr>
        <p:spPr>
          <a:xfrm>
            <a:off x="2422657" y="6003091"/>
            <a:ext cx="7404736" cy="442429"/>
          </a:xfrm>
          <a:prstGeom prst="rect">
            <a:avLst/>
          </a:prstGeom>
          <a:solidFill>
            <a:schemeClr val="accent1">
              <a:lumMod val="20000"/>
              <a:lumOff val="80000"/>
            </a:schemeClr>
          </a:solidFill>
        </p:spPr>
        <p:txBody>
          <a:bodyPr wrap="square">
            <a:spAutoFit/>
          </a:bodyPr>
          <a:lstStyle/>
          <a:p>
            <a:r>
              <a:rPr lang="ja-JP" altLang="en-US" sz="2275" dirty="0" smtClean="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自民、立憲の</a:t>
            </a:r>
            <a:r>
              <a:rPr lang="en-US" altLang="ja-JP" sz="2275" dirty="0" smtClean="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HP</a:t>
            </a:r>
            <a:r>
              <a:rPr lang="ja-JP" altLang="en-US" sz="2275" dirty="0" smtClean="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の閲覧者の性別</a:t>
            </a:r>
            <a:r>
              <a:rPr lang="ja-JP" altLang="en-US"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・年代別</a:t>
            </a:r>
            <a:r>
              <a:rPr lang="ja-JP" altLang="en-US" sz="2275" dirty="0" smtClean="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はほぼ</a:t>
            </a:r>
            <a:r>
              <a:rPr lang="ja-JP" altLang="en-US"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同じ</a:t>
            </a:r>
            <a:endParaRPr lang="en-US" altLang="ja-JP"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endParaRPr>
          </a:p>
        </p:txBody>
      </p:sp>
      <p:sp>
        <p:nvSpPr>
          <p:cNvPr id="6" name="テキスト ボックス 5">
            <a:extLst>
              <a:ext uri="{FF2B5EF4-FFF2-40B4-BE49-F238E27FC236}">
                <a16:creationId xmlns:a16="http://schemas.microsoft.com/office/drawing/2014/main" id="{548CFA4D-50E9-C2A6-C8FC-2FA7A7CA63ED}"/>
              </a:ext>
            </a:extLst>
          </p:cNvPr>
          <p:cNvSpPr txBox="1"/>
          <p:nvPr/>
        </p:nvSpPr>
        <p:spPr>
          <a:xfrm>
            <a:off x="5521555" y="149327"/>
            <a:ext cx="4191685" cy="1142620"/>
          </a:xfrm>
          <a:prstGeom prst="rect">
            <a:avLst/>
          </a:prstGeom>
          <a:solidFill>
            <a:schemeClr val="accent4">
              <a:lumMod val="20000"/>
              <a:lumOff val="80000"/>
            </a:schemeClr>
          </a:solidFill>
        </p:spPr>
        <p:txBody>
          <a:bodyPr wrap="square">
            <a:spAutoFit/>
          </a:bodyPr>
          <a:lstStyle/>
          <a:p>
            <a:r>
              <a:rPr lang="ja-JP" altLang="en-US"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自候補</a:t>
            </a:r>
            <a:r>
              <a:rPr lang="ja-JP" altLang="en-US" sz="2275" dirty="0" smtClean="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、相手候補のサイトの</a:t>
            </a:r>
            <a:endParaRPr lang="en-US" altLang="ja-JP" sz="2275" dirty="0" smtClean="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endParaRPr>
          </a:p>
          <a:p>
            <a:r>
              <a:rPr lang="ja-JP" altLang="en-US" sz="2275" dirty="0" smtClean="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アクセス属性比較は勝利のためのネット運用の基本です。</a:t>
            </a:r>
            <a:endParaRPr lang="en-US" altLang="ja-JP" sz="2275"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endParaRPr>
          </a:p>
        </p:txBody>
      </p:sp>
      <p:sp>
        <p:nvSpPr>
          <p:cNvPr id="2" name="正方形/長方形 1"/>
          <p:cNvSpPr/>
          <p:nvPr/>
        </p:nvSpPr>
        <p:spPr>
          <a:xfrm>
            <a:off x="731195" y="1165063"/>
            <a:ext cx="1338828" cy="369332"/>
          </a:xfrm>
          <a:prstGeom prst="rect">
            <a:avLst/>
          </a:prstGeom>
          <a:solidFill>
            <a:schemeClr val="bg1"/>
          </a:solidFill>
        </p:spPr>
        <p:txBody>
          <a:bodyPr wrap="none">
            <a:spAutoFit/>
          </a:bodyPr>
          <a:lstStyle/>
          <a:p>
            <a:r>
              <a:rPr lang="ja-JP" altLang="en-US" dirty="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性別</a:t>
            </a:r>
            <a:r>
              <a:rPr lang="ja-JP" altLang="en-US" dirty="0" smtClean="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の比較</a:t>
            </a:r>
            <a:endParaRPr lang="ja-JP" altLang="en-US" dirty="0"/>
          </a:p>
        </p:txBody>
      </p:sp>
      <p:sp>
        <p:nvSpPr>
          <p:cNvPr id="8" name="正方形/長方形 7"/>
          <p:cNvSpPr/>
          <p:nvPr/>
        </p:nvSpPr>
        <p:spPr>
          <a:xfrm>
            <a:off x="731195" y="3552664"/>
            <a:ext cx="1569660" cy="369332"/>
          </a:xfrm>
          <a:prstGeom prst="rect">
            <a:avLst/>
          </a:prstGeom>
          <a:solidFill>
            <a:schemeClr val="bg1"/>
          </a:solidFill>
        </p:spPr>
        <p:txBody>
          <a:bodyPr wrap="none">
            <a:spAutoFit/>
          </a:bodyPr>
          <a:lstStyle/>
          <a:p>
            <a:r>
              <a:rPr lang="ja-JP" altLang="en-US" dirty="0" smtClean="0">
                <a:solidFill>
                  <a:schemeClr val="tx1">
                    <a:lumMod val="85000"/>
                    <a:lumOff val="15000"/>
                  </a:schemeClr>
                </a:solidFill>
                <a:latin typeface="UD デジタル 教科書体 N-B" panose="02020700000000000000" pitchFamily="17" charset="-128"/>
                <a:ea typeface="UD デジタル 教科書体 N-B" panose="02020700000000000000" pitchFamily="17" charset="-128"/>
              </a:rPr>
              <a:t>年代別の比較</a:t>
            </a:r>
            <a:endParaRPr lang="ja-JP" altLang="en-US" dirty="0"/>
          </a:p>
        </p:txBody>
      </p:sp>
      <p:sp>
        <p:nvSpPr>
          <p:cNvPr id="5" name="スライド番号プレースホルダー 4"/>
          <p:cNvSpPr>
            <a:spLocks noGrp="1"/>
          </p:cNvSpPr>
          <p:nvPr>
            <p:ph type="sldNum" sz="quarter" idx="12"/>
          </p:nvPr>
        </p:nvSpPr>
        <p:spPr/>
        <p:txBody>
          <a:bodyPr/>
          <a:lstStyle/>
          <a:p>
            <a:fld id="{4E497658-71EC-4256-86D4-10FCC11BF696}" type="slidenum">
              <a:rPr kumimoji="1" lang="ja-JP" altLang="en-US" smtClean="0"/>
              <a:t>6</a:t>
            </a:fld>
            <a:endParaRPr kumimoji="1" lang="ja-JP" altLang="en-US" dirty="0"/>
          </a:p>
        </p:txBody>
      </p:sp>
    </p:spTree>
    <p:extLst>
      <p:ext uri="{BB962C8B-B14F-4D97-AF65-F5344CB8AC3E}">
        <p14:creationId xmlns:p14="http://schemas.microsoft.com/office/powerpoint/2010/main" val="7702509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C247715F-CB56-4515-9563-E3C6057D5FBB}"/>
              </a:ext>
            </a:extLst>
          </p:cNvPr>
          <p:cNvSpPr txBox="1"/>
          <p:nvPr/>
        </p:nvSpPr>
        <p:spPr>
          <a:xfrm>
            <a:off x="508746" y="315167"/>
            <a:ext cx="8888507" cy="707886"/>
          </a:xfrm>
          <a:prstGeom prst="rect">
            <a:avLst/>
          </a:prstGeom>
          <a:noFill/>
        </p:spPr>
        <p:txBody>
          <a:bodyPr wrap="square">
            <a:spAutoFit/>
          </a:bodyPr>
          <a:lstStyle/>
          <a:p>
            <a:pPr algn="ctr"/>
            <a:r>
              <a:rPr lang="en-US" altLang="ja-JP" sz="4000" dirty="0">
                <a:solidFill>
                  <a:srgbClr val="002060"/>
                </a:solidFill>
                <a:latin typeface="UD デジタル 教科書体 N-B" panose="02020700000000000000" pitchFamily="17" charset="-128"/>
                <a:ea typeface="UD デジタル 教科書体 N-B" panose="02020700000000000000" pitchFamily="17" charset="-128"/>
              </a:rPr>
              <a:t>LINE</a:t>
            </a:r>
            <a:r>
              <a:rPr lang="ja-JP" altLang="en-US" sz="4000" dirty="0">
                <a:solidFill>
                  <a:srgbClr val="002060"/>
                </a:solidFill>
                <a:latin typeface="UD デジタル 教科書体 N-B" panose="02020700000000000000" pitchFamily="17" charset="-128"/>
                <a:ea typeface="UD デジタル 教科書体 N-B" panose="02020700000000000000" pitchFamily="17" charset="-128"/>
              </a:rPr>
              <a:t>で女性集会、若者集会</a:t>
            </a:r>
            <a:endParaRPr lang="en-US" altLang="ja-JP" sz="4000" dirty="0">
              <a:solidFill>
                <a:srgbClr val="002060"/>
              </a:solidFill>
              <a:latin typeface="UD デジタル 教科書体 N-B" panose="02020700000000000000" pitchFamily="17" charset="-128"/>
              <a:ea typeface="UD デジタル 教科書体 N-B" panose="02020700000000000000" pitchFamily="17" charset="-128"/>
            </a:endParaRPr>
          </a:p>
        </p:txBody>
      </p:sp>
      <p:pic>
        <p:nvPicPr>
          <p:cNvPr id="6" name="図 5">
            <a:extLst>
              <a:ext uri="{FF2B5EF4-FFF2-40B4-BE49-F238E27FC236}">
                <a16:creationId xmlns:a16="http://schemas.microsoft.com/office/drawing/2014/main" id="{7DEE6F70-376F-4105-A963-F48F60905FD2}"/>
              </a:ext>
            </a:extLst>
          </p:cNvPr>
          <p:cNvPicPr>
            <a:picLocks noChangeAspect="1"/>
          </p:cNvPicPr>
          <p:nvPr/>
        </p:nvPicPr>
        <p:blipFill>
          <a:blip r:embed="rId2"/>
          <a:stretch>
            <a:fillRect/>
          </a:stretch>
        </p:blipFill>
        <p:spPr>
          <a:xfrm>
            <a:off x="508746" y="1625442"/>
            <a:ext cx="2295133" cy="4999476"/>
          </a:xfrm>
          <a:prstGeom prst="rect">
            <a:avLst/>
          </a:prstGeom>
        </p:spPr>
      </p:pic>
      <p:pic>
        <p:nvPicPr>
          <p:cNvPr id="8" name="図 7">
            <a:extLst>
              <a:ext uri="{FF2B5EF4-FFF2-40B4-BE49-F238E27FC236}">
                <a16:creationId xmlns:a16="http://schemas.microsoft.com/office/drawing/2014/main" id="{CED314A5-B1E6-467B-B3F4-DFEC965888C7}"/>
              </a:ext>
            </a:extLst>
          </p:cNvPr>
          <p:cNvPicPr>
            <a:picLocks noChangeAspect="1"/>
          </p:cNvPicPr>
          <p:nvPr/>
        </p:nvPicPr>
        <p:blipFill>
          <a:blip r:embed="rId2"/>
          <a:stretch>
            <a:fillRect/>
          </a:stretch>
        </p:blipFill>
        <p:spPr>
          <a:xfrm>
            <a:off x="3045757" y="1625442"/>
            <a:ext cx="2295133" cy="4999476"/>
          </a:xfrm>
          <a:prstGeom prst="rect">
            <a:avLst/>
          </a:prstGeom>
        </p:spPr>
      </p:pic>
      <p:pic>
        <p:nvPicPr>
          <p:cNvPr id="10" name="図 9">
            <a:extLst>
              <a:ext uri="{FF2B5EF4-FFF2-40B4-BE49-F238E27FC236}">
                <a16:creationId xmlns:a16="http://schemas.microsoft.com/office/drawing/2014/main" id="{E6A46144-0EC7-4A39-9779-F38A9D6DE5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051" y="2474258"/>
            <a:ext cx="1963537" cy="4252072"/>
          </a:xfrm>
          <a:prstGeom prst="rect">
            <a:avLst/>
          </a:prstGeom>
        </p:spPr>
      </p:pic>
      <p:pic>
        <p:nvPicPr>
          <p:cNvPr id="12" name="図 11">
            <a:extLst>
              <a:ext uri="{FF2B5EF4-FFF2-40B4-BE49-F238E27FC236}">
                <a16:creationId xmlns:a16="http://schemas.microsoft.com/office/drawing/2014/main" id="{DA71D739-3003-4B7C-B44D-DB79757CA2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4969" y="2465292"/>
            <a:ext cx="1967677" cy="4261037"/>
          </a:xfrm>
          <a:prstGeom prst="rect">
            <a:avLst/>
          </a:prstGeom>
        </p:spPr>
      </p:pic>
      <p:sp>
        <p:nvSpPr>
          <p:cNvPr id="16" name="テキスト ボックス 15">
            <a:extLst>
              <a:ext uri="{FF2B5EF4-FFF2-40B4-BE49-F238E27FC236}">
                <a16:creationId xmlns:a16="http://schemas.microsoft.com/office/drawing/2014/main" id="{6F72E7F4-A125-4503-A845-343FD2FED653}"/>
              </a:ext>
            </a:extLst>
          </p:cNvPr>
          <p:cNvSpPr txBox="1"/>
          <p:nvPr/>
        </p:nvSpPr>
        <p:spPr>
          <a:xfrm>
            <a:off x="5751980" y="1982603"/>
            <a:ext cx="3920938" cy="4832092"/>
          </a:xfrm>
          <a:prstGeom prst="rect">
            <a:avLst/>
          </a:prstGeom>
          <a:noFill/>
        </p:spPr>
        <p:txBody>
          <a:bodyPr wrap="square">
            <a:spAutoFit/>
          </a:bodyPr>
          <a:lstStyle/>
          <a:p>
            <a:r>
              <a:rPr lang="ja-JP" altLang="en-US" sz="2800" dirty="0">
                <a:solidFill>
                  <a:srgbClr val="002060"/>
                </a:solidFill>
                <a:latin typeface="UD デジタル 教科書体 N-B" panose="02020700000000000000" pitchFamily="17" charset="-128"/>
                <a:ea typeface="UD デジタル 教科書体 N-B" panose="02020700000000000000" pitchFamily="17" charset="-128"/>
              </a:rPr>
              <a:t>属性はオンライン集会</a:t>
            </a:r>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a:p>
            <a:r>
              <a:rPr lang="ja-JP" altLang="en-US" sz="2800" dirty="0">
                <a:solidFill>
                  <a:srgbClr val="002060"/>
                </a:solidFill>
                <a:latin typeface="UD デジタル 教科書体 N-B" panose="02020700000000000000" pitchFamily="17" charset="-128"/>
                <a:ea typeface="UD デジタル 教科書体 N-B" panose="02020700000000000000" pitchFamily="17" charset="-128"/>
              </a:rPr>
              <a:t>だけでなく</a:t>
            </a:r>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a:p>
            <a:r>
              <a:rPr lang="ja-JP" altLang="en-US" sz="2800" dirty="0">
                <a:solidFill>
                  <a:srgbClr val="002060"/>
                </a:solidFill>
                <a:latin typeface="UD デジタル 教科書体 N-B" panose="02020700000000000000" pitchFamily="17" charset="-128"/>
                <a:ea typeface="UD デジタル 教科書体 N-B" panose="02020700000000000000" pitchFamily="17" charset="-128"/>
              </a:rPr>
              <a:t>属性別動画配信にも</a:t>
            </a:r>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a:p>
            <a:r>
              <a:rPr lang="ja-JP" altLang="en-US" sz="2800" dirty="0">
                <a:solidFill>
                  <a:srgbClr val="002060"/>
                </a:solidFill>
                <a:latin typeface="UD デジタル 教科書体 N-B" panose="02020700000000000000" pitchFamily="17" charset="-128"/>
                <a:ea typeface="UD デジタル 教科書体 N-B" panose="02020700000000000000" pitchFamily="17" charset="-128"/>
              </a:rPr>
              <a:t>使われています。</a:t>
            </a:r>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a:p>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a:p>
            <a:r>
              <a:rPr lang="ja-JP" altLang="en-US" sz="2800" dirty="0">
                <a:solidFill>
                  <a:srgbClr val="002060"/>
                </a:solidFill>
                <a:latin typeface="UD デジタル 教科書体 N-B" panose="02020700000000000000" pitchFamily="17" charset="-128"/>
                <a:ea typeface="UD デジタル 教科書体 N-B" panose="02020700000000000000" pitchFamily="17" charset="-128"/>
              </a:rPr>
              <a:t>例、</a:t>
            </a:r>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a:p>
            <a:r>
              <a:rPr lang="ja-JP" altLang="en-US" sz="2800" dirty="0">
                <a:solidFill>
                  <a:srgbClr val="002060"/>
                </a:solidFill>
                <a:latin typeface="UD デジタル 教科書体 N-B" panose="02020700000000000000" pitchFamily="17" charset="-128"/>
                <a:ea typeface="UD デジタル 教科書体 N-B" panose="02020700000000000000" pitchFamily="17" charset="-128"/>
              </a:rPr>
              <a:t>・若者向け政策動画</a:t>
            </a:r>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a:p>
            <a:r>
              <a:rPr lang="ja-JP" altLang="en-US" sz="2800" dirty="0">
                <a:solidFill>
                  <a:srgbClr val="002060"/>
                </a:solidFill>
                <a:latin typeface="UD デジタル 教科書体 N-B" panose="02020700000000000000" pitchFamily="17" charset="-128"/>
                <a:ea typeface="UD デジタル 教科書体 N-B" panose="02020700000000000000" pitchFamily="17" charset="-128"/>
              </a:rPr>
              <a:t>・若者向けネット集会</a:t>
            </a:r>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a:p>
            <a:r>
              <a:rPr lang="ja-JP" altLang="en-US" sz="2800" dirty="0">
                <a:solidFill>
                  <a:srgbClr val="002060"/>
                </a:solidFill>
                <a:latin typeface="UD デジタル 教科書体 N-B" panose="02020700000000000000" pitchFamily="17" charset="-128"/>
                <a:ea typeface="UD デジタル 教科書体 N-B" panose="02020700000000000000" pitchFamily="17" charset="-128"/>
              </a:rPr>
              <a:t>・女性むけ政策動画</a:t>
            </a:r>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a:p>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a:p>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p:txBody>
      </p:sp>
      <p:sp>
        <p:nvSpPr>
          <p:cNvPr id="2" name="スライド番号プレースホルダー 1"/>
          <p:cNvSpPr>
            <a:spLocks noGrp="1"/>
          </p:cNvSpPr>
          <p:nvPr>
            <p:ph type="sldNum" sz="quarter" idx="12"/>
          </p:nvPr>
        </p:nvSpPr>
        <p:spPr/>
        <p:txBody>
          <a:bodyPr/>
          <a:lstStyle/>
          <a:p>
            <a:fld id="{4E497658-71EC-4256-86D4-10FCC11BF696}" type="slidenum">
              <a:rPr kumimoji="1" lang="ja-JP" altLang="en-US" smtClean="0"/>
              <a:t>60</a:t>
            </a:fld>
            <a:endParaRPr kumimoji="1" lang="ja-JP" altLang="en-US"/>
          </a:p>
        </p:txBody>
      </p:sp>
    </p:spTree>
    <p:extLst>
      <p:ext uri="{BB962C8B-B14F-4D97-AF65-F5344CB8AC3E}">
        <p14:creationId xmlns:p14="http://schemas.microsoft.com/office/powerpoint/2010/main" val="8575531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C247715F-CB56-4515-9563-E3C6057D5FBB}"/>
              </a:ext>
            </a:extLst>
          </p:cNvPr>
          <p:cNvSpPr txBox="1"/>
          <p:nvPr/>
        </p:nvSpPr>
        <p:spPr>
          <a:xfrm>
            <a:off x="304800" y="315167"/>
            <a:ext cx="9092453" cy="707886"/>
          </a:xfrm>
          <a:prstGeom prst="rect">
            <a:avLst/>
          </a:prstGeom>
          <a:noFill/>
        </p:spPr>
        <p:txBody>
          <a:bodyPr wrap="square">
            <a:spAutoFit/>
          </a:bodyPr>
          <a:lstStyle/>
          <a:p>
            <a:pPr algn="ctr"/>
            <a:r>
              <a:rPr lang="en-US" altLang="ja-JP" sz="4000" dirty="0">
                <a:solidFill>
                  <a:srgbClr val="002060"/>
                </a:solidFill>
                <a:latin typeface="UD デジタル 教科書体 N-B" panose="02020700000000000000" pitchFamily="17" charset="-128"/>
                <a:ea typeface="UD デジタル 教科書体 N-B" panose="02020700000000000000" pitchFamily="17" charset="-128"/>
              </a:rPr>
              <a:t>LINE</a:t>
            </a:r>
            <a:r>
              <a:rPr lang="ja-JP" altLang="en-US" sz="4000" dirty="0">
                <a:solidFill>
                  <a:srgbClr val="002060"/>
                </a:solidFill>
                <a:latin typeface="UD デジタル 教科書体 N-B" panose="02020700000000000000" pitchFamily="17" charset="-128"/>
                <a:ea typeface="UD デジタル 教科書体 N-B" panose="02020700000000000000" pitchFamily="17" charset="-128"/>
              </a:rPr>
              <a:t>で政策クリック調査</a:t>
            </a:r>
            <a:endParaRPr lang="en-US" altLang="ja-JP" sz="4000" dirty="0">
              <a:solidFill>
                <a:srgbClr val="002060"/>
              </a:solidFill>
              <a:latin typeface="UD デジタル 教科書体 N-B" panose="02020700000000000000" pitchFamily="17" charset="-128"/>
              <a:ea typeface="UD デジタル 教科書体 N-B" panose="02020700000000000000" pitchFamily="17" charset="-128"/>
            </a:endParaRPr>
          </a:p>
        </p:txBody>
      </p:sp>
      <p:pic>
        <p:nvPicPr>
          <p:cNvPr id="6" name="図 5">
            <a:extLst>
              <a:ext uri="{FF2B5EF4-FFF2-40B4-BE49-F238E27FC236}">
                <a16:creationId xmlns:a16="http://schemas.microsoft.com/office/drawing/2014/main" id="{7DEE6F70-376F-4105-A963-F48F60905FD2}"/>
              </a:ext>
            </a:extLst>
          </p:cNvPr>
          <p:cNvPicPr>
            <a:picLocks noChangeAspect="1"/>
          </p:cNvPicPr>
          <p:nvPr/>
        </p:nvPicPr>
        <p:blipFill>
          <a:blip r:embed="rId2"/>
          <a:stretch>
            <a:fillRect/>
          </a:stretch>
        </p:blipFill>
        <p:spPr>
          <a:xfrm>
            <a:off x="338417" y="1141068"/>
            <a:ext cx="2575113" cy="5609355"/>
          </a:xfrm>
          <a:prstGeom prst="rect">
            <a:avLst/>
          </a:prstGeom>
        </p:spPr>
      </p:pic>
      <p:pic>
        <p:nvPicPr>
          <p:cNvPr id="10" name="図 9">
            <a:extLst>
              <a:ext uri="{FF2B5EF4-FFF2-40B4-BE49-F238E27FC236}">
                <a16:creationId xmlns:a16="http://schemas.microsoft.com/office/drawing/2014/main" id="{E6A46144-0EC7-4A39-9779-F38A9D6DE5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0722" y="2063671"/>
            <a:ext cx="2223514" cy="4815059"/>
          </a:xfrm>
          <a:prstGeom prst="rect">
            <a:avLst/>
          </a:prstGeom>
        </p:spPr>
      </p:pic>
      <p:sp>
        <p:nvSpPr>
          <p:cNvPr id="16" name="テキスト ボックス 15">
            <a:extLst>
              <a:ext uri="{FF2B5EF4-FFF2-40B4-BE49-F238E27FC236}">
                <a16:creationId xmlns:a16="http://schemas.microsoft.com/office/drawing/2014/main" id="{6F72E7F4-A125-4503-A845-343FD2FED653}"/>
              </a:ext>
            </a:extLst>
          </p:cNvPr>
          <p:cNvSpPr txBox="1"/>
          <p:nvPr/>
        </p:nvSpPr>
        <p:spPr>
          <a:xfrm>
            <a:off x="5853952" y="1982603"/>
            <a:ext cx="3971366" cy="4401205"/>
          </a:xfrm>
          <a:prstGeom prst="rect">
            <a:avLst/>
          </a:prstGeom>
          <a:noFill/>
        </p:spPr>
        <p:txBody>
          <a:bodyPr wrap="square">
            <a:spAutoFit/>
          </a:bodyPr>
          <a:lstStyle/>
          <a:p>
            <a:r>
              <a:rPr lang="ja-JP" altLang="en-US" sz="2800" dirty="0">
                <a:solidFill>
                  <a:srgbClr val="002060"/>
                </a:solidFill>
                <a:latin typeface="UD デジタル 教科書体 N-B" panose="02020700000000000000" pitchFamily="17" charset="-128"/>
                <a:ea typeface="UD デジタル 教科書体 N-B" panose="02020700000000000000" pitchFamily="17" charset="-128"/>
              </a:rPr>
              <a:t>誰がどの政策を何回、クリックしたかを取得。</a:t>
            </a:r>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a:p>
            <a:r>
              <a:rPr lang="ja-JP" altLang="en-US" sz="2800" dirty="0">
                <a:solidFill>
                  <a:srgbClr val="002060"/>
                </a:solidFill>
                <a:latin typeface="UD デジタル 教科書体 N-B" panose="02020700000000000000" pitchFamily="17" charset="-128"/>
                <a:ea typeface="UD デジタル 教科書体 N-B" panose="02020700000000000000" pitchFamily="17" charset="-128"/>
              </a:rPr>
              <a:t>その関心のある人にだけの配信が可能。</a:t>
            </a:r>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a:p>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a:p>
            <a:r>
              <a:rPr lang="ja-JP" altLang="en-US" sz="2800" dirty="0">
                <a:solidFill>
                  <a:srgbClr val="002060"/>
                </a:solidFill>
                <a:latin typeface="UD デジタル 教科書体 N-B" panose="02020700000000000000" pitchFamily="17" charset="-128"/>
                <a:ea typeface="UD デジタル 教科書体 N-B" panose="02020700000000000000" pitchFamily="17" charset="-128"/>
              </a:rPr>
              <a:t>また、アンケートも可能。その回答結果で、その人ごとに違う内容の配信も、よく使われています。</a:t>
            </a:r>
            <a:endParaRPr lang="en-US" altLang="ja-JP" sz="2800" dirty="0">
              <a:solidFill>
                <a:srgbClr val="002060"/>
              </a:solidFill>
              <a:latin typeface="UD デジタル 教科書体 N-B" panose="02020700000000000000" pitchFamily="17" charset="-128"/>
              <a:ea typeface="UD デジタル 教科書体 N-B" panose="02020700000000000000" pitchFamily="17" charset="-128"/>
            </a:endParaRPr>
          </a:p>
        </p:txBody>
      </p:sp>
      <p:pic>
        <p:nvPicPr>
          <p:cNvPr id="9" name="図 8">
            <a:extLst>
              <a:ext uri="{FF2B5EF4-FFF2-40B4-BE49-F238E27FC236}">
                <a16:creationId xmlns:a16="http://schemas.microsoft.com/office/drawing/2014/main" id="{3D2A4F4E-0DCD-48F3-87DF-3F63A0E0AC8F}"/>
              </a:ext>
            </a:extLst>
          </p:cNvPr>
          <p:cNvPicPr>
            <a:picLocks noChangeAspect="1"/>
          </p:cNvPicPr>
          <p:nvPr/>
        </p:nvPicPr>
        <p:blipFill>
          <a:blip r:embed="rId2"/>
          <a:stretch>
            <a:fillRect/>
          </a:stretch>
        </p:blipFill>
        <p:spPr>
          <a:xfrm>
            <a:off x="3006538" y="1141067"/>
            <a:ext cx="2575113" cy="5609355"/>
          </a:xfrm>
          <a:prstGeom prst="rect">
            <a:avLst/>
          </a:prstGeom>
        </p:spPr>
      </p:pic>
      <p:pic>
        <p:nvPicPr>
          <p:cNvPr id="5" name="図 4">
            <a:extLst>
              <a:ext uri="{FF2B5EF4-FFF2-40B4-BE49-F238E27FC236}">
                <a16:creationId xmlns:a16="http://schemas.microsoft.com/office/drawing/2014/main" id="{A19C0607-05E1-4243-9A30-C20E2B631D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8405" y="2063671"/>
            <a:ext cx="2251378" cy="4875397"/>
          </a:xfrm>
          <a:prstGeom prst="rect">
            <a:avLst/>
          </a:prstGeom>
        </p:spPr>
      </p:pic>
      <p:sp>
        <p:nvSpPr>
          <p:cNvPr id="2" name="スライド番号プレースホルダー 1"/>
          <p:cNvSpPr>
            <a:spLocks noGrp="1"/>
          </p:cNvSpPr>
          <p:nvPr>
            <p:ph type="sldNum" sz="quarter" idx="12"/>
          </p:nvPr>
        </p:nvSpPr>
        <p:spPr/>
        <p:txBody>
          <a:bodyPr/>
          <a:lstStyle/>
          <a:p>
            <a:fld id="{4E497658-71EC-4256-86D4-10FCC11BF696}" type="slidenum">
              <a:rPr kumimoji="1" lang="ja-JP" altLang="en-US" smtClean="0"/>
              <a:t>61</a:t>
            </a:fld>
            <a:endParaRPr kumimoji="1" lang="ja-JP" altLang="en-US"/>
          </a:p>
        </p:txBody>
      </p:sp>
    </p:spTree>
    <p:extLst>
      <p:ext uri="{BB962C8B-B14F-4D97-AF65-F5344CB8AC3E}">
        <p14:creationId xmlns:p14="http://schemas.microsoft.com/office/powerpoint/2010/main" val="41733844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C247715F-CB56-4515-9563-E3C6057D5FBB}"/>
              </a:ext>
            </a:extLst>
          </p:cNvPr>
          <p:cNvSpPr txBox="1"/>
          <p:nvPr/>
        </p:nvSpPr>
        <p:spPr>
          <a:xfrm>
            <a:off x="508746" y="315167"/>
            <a:ext cx="8888507" cy="707886"/>
          </a:xfrm>
          <a:prstGeom prst="rect">
            <a:avLst/>
          </a:prstGeom>
          <a:noFill/>
        </p:spPr>
        <p:txBody>
          <a:bodyPr wrap="square">
            <a:spAutoFit/>
          </a:bodyPr>
          <a:lstStyle/>
          <a:p>
            <a:pPr algn="ctr"/>
            <a:r>
              <a:rPr lang="en-US" altLang="ja-JP" sz="4000" dirty="0">
                <a:solidFill>
                  <a:srgbClr val="002060"/>
                </a:solidFill>
                <a:latin typeface="UD デジタル 教科書体 N-B" panose="02020700000000000000" pitchFamily="17" charset="-128"/>
                <a:ea typeface="UD デジタル 教科書体 N-B" panose="02020700000000000000" pitchFamily="17" charset="-128"/>
              </a:rPr>
              <a:t>LINE</a:t>
            </a:r>
            <a:r>
              <a:rPr lang="ja-JP" altLang="en-US" sz="4000" dirty="0">
                <a:solidFill>
                  <a:srgbClr val="002060"/>
                </a:solidFill>
                <a:latin typeface="UD デジタル 教科書体 N-B" panose="02020700000000000000" pitchFamily="17" charset="-128"/>
                <a:ea typeface="UD デジタル 教科書体 N-B" panose="02020700000000000000" pitchFamily="17" charset="-128"/>
              </a:rPr>
              <a:t>に顧客データベースを追加構築</a:t>
            </a:r>
            <a:endParaRPr lang="en-US" altLang="ja-JP" sz="4000" dirty="0">
              <a:solidFill>
                <a:srgbClr val="002060"/>
              </a:solidFill>
              <a:latin typeface="UD デジタル 教科書体 N-B" panose="02020700000000000000" pitchFamily="17" charset="-128"/>
              <a:ea typeface="UD デジタル 教科書体 N-B" panose="02020700000000000000" pitchFamily="17" charset="-128"/>
            </a:endParaRPr>
          </a:p>
        </p:txBody>
      </p:sp>
      <p:pic>
        <p:nvPicPr>
          <p:cNvPr id="20" name="図 19">
            <a:extLst>
              <a:ext uri="{FF2B5EF4-FFF2-40B4-BE49-F238E27FC236}">
                <a16:creationId xmlns:a16="http://schemas.microsoft.com/office/drawing/2014/main" id="{44F72744-BF68-49F7-AADE-DA2A4E589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117" y="1352774"/>
            <a:ext cx="8085941" cy="3494696"/>
          </a:xfrm>
          <a:prstGeom prst="rect">
            <a:avLst/>
          </a:prstGeom>
        </p:spPr>
      </p:pic>
      <p:pic>
        <p:nvPicPr>
          <p:cNvPr id="22" name="図 21">
            <a:extLst>
              <a:ext uri="{FF2B5EF4-FFF2-40B4-BE49-F238E27FC236}">
                <a16:creationId xmlns:a16="http://schemas.microsoft.com/office/drawing/2014/main" id="{847C6686-A0C9-42BF-B475-94872F748387}"/>
              </a:ext>
            </a:extLst>
          </p:cNvPr>
          <p:cNvPicPr>
            <a:picLocks noChangeAspect="1"/>
          </p:cNvPicPr>
          <p:nvPr/>
        </p:nvPicPr>
        <p:blipFill rotWithShape="1">
          <a:blip r:embed="rId3"/>
          <a:srcRect r="-351" b="20064"/>
          <a:stretch/>
        </p:blipFill>
        <p:spPr>
          <a:xfrm>
            <a:off x="2407078" y="4847470"/>
            <a:ext cx="6533341" cy="1831236"/>
          </a:xfrm>
          <a:prstGeom prst="rect">
            <a:avLst/>
          </a:prstGeom>
        </p:spPr>
      </p:pic>
      <p:sp>
        <p:nvSpPr>
          <p:cNvPr id="25" name="吹き出し: 四角形 24">
            <a:extLst>
              <a:ext uri="{FF2B5EF4-FFF2-40B4-BE49-F238E27FC236}">
                <a16:creationId xmlns:a16="http://schemas.microsoft.com/office/drawing/2014/main" id="{AAA5DA5D-D99A-45CC-9C1B-18A8E2833C45}"/>
              </a:ext>
            </a:extLst>
          </p:cNvPr>
          <p:cNvSpPr/>
          <p:nvPr/>
        </p:nvSpPr>
        <p:spPr>
          <a:xfrm>
            <a:off x="105335" y="5074024"/>
            <a:ext cx="2216524" cy="1667435"/>
          </a:xfrm>
          <a:prstGeom prst="wedgeRectCallout">
            <a:avLst>
              <a:gd name="adj1" fmla="val 53181"/>
              <a:gd name="adj2" fmla="val -6814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4822FFAF-D14D-4073-BA28-710422528D3F}"/>
              </a:ext>
            </a:extLst>
          </p:cNvPr>
          <p:cNvSpPr txBox="1"/>
          <p:nvPr/>
        </p:nvSpPr>
        <p:spPr>
          <a:xfrm>
            <a:off x="190554" y="5342504"/>
            <a:ext cx="2216524" cy="1200329"/>
          </a:xfrm>
          <a:prstGeom prst="rect">
            <a:avLst/>
          </a:prstGeom>
          <a:noFill/>
        </p:spPr>
        <p:txBody>
          <a:bodyPr wrap="square">
            <a:spAutoFit/>
          </a:bodyPr>
          <a:lstStyle/>
          <a:p>
            <a:r>
              <a:rPr lang="ja-JP" altLang="en-US" dirty="0">
                <a:solidFill>
                  <a:srgbClr val="002060"/>
                </a:solidFill>
                <a:latin typeface="UD デジタル 教科書体 N-B" panose="02020700000000000000" pitchFamily="17" charset="-128"/>
                <a:ea typeface="UD デジタル 教科書体 N-B" panose="02020700000000000000" pitchFamily="17" charset="-128"/>
              </a:rPr>
              <a:t>推薦団体別の</a:t>
            </a:r>
            <a:endParaRPr lang="en-US" altLang="ja-JP" dirty="0">
              <a:solidFill>
                <a:srgbClr val="002060"/>
              </a:solidFill>
              <a:latin typeface="UD デジタル 教科書体 N-B" panose="02020700000000000000" pitchFamily="17" charset="-128"/>
              <a:ea typeface="UD デジタル 教科書体 N-B" panose="02020700000000000000" pitchFamily="17" charset="-128"/>
            </a:endParaRPr>
          </a:p>
          <a:p>
            <a:r>
              <a:rPr lang="ja-JP" altLang="en-US" dirty="0">
                <a:solidFill>
                  <a:srgbClr val="002060"/>
                </a:solidFill>
                <a:latin typeface="UD デジタル 教科書体 N-B" panose="02020700000000000000" pitchFamily="17" charset="-128"/>
                <a:ea typeface="UD デジタル 教科書体 N-B" panose="02020700000000000000" pitchFamily="17" charset="-128"/>
              </a:rPr>
              <a:t>登録者数比較と</a:t>
            </a:r>
            <a:endParaRPr lang="en-US" altLang="ja-JP" dirty="0">
              <a:solidFill>
                <a:srgbClr val="002060"/>
              </a:solidFill>
              <a:latin typeface="UD デジタル 教科書体 N-B" panose="02020700000000000000" pitchFamily="17" charset="-128"/>
              <a:ea typeface="UD デジタル 教科書体 N-B" panose="02020700000000000000" pitchFamily="17" charset="-128"/>
            </a:endParaRPr>
          </a:p>
          <a:p>
            <a:r>
              <a:rPr lang="ja-JP" altLang="en-US" dirty="0">
                <a:solidFill>
                  <a:srgbClr val="002060"/>
                </a:solidFill>
                <a:latin typeface="UD デジタル 教科書体 N-B" panose="02020700000000000000" pitchFamily="17" charset="-128"/>
                <a:ea typeface="UD デジタル 教科書体 N-B" panose="02020700000000000000" pitchFamily="17" charset="-128"/>
              </a:rPr>
              <a:t>オンライン集会で</a:t>
            </a:r>
            <a:endParaRPr lang="en-US" altLang="ja-JP" dirty="0">
              <a:solidFill>
                <a:srgbClr val="002060"/>
              </a:solidFill>
              <a:latin typeface="UD デジタル 教科書体 N-B" panose="02020700000000000000" pitchFamily="17" charset="-128"/>
              <a:ea typeface="UD デジタル 教科書体 N-B" panose="02020700000000000000" pitchFamily="17" charset="-128"/>
            </a:endParaRPr>
          </a:p>
          <a:p>
            <a:r>
              <a:rPr lang="ja-JP" altLang="en-US" dirty="0">
                <a:solidFill>
                  <a:srgbClr val="002060"/>
                </a:solidFill>
                <a:latin typeface="UD デジタル 教科書体 N-B" panose="02020700000000000000" pitchFamily="17" charset="-128"/>
                <a:ea typeface="UD デジタル 教科書体 N-B" panose="02020700000000000000" pitchFamily="17" charset="-128"/>
              </a:rPr>
              <a:t>使われています</a:t>
            </a:r>
            <a:endParaRPr lang="en-US" altLang="ja-JP" dirty="0">
              <a:solidFill>
                <a:srgbClr val="002060"/>
              </a:solidFill>
              <a:latin typeface="UD デジタル 教科書体 N-B" panose="02020700000000000000" pitchFamily="17" charset="-128"/>
              <a:ea typeface="UD デジタル 教科書体 N-B" panose="02020700000000000000" pitchFamily="17" charset="-128"/>
            </a:endParaRPr>
          </a:p>
        </p:txBody>
      </p:sp>
      <p:sp>
        <p:nvSpPr>
          <p:cNvPr id="2" name="スライド番号プレースホルダー 1"/>
          <p:cNvSpPr>
            <a:spLocks noGrp="1"/>
          </p:cNvSpPr>
          <p:nvPr>
            <p:ph type="sldNum" sz="quarter" idx="12"/>
          </p:nvPr>
        </p:nvSpPr>
        <p:spPr/>
        <p:txBody>
          <a:bodyPr/>
          <a:lstStyle/>
          <a:p>
            <a:fld id="{4E497658-71EC-4256-86D4-10FCC11BF696}" type="slidenum">
              <a:rPr kumimoji="1" lang="ja-JP" altLang="en-US" smtClean="0"/>
              <a:t>62</a:t>
            </a:fld>
            <a:endParaRPr kumimoji="1" lang="ja-JP" altLang="en-US"/>
          </a:p>
        </p:txBody>
      </p:sp>
    </p:spTree>
    <p:extLst>
      <p:ext uri="{BB962C8B-B14F-4D97-AF65-F5344CB8AC3E}">
        <p14:creationId xmlns:p14="http://schemas.microsoft.com/office/powerpoint/2010/main" val="20324964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8623ECBF-F804-9142-A009-A7975FE79CA9}"/>
              </a:ext>
            </a:extLst>
          </p:cNvPr>
          <p:cNvSpPr txBox="1"/>
          <p:nvPr/>
        </p:nvSpPr>
        <p:spPr>
          <a:xfrm>
            <a:off x="796074" y="414861"/>
            <a:ext cx="7831931" cy="310700"/>
          </a:xfrm>
          <a:prstGeom prst="rect">
            <a:avLst/>
          </a:prstGeom>
          <a:noFill/>
        </p:spPr>
        <p:txBody>
          <a:bodyPr wrap="square" lIns="0" tIns="27000" rIns="0" bIns="0" rtlCol="0" anchor="t">
            <a:noAutofit/>
          </a:bodyPr>
          <a:lstStyle/>
          <a:p>
            <a:r>
              <a:rPr lang="ja-JP" altLang="en-US" sz="2800" b="1" dirty="0">
                <a:latin typeface="Meiryo" panose="020B0604030504040204" pitchFamily="34" charset="-128"/>
                <a:ea typeface="Meiryo" panose="020B0604030504040204" pitchFamily="34" charset="-128"/>
                <a:cs typeface="Arial" charset="0"/>
              </a:rPr>
              <a:t>　　</a:t>
            </a:r>
            <a:r>
              <a:rPr lang="ja-JP" altLang="en-US" sz="2800" b="1" dirty="0">
                <a:latin typeface="UD デジタル 教科書体 N-B" panose="02020700000000000000" pitchFamily="17" charset="-128"/>
                <a:ea typeface="UD デジタル 教科書体 N-B" panose="02020700000000000000" pitchFamily="17" charset="-128"/>
                <a:cs typeface="Arial" charset="0"/>
              </a:rPr>
              <a:t>ネット選挙の勝敗ポイントは、国民の</a:t>
            </a:r>
            <a:endParaRPr lang="en-US" altLang="ja-JP" sz="2800" b="1" dirty="0">
              <a:latin typeface="UD デジタル 教科書体 N-B" panose="02020700000000000000" pitchFamily="17" charset="-128"/>
              <a:ea typeface="UD デジタル 教科書体 N-B" panose="02020700000000000000" pitchFamily="17" charset="-128"/>
              <a:cs typeface="Arial" charset="0"/>
            </a:endParaRPr>
          </a:p>
          <a:p>
            <a:r>
              <a:rPr lang="ja-JP" altLang="en-US" sz="2800" b="1" dirty="0">
                <a:latin typeface="UD デジタル 教科書体 N-B" panose="02020700000000000000" pitchFamily="17" charset="-128"/>
                <a:ea typeface="UD デジタル 教科書体 N-B" panose="02020700000000000000" pitchFamily="17" charset="-128"/>
                <a:cs typeface="Arial" charset="0"/>
              </a:rPr>
              <a:t>　　</a:t>
            </a:r>
            <a:r>
              <a:rPr lang="ja-JP" altLang="en-US" sz="2800" b="1" dirty="0">
                <a:solidFill>
                  <a:srgbClr val="FF0000"/>
                </a:solidFill>
                <a:latin typeface="UD デジタル 教科書体 N-B" panose="02020700000000000000" pitchFamily="17" charset="-128"/>
                <a:ea typeface="UD デジタル 教科書体 N-B" panose="02020700000000000000" pitchFamily="17" charset="-128"/>
                <a:cs typeface="Arial" charset="0"/>
              </a:rPr>
              <a:t>「</a:t>
            </a:r>
            <a:r>
              <a:rPr lang="en-US" altLang="ja-JP" sz="2800" b="1" dirty="0">
                <a:solidFill>
                  <a:srgbClr val="FF0000"/>
                </a:solidFill>
                <a:latin typeface="UD デジタル 教科書体 N-B" panose="02020700000000000000" pitchFamily="17" charset="-128"/>
                <a:ea typeface="UD デジタル 教科書体 N-B" panose="02020700000000000000" pitchFamily="17" charset="-128"/>
                <a:cs typeface="Arial" charset="0"/>
              </a:rPr>
              <a:t>HP</a:t>
            </a:r>
            <a:r>
              <a:rPr lang="ja-JP" altLang="en-US" sz="2800" b="1" dirty="0">
                <a:solidFill>
                  <a:srgbClr val="FF0000"/>
                </a:solidFill>
                <a:latin typeface="UD デジタル 教科書体 N-B" panose="02020700000000000000" pitchFamily="17" charset="-128"/>
                <a:ea typeface="UD デジタル 教科書体 N-B" panose="02020700000000000000" pitchFamily="17" charset="-128"/>
                <a:cs typeface="Arial" charset="0"/>
              </a:rPr>
              <a:t>から</a:t>
            </a:r>
            <a:r>
              <a:rPr lang="en-US" altLang="ja-JP" sz="2800" b="1" dirty="0">
                <a:solidFill>
                  <a:srgbClr val="FF0000"/>
                </a:solidFill>
                <a:latin typeface="UD デジタル 教科書体 N-B" panose="02020700000000000000" pitchFamily="17" charset="-128"/>
                <a:ea typeface="UD デジタル 教科書体 N-B" panose="02020700000000000000" pitchFamily="17" charset="-128"/>
                <a:cs typeface="Arial" charset="0"/>
              </a:rPr>
              <a:t>LINE</a:t>
            </a:r>
            <a:r>
              <a:rPr lang="ja-JP" altLang="en-US" sz="2800" b="1" dirty="0">
                <a:solidFill>
                  <a:srgbClr val="FF0000"/>
                </a:solidFill>
                <a:latin typeface="UD デジタル 教科書体 N-B" panose="02020700000000000000" pitchFamily="17" charset="-128"/>
                <a:ea typeface="UD デジタル 教科書体 N-B" panose="02020700000000000000" pitchFamily="17" charset="-128"/>
                <a:cs typeface="Arial" charset="0"/>
              </a:rPr>
              <a:t>へ」</a:t>
            </a:r>
            <a:r>
              <a:rPr lang="ja-JP" altLang="en-US" sz="2800" b="1" dirty="0">
                <a:latin typeface="UD デジタル 教科書体 N-B" panose="02020700000000000000" pitchFamily="17" charset="-128"/>
                <a:ea typeface="UD デジタル 教科書体 N-B" panose="02020700000000000000" pitchFamily="17" charset="-128"/>
                <a:cs typeface="Arial" charset="0"/>
              </a:rPr>
              <a:t>の変化に対応する事</a:t>
            </a:r>
            <a:endParaRPr lang="ja-JP" altLang="en-US" sz="2800" b="1" dirty="0">
              <a:latin typeface="UD デジタル 教科書体 N-B" panose="02020700000000000000" pitchFamily="17" charset="-128"/>
              <a:ea typeface="UD デジタル 教科書体 N-B" panose="02020700000000000000" pitchFamily="17" charset="-128"/>
              <a:cs typeface="Arial" panose="020B0604020202020204" pitchFamily="34" charset="0"/>
            </a:endParaRPr>
          </a:p>
        </p:txBody>
      </p:sp>
      <p:sp>
        <p:nvSpPr>
          <p:cNvPr id="7" name="テキスト ボックス 8">
            <a:extLst>
              <a:ext uri="{FF2B5EF4-FFF2-40B4-BE49-F238E27FC236}">
                <a16:creationId xmlns:a16="http://schemas.microsoft.com/office/drawing/2014/main" id="{8623ECBF-F804-9142-A009-A7975FE79CA9}"/>
              </a:ext>
            </a:extLst>
          </p:cNvPr>
          <p:cNvSpPr txBox="1"/>
          <p:nvPr/>
        </p:nvSpPr>
        <p:spPr>
          <a:xfrm>
            <a:off x="2811526" y="1504709"/>
            <a:ext cx="6162033" cy="437507"/>
          </a:xfrm>
          <a:prstGeom prst="rect">
            <a:avLst/>
          </a:prstGeom>
          <a:noFill/>
        </p:spPr>
        <p:txBody>
          <a:bodyPr wrap="square" lIns="0" tIns="27000" rIns="0" bIns="0" rtlCol="0" anchor="t">
            <a:noAutofit/>
          </a:bodyPr>
          <a:lstStyle/>
          <a:p>
            <a:endParaRPr lang="ja-JP" altLang="en-US" sz="1500" b="1" dirty="0">
              <a:latin typeface="Meiryo" panose="020B0604030504040204" pitchFamily="34" charset="-128"/>
              <a:ea typeface="Meiryo" panose="020B0604030504040204" pitchFamily="34" charset="-128"/>
              <a:cs typeface="Arial" panose="020B0604020202020204" pitchFamily="34" charset="0"/>
            </a:endParaRPr>
          </a:p>
        </p:txBody>
      </p:sp>
      <p:sp>
        <p:nvSpPr>
          <p:cNvPr id="2" name="正方形/長方形 1"/>
          <p:cNvSpPr/>
          <p:nvPr/>
        </p:nvSpPr>
        <p:spPr>
          <a:xfrm>
            <a:off x="638142" y="5880033"/>
            <a:ext cx="10585029" cy="615553"/>
          </a:xfrm>
          <a:prstGeom prst="rect">
            <a:avLst/>
          </a:prstGeom>
        </p:spPr>
        <p:txBody>
          <a:bodyPr wrap="square">
            <a:spAutoFit/>
          </a:bodyPr>
          <a:lstStyle/>
          <a:p>
            <a:r>
              <a:rPr lang="ja-JP" altLang="en-US" sz="1600" dirty="0">
                <a:latin typeface="メイリオ" panose="020B0604030504040204" pitchFamily="50" charset="-128"/>
                <a:ea typeface="メイリオ" panose="020B0604030504040204" pitchFamily="50" charset="-128"/>
              </a:rPr>
              <a:t>参考：</a:t>
            </a:r>
            <a:r>
              <a:rPr lang="ja-JP" altLang="en-US" b="1" dirty="0">
                <a:latin typeface="メイリオ" panose="020B0604030504040204" pitchFamily="50" charset="-128"/>
                <a:ea typeface="メイリオ" panose="020B0604030504040204" pitchFamily="50" charset="-128"/>
              </a:rPr>
              <a:t>総務省</a:t>
            </a:r>
            <a:r>
              <a:rPr lang="ja-JP" altLang="en-US" sz="1600" dirty="0">
                <a:latin typeface="メイリオ" panose="020B0604030504040204" pitchFamily="50" charset="-128"/>
                <a:ea typeface="メイリオ" panose="020B0604030504040204" pitchFamily="50" charset="-128"/>
              </a:rPr>
              <a:t>「情報通信メディアの利用時間と情報行動に関する調査</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平成</a:t>
            </a:r>
            <a:r>
              <a:rPr lang="en-US" altLang="ja-JP" sz="1600" dirty="0">
                <a:latin typeface="メイリオ" panose="020B0604030504040204" pitchFamily="50" charset="-128"/>
                <a:ea typeface="メイリオ" panose="020B0604030504040204" pitchFamily="50" charset="-128"/>
              </a:rPr>
              <a:t>26</a:t>
            </a:r>
            <a:r>
              <a:rPr lang="ja-JP" altLang="en-US" sz="1600" dirty="0">
                <a:latin typeface="メイリオ" panose="020B0604030504040204" pitchFamily="50" charset="-128"/>
                <a:ea typeface="メイリオ" panose="020B0604030504040204" pitchFamily="50" charset="-128"/>
              </a:rPr>
              <a:t>年～</a:t>
            </a:r>
            <a:r>
              <a:rPr lang="en-US" altLang="ja-JP" sz="1600" dirty="0">
                <a:latin typeface="メイリオ" panose="020B0604030504040204" pitchFamily="50" charset="-128"/>
                <a:ea typeface="メイリオ" panose="020B0604030504040204" pitchFamily="50" charset="-128"/>
              </a:rPr>
              <a:t>30</a:t>
            </a:r>
            <a:r>
              <a:rPr lang="ja-JP" altLang="en-US" sz="1600" dirty="0">
                <a:latin typeface="メイリオ" panose="020B0604030504040204" pitchFamily="50" charset="-128"/>
                <a:ea typeface="メイリオ" panose="020B0604030504040204" pitchFamily="50" charset="-128"/>
              </a:rPr>
              <a:t>年</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a:t>
            </a:r>
            <a:endParaRPr lang="en-US" altLang="ja-JP" sz="1600" dirty="0">
              <a:latin typeface="メイリオ" panose="020B0604030504040204" pitchFamily="50" charset="-128"/>
              <a:ea typeface="メイリオ" panose="020B0604030504040204" pitchFamily="50" charset="-128"/>
            </a:endParaRPr>
          </a:p>
          <a:p>
            <a:r>
              <a:rPr lang="en-US" altLang="ja-JP" sz="1600" dirty="0">
                <a:latin typeface="メイリオ" panose="020B0604030504040204" pitchFamily="50" charset="-128"/>
                <a:ea typeface="メイリオ" panose="020B0604030504040204" pitchFamily="50" charset="-128"/>
                <a:hlinkClick r:id="rId2"/>
              </a:rPr>
              <a:t>https://www.soumu.go.jp/iicp/research/results/media_usage-time.html</a:t>
            </a:r>
            <a:endParaRPr lang="ja-JP" altLang="en-US" sz="1600" dirty="0">
              <a:latin typeface="メイリオ" panose="020B0604030504040204" pitchFamily="50" charset="-128"/>
              <a:ea typeface="メイリオ" panose="020B0604030504040204" pitchFamily="50" charset="-128"/>
            </a:endParaRPr>
          </a:p>
        </p:txBody>
      </p:sp>
      <p:sp>
        <p:nvSpPr>
          <p:cNvPr id="16" name="正方形/長方形 15"/>
          <p:cNvSpPr/>
          <p:nvPr/>
        </p:nvSpPr>
        <p:spPr>
          <a:xfrm>
            <a:off x="925525" y="1519094"/>
            <a:ext cx="1107996" cy="461665"/>
          </a:xfrm>
          <a:prstGeom prst="rect">
            <a:avLst/>
          </a:prstGeom>
          <a:noFill/>
          <a:ln>
            <a:solidFill>
              <a:schemeClr val="tx1"/>
            </a:solidFill>
          </a:ln>
        </p:spPr>
        <p:txBody>
          <a:bodyPr wrap="none">
            <a:spAutoFit/>
          </a:bodyPr>
          <a:lstStyle/>
          <a:p>
            <a:r>
              <a:rPr lang="ja-JP" altLang="en-US" sz="2400" b="1" dirty="0">
                <a:latin typeface="Meiryo" panose="020B0604030504040204" pitchFamily="34" charset="-128"/>
                <a:ea typeface="Meiryo" panose="020B0604030504040204" pitchFamily="34" charset="-128"/>
                <a:cs typeface="Arial" charset="0"/>
              </a:rPr>
              <a:t>全世代</a:t>
            </a:r>
            <a:endParaRPr lang="ja-JP" altLang="en-US" sz="2400" b="1" dirty="0">
              <a:latin typeface="Meiryo" panose="020B0604030504040204" pitchFamily="34" charset="-128"/>
              <a:ea typeface="Meiryo" panose="020B0604030504040204" pitchFamily="34" charset="-128"/>
              <a:cs typeface="Arial" panose="020B0604020202020204" pitchFamily="34" charset="0"/>
            </a:endParaRPr>
          </a:p>
        </p:txBody>
      </p:sp>
      <p:pic>
        <p:nvPicPr>
          <p:cNvPr id="18" name="図 17"/>
          <p:cNvPicPr>
            <a:picLocks noChangeAspect="1"/>
          </p:cNvPicPr>
          <p:nvPr/>
        </p:nvPicPr>
        <p:blipFill>
          <a:blip r:embed="rId3"/>
          <a:stretch>
            <a:fillRect/>
          </a:stretch>
        </p:blipFill>
        <p:spPr>
          <a:xfrm>
            <a:off x="784460" y="2425354"/>
            <a:ext cx="3847847" cy="3315161"/>
          </a:xfrm>
          <a:prstGeom prst="rect">
            <a:avLst/>
          </a:prstGeom>
          <a:ln>
            <a:solidFill>
              <a:schemeClr val="tx1"/>
            </a:solidFill>
          </a:ln>
        </p:spPr>
      </p:pic>
      <p:sp>
        <p:nvSpPr>
          <p:cNvPr id="19" name="テキスト ボックス 18">
            <a:extLst>
              <a:ext uri="{FF2B5EF4-FFF2-40B4-BE49-F238E27FC236}">
                <a16:creationId xmlns:a16="http://schemas.microsoft.com/office/drawing/2014/main" id="{8623ECBF-F804-9142-A009-A7975FE79CA9}"/>
              </a:ext>
            </a:extLst>
          </p:cNvPr>
          <p:cNvSpPr txBox="1"/>
          <p:nvPr/>
        </p:nvSpPr>
        <p:spPr>
          <a:xfrm>
            <a:off x="1095884" y="2506688"/>
            <a:ext cx="3580664" cy="379310"/>
          </a:xfrm>
          <a:prstGeom prst="rect">
            <a:avLst/>
          </a:prstGeom>
          <a:noFill/>
        </p:spPr>
        <p:txBody>
          <a:bodyPr wrap="square" lIns="0" tIns="27000" rIns="0" bIns="0" rtlCol="0" anchor="t">
            <a:noAutofit/>
          </a:bodyPr>
          <a:lstStyle/>
          <a:p>
            <a:r>
              <a:rPr lang="ja-JP" altLang="en-US" sz="1350" dirty="0">
                <a:latin typeface="Meiryo" panose="020B0604030504040204" pitchFamily="34" charset="-128"/>
                <a:ea typeface="Meiryo" panose="020B0604030504040204" pitchFamily="34" charset="-128"/>
                <a:cs typeface="Arial" panose="020B0604020202020204" pitchFamily="34" charset="0"/>
              </a:rPr>
              <a:t>ネット利用 </a:t>
            </a:r>
            <a:r>
              <a:rPr lang="ja-JP" altLang="en-US" sz="1350" dirty="0">
                <a:latin typeface="メイリオ" panose="020B0604030504040204" pitchFamily="50" charset="-128"/>
                <a:ea typeface="メイリオ" panose="020B0604030504040204" pitchFamily="50" charset="-128"/>
                <a:cs typeface="Arial" panose="020B0604020202020204" pitchFamily="34" charset="0"/>
              </a:rPr>
              <a:t>項目</a:t>
            </a:r>
            <a:r>
              <a:rPr lang="ja-JP" altLang="en-US" sz="1350" dirty="0">
                <a:latin typeface="Meiryo" panose="020B0604030504040204" pitchFamily="34" charset="-128"/>
                <a:ea typeface="Meiryo" panose="020B0604030504040204" pitchFamily="34" charset="-128"/>
                <a:cs typeface="Arial" panose="020B0604020202020204" pitchFamily="34" charset="0"/>
              </a:rPr>
              <a:t>別利用時間</a:t>
            </a:r>
            <a:r>
              <a:rPr lang="en-US" altLang="ja-JP" sz="1350" dirty="0">
                <a:latin typeface="Meiryo" panose="020B0604030504040204" pitchFamily="34" charset="-128"/>
                <a:ea typeface="Meiryo" panose="020B0604030504040204" pitchFamily="34" charset="-128"/>
                <a:cs typeface="Arial" panose="020B0604020202020204" pitchFamily="34" charset="0"/>
              </a:rPr>
              <a:t>(</a:t>
            </a:r>
            <a:r>
              <a:rPr lang="ja-JP" altLang="en-US" sz="1350" b="1" dirty="0">
                <a:latin typeface="Meiryo" panose="020B0604030504040204" pitchFamily="34" charset="-128"/>
                <a:ea typeface="Meiryo" panose="020B0604030504040204" pitchFamily="34" charset="-128"/>
                <a:cs typeface="Arial" panose="020B0604020202020204" pitchFamily="34" charset="0"/>
              </a:rPr>
              <a:t>全年代</a:t>
            </a:r>
            <a:r>
              <a:rPr lang="ja-JP" altLang="en-US" sz="1350" dirty="0">
                <a:latin typeface="Meiryo" panose="020B0604030504040204" pitchFamily="34" charset="-128"/>
                <a:ea typeface="Meiryo" panose="020B0604030504040204" pitchFamily="34" charset="-128"/>
                <a:cs typeface="Arial" panose="020B0604020202020204" pitchFamily="34" charset="0"/>
              </a:rPr>
              <a:t>・</a:t>
            </a:r>
            <a:r>
              <a:rPr lang="ja-JP" altLang="en-US" sz="1350" b="1" dirty="0">
                <a:latin typeface="Meiryo" panose="020B0604030504040204" pitchFamily="34" charset="-128"/>
                <a:ea typeface="Meiryo" panose="020B0604030504040204" pitchFamily="34" charset="-128"/>
                <a:cs typeface="Arial" panose="020B0604020202020204" pitchFamily="34" charset="0"/>
              </a:rPr>
              <a:t>平日</a:t>
            </a:r>
            <a:r>
              <a:rPr lang="en-US" altLang="ja-JP" sz="1350" dirty="0">
                <a:latin typeface="Meiryo" panose="020B0604030504040204" pitchFamily="34" charset="-128"/>
                <a:ea typeface="Meiryo" panose="020B0604030504040204" pitchFamily="34" charset="-128"/>
                <a:cs typeface="Arial" panose="020B0604020202020204" pitchFamily="34" charset="0"/>
              </a:rPr>
              <a:t>)</a:t>
            </a:r>
            <a:endParaRPr lang="ja-JP" altLang="en-US" sz="1350" dirty="0">
              <a:latin typeface="Meiryo" panose="020B0604030504040204" pitchFamily="34" charset="-128"/>
              <a:ea typeface="Meiryo" panose="020B0604030504040204" pitchFamily="34" charset="-128"/>
              <a:cs typeface="Arial" panose="020B0604020202020204" pitchFamily="34" charset="0"/>
            </a:endParaRPr>
          </a:p>
        </p:txBody>
      </p:sp>
      <p:sp>
        <p:nvSpPr>
          <p:cNvPr id="20" name="フリーフォーム 19"/>
          <p:cNvSpPr/>
          <p:nvPr/>
        </p:nvSpPr>
        <p:spPr>
          <a:xfrm>
            <a:off x="776484" y="4924357"/>
            <a:ext cx="3855823" cy="125016"/>
          </a:xfrm>
          <a:custGeom>
            <a:avLst/>
            <a:gdLst>
              <a:gd name="connsiteX0" fmla="*/ 117308 w 7428419"/>
              <a:gd name="connsiteY0" fmla="*/ 560 h 333227"/>
              <a:gd name="connsiteX1" fmla="*/ 625643 w 7428419"/>
              <a:gd name="connsiteY1" fmla="*/ 53257 h 333227"/>
              <a:gd name="connsiteX2" fmla="*/ 625643 w 7428419"/>
              <a:gd name="connsiteY2" fmla="*/ 54925 h 333227"/>
              <a:gd name="connsiteX3" fmla="*/ 645886 w 7428419"/>
              <a:gd name="connsiteY3" fmla="*/ 40236 h 333227"/>
              <a:gd name="connsiteX4" fmla="*/ 1232426 w 7428419"/>
              <a:gd name="connsiteY4" fmla="*/ 68611 h 333227"/>
              <a:gd name="connsiteX5" fmla="*/ 1232426 w 7428419"/>
              <a:gd name="connsiteY5" fmla="*/ 66623 h 333227"/>
              <a:gd name="connsiteX6" fmla="*/ 1858069 w 7428419"/>
              <a:gd name="connsiteY6" fmla="*/ 66623 h 333227"/>
              <a:gd name="connsiteX7" fmla="*/ 1858069 w 7428419"/>
              <a:gd name="connsiteY7" fmla="*/ 70514 h 333227"/>
              <a:gd name="connsiteX8" fmla="*/ 1915193 w 7428419"/>
              <a:gd name="connsiteY8" fmla="*/ 33306 h 333227"/>
              <a:gd name="connsiteX9" fmla="*/ 1973846 w 7428419"/>
              <a:gd name="connsiteY9" fmla="*/ 18814 h 333227"/>
              <a:gd name="connsiteX10" fmla="*/ 2482181 w 7428419"/>
              <a:gd name="connsiteY10" fmla="*/ 71511 h 333227"/>
              <a:gd name="connsiteX11" fmla="*/ 2482181 w 7428419"/>
              <a:gd name="connsiteY11" fmla="*/ 73179 h 333227"/>
              <a:gd name="connsiteX12" fmla="*/ 2502424 w 7428419"/>
              <a:gd name="connsiteY12" fmla="*/ 58490 h 333227"/>
              <a:gd name="connsiteX13" fmla="*/ 3088964 w 7428419"/>
              <a:gd name="connsiteY13" fmla="*/ 86865 h 333227"/>
              <a:gd name="connsiteX14" fmla="*/ 3088964 w 7428419"/>
              <a:gd name="connsiteY14" fmla="*/ 84877 h 333227"/>
              <a:gd name="connsiteX15" fmla="*/ 3714607 w 7428419"/>
              <a:gd name="connsiteY15" fmla="*/ 84877 h 333227"/>
              <a:gd name="connsiteX16" fmla="*/ 3714607 w 7428419"/>
              <a:gd name="connsiteY16" fmla="*/ 85212 h 333227"/>
              <a:gd name="connsiteX17" fmla="*/ 3770936 w 7428419"/>
              <a:gd name="connsiteY17" fmla="*/ 48522 h 333227"/>
              <a:gd name="connsiteX18" fmla="*/ 3829589 w 7428419"/>
              <a:gd name="connsiteY18" fmla="*/ 34030 h 333227"/>
              <a:gd name="connsiteX19" fmla="*/ 4337924 w 7428419"/>
              <a:gd name="connsiteY19" fmla="*/ 86727 h 333227"/>
              <a:gd name="connsiteX20" fmla="*/ 4337924 w 7428419"/>
              <a:gd name="connsiteY20" fmla="*/ 88395 h 333227"/>
              <a:gd name="connsiteX21" fmla="*/ 4358167 w 7428419"/>
              <a:gd name="connsiteY21" fmla="*/ 73706 h 333227"/>
              <a:gd name="connsiteX22" fmla="*/ 4944707 w 7428419"/>
              <a:gd name="connsiteY22" fmla="*/ 102081 h 333227"/>
              <a:gd name="connsiteX23" fmla="*/ 4944707 w 7428419"/>
              <a:gd name="connsiteY23" fmla="*/ 100093 h 333227"/>
              <a:gd name="connsiteX24" fmla="*/ 5570350 w 7428419"/>
              <a:gd name="connsiteY24" fmla="*/ 100093 h 333227"/>
              <a:gd name="connsiteX25" fmla="*/ 5570350 w 7428419"/>
              <a:gd name="connsiteY25" fmla="*/ 98581 h 333227"/>
              <a:gd name="connsiteX26" fmla="*/ 5687658 w 7428419"/>
              <a:gd name="connsiteY26" fmla="*/ 45884 h 333227"/>
              <a:gd name="connsiteX27" fmla="*/ 6195993 w 7428419"/>
              <a:gd name="connsiteY27" fmla="*/ 98581 h 333227"/>
              <a:gd name="connsiteX28" fmla="*/ 6195993 w 7428419"/>
              <a:gd name="connsiteY28" fmla="*/ 100249 h 333227"/>
              <a:gd name="connsiteX29" fmla="*/ 6216236 w 7428419"/>
              <a:gd name="connsiteY29" fmla="*/ 85560 h 333227"/>
              <a:gd name="connsiteX30" fmla="*/ 6802776 w 7428419"/>
              <a:gd name="connsiteY30" fmla="*/ 113935 h 333227"/>
              <a:gd name="connsiteX31" fmla="*/ 6802776 w 7428419"/>
              <a:gd name="connsiteY31" fmla="*/ 111947 h 333227"/>
              <a:gd name="connsiteX32" fmla="*/ 7428419 w 7428419"/>
              <a:gd name="connsiteY32" fmla="*/ 111947 h 333227"/>
              <a:gd name="connsiteX33" fmla="*/ 7428419 w 7428419"/>
              <a:gd name="connsiteY33" fmla="*/ 277984 h 333227"/>
              <a:gd name="connsiteX34" fmla="*/ 6802776 w 7428419"/>
              <a:gd name="connsiteY34" fmla="*/ 277984 h 333227"/>
              <a:gd name="connsiteX35" fmla="*/ 6802776 w 7428419"/>
              <a:gd name="connsiteY35" fmla="*/ 279972 h 333227"/>
              <a:gd name="connsiteX36" fmla="*/ 6177133 w 7428419"/>
              <a:gd name="connsiteY36" fmla="*/ 279972 h 333227"/>
              <a:gd name="connsiteX37" fmla="*/ 6177133 w 7428419"/>
              <a:gd name="connsiteY37" fmla="*/ 278304 h 333227"/>
              <a:gd name="connsiteX38" fmla="*/ 6156891 w 7428419"/>
              <a:gd name="connsiteY38" fmla="*/ 292993 h 333227"/>
              <a:gd name="connsiteX39" fmla="*/ 5570350 w 7428419"/>
              <a:gd name="connsiteY39" fmla="*/ 264618 h 333227"/>
              <a:gd name="connsiteX40" fmla="*/ 5570350 w 7428419"/>
              <a:gd name="connsiteY40" fmla="*/ 266130 h 333227"/>
              <a:gd name="connsiteX41" fmla="*/ 4944707 w 7428419"/>
              <a:gd name="connsiteY41" fmla="*/ 266130 h 333227"/>
              <a:gd name="connsiteX42" fmla="*/ 4944707 w 7428419"/>
              <a:gd name="connsiteY42" fmla="*/ 268118 h 333227"/>
              <a:gd name="connsiteX43" fmla="*/ 4319064 w 7428419"/>
              <a:gd name="connsiteY43" fmla="*/ 268118 h 333227"/>
              <a:gd name="connsiteX44" fmla="*/ 4319064 w 7428419"/>
              <a:gd name="connsiteY44" fmla="*/ 266450 h 333227"/>
              <a:gd name="connsiteX45" fmla="*/ 4298822 w 7428419"/>
              <a:gd name="connsiteY45" fmla="*/ 281139 h 333227"/>
              <a:gd name="connsiteX46" fmla="*/ 3712281 w 7428419"/>
              <a:gd name="connsiteY46" fmla="*/ 252764 h 333227"/>
              <a:gd name="connsiteX47" fmla="*/ 3712281 w 7428419"/>
              <a:gd name="connsiteY47" fmla="*/ 252602 h 333227"/>
              <a:gd name="connsiteX48" fmla="*/ 3675504 w 7428419"/>
              <a:gd name="connsiteY48" fmla="*/ 279289 h 333227"/>
              <a:gd name="connsiteX49" fmla="*/ 3088964 w 7428419"/>
              <a:gd name="connsiteY49" fmla="*/ 250914 h 333227"/>
              <a:gd name="connsiteX50" fmla="*/ 3088964 w 7428419"/>
              <a:gd name="connsiteY50" fmla="*/ 252902 h 333227"/>
              <a:gd name="connsiteX51" fmla="*/ 2463321 w 7428419"/>
              <a:gd name="connsiteY51" fmla="*/ 252902 h 333227"/>
              <a:gd name="connsiteX52" fmla="*/ 2463321 w 7428419"/>
              <a:gd name="connsiteY52" fmla="*/ 251234 h 333227"/>
              <a:gd name="connsiteX53" fmla="*/ 2443079 w 7428419"/>
              <a:gd name="connsiteY53" fmla="*/ 265923 h 333227"/>
              <a:gd name="connsiteX54" fmla="*/ 1856538 w 7428419"/>
              <a:gd name="connsiteY54" fmla="*/ 237548 h 333227"/>
              <a:gd name="connsiteX55" fmla="*/ 1856538 w 7428419"/>
              <a:gd name="connsiteY55" fmla="*/ 233771 h 333227"/>
              <a:gd name="connsiteX56" fmla="*/ 1818967 w 7428419"/>
              <a:gd name="connsiteY56" fmla="*/ 261035 h 333227"/>
              <a:gd name="connsiteX57" fmla="*/ 1232426 w 7428419"/>
              <a:gd name="connsiteY57" fmla="*/ 232660 h 333227"/>
              <a:gd name="connsiteX58" fmla="*/ 1232426 w 7428419"/>
              <a:gd name="connsiteY58" fmla="*/ 234648 h 333227"/>
              <a:gd name="connsiteX59" fmla="*/ 606783 w 7428419"/>
              <a:gd name="connsiteY59" fmla="*/ 234648 h 333227"/>
              <a:gd name="connsiteX60" fmla="*/ 606783 w 7428419"/>
              <a:gd name="connsiteY60" fmla="*/ 232980 h 333227"/>
              <a:gd name="connsiteX61" fmla="*/ 586541 w 7428419"/>
              <a:gd name="connsiteY61" fmla="*/ 247669 h 333227"/>
              <a:gd name="connsiteX62" fmla="*/ 0 w 7428419"/>
              <a:gd name="connsiteY62" fmla="*/ 219294 h 333227"/>
              <a:gd name="connsiteX63" fmla="*/ 0 w 7428419"/>
              <a:gd name="connsiteY63" fmla="*/ 53257 h 333227"/>
              <a:gd name="connsiteX64" fmla="*/ 117308 w 7428419"/>
              <a:gd name="connsiteY64" fmla="*/ 560 h 33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428419" h="333227">
                <a:moveTo>
                  <a:pt x="117308" y="560"/>
                </a:moveTo>
                <a:cubicBezTo>
                  <a:pt x="286753" y="-12321"/>
                  <a:pt x="456198" y="203151"/>
                  <a:pt x="625643" y="53257"/>
                </a:cubicBezTo>
                <a:lnTo>
                  <a:pt x="625643" y="54925"/>
                </a:lnTo>
                <a:lnTo>
                  <a:pt x="645886" y="40236"/>
                </a:lnTo>
                <a:cubicBezTo>
                  <a:pt x="841400" y="-71914"/>
                  <a:pt x="1036913" y="241566"/>
                  <a:pt x="1232426" y="68611"/>
                </a:cubicBezTo>
                <a:lnTo>
                  <a:pt x="1232426" y="66623"/>
                </a:lnTo>
                <a:cubicBezTo>
                  <a:pt x="1440974" y="-117861"/>
                  <a:pt x="1649521" y="251108"/>
                  <a:pt x="1858069" y="66623"/>
                </a:cubicBezTo>
                <a:lnTo>
                  <a:pt x="1858069" y="70514"/>
                </a:lnTo>
                <a:lnTo>
                  <a:pt x="1915193" y="33306"/>
                </a:lnTo>
                <a:cubicBezTo>
                  <a:pt x="1934744" y="24827"/>
                  <a:pt x="1954295" y="20301"/>
                  <a:pt x="1973846" y="18814"/>
                </a:cubicBezTo>
                <a:cubicBezTo>
                  <a:pt x="2143291" y="5933"/>
                  <a:pt x="2312736" y="221405"/>
                  <a:pt x="2482181" y="71511"/>
                </a:cubicBezTo>
                <a:lnTo>
                  <a:pt x="2482181" y="73179"/>
                </a:lnTo>
                <a:lnTo>
                  <a:pt x="2502424" y="58490"/>
                </a:lnTo>
                <a:cubicBezTo>
                  <a:pt x="2697938" y="-53660"/>
                  <a:pt x="2893451" y="259820"/>
                  <a:pt x="3088964" y="86865"/>
                </a:cubicBezTo>
                <a:lnTo>
                  <a:pt x="3088964" y="84877"/>
                </a:lnTo>
                <a:cubicBezTo>
                  <a:pt x="3297512" y="-99607"/>
                  <a:pt x="3506059" y="269362"/>
                  <a:pt x="3714607" y="84877"/>
                </a:cubicBezTo>
                <a:lnTo>
                  <a:pt x="3714607" y="85212"/>
                </a:lnTo>
                <a:lnTo>
                  <a:pt x="3770936" y="48522"/>
                </a:lnTo>
                <a:cubicBezTo>
                  <a:pt x="3790487" y="40043"/>
                  <a:pt x="3810038" y="35517"/>
                  <a:pt x="3829589" y="34030"/>
                </a:cubicBezTo>
                <a:cubicBezTo>
                  <a:pt x="3999034" y="21149"/>
                  <a:pt x="4168479" y="236621"/>
                  <a:pt x="4337924" y="86727"/>
                </a:cubicBezTo>
                <a:lnTo>
                  <a:pt x="4337924" y="88395"/>
                </a:lnTo>
                <a:lnTo>
                  <a:pt x="4358167" y="73706"/>
                </a:lnTo>
                <a:cubicBezTo>
                  <a:pt x="4553681" y="-38444"/>
                  <a:pt x="4749194" y="275036"/>
                  <a:pt x="4944707" y="102081"/>
                </a:cubicBezTo>
                <a:lnTo>
                  <a:pt x="4944707" y="100093"/>
                </a:lnTo>
                <a:cubicBezTo>
                  <a:pt x="5153255" y="-84391"/>
                  <a:pt x="5361802" y="284578"/>
                  <a:pt x="5570350" y="100093"/>
                </a:cubicBezTo>
                <a:lnTo>
                  <a:pt x="5570350" y="98581"/>
                </a:lnTo>
                <a:cubicBezTo>
                  <a:pt x="5609453" y="63990"/>
                  <a:pt x="5648556" y="48857"/>
                  <a:pt x="5687658" y="45884"/>
                </a:cubicBezTo>
                <a:cubicBezTo>
                  <a:pt x="5857103" y="33003"/>
                  <a:pt x="6026548" y="248475"/>
                  <a:pt x="6195993" y="98581"/>
                </a:cubicBezTo>
                <a:lnTo>
                  <a:pt x="6195993" y="100249"/>
                </a:lnTo>
                <a:lnTo>
                  <a:pt x="6216236" y="85560"/>
                </a:lnTo>
                <a:cubicBezTo>
                  <a:pt x="6411750" y="-26590"/>
                  <a:pt x="6607263" y="286890"/>
                  <a:pt x="6802776" y="113935"/>
                </a:cubicBezTo>
                <a:lnTo>
                  <a:pt x="6802776" y="111947"/>
                </a:lnTo>
                <a:cubicBezTo>
                  <a:pt x="7011324" y="-72537"/>
                  <a:pt x="7219871" y="296432"/>
                  <a:pt x="7428419" y="111947"/>
                </a:cubicBezTo>
                <a:lnTo>
                  <a:pt x="7428419" y="277984"/>
                </a:lnTo>
                <a:cubicBezTo>
                  <a:pt x="7219871" y="462468"/>
                  <a:pt x="7011324" y="93499"/>
                  <a:pt x="6802776" y="277984"/>
                </a:cubicBezTo>
                <a:lnTo>
                  <a:pt x="6802776" y="279972"/>
                </a:lnTo>
                <a:cubicBezTo>
                  <a:pt x="6594228" y="464456"/>
                  <a:pt x="6385681" y="95487"/>
                  <a:pt x="6177133" y="279972"/>
                </a:cubicBezTo>
                <a:lnTo>
                  <a:pt x="6177133" y="278304"/>
                </a:lnTo>
                <a:lnTo>
                  <a:pt x="6156891" y="292993"/>
                </a:lnTo>
                <a:cubicBezTo>
                  <a:pt x="5961377" y="405143"/>
                  <a:pt x="5765864" y="91663"/>
                  <a:pt x="5570350" y="264618"/>
                </a:cubicBezTo>
                <a:lnTo>
                  <a:pt x="5570350" y="266130"/>
                </a:lnTo>
                <a:cubicBezTo>
                  <a:pt x="5361802" y="450614"/>
                  <a:pt x="5153255" y="81645"/>
                  <a:pt x="4944707" y="266130"/>
                </a:cubicBezTo>
                <a:lnTo>
                  <a:pt x="4944707" y="268118"/>
                </a:lnTo>
                <a:cubicBezTo>
                  <a:pt x="4736159" y="452602"/>
                  <a:pt x="4527612" y="83633"/>
                  <a:pt x="4319064" y="268118"/>
                </a:cubicBezTo>
                <a:lnTo>
                  <a:pt x="4319064" y="266450"/>
                </a:lnTo>
                <a:lnTo>
                  <a:pt x="4298822" y="281139"/>
                </a:lnTo>
                <a:cubicBezTo>
                  <a:pt x="4103308" y="393289"/>
                  <a:pt x="3907795" y="79809"/>
                  <a:pt x="3712281" y="252764"/>
                </a:cubicBezTo>
                <a:lnTo>
                  <a:pt x="3712281" y="252602"/>
                </a:lnTo>
                <a:lnTo>
                  <a:pt x="3675504" y="279289"/>
                </a:lnTo>
                <a:cubicBezTo>
                  <a:pt x="3479991" y="391439"/>
                  <a:pt x="3284478" y="77959"/>
                  <a:pt x="3088964" y="250914"/>
                </a:cubicBezTo>
                <a:lnTo>
                  <a:pt x="3088964" y="252902"/>
                </a:lnTo>
                <a:cubicBezTo>
                  <a:pt x="2880416" y="437386"/>
                  <a:pt x="2671869" y="68417"/>
                  <a:pt x="2463321" y="252902"/>
                </a:cubicBezTo>
                <a:lnTo>
                  <a:pt x="2463321" y="251234"/>
                </a:lnTo>
                <a:lnTo>
                  <a:pt x="2443079" y="265923"/>
                </a:lnTo>
                <a:cubicBezTo>
                  <a:pt x="2247565" y="378073"/>
                  <a:pt x="2052052" y="64593"/>
                  <a:pt x="1856538" y="237548"/>
                </a:cubicBezTo>
                <a:lnTo>
                  <a:pt x="1856538" y="233771"/>
                </a:lnTo>
                <a:lnTo>
                  <a:pt x="1818967" y="261035"/>
                </a:lnTo>
                <a:cubicBezTo>
                  <a:pt x="1623453" y="373185"/>
                  <a:pt x="1427940" y="59705"/>
                  <a:pt x="1232426" y="232660"/>
                </a:cubicBezTo>
                <a:lnTo>
                  <a:pt x="1232426" y="234648"/>
                </a:lnTo>
                <a:cubicBezTo>
                  <a:pt x="1023878" y="419132"/>
                  <a:pt x="815331" y="50163"/>
                  <a:pt x="606783" y="234648"/>
                </a:cubicBezTo>
                <a:lnTo>
                  <a:pt x="606783" y="232980"/>
                </a:lnTo>
                <a:lnTo>
                  <a:pt x="586541" y="247669"/>
                </a:lnTo>
                <a:cubicBezTo>
                  <a:pt x="391027" y="359819"/>
                  <a:pt x="195514" y="46339"/>
                  <a:pt x="0" y="219294"/>
                </a:cubicBezTo>
                <a:lnTo>
                  <a:pt x="0" y="53257"/>
                </a:lnTo>
                <a:cubicBezTo>
                  <a:pt x="39103" y="18666"/>
                  <a:pt x="78206" y="3533"/>
                  <a:pt x="117308" y="56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テキスト ボックス 20"/>
          <p:cNvSpPr txBox="1"/>
          <p:nvPr/>
        </p:nvSpPr>
        <p:spPr>
          <a:xfrm>
            <a:off x="740218" y="2655166"/>
            <a:ext cx="370614" cy="230832"/>
          </a:xfrm>
          <a:prstGeom prst="rect">
            <a:avLst/>
          </a:prstGeom>
          <a:noFill/>
        </p:spPr>
        <p:txBody>
          <a:bodyPr wrap="none" rtlCol="0">
            <a:spAutoFit/>
          </a:bodyPr>
          <a:lstStyle/>
          <a:p>
            <a:r>
              <a:rPr lang="en-US" altLang="ja-JP" sz="900" b="1" dirty="0"/>
              <a:t>(</a:t>
            </a:r>
            <a:r>
              <a:rPr lang="ja-JP" altLang="en-US" sz="900" b="1" dirty="0"/>
              <a:t>分</a:t>
            </a:r>
            <a:r>
              <a:rPr lang="en-US" altLang="ja-JP" sz="900" b="1" dirty="0"/>
              <a:t>)</a:t>
            </a:r>
            <a:endParaRPr lang="ja-JP" altLang="en-US" sz="900" b="1" dirty="0"/>
          </a:p>
        </p:txBody>
      </p:sp>
      <p:sp>
        <p:nvSpPr>
          <p:cNvPr id="22" name="円形吹き出し 21"/>
          <p:cNvSpPr/>
          <p:nvPr/>
        </p:nvSpPr>
        <p:spPr>
          <a:xfrm>
            <a:off x="1752601" y="2937274"/>
            <a:ext cx="1201760" cy="336378"/>
          </a:xfrm>
          <a:prstGeom prst="wedgeEllipseCallout">
            <a:avLst>
              <a:gd name="adj1" fmla="val 3850"/>
              <a:gd name="adj2" fmla="val 148620"/>
            </a:avLst>
          </a:prstGeom>
          <a:solidFill>
            <a:srgbClr val="F39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t>SNS</a:t>
            </a:r>
            <a:r>
              <a:rPr lang="ja-JP" altLang="en-US" sz="1050" b="1" dirty="0"/>
              <a:t>が逆転</a:t>
            </a:r>
          </a:p>
        </p:txBody>
      </p:sp>
      <p:sp>
        <p:nvSpPr>
          <p:cNvPr id="37" name="テキスト ボックス 8">
            <a:extLst>
              <a:ext uri="{FF2B5EF4-FFF2-40B4-BE49-F238E27FC236}">
                <a16:creationId xmlns:a16="http://schemas.microsoft.com/office/drawing/2014/main" id="{8623ECBF-F804-9142-A009-A7975FE79CA9}"/>
              </a:ext>
            </a:extLst>
          </p:cNvPr>
          <p:cNvSpPr txBox="1"/>
          <p:nvPr/>
        </p:nvSpPr>
        <p:spPr>
          <a:xfrm>
            <a:off x="2505888" y="1552054"/>
            <a:ext cx="6849534" cy="414267"/>
          </a:xfrm>
          <a:prstGeom prst="rect">
            <a:avLst/>
          </a:prstGeom>
          <a:noFill/>
        </p:spPr>
        <p:txBody>
          <a:bodyPr wrap="square" lIns="0" tIns="36000" rIns="0" bIns="0" rtlCol="0" anchor="t">
            <a:noAutofit/>
          </a:bodyPr>
          <a:lstStyle/>
          <a:p>
            <a:r>
              <a:rPr lang="ja-JP" altLang="en-US" sz="1400" dirty="0">
                <a:latin typeface="UD デジタル 教科書体 N-B" panose="02020700000000000000" pitchFamily="17" charset="-128"/>
                <a:ea typeface="UD デジタル 教科書体 N-B" panose="02020700000000000000" pitchFamily="17" charset="-128"/>
                <a:cs typeface="Arial" panose="020B0604020202020204" pitchFamily="34" charset="0"/>
              </a:rPr>
              <a:t>ネット利用の時間は、毎年ホームページより</a:t>
            </a:r>
            <a:r>
              <a:rPr lang="en-US" altLang="ja-JP" sz="1400" b="1" dirty="0">
                <a:solidFill>
                  <a:srgbClr val="FF0000"/>
                </a:solidFill>
                <a:latin typeface="UD デジタル 教科書体 N-B" panose="02020700000000000000" pitchFamily="17" charset="-128"/>
                <a:ea typeface="UD デジタル 教科書体 N-B" panose="02020700000000000000" pitchFamily="17" charset="-128"/>
                <a:cs typeface="Arial" panose="020B0604020202020204" pitchFamily="34" charset="0"/>
              </a:rPr>
              <a:t>SNS</a:t>
            </a:r>
            <a:r>
              <a:rPr lang="ja-JP" altLang="en-US" sz="1400" b="1" dirty="0">
                <a:solidFill>
                  <a:srgbClr val="FF0000"/>
                </a:solidFill>
                <a:latin typeface="UD デジタル 教科書体 N-B" panose="02020700000000000000" pitchFamily="17" charset="-128"/>
                <a:ea typeface="UD デジタル 教科書体 N-B" panose="02020700000000000000" pitchFamily="17" charset="-128"/>
                <a:cs typeface="Arial" panose="020B0604020202020204" pitchFamily="34" charset="0"/>
              </a:rPr>
              <a:t>の利用時間が増加</a:t>
            </a:r>
            <a:r>
              <a:rPr lang="ja-JP" altLang="en-US" sz="1400" dirty="0">
                <a:latin typeface="UD デジタル 教科書体 N-B" panose="02020700000000000000" pitchFamily="17" charset="-128"/>
                <a:ea typeface="UD デジタル 教科書体 N-B" panose="02020700000000000000" pitchFamily="17" charset="-128"/>
                <a:cs typeface="Arial" panose="020B0604020202020204" pitchFamily="34" charset="0"/>
              </a:rPr>
              <a:t>している</a:t>
            </a:r>
            <a:r>
              <a:rPr lang="ja-JP" altLang="en-US" sz="1400" b="1" dirty="0">
                <a:latin typeface="UD デジタル 教科書体 N-B" panose="02020700000000000000" pitchFamily="17" charset="-128"/>
                <a:ea typeface="UD デジタル 教科書体 N-B" panose="02020700000000000000" pitchFamily="17" charset="-128"/>
                <a:cs typeface="Arial" panose="020B0604020202020204" pitchFamily="34" charset="0"/>
              </a:rPr>
              <a:t>。</a:t>
            </a:r>
            <a:endParaRPr lang="en-US" altLang="ja-JP" sz="1400" b="1" dirty="0">
              <a:latin typeface="UD デジタル 教科書体 N-B" panose="02020700000000000000" pitchFamily="17" charset="-128"/>
              <a:ea typeface="UD デジタル 教科書体 N-B" panose="02020700000000000000" pitchFamily="17" charset="-128"/>
              <a:cs typeface="Arial" panose="020B0604020202020204" pitchFamily="34" charset="0"/>
            </a:endParaRPr>
          </a:p>
          <a:p>
            <a:r>
              <a:rPr lang="ja-JP" altLang="en-US" sz="1400" dirty="0">
                <a:latin typeface="UD デジタル 教科書体 N-B" panose="02020700000000000000" pitchFamily="17" charset="-128"/>
                <a:ea typeface="UD デジタル 教科書体 N-B" panose="02020700000000000000" pitchFamily="17" charset="-128"/>
                <a:cs typeface="Arial" panose="020B0604020202020204" pitchFamily="34" charset="0"/>
              </a:rPr>
              <a:t>若者に限らず</a:t>
            </a:r>
            <a:r>
              <a:rPr lang="ja-JP" altLang="en-US" sz="1400" b="1" dirty="0">
                <a:latin typeface="UD デジタル 教科書体 N-B" panose="02020700000000000000" pitchFamily="17" charset="-128"/>
                <a:ea typeface="UD デジタル 教科書体 N-B" panose="02020700000000000000" pitchFamily="17" charset="-128"/>
                <a:cs typeface="Arial" panose="020B0604020202020204" pitchFamily="34" charset="0"/>
              </a:rPr>
              <a:t>全年代に当てはまる事象</a:t>
            </a:r>
            <a:r>
              <a:rPr lang="ja-JP" altLang="en-US" sz="1400" dirty="0">
                <a:latin typeface="UD デジタル 教科書体 N-B" panose="02020700000000000000" pitchFamily="17" charset="-128"/>
                <a:ea typeface="UD デジタル 教科書体 N-B" panose="02020700000000000000" pitchFamily="17" charset="-128"/>
                <a:cs typeface="Arial" panose="020B0604020202020204" pitchFamily="34" charset="0"/>
              </a:rPr>
              <a:t>であり、今後</a:t>
            </a:r>
            <a:r>
              <a:rPr lang="ja-JP" altLang="en-US" sz="1400" b="1" dirty="0">
                <a:solidFill>
                  <a:srgbClr val="FF0000"/>
                </a:solidFill>
                <a:latin typeface="UD デジタル 教科書体 N-B" panose="02020700000000000000" pitchFamily="17" charset="-128"/>
                <a:ea typeface="UD デジタル 教科書体 N-B" panose="02020700000000000000" pitchFamily="17" charset="-128"/>
                <a:cs typeface="Arial" panose="020B0604020202020204" pitchFamily="34" charset="0"/>
              </a:rPr>
              <a:t>更に利用時間の差が開く</a:t>
            </a:r>
            <a:r>
              <a:rPr lang="ja-JP" altLang="en-US" sz="1400" dirty="0">
                <a:latin typeface="UD デジタル 教科書体 N-B" panose="02020700000000000000" pitchFamily="17" charset="-128"/>
                <a:ea typeface="UD デジタル 教科書体 N-B" panose="02020700000000000000" pitchFamily="17" charset="-128"/>
                <a:cs typeface="Arial" panose="020B0604020202020204" pitchFamily="34" charset="0"/>
              </a:rPr>
              <a:t>と推測。</a:t>
            </a:r>
            <a:endParaRPr lang="en-US" altLang="ja-JP" sz="1400" dirty="0">
              <a:latin typeface="UD デジタル 教科書体 N-B" panose="02020700000000000000" pitchFamily="17" charset="-128"/>
              <a:ea typeface="UD デジタル 教科書体 N-B" panose="02020700000000000000" pitchFamily="17" charset="-128"/>
              <a:cs typeface="Arial" panose="020B0604020202020204" pitchFamily="34" charset="0"/>
            </a:endParaRPr>
          </a:p>
          <a:p>
            <a:endParaRPr lang="ja-JP" altLang="en-US" sz="1400" b="1" dirty="0">
              <a:latin typeface="Meiryo" panose="020B0604030504040204" pitchFamily="34" charset="-128"/>
              <a:ea typeface="Meiryo" panose="020B0604030504040204" pitchFamily="34" charset="-128"/>
              <a:cs typeface="Arial" panose="020B0604020202020204" pitchFamily="34" charset="0"/>
            </a:endParaRPr>
          </a:p>
        </p:txBody>
      </p:sp>
      <p:pic>
        <p:nvPicPr>
          <p:cNvPr id="3" name="図 2">
            <a:extLst>
              <a:ext uri="{FF2B5EF4-FFF2-40B4-BE49-F238E27FC236}">
                <a16:creationId xmlns:a16="http://schemas.microsoft.com/office/drawing/2014/main" id="{80C90D2B-FDB3-4607-AB13-2C0EC49D102B}"/>
              </a:ext>
            </a:extLst>
          </p:cNvPr>
          <p:cNvPicPr>
            <a:picLocks noChangeAspect="1"/>
          </p:cNvPicPr>
          <p:nvPr/>
        </p:nvPicPr>
        <p:blipFill>
          <a:blip r:embed="rId4"/>
          <a:stretch>
            <a:fillRect/>
          </a:stretch>
        </p:blipFill>
        <p:spPr>
          <a:xfrm>
            <a:off x="4879975" y="2885998"/>
            <a:ext cx="4475447" cy="2251195"/>
          </a:xfrm>
          <a:prstGeom prst="rect">
            <a:avLst/>
          </a:prstGeom>
        </p:spPr>
      </p:pic>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63</a:t>
            </a:fld>
            <a:endParaRPr kumimoji="1" lang="ja-JP" altLang="en-US"/>
          </a:p>
        </p:txBody>
      </p:sp>
    </p:spTree>
    <p:extLst>
      <p:ext uri="{BB962C8B-B14F-4D97-AF65-F5344CB8AC3E}">
        <p14:creationId xmlns:p14="http://schemas.microsoft.com/office/powerpoint/2010/main" val="24722510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E672F5-B5D7-48A6-8AA5-AD5528DB1F7C}"/>
              </a:ext>
            </a:extLst>
          </p:cNvPr>
          <p:cNvSpPr>
            <a:spLocks noGrp="1"/>
          </p:cNvSpPr>
          <p:nvPr>
            <p:ph type="title"/>
          </p:nvPr>
        </p:nvSpPr>
        <p:spPr>
          <a:xfrm>
            <a:off x="1066520" y="2453903"/>
            <a:ext cx="8543925" cy="1325563"/>
          </a:xfrm>
        </p:spPr>
        <p:txBody>
          <a:bodyPr>
            <a:normAutofit fontScale="90000"/>
          </a:bodyPr>
          <a:lstStyle/>
          <a:p>
            <a:r>
              <a:rPr lang="ja-JP" altLang="en-US" dirty="0">
                <a:latin typeface="UD デジタル 教科書体 N-B" panose="02020700000000000000" pitchFamily="17" charset="-128"/>
                <a:ea typeface="UD デジタル 教科書体 N-B" panose="02020700000000000000" pitchFamily="17" charset="-128"/>
              </a:rPr>
              <a:t>２</a:t>
            </a:r>
            <a:r>
              <a:rPr lang="ja-JP" altLang="en-US" sz="4400" dirty="0">
                <a:latin typeface="UD デジタル 教科書体 N-B" panose="02020700000000000000" pitchFamily="17" charset="-128"/>
                <a:ea typeface="UD デジタル 教科書体 N-B" panose="02020700000000000000" pitchFamily="17" charset="-128"/>
              </a:rPr>
              <a:t>，</a:t>
            </a:r>
            <a:r>
              <a:rPr lang="en-US" altLang="ja-JP" sz="4400" dirty="0">
                <a:latin typeface="UD デジタル 教科書体 N-B" panose="02020700000000000000" pitchFamily="17" charset="-128"/>
                <a:ea typeface="UD デジタル 教科書体 N-B" panose="02020700000000000000" pitchFamily="17" charset="-128"/>
              </a:rPr>
              <a:t/>
            </a:r>
            <a:br>
              <a:rPr lang="en-US" altLang="ja-JP" sz="4400" dirty="0">
                <a:latin typeface="UD デジタル 教科書体 N-B" panose="02020700000000000000" pitchFamily="17" charset="-128"/>
                <a:ea typeface="UD デジタル 教科書体 N-B" panose="02020700000000000000" pitchFamily="17" charset="-128"/>
              </a:rPr>
            </a:br>
            <a:r>
              <a:rPr lang="ja-JP" altLang="en-US" sz="4400" dirty="0">
                <a:latin typeface="UD デジタル 教科書体 N-B" panose="02020700000000000000" pitchFamily="17" charset="-128"/>
                <a:ea typeface="UD デジタル 教科書体 N-B" panose="02020700000000000000" pitchFamily="17" charset="-128"/>
              </a:rPr>
              <a:t>選挙区内のアクセス比較</a:t>
            </a:r>
            <a:r>
              <a:rPr lang="en-US" altLang="ja-JP" sz="4400" dirty="0">
                <a:latin typeface="UD デジタル 教科書体 N-B" panose="02020700000000000000" pitchFamily="17" charset="-128"/>
                <a:ea typeface="UD デジタル 教科書体 N-B" panose="02020700000000000000" pitchFamily="17" charset="-128"/>
              </a:rPr>
              <a:t/>
            </a:r>
            <a:br>
              <a:rPr lang="en-US" altLang="ja-JP" sz="4400" dirty="0">
                <a:latin typeface="UD デジタル 教科書体 N-B" panose="02020700000000000000" pitchFamily="17" charset="-128"/>
                <a:ea typeface="UD デジタル 教科書体 N-B" panose="02020700000000000000" pitchFamily="17" charset="-128"/>
              </a:rPr>
            </a:br>
            <a:r>
              <a:rPr lang="en-US" altLang="ja-JP" sz="4400" dirty="0">
                <a:latin typeface="UD デジタル 教科書体 N-B" panose="02020700000000000000" pitchFamily="17" charset="-128"/>
                <a:ea typeface="UD デジタル 教科書体 N-B" panose="02020700000000000000" pitchFamily="17" charset="-128"/>
              </a:rPr>
              <a:t/>
            </a:r>
            <a:br>
              <a:rPr lang="en-US" altLang="ja-JP" sz="4400" dirty="0">
                <a:latin typeface="UD デジタル 教科書体 N-B" panose="02020700000000000000" pitchFamily="17" charset="-128"/>
                <a:ea typeface="UD デジタル 教科書体 N-B" panose="02020700000000000000" pitchFamily="17" charset="-128"/>
              </a:rPr>
            </a:br>
            <a:r>
              <a:rPr lang="ja-JP" altLang="en-US" sz="3100" dirty="0">
                <a:latin typeface="UD デジタル 教科書体 N-B" panose="02020700000000000000" pitchFamily="17" charset="-128"/>
                <a:ea typeface="UD デジタル 教科書体 N-B" panose="02020700000000000000" pitchFamily="17" charset="-128"/>
              </a:rPr>
              <a:t>東武</a:t>
            </a:r>
            <a:r>
              <a:rPr lang="en-US" altLang="ja-JP" sz="3100" dirty="0">
                <a:latin typeface="UD デジタル 教科書体 N-B" panose="02020700000000000000" pitchFamily="17" charset="-128"/>
                <a:ea typeface="UD デジタル 教科書体 N-B" panose="02020700000000000000" pitchFamily="17" charset="-128"/>
              </a:rPr>
              <a:t>T</a:t>
            </a:r>
            <a:r>
              <a:rPr lang="ja-JP" altLang="en-US" sz="3100" dirty="0">
                <a:latin typeface="UD デジタル 教科書体 N-B" panose="02020700000000000000" pitchFamily="17" charset="-128"/>
                <a:ea typeface="UD デジタル 教科書体 N-B" panose="02020700000000000000" pitchFamily="17" charset="-128"/>
              </a:rPr>
              <a:t>のデジタルデータ解析技術で、選挙区内の自身と競合候補のアクセスの数と属性と検索を比較</a:t>
            </a:r>
            <a:r>
              <a:rPr lang="en-US" altLang="ja-JP" sz="3100" dirty="0">
                <a:latin typeface="UD デジタル 教科書体 N-B" panose="02020700000000000000" pitchFamily="17" charset="-128"/>
                <a:ea typeface="UD デジタル 教科書体 N-B" panose="02020700000000000000" pitchFamily="17" charset="-128"/>
              </a:rPr>
              <a:t/>
            </a:r>
            <a:br>
              <a:rPr lang="en-US" altLang="ja-JP" sz="3100" dirty="0">
                <a:latin typeface="UD デジタル 教科書体 N-B" panose="02020700000000000000" pitchFamily="17" charset="-128"/>
                <a:ea typeface="UD デジタル 教科書体 N-B" panose="02020700000000000000" pitchFamily="17" charset="-128"/>
              </a:rPr>
            </a:br>
            <a:r>
              <a:rPr lang="en-US" altLang="ja-JP" sz="3100" dirty="0">
                <a:latin typeface="UD デジタル 教科書体 N-B" panose="02020700000000000000" pitchFamily="17" charset="-128"/>
                <a:ea typeface="UD デジタル 教科書体 N-B" panose="02020700000000000000" pitchFamily="17" charset="-128"/>
              </a:rPr>
              <a:t/>
            </a:r>
            <a:br>
              <a:rPr lang="en-US" altLang="ja-JP" sz="3100" dirty="0">
                <a:latin typeface="UD デジタル 教科書体 N-B" panose="02020700000000000000" pitchFamily="17" charset="-128"/>
                <a:ea typeface="UD デジタル 教科書体 N-B" panose="02020700000000000000" pitchFamily="17" charset="-128"/>
              </a:rPr>
            </a:br>
            <a:r>
              <a:rPr lang="en-US" altLang="ja-JP" sz="3100" dirty="0">
                <a:latin typeface="UD デジタル 教科書体 N-B" panose="02020700000000000000" pitchFamily="17" charset="-128"/>
                <a:ea typeface="UD デジタル 教科書体 N-B" panose="02020700000000000000" pitchFamily="17" charset="-128"/>
              </a:rPr>
              <a:t>※</a:t>
            </a:r>
            <a:r>
              <a:rPr lang="ja-JP" altLang="en-US" sz="3100" dirty="0">
                <a:latin typeface="UD デジタル 教科書体 N-B" panose="02020700000000000000" pitchFamily="17" charset="-128"/>
                <a:ea typeface="UD デジタル 教科書体 N-B" panose="02020700000000000000" pitchFamily="17" charset="-128"/>
              </a:rPr>
              <a:t>以下はサンプルとして参院選の分析</a:t>
            </a:r>
            <a:r>
              <a:rPr lang="en-US" altLang="ja-JP" sz="3100" dirty="0">
                <a:latin typeface="UD デジタル 教科書体 N-B" panose="02020700000000000000" pitchFamily="17" charset="-128"/>
                <a:ea typeface="UD デジタル 教科書体 N-B" panose="02020700000000000000" pitchFamily="17" charset="-128"/>
              </a:rPr>
              <a:t/>
            </a:r>
            <a:br>
              <a:rPr lang="en-US" altLang="ja-JP" sz="3100" dirty="0">
                <a:latin typeface="UD デジタル 教科書体 N-B" panose="02020700000000000000" pitchFamily="17" charset="-128"/>
                <a:ea typeface="UD デジタル 教科書体 N-B" panose="02020700000000000000" pitchFamily="17" charset="-128"/>
              </a:rPr>
            </a:br>
            <a:endParaRPr kumimoji="1" lang="ja-JP" altLang="en-US" dirty="0"/>
          </a:p>
        </p:txBody>
      </p:sp>
      <p:sp>
        <p:nvSpPr>
          <p:cNvPr id="4" name="スライド番号プレースホルダー 3">
            <a:extLst>
              <a:ext uri="{FF2B5EF4-FFF2-40B4-BE49-F238E27FC236}">
                <a16:creationId xmlns:a16="http://schemas.microsoft.com/office/drawing/2014/main" id="{2A2BE8DB-8A60-42B4-B176-FEA6495906C3}"/>
              </a:ext>
            </a:extLst>
          </p:cNvPr>
          <p:cNvSpPr>
            <a:spLocks noGrp="1"/>
          </p:cNvSpPr>
          <p:nvPr>
            <p:ph type="sldNum" sz="quarter" idx="12"/>
          </p:nvPr>
        </p:nvSpPr>
        <p:spPr/>
        <p:txBody>
          <a:bodyPr/>
          <a:lstStyle/>
          <a:p>
            <a:fld id="{76D4438F-90A7-4B96-B4CC-F065B87DD160}" type="slidenum">
              <a:rPr kumimoji="1" lang="ja-JP" altLang="en-US" smtClean="0"/>
              <a:t>64</a:t>
            </a:fld>
            <a:endParaRPr kumimoji="1" lang="ja-JP" altLang="en-US" dirty="0"/>
          </a:p>
        </p:txBody>
      </p:sp>
    </p:spTree>
    <p:extLst>
      <p:ext uri="{BB962C8B-B14F-4D97-AF65-F5344CB8AC3E}">
        <p14:creationId xmlns:p14="http://schemas.microsoft.com/office/powerpoint/2010/main" val="6893408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858C54A-30C4-4867-AD92-4206459B04DE}"/>
              </a:ext>
            </a:extLst>
          </p:cNvPr>
          <p:cNvSpPr>
            <a:spLocks noGrp="1"/>
          </p:cNvSpPr>
          <p:nvPr>
            <p:ph type="sldNum" sz="quarter" idx="12"/>
          </p:nvPr>
        </p:nvSpPr>
        <p:spPr/>
        <p:txBody>
          <a:bodyPr/>
          <a:lstStyle/>
          <a:p>
            <a:fld id="{76D4438F-90A7-4B96-B4CC-F065B87DD160}" type="slidenum">
              <a:rPr kumimoji="1" lang="ja-JP" altLang="en-US" smtClean="0"/>
              <a:t>65</a:t>
            </a:fld>
            <a:endParaRPr kumimoji="1" lang="ja-JP" altLang="en-US" dirty="0"/>
          </a:p>
        </p:txBody>
      </p:sp>
      <p:pic>
        <p:nvPicPr>
          <p:cNvPr id="6" name="図 5">
            <a:extLst>
              <a:ext uri="{FF2B5EF4-FFF2-40B4-BE49-F238E27FC236}">
                <a16:creationId xmlns:a16="http://schemas.microsoft.com/office/drawing/2014/main" id="{DFCBA878-9958-4DC3-B74D-7F1F4BB524D3}"/>
              </a:ext>
            </a:extLst>
          </p:cNvPr>
          <p:cNvPicPr>
            <a:picLocks noChangeAspect="1"/>
          </p:cNvPicPr>
          <p:nvPr/>
        </p:nvPicPr>
        <p:blipFill>
          <a:blip r:embed="rId2"/>
          <a:stretch>
            <a:fillRect/>
          </a:stretch>
        </p:blipFill>
        <p:spPr>
          <a:xfrm>
            <a:off x="321842" y="824753"/>
            <a:ext cx="4828960" cy="3069292"/>
          </a:xfrm>
          <a:prstGeom prst="rect">
            <a:avLst/>
          </a:prstGeom>
        </p:spPr>
      </p:pic>
      <p:pic>
        <p:nvPicPr>
          <p:cNvPr id="8" name="図 7">
            <a:extLst>
              <a:ext uri="{FF2B5EF4-FFF2-40B4-BE49-F238E27FC236}">
                <a16:creationId xmlns:a16="http://schemas.microsoft.com/office/drawing/2014/main" id="{54090066-DECA-40B0-A63C-93AD376F7EDD}"/>
              </a:ext>
            </a:extLst>
          </p:cNvPr>
          <p:cNvPicPr>
            <a:picLocks noChangeAspect="1"/>
          </p:cNvPicPr>
          <p:nvPr/>
        </p:nvPicPr>
        <p:blipFill>
          <a:blip r:embed="rId3"/>
          <a:stretch>
            <a:fillRect/>
          </a:stretch>
        </p:blipFill>
        <p:spPr>
          <a:xfrm>
            <a:off x="5167676" y="914181"/>
            <a:ext cx="4590018" cy="2779277"/>
          </a:xfrm>
          <a:prstGeom prst="rect">
            <a:avLst/>
          </a:prstGeom>
        </p:spPr>
      </p:pic>
      <p:pic>
        <p:nvPicPr>
          <p:cNvPr id="10" name="図 9">
            <a:extLst>
              <a:ext uri="{FF2B5EF4-FFF2-40B4-BE49-F238E27FC236}">
                <a16:creationId xmlns:a16="http://schemas.microsoft.com/office/drawing/2014/main" id="{254EC873-8F2E-47B3-85DA-DE9F7386DCD3}"/>
              </a:ext>
            </a:extLst>
          </p:cNvPr>
          <p:cNvPicPr>
            <a:picLocks noChangeAspect="1"/>
          </p:cNvPicPr>
          <p:nvPr/>
        </p:nvPicPr>
        <p:blipFill rotWithShape="1">
          <a:blip r:embed="rId4"/>
          <a:srcRect r="1801" b="11501"/>
          <a:stretch/>
        </p:blipFill>
        <p:spPr>
          <a:xfrm>
            <a:off x="442996" y="4061723"/>
            <a:ext cx="4586651" cy="2796277"/>
          </a:xfrm>
          <a:prstGeom prst="rect">
            <a:avLst/>
          </a:prstGeom>
        </p:spPr>
      </p:pic>
      <p:pic>
        <p:nvPicPr>
          <p:cNvPr id="12" name="図 11">
            <a:extLst>
              <a:ext uri="{FF2B5EF4-FFF2-40B4-BE49-F238E27FC236}">
                <a16:creationId xmlns:a16="http://schemas.microsoft.com/office/drawing/2014/main" id="{BBA5DC09-EEAC-471E-A6C6-D629051EA8D3}"/>
              </a:ext>
            </a:extLst>
          </p:cNvPr>
          <p:cNvPicPr>
            <a:picLocks noChangeAspect="1"/>
          </p:cNvPicPr>
          <p:nvPr/>
        </p:nvPicPr>
        <p:blipFill>
          <a:blip r:embed="rId5"/>
          <a:stretch>
            <a:fillRect/>
          </a:stretch>
        </p:blipFill>
        <p:spPr>
          <a:xfrm>
            <a:off x="5167676" y="4061723"/>
            <a:ext cx="4590018" cy="2627071"/>
          </a:xfrm>
          <a:prstGeom prst="rect">
            <a:avLst/>
          </a:prstGeom>
        </p:spPr>
      </p:pic>
      <p:sp>
        <p:nvSpPr>
          <p:cNvPr id="15" name="テキスト ボックス 14">
            <a:extLst>
              <a:ext uri="{FF2B5EF4-FFF2-40B4-BE49-F238E27FC236}">
                <a16:creationId xmlns:a16="http://schemas.microsoft.com/office/drawing/2014/main" id="{00B54D0F-AFBC-4395-864B-3CB0CA6FFBC6}"/>
              </a:ext>
            </a:extLst>
          </p:cNvPr>
          <p:cNvSpPr txBox="1"/>
          <p:nvPr/>
        </p:nvSpPr>
        <p:spPr>
          <a:xfrm>
            <a:off x="442997" y="206829"/>
            <a:ext cx="9140274" cy="523220"/>
          </a:xfrm>
          <a:prstGeom prst="rect">
            <a:avLst/>
          </a:prstGeom>
          <a:noFill/>
        </p:spPr>
        <p:txBody>
          <a:bodyPr wrap="square">
            <a:spAutoFit/>
          </a:bodyPr>
          <a:lstStyle/>
          <a:p>
            <a:pPr algn="ctr"/>
            <a:r>
              <a:rPr lang="ja-JP" altLang="en-US" sz="2800" dirty="0">
                <a:highlight>
                  <a:srgbClr val="FFFF00"/>
                </a:highlight>
                <a:latin typeface="UD デジタル 教科書体 N-B" panose="02020700000000000000" pitchFamily="17" charset="-128"/>
                <a:ea typeface="UD デジタル 教科書体 N-B" panose="02020700000000000000" pitchFamily="17" charset="-128"/>
              </a:rPr>
              <a:t>東武トップのデジタルデータ解析技術を、選挙に転用</a:t>
            </a:r>
          </a:p>
        </p:txBody>
      </p:sp>
    </p:spTree>
    <p:extLst>
      <p:ext uri="{BB962C8B-B14F-4D97-AF65-F5344CB8AC3E}">
        <p14:creationId xmlns:p14="http://schemas.microsoft.com/office/powerpoint/2010/main" val="9123599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858C54A-30C4-4867-AD92-4206459B04DE}"/>
              </a:ext>
            </a:extLst>
          </p:cNvPr>
          <p:cNvSpPr>
            <a:spLocks noGrp="1"/>
          </p:cNvSpPr>
          <p:nvPr>
            <p:ph type="sldNum" sz="quarter" idx="12"/>
          </p:nvPr>
        </p:nvSpPr>
        <p:spPr/>
        <p:txBody>
          <a:bodyPr/>
          <a:lstStyle/>
          <a:p>
            <a:fld id="{76D4438F-90A7-4B96-B4CC-F065B87DD160}" type="slidenum">
              <a:rPr kumimoji="1" lang="ja-JP" altLang="en-US" smtClean="0"/>
              <a:t>66</a:t>
            </a:fld>
            <a:endParaRPr kumimoji="1" lang="ja-JP" altLang="en-US" dirty="0"/>
          </a:p>
        </p:txBody>
      </p:sp>
      <p:pic>
        <p:nvPicPr>
          <p:cNvPr id="3" name="図 2">
            <a:extLst>
              <a:ext uri="{FF2B5EF4-FFF2-40B4-BE49-F238E27FC236}">
                <a16:creationId xmlns:a16="http://schemas.microsoft.com/office/drawing/2014/main" id="{1F04F565-4269-40C7-82EB-354C9E199CAC}"/>
              </a:ext>
            </a:extLst>
          </p:cNvPr>
          <p:cNvPicPr>
            <a:picLocks noChangeAspect="1"/>
          </p:cNvPicPr>
          <p:nvPr/>
        </p:nvPicPr>
        <p:blipFill>
          <a:blip r:embed="rId2"/>
          <a:stretch>
            <a:fillRect/>
          </a:stretch>
        </p:blipFill>
        <p:spPr>
          <a:xfrm>
            <a:off x="699244" y="910909"/>
            <a:ext cx="4217895" cy="2945323"/>
          </a:xfrm>
          <a:prstGeom prst="rect">
            <a:avLst/>
          </a:prstGeom>
        </p:spPr>
      </p:pic>
      <p:pic>
        <p:nvPicPr>
          <p:cNvPr id="7" name="図 6">
            <a:extLst>
              <a:ext uri="{FF2B5EF4-FFF2-40B4-BE49-F238E27FC236}">
                <a16:creationId xmlns:a16="http://schemas.microsoft.com/office/drawing/2014/main" id="{EF87B1D0-A6D4-418C-A348-8155561A05D3}"/>
              </a:ext>
            </a:extLst>
          </p:cNvPr>
          <p:cNvPicPr>
            <a:picLocks noChangeAspect="1"/>
          </p:cNvPicPr>
          <p:nvPr/>
        </p:nvPicPr>
        <p:blipFill>
          <a:blip r:embed="rId3"/>
          <a:stretch>
            <a:fillRect/>
          </a:stretch>
        </p:blipFill>
        <p:spPr>
          <a:xfrm>
            <a:off x="4952999" y="1003232"/>
            <a:ext cx="4970090" cy="2425768"/>
          </a:xfrm>
          <a:prstGeom prst="rect">
            <a:avLst/>
          </a:prstGeom>
        </p:spPr>
      </p:pic>
      <p:pic>
        <p:nvPicPr>
          <p:cNvPr id="11" name="図 10">
            <a:extLst>
              <a:ext uri="{FF2B5EF4-FFF2-40B4-BE49-F238E27FC236}">
                <a16:creationId xmlns:a16="http://schemas.microsoft.com/office/drawing/2014/main" id="{9B8E3218-D819-4426-89A5-8045F0DD4448}"/>
              </a:ext>
            </a:extLst>
          </p:cNvPr>
          <p:cNvPicPr>
            <a:picLocks noChangeAspect="1"/>
          </p:cNvPicPr>
          <p:nvPr/>
        </p:nvPicPr>
        <p:blipFill>
          <a:blip r:embed="rId4"/>
          <a:stretch>
            <a:fillRect/>
          </a:stretch>
        </p:blipFill>
        <p:spPr>
          <a:xfrm>
            <a:off x="374034" y="3865197"/>
            <a:ext cx="5309590" cy="2823598"/>
          </a:xfrm>
          <a:prstGeom prst="rect">
            <a:avLst/>
          </a:prstGeom>
        </p:spPr>
      </p:pic>
      <p:sp>
        <p:nvSpPr>
          <p:cNvPr id="15" name="テキスト ボックス 14">
            <a:extLst>
              <a:ext uri="{FF2B5EF4-FFF2-40B4-BE49-F238E27FC236}">
                <a16:creationId xmlns:a16="http://schemas.microsoft.com/office/drawing/2014/main" id="{B10A1DEF-61FE-4B06-9CEA-89D170963995}"/>
              </a:ext>
            </a:extLst>
          </p:cNvPr>
          <p:cNvSpPr txBox="1"/>
          <p:nvPr/>
        </p:nvSpPr>
        <p:spPr>
          <a:xfrm>
            <a:off x="5841329" y="4197673"/>
            <a:ext cx="3690637" cy="2031325"/>
          </a:xfrm>
          <a:prstGeom prst="rect">
            <a:avLst/>
          </a:prstGeom>
          <a:solidFill>
            <a:srgbClr val="B6E8D5"/>
          </a:solidFill>
        </p:spPr>
        <p:txBody>
          <a:bodyPr wrap="square">
            <a:spAutoFit/>
          </a:bodyPr>
          <a:lstStyle/>
          <a:p>
            <a:r>
              <a:rPr lang="ja-JP" altLang="en-US" dirty="0"/>
              <a:t>選挙区の自身と競合候補の日々の</a:t>
            </a:r>
            <a:r>
              <a:rPr lang="en-US" altLang="ja-JP" dirty="0"/>
              <a:t>HP</a:t>
            </a:r>
            <a:r>
              <a:rPr lang="ja-JP" altLang="en-US" dirty="0"/>
              <a:t>のアクセス属性を徹底解析。</a:t>
            </a:r>
            <a:endParaRPr lang="en-US" altLang="ja-JP" dirty="0"/>
          </a:p>
          <a:p>
            <a:r>
              <a:rPr lang="ja-JP" altLang="en-US" dirty="0"/>
              <a:t>競合の流入経路を解析してから、自身のサイトに対応する特殊コードを埋め込んで強化することで、</a:t>
            </a:r>
            <a:endParaRPr lang="en-US" altLang="ja-JP" dirty="0"/>
          </a:p>
          <a:p>
            <a:r>
              <a:rPr lang="ja-JP" altLang="en-US" dirty="0"/>
              <a:t>圧倒的なアクセス数の差をつけて勝っています。</a:t>
            </a:r>
          </a:p>
        </p:txBody>
      </p:sp>
      <p:sp>
        <p:nvSpPr>
          <p:cNvPr id="16" name="テキスト ボックス 15">
            <a:extLst>
              <a:ext uri="{FF2B5EF4-FFF2-40B4-BE49-F238E27FC236}">
                <a16:creationId xmlns:a16="http://schemas.microsoft.com/office/drawing/2014/main" id="{14384592-3939-4308-985E-A04CC0DF683F}"/>
              </a:ext>
            </a:extLst>
          </p:cNvPr>
          <p:cNvSpPr txBox="1"/>
          <p:nvPr/>
        </p:nvSpPr>
        <p:spPr>
          <a:xfrm>
            <a:off x="442997" y="206829"/>
            <a:ext cx="9140274" cy="523220"/>
          </a:xfrm>
          <a:prstGeom prst="rect">
            <a:avLst/>
          </a:prstGeom>
          <a:noFill/>
        </p:spPr>
        <p:txBody>
          <a:bodyPr wrap="square">
            <a:spAutoFit/>
          </a:bodyPr>
          <a:lstStyle/>
          <a:p>
            <a:pPr algn="ctr"/>
            <a:r>
              <a:rPr lang="ja-JP" altLang="en-US" sz="2800" dirty="0">
                <a:highlight>
                  <a:srgbClr val="FFFF00"/>
                </a:highlight>
                <a:latin typeface="UD デジタル 教科書体 N-B" panose="02020700000000000000" pitchFamily="17" charset="-128"/>
                <a:ea typeface="UD デジタル 教科書体 N-B" panose="02020700000000000000" pitchFamily="17" charset="-128"/>
              </a:rPr>
              <a:t>東武トップのデジタルデータ解析技術を、選挙に転用</a:t>
            </a:r>
          </a:p>
        </p:txBody>
      </p:sp>
    </p:spTree>
    <p:extLst>
      <p:ext uri="{BB962C8B-B14F-4D97-AF65-F5344CB8AC3E}">
        <p14:creationId xmlns:p14="http://schemas.microsoft.com/office/powerpoint/2010/main" val="17256203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E672F5-B5D7-48A6-8AA5-AD5528DB1F7C}"/>
              </a:ext>
            </a:extLst>
          </p:cNvPr>
          <p:cNvSpPr>
            <a:spLocks noGrp="1"/>
          </p:cNvSpPr>
          <p:nvPr>
            <p:ph type="title"/>
          </p:nvPr>
        </p:nvSpPr>
        <p:spPr>
          <a:xfrm>
            <a:off x="945637" y="2597338"/>
            <a:ext cx="8014726" cy="1325563"/>
          </a:xfrm>
        </p:spPr>
        <p:txBody>
          <a:bodyPr>
            <a:normAutofit fontScale="90000"/>
          </a:bodyPr>
          <a:lstStyle/>
          <a:p>
            <a:r>
              <a:rPr lang="ja-JP" altLang="en-US" sz="4400" dirty="0">
                <a:latin typeface="UD デジタル 教科書体 N-B" panose="02020700000000000000" pitchFamily="17" charset="-128"/>
                <a:ea typeface="UD デジタル 教科書体 N-B" panose="02020700000000000000" pitchFamily="17" charset="-128"/>
              </a:rPr>
              <a:t>３，</a:t>
            </a:r>
            <a:r>
              <a:rPr lang="en-US" altLang="ja-JP" sz="4400" dirty="0">
                <a:latin typeface="UD デジタル 教科書体 N-B" panose="02020700000000000000" pitchFamily="17" charset="-128"/>
                <a:ea typeface="UD デジタル 教科書体 N-B" panose="02020700000000000000" pitchFamily="17" charset="-128"/>
              </a:rPr>
              <a:t/>
            </a:r>
            <a:br>
              <a:rPr lang="en-US" altLang="ja-JP" sz="4400" dirty="0">
                <a:latin typeface="UD デジタル 教科書体 N-B" panose="02020700000000000000" pitchFamily="17" charset="-128"/>
                <a:ea typeface="UD デジタル 教科書体 N-B" panose="02020700000000000000" pitchFamily="17" charset="-128"/>
              </a:rPr>
            </a:br>
            <a:r>
              <a:rPr lang="ja-JP" altLang="en-US" dirty="0">
                <a:latin typeface="UD デジタル 教科書体 N-B" panose="02020700000000000000" pitchFamily="17" charset="-128"/>
                <a:ea typeface="UD デジタル 教科書体 N-B" panose="02020700000000000000" pitchFamily="17" charset="-128"/>
              </a:rPr>
              <a:t>選挙の</a:t>
            </a:r>
            <a:r>
              <a:rPr lang="ja-JP" altLang="en-US" sz="4400" dirty="0">
                <a:latin typeface="UD デジタル 教科書体 N-B" panose="02020700000000000000" pitchFamily="17" charset="-128"/>
                <a:ea typeface="UD デジタル 教科書体 N-B" panose="02020700000000000000" pitchFamily="17" charset="-128"/>
              </a:rPr>
              <a:t>検索ワードのコントロール</a:t>
            </a:r>
            <a:r>
              <a:rPr lang="en-US" altLang="ja-JP" sz="4400" dirty="0">
                <a:latin typeface="UD デジタル 教科書体 N-B" panose="02020700000000000000" pitchFamily="17" charset="-128"/>
                <a:ea typeface="UD デジタル 教科書体 N-B" panose="02020700000000000000" pitchFamily="17" charset="-128"/>
              </a:rPr>
              <a:t/>
            </a:r>
            <a:br>
              <a:rPr lang="en-US" altLang="ja-JP" sz="4400" dirty="0">
                <a:latin typeface="UD デジタル 教科書体 N-B" panose="02020700000000000000" pitchFamily="17" charset="-128"/>
                <a:ea typeface="UD デジタル 教科書体 N-B" panose="02020700000000000000" pitchFamily="17" charset="-128"/>
              </a:rPr>
            </a:br>
            <a:r>
              <a:rPr lang="en-US" altLang="ja-JP" sz="4400" dirty="0">
                <a:latin typeface="UD デジタル 教科書体 N-B" panose="02020700000000000000" pitchFamily="17" charset="-128"/>
                <a:ea typeface="UD デジタル 教科書体 N-B" panose="02020700000000000000" pitchFamily="17" charset="-128"/>
              </a:rPr>
              <a:t/>
            </a:r>
            <a:br>
              <a:rPr lang="en-US" altLang="ja-JP" sz="4400" dirty="0">
                <a:latin typeface="UD デジタル 教科書体 N-B" panose="02020700000000000000" pitchFamily="17" charset="-128"/>
                <a:ea typeface="UD デジタル 教科書体 N-B" panose="02020700000000000000" pitchFamily="17" charset="-128"/>
              </a:rPr>
            </a:br>
            <a:r>
              <a:rPr lang="ja-JP" altLang="en-US" sz="3600" dirty="0">
                <a:latin typeface="UD デジタル 教科書体 N-B" panose="02020700000000000000" pitchFamily="17" charset="-128"/>
                <a:ea typeface="UD デジタル 教科書体 N-B" panose="02020700000000000000" pitchFamily="17" charset="-128"/>
              </a:rPr>
              <a:t>選挙関連の検索キーワードへの対策こそが必勝技術</a:t>
            </a:r>
            <a:endParaRPr kumimoji="1" lang="ja-JP" altLang="en-US" dirty="0"/>
          </a:p>
        </p:txBody>
      </p:sp>
      <p:sp>
        <p:nvSpPr>
          <p:cNvPr id="4" name="スライド番号プレースホルダー 3">
            <a:extLst>
              <a:ext uri="{FF2B5EF4-FFF2-40B4-BE49-F238E27FC236}">
                <a16:creationId xmlns:a16="http://schemas.microsoft.com/office/drawing/2014/main" id="{2A2BE8DB-8A60-42B4-B176-FEA6495906C3}"/>
              </a:ext>
            </a:extLst>
          </p:cNvPr>
          <p:cNvSpPr>
            <a:spLocks noGrp="1"/>
          </p:cNvSpPr>
          <p:nvPr>
            <p:ph type="sldNum" sz="quarter" idx="12"/>
          </p:nvPr>
        </p:nvSpPr>
        <p:spPr/>
        <p:txBody>
          <a:bodyPr/>
          <a:lstStyle/>
          <a:p>
            <a:fld id="{76D4438F-90A7-4B96-B4CC-F065B87DD160}" type="slidenum">
              <a:rPr kumimoji="1" lang="ja-JP" altLang="en-US" smtClean="0"/>
              <a:t>67</a:t>
            </a:fld>
            <a:endParaRPr kumimoji="1" lang="ja-JP" altLang="en-US" dirty="0"/>
          </a:p>
        </p:txBody>
      </p:sp>
    </p:spTree>
    <p:extLst>
      <p:ext uri="{BB962C8B-B14F-4D97-AF65-F5344CB8AC3E}">
        <p14:creationId xmlns:p14="http://schemas.microsoft.com/office/powerpoint/2010/main" val="3184564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A2BE8DB-8A60-42B4-B176-FEA6495906C3}"/>
              </a:ext>
            </a:extLst>
          </p:cNvPr>
          <p:cNvSpPr>
            <a:spLocks noGrp="1"/>
          </p:cNvSpPr>
          <p:nvPr>
            <p:ph type="sldNum" sz="quarter" idx="12"/>
          </p:nvPr>
        </p:nvSpPr>
        <p:spPr/>
        <p:txBody>
          <a:bodyPr/>
          <a:lstStyle/>
          <a:p>
            <a:fld id="{76D4438F-90A7-4B96-B4CC-F065B87DD160}" type="slidenum">
              <a:rPr kumimoji="1" lang="ja-JP" altLang="en-US" smtClean="0"/>
              <a:t>68</a:t>
            </a:fld>
            <a:endParaRPr kumimoji="1" lang="ja-JP" altLang="en-US" dirty="0"/>
          </a:p>
        </p:txBody>
      </p:sp>
      <p:pic>
        <p:nvPicPr>
          <p:cNvPr id="8" name="図 7">
            <a:extLst>
              <a:ext uri="{FF2B5EF4-FFF2-40B4-BE49-F238E27FC236}">
                <a16:creationId xmlns:a16="http://schemas.microsoft.com/office/drawing/2014/main" id="{8F893302-6D20-4FE8-B412-E36C771109D0}"/>
              </a:ext>
            </a:extLst>
          </p:cNvPr>
          <p:cNvPicPr>
            <a:picLocks noChangeAspect="1"/>
          </p:cNvPicPr>
          <p:nvPr/>
        </p:nvPicPr>
        <p:blipFill rotWithShape="1">
          <a:blip r:embed="rId2">
            <a:extLst>
              <a:ext uri="{28A0092B-C50C-407E-A947-70E740481C1C}">
                <a14:useLocalDpi xmlns:a14="http://schemas.microsoft.com/office/drawing/2010/main" val="0"/>
              </a:ext>
            </a:extLst>
          </a:blip>
          <a:srcRect r="2971"/>
          <a:stretch/>
        </p:blipFill>
        <p:spPr>
          <a:xfrm>
            <a:off x="430308" y="136523"/>
            <a:ext cx="9368118" cy="6684222"/>
          </a:xfrm>
          <a:prstGeom prst="rect">
            <a:avLst/>
          </a:prstGeom>
        </p:spPr>
      </p:pic>
      <p:sp>
        <p:nvSpPr>
          <p:cNvPr id="9" name="テキスト ボックス 8">
            <a:extLst>
              <a:ext uri="{FF2B5EF4-FFF2-40B4-BE49-F238E27FC236}">
                <a16:creationId xmlns:a16="http://schemas.microsoft.com/office/drawing/2014/main" id="{1A6DF183-E1DB-456F-881F-8E57234640BA}"/>
              </a:ext>
            </a:extLst>
          </p:cNvPr>
          <p:cNvSpPr txBox="1"/>
          <p:nvPr/>
        </p:nvSpPr>
        <p:spPr>
          <a:xfrm>
            <a:off x="179294" y="568049"/>
            <a:ext cx="4773706" cy="6278642"/>
          </a:xfrm>
          <a:prstGeom prst="rect">
            <a:avLst/>
          </a:prstGeom>
          <a:noFill/>
        </p:spPr>
        <p:txBody>
          <a:bodyPr wrap="square" rtlCol="0">
            <a:spAutoFit/>
          </a:bodyPr>
          <a:lstStyle/>
          <a:p>
            <a:r>
              <a:rPr kumimoji="1" lang="ja-JP" altLang="en-US" sz="2400" dirty="0">
                <a:latin typeface="UD デジタル 教科書体 N-B" panose="02020700000000000000" pitchFamily="17" charset="-128"/>
                <a:ea typeface="UD デジタル 教科書体 N-B" panose="02020700000000000000" pitchFamily="17" charset="-128"/>
              </a:rPr>
              <a:t>実際の事例</a:t>
            </a:r>
            <a:endParaRPr kumimoji="1" lang="en-US" altLang="ja-JP" sz="2400" dirty="0">
              <a:latin typeface="UD デジタル 教科書体 N-B" panose="02020700000000000000" pitchFamily="17" charset="-128"/>
              <a:ea typeface="UD デジタル 教科書体 N-B" panose="02020700000000000000" pitchFamily="17" charset="-128"/>
            </a:endParaRPr>
          </a:p>
          <a:p>
            <a:endParaRPr kumimoji="1" lang="en-US" altLang="ja-JP" sz="2400" dirty="0">
              <a:latin typeface="UD デジタル 教科書体 N-B" panose="02020700000000000000" pitchFamily="17" charset="-128"/>
              <a:ea typeface="UD デジタル 教科書体 N-B" panose="02020700000000000000" pitchFamily="17" charset="-128"/>
            </a:endParaRPr>
          </a:p>
          <a:p>
            <a:r>
              <a:rPr kumimoji="1" lang="ja-JP" altLang="en-US" sz="2400" dirty="0">
                <a:solidFill>
                  <a:srgbClr val="FF0000"/>
                </a:solidFill>
                <a:latin typeface="UD デジタル 教科書体 N-B" panose="02020700000000000000" pitchFamily="17" charset="-128"/>
                <a:ea typeface="UD デジタル 教科書体 N-B" panose="02020700000000000000" pitchFamily="17" charset="-128"/>
              </a:rPr>
              <a:t>「立憲民主党」と検索した時の</a:t>
            </a:r>
            <a:endParaRPr kumimoji="1" lang="en-US" altLang="ja-JP" sz="2400" dirty="0">
              <a:solidFill>
                <a:srgbClr val="FF0000"/>
              </a:solidFill>
              <a:latin typeface="UD デジタル 教科書体 N-B" panose="02020700000000000000" pitchFamily="17" charset="-128"/>
              <a:ea typeface="UD デジタル 教科書体 N-B" panose="02020700000000000000" pitchFamily="17" charset="-128"/>
            </a:endParaRPr>
          </a:p>
          <a:p>
            <a:r>
              <a:rPr kumimoji="1" lang="ja-JP" altLang="en-US" sz="2400" dirty="0">
                <a:solidFill>
                  <a:srgbClr val="FF0000"/>
                </a:solidFill>
                <a:latin typeface="UD デジタル 教科書体 N-B" panose="02020700000000000000" pitchFamily="17" charset="-128"/>
                <a:ea typeface="UD デジタル 教科書体 N-B" panose="02020700000000000000" pitchFamily="17" charset="-128"/>
              </a:rPr>
              <a:t>一番上が自由民主党ページだった過去の実例。</a:t>
            </a:r>
            <a:endParaRPr kumimoji="1" lang="en-US" altLang="ja-JP" sz="2400" dirty="0">
              <a:solidFill>
                <a:srgbClr val="FF0000"/>
              </a:solidFill>
              <a:latin typeface="UD デジタル 教科書体 N-B" panose="02020700000000000000" pitchFamily="17" charset="-128"/>
              <a:ea typeface="UD デジタル 教科書体 N-B" panose="02020700000000000000" pitchFamily="17" charset="-128"/>
            </a:endParaRPr>
          </a:p>
          <a:p>
            <a:endParaRPr lang="en-US" altLang="ja-JP" sz="2000" dirty="0">
              <a:latin typeface="UD デジタル 教科書体 N-B" panose="02020700000000000000" pitchFamily="17" charset="-128"/>
              <a:ea typeface="UD デジタル 教科書体 N-B" panose="02020700000000000000" pitchFamily="17" charset="-128"/>
            </a:endParaRPr>
          </a:p>
          <a:p>
            <a:r>
              <a:rPr kumimoji="1" lang="ja-JP" altLang="en-US" sz="2000" dirty="0">
                <a:latin typeface="UD デジタル 教科書体 N-B" panose="02020700000000000000" pitchFamily="17" charset="-128"/>
                <a:ea typeface="UD デジタル 教科書体 N-B" panose="02020700000000000000" pitchFamily="17" charset="-128"/>
              </a:rPr>
              <a:t>これを実施した選挙期間中は</a:t>
            </a:r>
            <a:endParaRPr kumimoji="1" lang="en-US" altLang="ja-JP" sz="2000" dirty="0">
              <a:latin typeface="UD デジタル 教科書体 N-B" panose="02020700000000000000" pitchFamily="17" charset="-128"/>
              <a:ea typeface="UD デジタル 教科書体 N-B" panose="02020700000000000000" pitchFamily="17" charset="-128"/>
            </a:endParaRPr>
          </a:p>
          <a:p>
            <a:r>
              <a:rPr kumimoji="1" lang="ja-JP" altLang="en-US" sz="2000" dirty="0">
                <a:latin typeface="UD デジタル 教科書体 N-B" panose="02020700000000000000" pitchFamily="17" charset="-128"/>
                <a:ea typeface="UD デジタル 教科書体 N-B" panose="02020700000000000000" pitchFamily="17" charset="-128"/>
              </a:rPr>
              <a:t>検索数は、立憲が自民を</a:t>
            </a:r>
            <a:r>
              <a:rPr kumimoji="1" lang="ja-JP" altLang="en-US" sz="2000" u="sng" dirty="0">
                <a:latin typeface="UD デジタル 教科書体 N-B" panose="02020700000000000000" pitchFamily="17" charset="-128"/>
                <a:ea typeface="UD デジタル 教科書体 N-B" panose="02020700000000000000" pitchFamily="17" charset="-128"/>
              </a:rPr>
              <a:t>５％</a:t>
            </a:r>
            <a:r>
              <a:rPr kumimoji="1" lang="ja-JP" altLang="en-US" sz="2000" dirty="0">
                <a:latin typeface="UD デジタル 教科書体 N-B" panose="02020700000000000000" pitchFamily="17" charset="-128"/>
                <a:ea typeface="UD デジタル 教科書体 N-B" panose="02020700000000000000" pitchFamily="17" charset="-128"/>
              </a:rPr>
              <a:t>上回った。</a:t>
            </a:r>
            <a:endParaRPr kumimoji="1" lang="en-US" altLang="ja-JP" sz="2000" dirty="0">
              <a:latin typeface="UD デジタル 教科書体 N-B" panose="02020700000000000000" pitchFamily="17" charset="-128"/>
              <a:ea typeface="UD デジタル 教科書体 N-B" panose="02020700000000000000" pitchFamily="17" charset="-128"/>
            </a:endParaRPr>
          </a:p>
          <a:p>
            <a:r>
              <a:rPr lang="ja-JP" altLang="en-US" sz="2000" dirty="0">
                <a:latin typeface="UD デジタル 教科書体 N-B" panose="02020700000000000000" pitchFamily="17" charset="-128"/>
                <a:ea typeface="UD デジタル 教科書体 N-B" panose="02020700000000000000" pitchFamily="17" charset="-128"/>
              </a:rPr>
              <a:t>しかし、実際のアクセス数は、自民が立憲を</a:t>
            </a:r>
            <a:r>
              <a:rPr lang="en-US" altLang="ja-JP" sz="2000" u="sng" dirty="0">
                <a:latin typeface="UD デジタル 教科書体 N-B" panose="02020700000000000000" pitchFamily="17" charset="-128"/>
                <a:ea typeface="UD デジタル 教科書体 N-B" panose="02020700000000000000" pitchFamily="17" charset="-128"/>
              </a:rPr>
              <a:t>2.2</a:t>
            </a:r>
            <a:r>
              <a:rPr lang="ja-JP" altLang="en-US" sz="2000" u="sng" dirty="0">
                <a:latin typeface="UD デジタル 教科書体 N-B" panose="02020700000000000000" pitchFamily="17" charset="-128"/>
                <a:ea typeface="UD デジタル 教科書体 N-B" panose="02020700000000000000" pitchFamily="17" charset="-128"/>
              </a:rPr>
              <a:t>倍</a:t>
            </a:r>
            <a:r>
              <a:rPr lang="ja-JP" altLang="en-US" sz="2000" dirty="0">
                <a:latin typeface="UD デジタル 教科書体 N-B" panose="02020700000000000000" pitchFamily="17" charset="-128"/>
                <a:ea typeface="UD デジタル 教科書体 N-B" panose="02020700000000000000" pitchFamily="17" charset="-128"/>
              </a:rPr>
              <a:t>上回り</a:t>
            </a:r>
            <a:r>
              <a:rPr lang="ja-JP" altLang="en-US" sz="2400" dirty="0">
                <a:solidFill>
                  <a:srgbClr val="FF0000"/>
                </a:solidFill>
                <a:latin typeface="UD デジタル 教科書体 N-B" panose="02020700000000000000" pitchFamily="17" charset="-128"/>
                <a:ea typeface="UD デジタル 教科書体 N-B" panose="02020700000000000000" pitchFamily="17" charset="-128"/>
              </a:rPr>
              <a:t>逆転</a:t>
            </a:r>
            <a:r>
              <a:rPr lang="ja-JP" altLang="en-US" sz="2000" dirty="0">
                <a:latin typeface="UD デジタル 教科書体 N-B" panose="02020700000000000000" pitchFamily="17" charset="-128"/>
                <a:ea typeface="UD デジタル 教科書体 N-B" panose="02020700000000000000" pitchFamily="17" charset="-128"/>
              </a:rPr>
              <a:t>した。</a:t>
            </a:r>
            <a:endParaRPr lang="en-US" altLang="ja-JP" sz="2000" dirty="0">
              <a:latin typeface="UD デジタル 教科書体 N-B" panose="02020700000000000000" pitchFamily="17" charset="-128"/>
              <a:ea typeface="UD デジタル 教科書体 N-B" panose="02020700000000000000" pitchFamily="17" charset="-128"/>
            </a:endParaRPr>
          </a:p>
          <a:p>
            <a:endParaRPr lang="en-US" altLang="ja-JP" sz="2000" dirty="0">
              <a:latin typeface="UD デジタル 教科書体 N-B" panose="02020700000000000000" pitchFamily="17" charset="-128"/>
              <a:ea typeface="UD デジタル 教科書体 N-B" panose="02020700000000000000" pitchFamily="17" charset="-128"/>
            </a:endParaRPr>
          </a:p>
          <a:p>
            <a:r>
              <a:rPr lang="ja-JP" altLang="en-US" sz="2000" dirty="0">
                <a:latin typeface="UD デジタル 教科書体 N-B" panose="02020700000000000000" pitchFamily="17" charset="-128"/>
                <a:ea typeface="UD デジタル 教科書体 N-B" panose="02020700000000000000" pitchFamily="17" charset="-128"/>
              </a:rPr>
              <a:t>昨年の衆議院選挙においても、全国の各選挙区で個々に導入される例が増え、選挙でも一般的になった。</a:t>
            </a:r>
            <a:endParaRPr lang="en-US" altLang="ja-JP" sz="2000" dirty="0">
              <a:latin typeface="UD デジタル 教科書体 N-B" panose="02020700000000000000" pitchFamily="17" charset="-128"/>
              <a:ea typeface="UD デジタル 教科書体 N-B" panose="02020700000000000000" pitchFamily="17" charset="-128"/>
            </a:endParaRPr>
          </a:p>
          <a:p>
            <a:r>
              <a:rPr lang="ja-JP" altLang="en-US" sz="2000" dirty="0">
                <a:latin typeface="UD デジタル 教科書体 N-B" panose="02020700000000000000" pitchFamily="17" charset="-128"/>
                <a:ea typeface="UD デジタル 教科書体 N-B" panose="02020700000000000000" pitchFamily="17" charset="-128"/>
              </a:rPr>
              <a:t>東武</a:t>
            </a:r>
            <a:r>
              <a:rPr lang="en-US" altLang="ja-JP" sz="2000" dirty="0">
                <a:latin typeface="UD デジタル 教科書体 N-B" panose="02020700000000000000" pitchFamily="17" charset="-128"/>
                <a:ea typeface="UD デジタル 教科書体 N-B" panose="02020700000000000000" pitchFamily="17" charset="-128"/>
              </a:rPr>
              <a:t>DX</a:t>
            </a:r>
            <a:r>
              <a:rPr lang="ja-JP" altLang="en-US" sz="2000" dirty="0">
                <a:latin typeface="UD デジタル 教科書体 N-B" panose="02020700000000000000" pitchFamily="17" charset="-128"/>
                <a:ea typeface="UD デジタル 教科書体 N-B" panose="02020700000000000000" pitchFamily="17" charset="-128"/>
              </a:rPr>
              <a:t>チームなら、先ほどの分析データと組み合わせて、最適な検索キーワード対策が可能</a:t>
            </a:r>
            <a:endParaRPr lang="en-US" altLang="ja-JP" sz="2000" dirty="0">
              <a:latin typeface="UD デジタル 教科書体 N-B" panose="02020700000000000000" pitchFamily="17" charset="-128"/>
              <a:ea typeface="UD デジタル 教科書体 N-B" panose="02020700000000000000" pitchFamily="17" charset="-128"/>
            </a:endParaRPr>
          </a:p>
          <a:p>
            <a:endParaRPr kumimoji="1" lang="en-US" altLang="ja-JP" sz="2000" dirty="0">
              <a:latin typeface="UD デジタル 教科書体 N-B" panose="02020700000000000000" pitchFamily="17" charset="-128"/>
              <a:ea typeface="UD デジタル 教科書体 N-B" panose="02020700000000000000" pitchFamily="17" charset="-128"/>
            </a:endParaRPr>
          </a:p>
          <a:p>
            <a:endParaRPr kumimoji="1" lang="ja-JP" altLang="en-US" dirty="0"/>
          </a:p>
        </p:txBody>
      </p:sp>
    </p:spTree>
    <p:extLst>
      <p:ext uri="{BB962C8B-B14F-4D97-AF65-F5344CB8AC3E}">
        <p14:creationId xmlns:p14="http://schemas.microsoft.com/office/powerpoint/2010/main" val="30866941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E672F5-B5D7-48A6-8AA5-AD5528DB1F7C}"/>
              </a:ext>
            </a:extLst>
          </p:cNvPr>
          <p:cNvSpPr>
            <a:spLocks noGrp="1"/>
          </p:cNvSpPr>
          <p:nvPr>
            <p:ph type="title"/>
          </p:nvPr>
        </p:nvSpPr>
        <p:spPr>
          <a:xfrm>
            <a:off x="1541932" y="3027643"/>
            <a:ext cx="7521667" cy="1325563"/>
          </a:xfrm>
        </p:spPr>
        <p:txBody>
          <a:bodyPr>
            <a:normAutofit fontScale="90000"/>
          </a:bodyPr>
          <a:lstStyle/>
          <a:p>
            <a:r>
              <a:rPr lang="ja-JP" altLang="en-US" dirty="0">
                <a:latin typeface="UD デジタル 教科書体 N-B" panose="02020700000000000000" pitchFamily="17" charset="-128"/>
                <a:ea typeface="UD デジタル 教科書体 N-B" panose="02020700000000000000" pitchFamily="17" charset="-128"/>
              </a:rPr>
              <a:t>４</a:t>
            </a:r>
            <a:r>
              <a:rPr lang="ja-JP" altLang="en-US" sz="4400" dirty="0">
                <a:latin typeface="UD デジタル 教科書体 N-B" panose="02020700000000000000" pitchFamily="17" charset="-128"/>
                <a:ea typeface="UD デジタル 教科書体 N-B" panose="02020700000000000000" pitchFamily="17" charset="-128"/>
              </a:rPr>
              <a:t>，</a:t>
            </a:r>
            <a:r>
              <a:rPr lang="en-US" altLang="ja-JP" sz="4400" dirty="0">
                <a:latin typeface="UD デジタル 教科書体 N-B" panose="02020700000000000000" pitchFamily="17" charset="-128"/>
                <a:ea typeface="UD デジタル 教科書体 N-B" panose="02020700000000000000" pitchFamily="17" charset="-128"/>
              </a:rPr>
              <a:t/>
            </a:r>
            <a:br>
              <a:rPr lang="en-US" altLang="ja-JP" sz="4400" dirty="0">
                <a:latin typeface="UD デジタル 教科書体 N-B" panose="02020700000000000000" pitchFamily="17" charset="-128"/>
                <a:ea typeface="UD デジタル 教科書体 N-B" panose="02020700000000000000" pitchFamily="17" charset="-128"/>
              </a:rPr>
            </a:br>
            <a:r>
              <a:rPr lang="ja-JP" altLang="en-US" sz="4400" dirty="0">
                <a:latin typeface="UD デジタル 教科書体 N-B" panose="02020700000000000000" pitchFamily="17" charset="-128"/>
                <a:ea typeface="UD デジタル 教科書体 N-B" panose="02020700000000000000" pitchFamily="17" charset="-128"/>
              </a:rPr>
              <a:t>政治活動用の動画作成ほか</a:t>
            </a:r>
            <a:r>
              <a:rPr lang="en-US" altLang="ja-JP" sz="4400" dirty="0">
                <a:latin typeface="UD デジタル 教科書体 N-B" panose="02020700000000000000" pitchFamily="17" charset="-128"/>
                <a:ea typeface="UD デジタル 教科書体 N-B" panose="02020700000000000000" pitchFamily="17" charset="-128"/>
              </a:rPr>
              <a:t/>
            </a:r>
            <a:br>
              <a:rPr lang="en-US" altLang="ja-JP" sz="4400" dirty="0">
                <a:latin typeface="UD デジタル 教科書体 N-B" panose="02020700000000000000" pitchFamily="17" charset="-128"/>
                <a:ea typeface="UD デジタル 教科書体 N-B" panose="02020700000000000000" pitchFamily="17" charset="-128"/>
              </a:rPr>
            </a:br>
            <a:r>
              <a:rPr lang="en-US" altLang="ja-JP" sz="4400" dirty="0">
                <a:latin typeface="UD デジタル 教科書体 N-B" panose="02020700000000000000" pitchFamily="17" charset="-128"/>
                <a:ea typeface="UD デジタル 教科書体 N-B" panose="02020700000000000000" pitchFamily="17" charset="-128"/>
              </a:rPr>
              <a:t/>
            </a:r>
            <a:br>
              <a:rPr lang="en-US" altLang="ja-JP" sz="4400" dirty="0">
                <a:latin typeface="UD デジタル 教科書体 N-B" panose="02020700000000000000" pitchFamily="17" charset="-128"/>
                <a:ea typeface="UD デジタル 教科書体 N-B" panose="02020700000000000000" pitchFamily="17" charset="-128"/>
              </a:rPr>
            </a:br>
            <a:r>
              <a:rPr lang="ja-JP" altLang="en-US" sz="3600" dirty="0">
                <a:latin typeface="UD デジタル 教科書体 N-B" panose="02020700000000000000" pitchFamily="17" charset="-128"/>
                <a:ea typeface="UD デジタル 教科書体 N-B" panose="02020700000000000000" pitchFamily="17" charset="-128"/>
              </a:rPr>
              <a:t>・スタッフによる撮影、編集、投稿</a:t>
            </a:r>
            <a:r>
              <a:rPr lang="en-US" altLang="ja-JP" sz="3600" dirty="0">
                <a:latin typeface="UD デジタル 教科書体 N-B" panose="02020700000000000000" pitchFamily="17" charset="-128"/>
                <a:ea typeface="UD デジタル 教科書体 N-B" panose="02020700000000000000" pitchFamily="17" charset="-128"/>
              </a:rPr>
              <a:t/>
            </a:r>
            <a:br>
              <a:rPr lang="en-US" altLang="ja-JP" sz="3600" dirty="0">
                <a:latin typeface="UD デジタル 教科書体 N-B" panose="02020700000000000000" pitchFamily="17" charset="-128"/>
                <a:ea typeface="UD デジタル 教科書体 N-B" panose="02020700000000000000" pitchFamily="17" charset="-128"/>
              </a:rPr>
            </a:br>
            <a:r>
              <a:rPr lang="ja-JP" altLang="en-US" sz="3600" dirty="0">
                <a:latin typeface="UD デジタル 教科書体 N-B" panose="02020700000000000000" pitchFamily="17" charset="-128"/>
                <a:ea typeface="UD デジタル 教科書体 N-B" panose="02020700000000000000" pitchFamily="17" charset="-128"/>
              </a:rPr>
              <a:t>・本人ページとは</a:t>
            </a:r>
            <a:r>
              <a:rPr lang="en-US" altLang="ja-JP" sz="3600" dirty="0">
                <a:latin typeface="UD デジタル 教科書体 N-B" panose="02020700000000000000" pitchFamily="17" charset="-128"/>
                <a:ea typeface="UD デジタル 教科書体 N-B" panose="02020700000000000000" pitchFamily="17" charset="-128"/>
              </a:rPr>
              <a:t/>
            </a:r>
            <a:br>
              <a:rPr lang="en-US" altLang="ja-JP" sz="3600" dirty="0">
                <a:latin typeface="UD デジタル 教科書体 N-B" panose="02020700000000000000" pitchFamily="17" charset="-128"/>
                <a:ea typeface="UD デジタル 教科書体 N-B" panose="02020700000000000000" pitchFamily="17" charset="-128"/>
              </a:rPr>
            </a:br>
            <a:r>
              <a:rPr lang="ja-JP" altLang="en-US" sz="3600" dirty="0">
                <a:latin typeface="UD デジタル 教科書体 N-B" panose="02020700000000000000" pitchFamily="17" charset="-128"/>
                <a:ea typeface="UD デジタル 教科書体 N-B" panose="02020700000000000000" pitchFamily="17" charset="-128"/>
              </a:rPr>
              <a:t>　別の政党支部ページの作成</a:t>
            </a:r>
            <a:r>
              <a:rPr lang="en-US" altLang="ja-JP" sz="3600" dirty="0">
                <a:latin typeface="UD デジタル 教科書体 N-B" panose="02020700000000000000" pitchFamily="17" charset="-128"/>
                <a:ea typeface="UD デジタル 教科書体 N-B" panose="02020700000000000000" pitchFamily="17" charset="-128"/>
              </a:rPr>
              <a:t/>
            </a:r>
            <a:br>
              <a:rPr lang="en-US" altLang="ja-JP" sz="3600" dirty="0">
                <a:latin typeface="UD デジタル 教科書体 N-B" panose="02020700000000000000" pitchFamily="17" charset="-128"/>
                <a:ea typeface="UD デジタル 教科書体 N-B" panose="02020700000000000000" pitchFamily="17" charset="-128"/>
              </a:rPr>
            </a:br>
            <a:r>
              <a:rPr lang="ja-JP" altLang="en-US" sz="3600" dirty="0">
                <a:latin typeface="UD デジタル 教科書体 N-B" panose="02020700000000000000" pitchFamily="17" charset="-128"/>
                <a:ea typeface="UD デジタル 教科書体 N-B" panose="02020700000000000000" pitchFamily="17" charset="-128"/>
              </a:rPr>
              <a:t>・</a:t>
            </a:r>
            <a:r>
              <a:rPr lang="en-US" altLang="ja-JP" sz="3600" dirty="0">
                <a:latin typeface="UD デジタル 教科書体 N-B" panose="02020700000000000000" pitchFamily="17" charset="-128"/>
                <a:ea typeface="UD デジタル 教科書体 N-B" panose="02020700000000000000" pitchFamily="17" charset="-128"/>
              </a:rPr>
              <a:t>LINE</a:t>
            </a:r>
            <a:r>
              <a:rPr lang="ja-JP" altLang="en-US" sz="3600" dirty="0">
                <a:latin typeface="UD デジタル 教科書体 N-B" panose="02020700000000000000" pitchFamily="17" charset="-128"/>
                <a:ea typeface="UD デジタル 教科書体 N-B" panose="02020700000000000000" pitchFamily="17" charset="-128"/>
              </a:rPr>
              <a:t>スタンプの作成</a:t>
            </a:r>
            <a:r>
              <a:rPr lang="en-US" altLang="ja-JP" sz="3600" dirty="0">
                <a:latin typeface="UD デジタル 教科書体 N-B" panose="02020700000000000000" pitchFamily="17" charset="-128"/>
                <a:ea typeface="UD デジタル 教科書体 N-B" panose="02020700000000000000" pitchFamily="17" charset="-128"/>
              </a:rPr>
              <a:t/>
            </a:r>
            <a:br>
              <a:rPr lang="en-US" altLang="ja-JP" sz="3600" dirty="0">
                <a:latin typeface="UD デジタル 教科書体 N-B" panose="02020700000000000000" pitchFamily="17" charset="-128"/>
                <a:ea typeface="UD デジタル 教科書体 N-B" panose="02020700000000000000" pitchFamily="17" charset="-128"/>
              </a:rPr>
            </a:br>
            <a:r>
              <a:rPr lang="ja-JP" altLang="en-US" sz="3600" dirty="0">
                <a:latin typeface="UD デジタル 教科書体 N-B" panose="02020700000000000000" pitchFamily="17" charset="-128"/>
                <a:ea typeface="UD デジタル 教科書体 N-B" panose="02020700000000000000" pitchFamily="17" charset="-128"/>
              </a:rPr>
              <a:t>・写真の撮影と修正加工</a:t>
            </a:r>
            <a:r>
              <a:rPr lang="en-US" altLang="ja-JP" sz="3600" dirty="0">
                <a:latin typeface="UD デジタル 教科書体 N-B" panose="02020700000000000000" pitchFamily="17" charset="-128"/>
                <a:ea typeface="UD デジタル 教科書体 N-B" panose="02020700000000000000" pitchFamily="17" charset="-128"/>
              </a:rPr>
              <a:t/>
            </a:r>
            <a:br>
              <a:rPr lang="en-US" altLang="ja-JP" sz="3600" dirty="0">
                <a:latin typeface="UD デジタル 教科書体 N-B" panose="02020700000000000000" pitchFamily="17" charset="-128"/>
                <a:ea typeface="UD デジタル 教科書体 N-B" panose="02020700000000000000" pitchFamily="17" charset="-128"/>
              </a:rPr>
            </a:br>
            <a:r>
              <a:rPr lang="ja-JP" altLang="en-US" sz="3600" dirty="0">
                <a:latin typeface="UD デジタル 教科書体 N-B" panose="02020700000000000000" pitchFamily="17" charset="-128"/>
                <a:ea typeface="UD デジタル 教科書体 N-B" panose="02020700000000000000" pitchFamily="17" charset="-128"/>
              </a:rPr>
              <a:t>・スマホ用</a:t>
            </a:r>
            <a:r>
              <a:rPr lang="en-US" altLang="ja-JP" sz="3600" dirty="0">
                <a:latin typeface="UD デジタル 教科書体 N-B" panose="02020700000000000000" pitchFamily="17" charset="-128"/>
                <a:ea typeface="UD デジタル 教科書体 N-B" panose="02020700000000000000" pitchFamily="17" charset="-128"/>
              </a:rPr>
              <a:t>PWA</a:t>
            </a:r>
            <a:r>
              <a:rPr lang="ja-JP" altLang="en-US" sz="3600" dirty="0">
                <a:latin typeface="UD デジタル 教科書体 N-B" panose="02020700000000000000" pitchFamily="17" charset="-128"/>
                <a:ea typeface="UD デジタル 教科書体 N-B" panose="02020700000000000000" pitchFamily="17" charset="-128"/>
              </a:rPr>
              <a:t>アプリの作成</a:t>
            </a:r>
            <a:r>
              <a:rPr lang="ja-JP" altLang="en-US" sz="3100" dirty="0">
                <a:latin typeface="UD デジタル 教科書体 N-B" panose="02020700000000000000" pitchFamily="17" charset="-128"/>
                <a:ea typeface="UD デジタル 教科書体 N-B" panose="02020700000000000000" pitchFamily="17" charset="-128"/>
              </a:rPr>
              <a:t>（特注）</a:t>
            </a:r>
            <a:r>
              <a:rPr lang="en-US" altLang="ja-JP" sz="3100" dirty="0">
                <a:latin typeface="UD デジタル 教科書体 N-B" panose="02020700000000000000" pitchFamily="17" charset="-128"/>
                <a:ea typeface="UD デジタル 教科書体 N-B" panose="02020700000000000000" pitchFamily="17" charset="-128"/>
              </a:rPr>
              <a:t/>
            </a:r>
            <a:br>
              <a:rPr lang="en-US" altLang="ja-JP" sz="3100" dirty="0">
                <a:latin typeface="UD デジタル 教科書体 N-B" panose="02020700000000000000" pitchFamily="17" charset="-128"/>
                <a:ea typeface="UD デジタル 教科書体 N-B" panose="02020700000000000000" pitchFamily="17" charset="-128"/>
              </a:rPr>
            </a:br>
            <a:endParaRPr kumimoji="1" lang="ja-JP" altLang="en-US" dirty="0"/>
          </a:p>
        </p:txBody>
      </p:sp>
      <p:sp>
        <p:nvSpPr>
          <p:cNvPr id="4" name="スライド番号プレースホルダー 3">
            <a:extLst>
              <a:ext uri="{FF2B5EF4-FFF2-40B4-BE49-F238E27FC236}">
                <a16:creationId xmlns:a16="http://schemas.microsoft.com/office/drawing/2014/main" id="{2A2BE8DB-8A60-42B4-B176-FEA6495906C3}"/>
              </a:ext>
            </a:extLst>
          </p:cNvPr>
          <p:cNvSpPr>
            <a:spLocks noGrp="1"/>
          </p:cNvSpPr>
          <p:nvPr>
            <p:ph type="sldNum" sz="quarter" idx="12"/>
          </p:nvPr>
        </p:nvSpPr>
        <p:spPr/>
        <p:txBody>
          <a:bodyPr/>
          <a:lstStyle/>
          <a:p>
            <a:fld id="{76D4438F-90A7-4B96-B4CC-F065B87DD160}" type="slidenum">
              <a:rPr kumimoji="1" lang="ja-JP" altLang="en-US" smtClean="0"/>
              <a:t>69</a:t>
            </a:fld>
            <a:endParaRPr kumimoji="1" lang="ja-JP" altLang="en-US" dirty="0"/>
          </a:p>
        </p:txBody>
      </p:sp>
    </p:spTree>
    <p:extLst>
      <p:ext uri="{BB962C8B-B14F-4D97-AF65-F5344CB8AC3E}">
        <p14:creationId xmlns:p14="http://schemas.microsoft.com/office/powerpoint/2010/main" val="1168094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BEBA8EAE-BF5A-486C-A8C5-ECC9F3942E4B}">
                <a14:imgProps xmlns:a14="http://schemas.microsoft.com/office/drawing/2010/main">
                  <a14:imgLayer r:embed="rId3">
                    <a14:imgEffect>
                      <a14:backgroundRemoval t="17660" b="100000" l="59000" r="100000">
                        <a14:foregroundMark x1="66667" y1="52097" x2="67667" y2="56512"/>
                      </a14:backgroundRemoval>
                    </a14:imgEffect>
                  </a14:imgLayer>
                </a14:imgProps>
              </a:ext>
            </a:extLst>
          </a:blip>
          <a:stretch>
            <a:fillRect/>
          </a:stretch>
        </p:blipFill>
        <p:spPr>
          <a:xfrm>
            <a:off x="3810000" y="2543176"/>
            <a:ext cx="5715000" cy="4314825"/>
          </a:xfrm>
          <a:prstGeom prst="rect">
            <a:avLst/>
          </a:prstGeom>
        </p:spPr>
      </p:pic>
      <p:sp>
        <p:nvSpPr>
          <p:cNvPr id="6" name="角丸四角形吹き出し 5"/>
          <p:cNvSpPr/>
          <p:nvPr/>
        </p:nvSpPr>
        <p:spPr>
          <a:xfrm>
            <a:off x="665019" y="1459347"/>
            <a:ext cx="6289963" cy="3786909"/>
          </a:xfrm>
          <a:prstGeom prst="wedgeRoundRectCallout">
            <a:avLst>
              <a:gd name="adj1" fmla="val 47528"/>
              <a:gd name="adj2" fmla="val 63622"/>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819726" y="1819564"/>
            <a:ext cx="5980547" cy="3600986"/>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各政党だけでなく、</a:t>
            </a:r>
            <a:endParaRPr kumimoji="1" lang="en-US" altLang="ja-JP" sz="3200" dirty="0">
              <a:latin typeface="UD デジタル 教科書体 NP-B" panose="02020700000000000000" pitchFamily="18" charset="-128"/>
              <a:ea typeface="UD デジタル 教科書体 NP-B" panose="02020700000000000000" pitchFamily="18" charset="-128"/>
            </a:endParaRPr>
          </a:p>
          <a:p>
            <a:r>
              <a:rPr kumimoji="1" lang="ja-JP" altLang="en-US" sz="3200" dirty="0">
                <a:latin typeface="UD デジタル 教科書体 NP-B" panose="02020700000000000000" pitchFamily="18" charset="-128"/>
                <a:ea typeface="UD デジタル 教科書体 NP-B" panose="02020700000000000000" pitchFamily="18" charset="-128"/>
              </a:rPr>
              <a:t>各４７都道府県選挙区ごとに</a:t>
            </a:r>
            <a:endParaRPr kumimoji="1" lang="en-US" altLang="ja-JP" sz="3200" dirty="0">
              <a:latin typeface="UD デジタル 教科書体 NP-B" panose="02020700000000000000" pitchFamily="18" charset="-128"/>
              <a:ea typeface="UD デジタル 教科書体 NP-B" panose="02020700000000000000" pitchFamily="18" charset="-128"/>
            </a:endParaRPr>
          </a:p>
          <a:p>
            <a:r>
              <a:rPr kumimoji="1" lang="ja-JP" altLang="en-US" sz="3200" dirty="0">
                <a:solidFill>
                  <a:srgbClr val="FF0000"/>
                </a:solidFill>
                <a:latin typeface="UD デジタル 教科書体 NP-B" panose="02020700000000000000" pitchFamily="18" charset="-128"/>
                <a:ea typeface="UD デジタル 教科書体 NP-B" panose="02020700000000000000" pitchFamily="18" charset="-128"/>
              </a:rPr>
              <a:t>候補者サイト</a:t>
            </a:r>
            <a:r>
              <a:rPr kumimoji="1" lang="ja-JP" altLang="en-US" sz="3200" dirty="0">
                <a:latin typeface="UD デジタル 教科書体 NP-B" panose="02020700000000000000" pitchFamily="18" charset="-128"/>
                <a:ea typeface="UD デジタル 教科書体 NP-B" panose="02020700000000000000" pitchFamily="18" charset="-128"/>
              </a:rPr>
              <a:t>の</a:t>
            </a:r>
            <a:r>
              <a:rPr kumimoji="1" lang="ja-JP" altLang="en-US" sz="3200" dirty="0">
                <a:solidFill>
                  <a:srgbClr val="FF0000"/>
                </a:solidFill>
                <a:latin typeface="UD デジタル 教科書体 NP-B" panose="02020700000000000000" pitchFamily="18" charset="-128"/>
                <a:ea typeface="UD デジタル 教科書体 NP-B" panose="02020700000000000000" pitchFamily="18" charset="-128"/>
              </a:rPr>
              <a:t>アクセス比較</a:t>
            </a:r>
            <a:r>
              <a:rPr kumimoji="1" lang="ja-JP" altLang="en-US" sz="3200" dirty="0">
                <a:latin typeface="UD デジタル 教科書体 NP-B" panose="02020700000000000000" pitchFamily="18" charset="-128"/>
                <a:ea typeface="UD デジタル 教科書体 NP-B" panose="02020700000000000000" pitchFamily="18" charset="-128"/>
              </a:rPr>
              <a:t>の推移も取得しています。</a:t>
            </a:r>
            <a:endParaRPr kumimoji="1" lang="en-US" altLang="ja-JP" sz="3200" dirty="0">
              <a:latin typeface="UD デジタル 教科書体 NP-B" panose="02020700000000000000" pitchFamily="18" charset="-128"/>
              <a:ea typeface="UD デジタル 教科書体 NP-B" panose="02020700000000000000" pitchFamily="18" charset="-128"/>
            </a:endParaRPr>
          </a:p>
          <a:p>
            <a:r>
              <a:rPr kumimoji="1" lang="ja-JP" altLang="en-US" sz="3200" dirty="0">
                <a:latin typeface="UD デジタル 教科書体 NP-B" panose="02020700000000000000" pitchFamily="18" charset="-128"/>
                <a:ea typeface="UD デジタル 教科書体 NP-B" panose="02020700000000000000" pitchFamily="18" charset="-128"/>
              </a:rPr>
              <a:t>これらの分析と活用が、勝利への大きなコツになります。</a:t>
            </a:r>
            <a:endParaRPr kumimoji="1" lang="en-US" altLang="ja-JP" sz="3200" dirty="0">
              <a:latin typeface="UD デジタル 教科書体 NP-B" panose="02020700000000000000" pitchFamily="18" charset="-128"/>
              <a:ea typeface="UD デジタル 教科書体 NP-B" panose="02020700000000000000" pitchFamily="18" charset="-128"/>
            </a:endParaRPr>
          </a:p>
          <a:p>
            <a:endParaRPr kumimoji="1" lang="en-US" altLang="ja-JP" dirty="0"/>
          </a:p>
          <a:p>
            <a:endParaRPr kumimoji="1" lang="en-US" altLang="ja-JP" dirty="0"/>
          </a:p>
        </p:txBody>
      </p:sp>
      <p:sp>
        <p:nvSpPr>
          <p:cNvPr id="2" name="正方形/長方形 1"/>
          <p:cNvSpPr/>
          <p:nvPr/>
        </p:nvSpPr>
        <p:spPr>
          <a:xfrm>
            <a:off x="819725" y="302056"/>
            <a:ext cx="5724644" cy="646331"/>
          </a:xfrm>
          <a:prstGeom prst="rect">
            <a:avLst/>
          </a:prstGeom>
        </p:spPr>
        <p:txBody>
          <a:bodyPr wrap="none">
            <a:spAutoFit/>
          </a:bodyPr>
          <a:lstStyle/>
          <a:p>
            <a:r>
              <a:rPr kumimoji="1" lang="ja-JP" altLang="en-US" sz="3600" dirty="0">
                <a:latin typeface="UD デジタル 教科書体 NP-B" panose="02020700000000000000" pitchFamily="18" charset="-128"/>
                <a:ea typeface="UD デジタル 教科書体 NP-B" panose="02020700000000000000" pitchFamily="18" charset="-128"/>
              </a:rPr>
              <a:t>ネット選挙の必勝のコツ①</a:t>
            </a:r>
            <a:endParaRPr lang="ja-JP" altLang="en-US" sz="3600" dirty="0"/>
          </a:p>
        </p:txBody>
      </p:sp>
      <p:sp>
        <p:nvSpPr>
          <p:cNvPr id="3" name="正方形/長方形 2"/>
          <p:cNvSpPr/>
          <p:nvPr/>
        </p:nvSpPr>
        <p:spPr>
          <a:xfrm>
            <a:off x="819725" y="5641816"/>
            <a:ext cx="4108817" cy="646331"/>
          </a:xfrm>
          <a:prstGeom prst="rect">
            <a:avLst/>
          </a:prstGeom>
        </p:spPr>
        <p:txBody>
          <a:bodyPr wrap="none">
            <a:spAutoFit/>
          </a:bodyPr>
          <a:lstStyle/>
          <a:p>
            <a:r>
              <a:rPr kumimoji="1" lang="ja-JP" altLang="en-US" dirty="0">
                <a:latin typeface="UD デジタル 教科書体 NP-B" panose="02020700000000000000" pitchFamily="18" charset="-128"/>
                <a:ea typeface="UD デジタル 教科書体 NP-B" panose="02020700000000000000" pitchFamily="18" charset="-128"/>
              </a:rPr>
              <a:t>比例候補用も各党候補の比較</a:t>
            </a:r>
            <a:r>
              <a:rPr kumimoji="1" lang="ja-JP" altLang="en-US" dirty="0" smtClean="0">
                <a:latin typeface="UD デジタル 教科書体 NP-B" panose="02020700000000000000" pitchFamily="18" charset="-128"/>
                <a:ea typeface="UD デジタル 教科書体 NP-B" panose="02020700000000000000" pitchFamily="18" charset="-128"/>
              </a:rPr>
              <a:t>データも</a:t>
            </a:r>
            <a:endParaRPr kumimoji="1" lang="en-US" altLang="ja-JP" dirty="0" smtClean="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取得</a:t>
            </a:r>
            <a:r>
              <a:rPr kumimoji="1" lang="ja-JP" altLang="en-US" dirty="0" smtClean="0">
                <a:latin typeface="UD デジタル 教科書体 NP-B" panose="02020700000000000000" pitchFamily="18" charset="-128"/>
                <a:ea typeface="UD デジタル 教科書体 NP-B" panose="02020700000000000000" pitchFamily="18" charset="-128"/>
              </a:rPr>
              <a:t>して分析をしています</a:t>
            </a:r>
            <a:endParaRPr lang="ja-JP" altLang="en-US" dirty="0"/>
          </a:p>
        </p:txBody>
      </p:sp>
      <p:sp>
        <p:nvSpPr>
          <p:cNvPr id="8" name="スライド番号プレースホルダー 7"/>
          <p:cNvSpPr>
            <a:spLocks noGrp="1"/>
          </p:cNvSpPr>
          <p:nvPr>
            <p:ph type="sldNum" sz="quarter" idx="12"/>
          </p:nvPr>
        </p:nvSpPr>
        <p:spPr/>
        <p:txBody>
          <a:bodyPr/>
          <a:lstStyle/>
          <a:p>
            <a:fld id="{4E497658-71EC-4256-86D4-10FCC11BF696}" type="slidenum">
              <a:rPr kumimoji="1" lang="ja-JP" altLang="en-US" smtClean="0"/>
              <a:t>7</a:t>
            </a:fld>
            <a:endParaRPr kumimoji="1" lang="ja-JP" altLang="en-US" dirty="0"/>
          </a:p>
        </p:txBody>
      </p:sp>
    </p:spTree>
    <p:extLst>
      <p:ext uri="{BB962C8B-B14F-4D97-AF65-F5344CB8AC3E}">
        <p14:creationId xmlns:p14="http://schemas.microsoft.com/office/powerpoint/2010/main" val="31700228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18CEFC17-4B3A-D945-A28F-BB0A35310057}"/>
              </a:ext>
            </a:extLst>
          </p:cNvPr>
          <p:cNvSpPr/>
          <p:nvPr/>
        </p:nvSpPr>
        <p:spPr>
          <a:xfrm>
            <a:off x="1018228" y="248814"/>
            <a:ext cx="7032078" cy="646331"/>
          </a:xfrm>
          <a:prstGeom prst="rect">
            <a:avLst/>
          </a:prstGeom>
        </p:spPr>
        <p:txBody>
          <a:bodyPr wrap="square">
            <a:spAutoFit/>
          </a:bodyPr>
          <a:lstStyle/>
          <a:p>
            <a:pPr algn="ctr"/>
            <a:r>
              <a:rPr lang="ja-JP" altLang="en-US" sz="3600" dirty="0">
                <a:latin typeface="UD デジタル 教科書体 N-B" panose="02020700000000000000" pitchFamily="17" charset="-128"/>
                <a:ea typeface="UD デジタル 教科書体 N-B" panose="02020700000000000000" pitchFamily="17" charset="-128"/>
              </a:rPr>
              <a:t>動画の作成</a:t>
            </a:r>
          </a:p>
        </p:txBody>
      </p:sp>
      <p:sp>
        <p:nvSpPr>
          <p:cNvPr id="10" name="テキスト ボックス 9">
            <a:extLst>
              <a:ext uri="{FF2B5EF4-FFF2-40B4-BE49-F238E27FC236}">
                <a16:creationId xmlns:a16="http://schemas.microsoft.com/office/drawing/2014/main" id="{5D177023-DA35-46DC-BC62-80E3C35B5BA1}"/>
              </a:ext>
            </a:extLst>
          </p:cNvPr>
          <p:cNvSpPr txBox="1"/>
          <p:nvPr/>
        </p:nvSpPr>
        <p:spPr>
          <a:xfrm>
            <a:off x="416105" y="1228397"/>
            <a:ext cx="8236323" cy="4832092"/>
          </a:xfrm>
          <a:prstGeom prst="rect">
            <a:avLst/>
          </a:prstGeom>
          <a:noFill/>
        </p:spPr>
        <p:txBody>
          <a:bodyPr wrap="square">
            <a:spAutoFit/>
          </a:bodyPr>
          <a:lstStyle/>
          <a:p>
            <a:r>
              <a:rPr lang="ja-JP" altLang="en-US" sz="2800" dirty="0">
                <a:latin typeface="UD デジタル 教科書体 N-B" panose="02020700000000000000" pitchFamily="17" charset="-128"/>
                <a:ea typeface="UD デジタル 教科書体 N-B" panose="02020700000000000000" pitchFamily="17" charset="-128"/>
              </a:rPr>
              <a:t>１，上記の流入用検索キーワードの分析と、本人の主張に基づき、動画テーマをいくつか相談しながら選ぶ。</a:t>
            </a:r>
            <a:endParaRPr lang="en-US" altLang="ja-JP" sz="2800" dirty="0">
              <a:latin typeface="UD デジタル 教科書体 N-B" panose="02020700000000000000" pitchFamily="17" charset="-128"/>
              <a:ea typeface="UD デジタル 教科書体 N-B" panose="02020700000000000000" pitchFamily="17" charset="-128"/>
            </a:endParaRPr>
          </a:p>
          <a:p>
            <a:endParaRPr lang="en-US" altLang="ja-JP"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２，当社の撮影スタッフによる</a:t>
            </a:r>
            <a:endParaRPr lang="en-US" altLang="ja-JP"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　　動画撮影（５本まとめ撮影）</a:t>
            </a:r>
            <a:endParaRPr lang="en-US" altLang="ja-JP" sz="2800" dirty="0">
              <a:latin typeface="UD デジタル 教科書体 N-B" panose="02020700000000000000" pitchFamily="17" charset="-128"/>
              <a:ea typeface="UD デジタル 教科書体 N-B" panose="02020700000000000000" pitchFamily="17" charset="-128"/>
            </a:endParaRPr>
          </a:p>
          <a:p>
            <a:endParaRPr lang="en-US" altLang="ja-JP"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３，当社のスタッフによる編集</a:t>
            </a:r>
            <a:endParaRPr lang="en-US" altLang="ja-JP" sz="2800" dirty="0">
              <a:latin typeface="UD デジタル 教科書体 N-B" panose="02020700000000000000" pitchFamily="17" charset="-128"/>
              <a:ea typeface="UD デジタル 教科書体 N-B" panose="02020700000000000000" pitchFamily="17" charset="-128"/>
            </a:endParaRPr>
          </a:p>
          <a:p>
            <a:endParaRPr lang="en-US" altLang="ja-JP"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４，投稿し、タイミングを</a:t>
            </a:r>
            <a:endParaRPr lang="en-US" altLang="ja-JP"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　　見ながら公開します</a:t>
            </a:r>
            <a:endParaRPr lang="ja-JP" altLang="en-US" sz="2800" dirty="0"/>
          </a:p>
        </p:txBody>
      </p:sp>
      <p:pic>
        <p:nvPicPr>
          <p:cNvPr id="6" name="図 5">
            <a:extLst>
              <a:ext uri="{FF2B5EF4-FFF2-40B4-BE49-F238E27FC236}">
                <a16:creationId xmlns:a16="http://schemas.microsoft.com/office/drawing/2014/main" id="{71F264FC-C450-47B8-A5D6-16CEDED824FF}"/>
              </a:ext>
            </a:extLst>
          </p:cNvPr>
          <p:cNvPicPr>
            <a:picLocks noChangeAspect="1"/>
          </p:cNvPicPr>
          <p:nvPr/>
        </p:nvPicPr>
        <p:blipFill>
          <a:blip r:embed="rId2"/>
          <a:stretch>
            <a:fillRect/>
          </a:stretch>
        </p:blipFill>
        <p:spPr>
          <a:xfrm>
            <a:off x="7638259" y="2277448"/>
            <a:ext cx="1427483" cy="1791820"/>
          </a:xfrm>
          <a:prstGeom prst="rect">
            <a:avLst/>
          </a:prstGeom>
        </p:spPr>
      </p:pic>
      <p:pic>
        <p:nvPicPr>
          <p:cNvPr id="9" name="図 8">
            <a:extLst>
              <a:ext uri="{FF2B5EF4-FFF2-40B4-BE49-F238E27FC236}">
                <a16:creationId xmlns:a16="http://schemas.microsoft.com/office/drawing/2014/main" id="{9F0FC3E2-D41C-4147-9B47-CD42A4B2FBAF}"/>
              </a:ext>
            </a:extLst>
          </p:cNvPr>
          <p:cNvPicPr>
            <a:picLocks noChangeAspect="1"/>
          </p:cNvPicPr>
          <p:nvPr/>
        </p:nvPicPr>
        <p:blipFill>
          <a:blip r:embed="rId3"/>
          <a:stretch>
            <a:fillRect/>
          </a:stretch>
        </p:blipFill>
        <p:spPr>
          <a:xfrm>
            <a:off x="6621556" y="4397748"/>
            <a:ext cx="2857500" cy="2114550"/>
          </a:xfrm>
          <a:prstGeom prst="rect">
            <a:avLst/>
          </a:prstGeom>
        </p:spPr>
      </p:pic>
      <p:sp>
        <p:nvSpPr>
          <p:cNvPr id="2" name="スライド番号プレースホルダー 1"/>
          <p:cNvSpPr>
            <a:spLocks noGrp="1"/>
          </p:cNvSpPr>
          <p:nvPr>
            <p:ph type="sldNum" sz="quarter" idx="12"/>
          </p:nvPr>
        </p:nvSpPr>
        <p:spPr/>
        <p:txBody>
          <a:bodyPr/>
          <a:lstStyle/>
          <a:p>
            <a:fld id="{4E497658-71EC-4256-86D4-10FCC11BF696}" type="slidenum">
              <a:rPr kumimoji="1" lang="ja-JP" altLang="en-US" smtClean="0"/>
              <a:t>70</a:t>
            </a:fld>
            <a:endParaRPr kumimoji="1" lang="ja-JP" altLang="en-US" dirty="0"/>
          </a:p>
        </p:txBody>
      </p:sp>
    </p:spTree>
    <p:extLst>
      <p:ext uri="{BB962C8B-B14F-4D97-AF65-F5344CB8AC3E}">
        <p14:creationId xmlns:p14="http://schemas.microsoft.com/office/powerpoint/2010/main" val="21840172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09650" y="365127"/>
            <a:ext cx="8282268" cy="817129"/>
          </a:xfrm>
        </p:spPr>
        <p:txBody>
          <a:bodyPr>
            <a:noAutofit/>
          </a:bodyPr>
          <a:lstStyle/>
          <a:p>
            <a:r>
              <a:rPr lang="ja-JP" altLang="en-US" sz="3200" dirty="0">
                <a:latin typeface="UD デジタル 教科書体 N-B" panose="02020700000000000000" pitchFamily="17" charset="-128"/>
                <a:ea typeface="UD デジタル 教科書体 N-B" panose="02020700000000000000" pitchFamily="17" charset="-128"/>
              </a:rPr>
              <a:t>なぜ、</a:t>
            </a:r>
            <a:r>
              <a:rPr lang="en-US" altLang="ja-JP" sz="3200" dirty="0" err="1">
                <a:latin typeface="UD デジタル 教科書体 N-B" panose="02020700000000000000" pitchFamily="17" charset="-128"/>
                <a:ea typeface="UD デジタル 教科書体 N-B" panose="02020700000000000000" pitchFamily="17" charset="-128"/>
              </a:rPr>
              <a:t>Youtube</a:t>
            </a:r>
            <a:r>
              <a:rPr lang="ja-JP" altLang="en-US" sz="3200" dirty="0">
                <a:latin typeface="UD デジタル 教科書体 N-B" panose="02020700000000000000" pitchFamily="17" charset="-128"/>
                <a:ea typeface="UD デジタル 教科書体 N-B" panose="02020700000000000000" pitchFamily="17" charset="-128"/>
              </a:rPr>
              <a:t>のアクセスを稼げるか？</a:t>
            </a:r>
            <a:r>
              <a:rPr lang="en-US" altLang="ja-JP" sz="3200" dirty="0">
                <a:latin typeface="UD デジタル 教科書体 N-B" panose="02020700000000000000" pitchFamily="17" charset="-128"/>
                <a:ea typeface="UD デジタル 教科書体 N-B" panose="02020700000000000000" pitchFamily="17" charset="-128"/>
              </a:rPr>
              <a:t/>
            </a:r>
            <a:br>
              <a:rPr lang="en-US" altLang="ja-JP" sz="3200" dirty="0">
                <a:latin typeface="UD デジタル 教科書体 N-B" panose="02020700000000000000" pitchFamily="17" charset="-128"/>
                <a:ea typeface="UD デジタル 教科書体 N-B" panose="02020700000000000000" pitchFamily="17" charset="-128"/>
              </a:rPr>
            </a:br>
            <a:r>
              <a:rPr lang="ja-JP" altLang="en-US" sz="3200" dirty="0">
                <a:latin typeface="UD デジタル 教科書体 N-B" panose="02020700000000000000" pitchFamily="17" charset="-128"/>
                <a:ea typeface="UD デジタル 教科書体 N-B" panose="02020700000000000000" pitchFamily="17" charset="-128"/>
              </a:rPr>
              <a:t>どのタイトルで再生スコアを予測して作成</a:t>
            </a:r>
          </a:p>
        </p:txBody>
      </p:sp>
      <p:pic>
        <p:nvPicPr>
          <p:cNvPr id="4" name="図 3"/>
          <p:cNvPicPr>
            <a:picLocks noChangeAspect="1"/>
          </p:cNvPicPr>
          <p:nvPr/>
        </p:nvPicPr>
        <p:blipFill>
          <a:blip r:embed="rId2"/>
          <a:stretch>
            <a:fillRect/>
          </a:stretch>
        </p:blipFill>
        <p:spPr>
          <a:xfrm>
            <a:off x="568223" y="1359101"/>
            <a:ext cx="2851006" cy="4390920"/>
          </a:xfrm>
          <a:prstGeom prst="rect">
            <a:avLst/>
          </a:prstGeom>
        </p:spPr>
      </p:pic>
      <p:sp>
        <p:nvSpPr>
          <p:cNvPr id="5" name="テキスト ボックス 4"/>
          <p:cNvSpPr txBox="1"/>
          <p:nvPr/>
        </p:nvSpPr>
        <p:spPr>
          <a:xfrm>
            <a:off x="3604789" y="6156036"/>
            <a:ext cx="3096335" cy="461665"/>
          </a:xfrm>
          <a:prstGeom prst="rect">
            <a:avLst/>
          </a:prstGeom>
          <a:noFill/>
        </p:spPr>
        <p:txBody>
          <a:bodyPr wrap="square" rtlCol="0">
            <a:spAutoFit/>
          </a:bodyPr>
          <a:lstStyle/>
          <a:p>
            <a:pPr algn="ctr"/>
            <a:r>
              <a:rPr lang="ja-JP" altLang="en-US" sz="2400" dirty="0"/>
              <a:t>「ハチ酒」</a:t>
            </a:r>
          </a:p>
        </p:txBody>
      </p:sp>
      <p:pic>
        <p:nvPicPr>
          <p:cNvPr id="6" name="図 5"/>
          <p:cNvPicPr>
            <a:picLocks noChangeAspect="1"/>
          </p:cNvPicPr>
          <p:nvPr/>
        </p:nvPicPr>
        <p:blipFill>
          <a:blip r:embed="rId3"/>
          <a:stretch>
            <a:fillRect/>
          </a:stretch>
        </p:blipFill>
        <p:spPr>
          <a:xfrm>
            <a:off x="3603852" y="1359102"/>
            <a:ext cx="2858859" cy="4464065"/>
          </a:xfrm>
          <a:prstGeom prst="rect">
            <a:avLst/>
          </a:prstGeom>
        </p:spPr>
      </p:pic>
      <p:sp>
        <p:nvSpPr>
          <p:cNvPr id="7" name="テキスト ボックス 6"/>
          <p:cNvSpPr txBox="1"/>
          <p:nvPr/>
        </p:nvSpPr>
        <p:spPr>
          <a:xfrm>
            <a:off x="912687" y="6156037"/>
            <a:ext cx="2696423" cy="461665"/>
          </a:xfrm>
          <a:prstGeom prst="rect">
            <a:avLst/>
          </a:prstGeom>
          <a:noFill/>
        </p:spPr>
        <p:txBody>
          <a:bodyPr wrap="square" rtlCol="0">
            <a:spAutoFit/>
          </a:bodyPr>
          <a:lstStyle/>
          <a:p>
            <a:pPr algn="ctr"/>
            <a:r>
              <a:rPr lang="ja-JP" altLang="en-US" sz="2400" dirty="0"/>
              <a:t>「いちご狩り」</a:t>
            </a:r>
          </a:p>
        </p:txBody>
      </p:sp>
      <p:pic>
        <p:nvPicPr>
          <p:cNvPr id="8" name="図 7"/>
          <p:cNvPicPr>
            <a:picLocks noChangeAspect="1"/>
          </p:cNvPicPr>
          <p:nvPr/>
        </p:nvPicPr>
        <p:blipFill>
          <a:blip r:embed="rId4"/>
          <a:stretch>
            <a:fillRect/>
          </a:stretch>
        </p:blipFill>
        <p:spPr>
          <a:xfrm>
            <a:off x="6647333" y="1359101"/>
            <a:ext cx="2771529" cy="4294910"/>
          </a:xfrm>
          <a:prstGeom prst="rect">
            <a:avLst/>
          </a:prstGeom>
        </p:spPr>
      </p:pic>
      <p:sp>
        <p:nvSpPr>
          <p:cNvPr id="9" name="テキスト ボックス 8"/>
          <p:cNvSpPr txBox="1"/>
          <p:nvPr/>
        </p:nvSpPr>
        <p:spPr>
          <a:xfrm>
            <a:off x="6333538" y="6156035"/>
            <a:ext cx="3096335" cy="461665"/>
          </a:xfrm>
          <a:prstGeom prst="rect">
            <a:avLst/>
          </a:prstGeom>
          <a:noFill/>
        </p:spPr>
        <p:txBody>
          <a:bodyPr wrap="square" rtlCol="0">
            <a:spAutoFit/>
          </a:bodyPr>
          <a:lstStyle/>
          <a:p>
            <a:pPr algn="ctr"/>
            <a:r>
              <a:rPr lang="ja-JP" altLang="en-US" sz="2400" dirty="0"/>
              <a:t>「ワカサギ」</a:t>
            </a:r>
          </a:p>
        </p:txBody>
      </p:sp>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71</a:t>
            </a:fld>
            <a:endParaRPr kumimoji="1" lang="ja-JP" altLang="en-US" dirty="0"/>
          </a:p>
        </p:txBody>
      </p:sp>
    </p:spTree>
    <p:extLst>
      <p:ext uri="{BB962C8B-B14F-4D97-AF65-F5344CB8AC3E}">
        <p14:creationId xmlns:p14="http://schemas.microsoft.com/office/powerpoint/2010/main" val="17979017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18CEFC17-4B3A-D945-A28F-BB0A35310057}"/>
              </a:ext>
            </a:extLst>
          </p:cNvPr>
          <p:cNvSpPr/>
          <p:nvPr/>
        </p:nvSpPr>
        <p:spPr>
          <a:xfrm>
            <a:off x="1018228" y="248814"/>
            <a:ext cx="7032078" cy="646331"/>
          </a:xfrm>
          <a:prstGeom prst="rect">
            <a:avLst/>
          </a:prstGeom>
        </p:spPr>
        <p:txBody>
          <a:bodyPr wrap="square">
            <a:spAutoFit/>
          </a:bodyPr>
          <a:lstStyle/>
          <a:p>
            <a:pPr algn="ctr"/>
            <a:r>
              <a:rPr lang="ja-JP" altLang="en-US" sz="3600" dirty="0">
                <a:latin typeface="UD デジタル 教科書体 N-B" panose="02020700000000000000" pitchFamily="17" charset="-128"/>
                <a:ea typeface="UD デジタル 教科書体 N-B" panose="02020700000000000000" pitchFamily="17" charset="-128"/>
              </a:rPr>
              <a:t>政党支部ホームページの作成</a:t>
            </a:r>
          </a:p>
        </p:txBody>
      </p:sp>
      <p:sp>
        <p:nvSpPr>
          <p:cNvPr id="10" name="テキスト ボックス 9">
            <a:extLst>
              <a:ext uri="{FF2B5EF4-FFF2-40B4-BE49-F238E27FC236}">
                <a16:creationId xmlns:a16="http://schemas.microsoft.com/office/drawing/2014/main" id="{5D177023-DA35-46DC-BC62-80E3C35B5BA1}"/>
              </a:ext>
            </a:extLst>
          </p:cNvPr>
          <p:cNvSpPr txBox="1"/>
          <p:nvPr/>
        </p:nvSpPr>
        <p:spPr>
          <a:xfrm>
            <a:off x="532646" y="2044185"/>
            <a:ext cx="8236323" cy="3539430"/>
          </a:xfrm>
          <a:prstGeom prst="rect">
            <a:avLst/>
          </a:prstGeom>
          <a:noFill/>
        </p:spPr>
        <p:txBody>
          <a:bodyPr wrap="square">
            <a:spAutoFit/>
          </a:bodyPr>
          <a:lstStyle/>
          <a:p>
            <a:r>
              <a:rPr lang="ja-JP" altLang="en-US" sz="2800" dirty="0">
                <a:latin typeface="UD デジタル 教科書体 N-B" panose="02020700000000000000" pitchFamily="17" charset="-128"/>
                <a:ea typeface="UD デジタル 教科書体 N-B" panose="02020700000000000000" pitchFamily="17" charset="-128"/>
              </a:rPr>
              <a:t>公職選挙法上、選挙期間中の候補者本人のホームページは制限がありますが</a:t>
            </a:r>
            <a:endParaRPr lang="en-US" altLang="ja-JP"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・政党のホームページ</a:t>
            </a:r>
            <a:endParaRPr lang="en-US" altLang="ja-JP"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・政党支部のホームページ</a:t>
            </a:r>
            <a:endParaRPr lang="en-US" altLang="ja-JP"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は制限がありません。</a:t>
            </a:r>
            <a:endParaRPr lang="en-US" altLang="ja-JP" sz="2800" dirty="0">
              <a:latin typeface="UD デジタル 教科書体 N-B" panose="02020700000000000000" pitchFamily="17" charset="-128"/>
              <a:ea typeface="UD デジタル 教科書体 N-B" panose="02020700000000000000" pitchFamily="17" charset="-128"/>
            </a:endParaRPr>
          </a:p>
          <a:p>
            <a:endParaRPr lang="en-US" altLang="ja-JP"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そこで、簡易な政党支部の</a:t>
            </a:r>
            <a:endParaRPr lang="en-US" altLang="ja-JP" sz="2800" dirty="0">
              <a:latin typeface="UD デジタル 教科書体 N-B" panose="02020700000000000000" pitchFamily="17" charset="-128"/>
              <a:ea typeface="UD デジタル 教科書体 N-B" panose="02020700000000000000" pitchFamily="17" charset="-128"/>
            </a:endParaRPr>
          </a:p>
          <a:p>
            <a:r>
              <a:rPr lang="ja-JP" altLang="en-US" sz="2800" dirty="0">
                <a:latin typeface="UD デジタル 教科書体 N-B" panose="02020700000000000000" pitchFamily="17" charset="-128"/>
                <a:ea typeface="UD デジタル 教科書体 N-B" panose="02020700000000000000" pitchFamily="17" charset="-128"/>
              </a:rPr>
              <a:t>ホームページを作成して対策します</a:t>
            </a:r>
            <a:endParaRPr lang="en-US" altLang="ja-JP" sz="2800" dirty="0">
              <a:latin typeface="UD デジタル 教科書体 N-B" panose="02020700000000000000" pitchFamily="17" charset="-128"/>
              <a:ea typeface="UD デジタル 教科書体 N-B" panose="02020700000000000000" pitchFamily="17" charset="-128"/>
            </a:endParaRPr>
          </a:p>
        </p:txBody>
      </p:sp>
      <p:pic>
        <p:nvPicPr>
          <p:cNvPr id="2" name="図 1">
            <a:extLst>
              <a:ext uri="{FF2B5EF4-FFF2-40B4-BE49-F238E27FC236}">
                <a16:creationId xmlns:a16="http://schemas.microsoft.com/office/drawing/2014/main" id="{051B301E-C133-4370-A913-03CD7C3F035E}"/>
              </a:ext>
            </a:extLst>
          </p:cNvPr>
          <p:cNvPicPr>
            <a:picLocks noChangeAspect="1"/>
          </p:cNvPicPr>
          <p:nvPr/>
        </p:nvPicPr>
        <p:blipFill>
          <a:blip r:embed="rId2"/>
          <a:stretch>
            <a:fillRect/>
          </a:stretch>
        </p:blipFill>
        <p:spPr>
          <a:xfrm>
            <a:off x="6124014" y="3561514"/>
            <a:ext cx="2857500" cy="2219325"/>
          </a:xfrm>
          <a:prstGeom prst="rect">
            <a:avLst/>
          </a:prstGeom>
        </p:spPr>
      </p:pic>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72</a:t>
            </a:fld>
            <a:endParaRPr kumimoji="1" lang="ja-JP" altLang="en-US" dirty="0"/>
          </a:p>
        </p:txBody>
      </p:sp>
    </p:spTree>
    <p:extLst>
      <p:ext uri="{BB962C8B-B14F-4D97-AF65-F5344CB8AC3E}">
        <p14:creationId xmlns:p14="http://schemas.microsoft.com/office/powerpoint/2010/main" val="21183848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20302" t="26078" r="25869" b="30415"/>
          <a:stretch/>
        </p:blipFill>
        <p:spPr>
          <a:xfrm>
            <a:off x="4979869" y="2505093"/>
            <a:ext cx="4756376" cy="2161319"/>
          </a:xfrm>
          <a:prstGeom prst="rect">
            <a:avLst/>
          </a:prstGeom>
        </p:spPr>
      </p:pic>
      <p:pic>
        <p:nvPicPr>
          <p:cNvPr id="3" name="図 2"/>
          <p:cNvPicPr>
            <a:picLocks noChangeAspect="1"/>
          </p:cNvPicPr>
          <p:nvPr/>
        </p:nvPicPr>
        <p:blipFill rotWithShape="1">
          <a:blip r:embed="rId3"/>
          <a:srcRect l="20015" t="38640" r="26277" b="15350"/>
          <a:stretch/>
        </p:blipFill>
        <p:spPr>
          <a:xfrm>
            <a:off x="356765" y="2505093"/>
            <a:ext cx="4623104" cy="2226625"/>
          </a:xfrm>
          <a:prstGeom prst="rect">
            <a:avLst/>
          </a:prstGeom>
        </p:spPr>
      </p:pic>
      <p:sp>
        <p:nvSpPr>
          <p:cNvPr id="31" name="正方形/長方形 30">
            <a:extLst>
              <a:ext uri="{FF2B5EF4-FFF2-40B4-BE49-F238E27FC236}">
                <a16:creationId xmlns:a16="http://schemas.microsoft.com/office/drawing/2014/main" id="{18CEFC17-4B3A-D945-A28F-BB0A35310057}"/>
              </a:ext>
            </a:extLst>
          </p:cNvPr>
          <p:cNvSpPr/>
          <p:nvPr/>
        </p:nvSpPr>
        <p:spPr>
          <a:xfrm>
            <a:off x="1018228" y="248814"/>
            <a:ext cx="7032078" cy="646331"/>
          </a:xfrm>
          <a:prstGeom prst="rect">
            <a:avLst/>
          </a:prstGeom>
        </p:spPr>
        <p:txBody>
          <a:bodyPr wrap="square">
            <a:spAutoFit/>
          </a:bodyPr>
          <a:lstStyle/>
          <a:p>
            <a:pPr algn="ctr"/>
            <a:r>
              <a:rPr lang="en-US" altLang="ja-JP" sz="3600" dirty="0">
                <a:latin typeface="UD デジタル 教科書体 N-B" panose="02020700000000000000" pitchFamily="17" charset="-128"/>
                <a:ea typeface="UD デジタル 教科書体 N-B" panose="02020700000000000000" pitchFamily="17" charset="-128"/>
              </a:rPr>
              <a:t>LINE</a:t>
            </a:r>
            <a:r>
              <a:rPr lang="ja-JP" altLang="en-US" sz="3600" dirty="0">
                <a:latin typeface="UD デジタル 教科書体 N-B" panose="02020700000000000000" pitchFamily="17" charset="-128"/>
                <a:ea typeface="UD デジタル 教科書体 N-B" panose="02020700000000000000" pitchFamily="17" charset="-128"/>
              </a:rPr>
              <a:t>スタンプの作成</a:t>
            </a:r>
          </a:p>
        </p:txBody>
      </p:sp>
      <p:sp>
        <p:nvSpPr>
          <p:cNvPr id="8" name="コンテンツ プレースホルダー 2">
            <a:extLst>
              <a:ext uri="{FF2B5EF4-FFF2-40B4-BE49-F238E27FC236}">
                <a16:creationId xmlns:a16="http://schemas.microsoft.com/office/drawing/2014/main" id="{C6218875-000A-BD45-97AB-B72C810AACCD}"/>
              </a:ext>
            </a:extLst>
          </p:cNvPr>
          <p:cNvSpPr txBox="1">
            <a:spLocks/>
          </p:cNvSpPr>
          <p:nvPr/>
        </p:nvSpPr>
        <p:spPr>
          <a:xfrm>
            <a:off x="356765" y="805146"/>
            <a:ext cx="9596702" cy="216131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381000" algn="ctr" rtl="0">
              <a:lnSpc>
                <a:spcPct val="90000"/>
              </a:lnSpc>
              <a:spcBef>
                <a:spcPts val="1000"/>
              </a:spcBef>
              <a:spcAft>
                <a:spcPts val="0"/>
              </a:spcAft>
              <a:buClr>
                <a:schemeClr val="accent1"/>
              </a:buClr>
              <a:buSzPts val="2400"/>
              <a:buFont typeface="Arial"/>
              <a:buAutoNum type="arabicPeriod"/>
              <a:defRPr sz="2400" b="0" i="0" u="none" strike="noStrike" cap="none">
                <a:solidFill>
                  <a:schemeClr val="dk1"/>
                </a:solidFill>
                <a:latin typeface="Arial"/>
                <a:ea typeface="Arial"/>
                <a:cs typeface="Arial"/>
                <a:sym typeface="Arial"/>
              </a:defRPr>
            </a:lvl1pPr>
            <a:lvl2pPr marL="914400" marR="0" lvl="1" indent="-381000" algn="ctr" rtl="0">
              <a:lnSpc>
                <a:spcPct val="90000"/>
              </a:lnSpc>
              <a:spcBef>
                <a:spcPts val="500"/>
              </a:spcBef>
              <a:spcAft>
                <a:spcPts val="0"/>
              </a:spcAft>
              <a:buClr>
                <a:schemeClr val="accent1"/>
              </a:buClr>
              <a:buSzPts val="2400"/>
              <a:buFont typeface="Arial"/>
              <a:buAutoNum type="arabicPeriod"/>
              <a:defRPr sz="2400" b="0" i="0" u="none" strike="noStrike" cap="none">
                <a:solidFill>
                  <a:schemeClr val="dk1"/>
                </a:solidFill>
                <a:latin typeface="Arial"/>
                <a:ea typeface="Arial"/>
                <a:cs typeface="Arial"/>
                <a:sym typeface="Arial"/>
              </a:defRPr>
            </a:lvl2pPr>
            <a:lvl3pPr marL="1371600" marR="0" lvl="2" indent="-381000" algn="ctr" rtl="0">
              <a:lnSpc>
                <a:spcPct val="90000"/>
              </a:lnSpc>
              <a:spcBef>
                <a:spcPts val="500"/>
              </a:spcBef>
              <a:spcAft>
                <a:spcPts val="0"/>
              </a:spcAft>
              <a:buClr>
                <a:schemeClr val="accent1"/>
              </a:buClr>
              <a:buSzPts val="2400"/>
              <a:buFont typeface="Arial"/>
              <a:buAutoNum type="arabicPeriod"/>
              <a:defRPr sz="2400" b="0" i="0" u="none" strike="noStrike" cap="none">
                <a:solidFill>
                  <a:schemeClr val="dk1"/>
                </a:solidFill>
                <a:latin typeface="Arial"/>
                <a:ea typeface="Arial"/>
                <a:cs typeface="Arial"/>
                <a:sym typeface="Arial"/>
              </a:defRPr>
            </a:lvl3pPr>
            <a:lvl4pPr marL="1828800" marR="0" lvl="3" indent="-381000" algn="ctr" rtl="0">
              <a:lnSpc>
                <a:spcPct val="90000"/>
              </a:lnSpc>
              <a:spcBef>
                <a:spcPts val="500"/>
              </a:spcBef>
              <a:spcAft>
                <a:spcPts val="0"/>
              </a:spcAft>
              <a:buClr>
                <a:schemeClr val="accent1"/>
              </a:buClr>
              <a:buSzPts val="2400"/>
              <a:buFont typeface="Arial"/>
              <a:buAutoNum type="arabicPeriod"/>
              <a:defRPr sz="2400" b="0" i="0" u="none" strike="noStrike" cap="none">
                <a:solidFill>
                  <a:schemeClr val="dk1"/>
                </a:solidFill>
                <a:latin typeface="Arial"/>
                <a:ea typeface="Arial"/>
                <a:cs typeface="Arial"/>
                <a:sym typeface="Arial"/>
              </a:defRPr>
            </a:lvl4pPr>
            <a:lvl5pPr marL="2286000" marR="0" lvl="4" indent="-381000" algn="ctr" rtl="0">
              <a:lnSpc>
                <a:spcPct val="90000"/>
              </a:lnSpc>
              <a:spcBef>
                <a:spcPts val="500"/>
              </a:spcBef>
              <a:spcAft>
                <a:spcPts val="0"/>
              </a:spcAft>
              <a:buClr>
                <a:schemeClr val="accent1"/>
              </a:buClr>
              <a:buSzPts val="2400"/>
              <a:buFont typeface="Arial"/>
              <a:buAutoNum type="arabicPeriod"/>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76200" indent="0" algn="l">
              <a:buNone/>
            </a:pPr>
            <a:r>
              <a:rPr lang="ja-JP" altLang="en-US" sz="1600" dirty="0">
                <a:solidFill>
                  <a:schemeClr val="tx1"/>
                </a:solidFill>
                <a:latin typeface="メイリオ" panose="020B0604030504040204" pitchFamily="50" charset="-128"/>
                <a:ea typeface="メイリオ" panose="020B0604030504040204" pitchFamily="50" charset="-128"/>
              </a:rPr>
              <a:t>　　</a:t>
            </a:r>
            <a:r>
              <a:rPr lang="en-US" altLang="ja-JP" sz="1600" dirty="0">
                <a:solidFill>
                  <a:schemeClr val="tx1"/>
                </a:solidFill>
                <a:latin typeface="UD デジタル 教科書体 N-B" panose="02020700000000000000" pitchFamily="17" charset="-128"/>
                <a:ea typeface="UD デジタル 教科書体 N-B" panose="02020700000000000000" pitchFamily="17" charset="-128"/>
              </a:rPr>
              <a:t>※</a:t>
            </a:r>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スタンプの文字はテンプレート</a:t>
            </a:r>
            <a:r>
              <a:rPr lang="en-US" altLang="ja-JP" sz="1600" dirty="0">
                <a:solidFill>
                  <a:schemeClr val="tx1"/>
                </a:solidFill>
                <a:latin typeface="UD デジタル 教科書体 N-B" panose="02020700000000000000" pitchFamily="17" charset="-128"/>
                <a:ea typeface="UD デジタル 教科書体 N-B" panose="02020700000000000000" pitchFamily="17" charset="-128"/>
              </a:rPr>
              <a:t>, 16 or 8</a:t>
            </a:r>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 イラスト</a:t>
            </a:r>
            <a:endParaRPr lang="en-US" altLang="ja-JP" sz="1600" dirty="0">
              <a:solidFill>
                <a:schemeClr val="tx1"/>
              </a:solidFill>
              <a:latin typeface="UD デジタル 教科書体 N-B" panose="02020700000000000000" pitchFamily="17" charset="-128"/>
              <a:ea typeface="UD デジタル 教科書体 N-B" panose="02020700000000000000" pitchFamily="17" charset="-128"/>
            </a:endParaRPr>
          </a:p>
          <a:p>
            <a:pPr marL="76200" indent="0" algn="l">
              <a:buNone/>
            </a:pPr>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　　</a:t>
            </a:r>
            <a:r>
              <a:rPr lang="en-US" altLang="ja-JP" sz="1600" dirty="0">
                <a:solidFill>
                  <a:schemeClr val="tx1"/>
                </a:solidFill>
                <a:latin typeface="UD デジタル 教科書体 N-B" panose="02020700000000000000" pitchFamily="17" charset="-128"/>
                <a:ea typeface="UD デジタル 教科書体 N-B" panose="02020700000000000000" pitchFamily="17" charset="-128"/>
              </a:rPr>
              <a:t>※</a:t>
            </a:r>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スタンプの制作には</a:t>
            </a:r>
            <a:r>
              <a:rPr lang="en-US" altLang="ja-JP" sz="1600" dirty="0">
                <a:solidFill>
                  <a:schemeClr val="tx1"/>
                </a:solidFill>
                <a:latin typeface="UD デジタル 教科書体 N-B" panose="02020700000000000000" pitchFamily="17" charset="-128"/>
                <a:ea typeface="UD デジタル 教科書体 N-B" panose="02020700000000000000" pitchFamily="17" charset="-128"/>
              </a:rPr>
              <a:t>8</a:t>
            </a:r>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イラストの作成のみで</a:t>
            </a:r>
            <a:r>
              <a:rPr lang="en-US" altLang="ja-JP" sz="1600" dirty="0">
                <a:solidFill>
                  <a:schemeClr val="tx1"/>
                </a:solidFill>
                <a:latin typeface="UD デジタル 教科書体 N-B" panose="02020700000000000000" pitchFamily="17" charset="-128"/>
                <a:ea typeface="UD デジタル 教科書体 N-B" panose="02020700000000000000" pitchFamily="17" charset="-128"/>
              </a:rPr>
              <a:t>2</a:t>
            </a:r>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週間</a:t>
            </a:r>
            <a:r>
              <a:rPr lang="en-US" altLang="ja-JP" sz="1600" dirty="0">
                <a:solidFill>
                  <a:schemeClr val="tx1"/>
                </a:solidFill>
                <a:latin typeface="UD デジタル 教科書体 N-B" panose="02020700000000000000" pitchFamily="17" charset="-128"/>
                <a:ea typeface="UD デジタル 教科書体 N-B" panose="02020700000000000000" pitchFamily="17" charset="-128"/>
              </a:rPr>
              <a:t>〜</a:t>
            </a:r>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３週間程度のお時間が必要となります</a:t>
            </a:r>
            <a:endParaRPr lang="en-US" altLang="ja-JP" sz="1600" dirty="0">
              <a:solidFill>
                <a:schemeClr val="tx1"/>
              </a:solidFill>
              <a:latin typeface="UD デジタル 教科書体 N-B" panose="02020700000000000000" pitchFamily="17" charset="-128"/>
              <a:ea typeface="UD デジタル 教科書体 N-B" panose="02020700000000000000" pitchFamily="17" charset="-128"/>
            </a:endParaRPr>
          </a:p>
          <a:p>
            <a:pPr marL="76200" indent="0" algn="l">
              <a:buNone/>
            </a:pPr>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　　　東武トップツアーズ</a:t>
            </a:r>
            <a:r>
              <a:rPr lang="en-US" altLang="ja-JP" sz="1600" dirty="0">
                <a:solidFill>
                  <a:schemeClr val="tx1"/>
                </a:solidFill>
                <a:latin typeface="UD デジタル 教科書体 N-B" panose="02020700000000000000" pitchFamily="17" charset="-128"/>
                <a:ea typeface="UD デジタル 教科書体 N-B" panose="02020700000000000000" pitchFamily="17" charset="-128"/>
              </a:rPr>
              <a:t>CDO</a:t>
            </a:r>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の政治家</a:t>
            </a:r>
            <a:r>
              <a:rPr lang="en-US" altLang="ja-JP" sz="1600" dirty="0">
                <a:solidFill>
                  <a:schemeClr val="tx1"/>
                </a:solidFill>
                <a:latin typeface="UD デジタル 教科書体 N-B" panose="02020700000000000000" pitchFamily="17" charset="-128"/>
                <a:ea typeface="UD デジタル 教科書体 N-B" panose="02020700000000000000" pitchFamily="17" charset="-128"/>
              </a:rPr>
              <a:t>LINE</a:t>
            </a:r>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スタンプ作品集</a:t>
            </a:r>
            <a:endParaRPr lang="en-US" altLang="ja-JP" sz="1600" dirty="0">
              <a:solidFill>
                <a:schemeClr val="tx1"/>
              </a:solidFill>
              <a:latin typeface="UD デジタル 教科書体 N-B" panose="02020700000000000000" pitchFamily="17" charset="-128"/>
              <a:ea typeface="UD デジタル 教科書体 N-B" panose="02020700000000000000" pitchFamily="17" charset="-128"/>
            </a:endParaRPr>
          </a:p>
          <a:p>
            <a:pPr marL="76200" indent="0" algn="l">
              <a:buNone/>
            </a:pPr>
            <a:r>
              <a:rPr lang="ja-JP" altLang="en-US" sz="1600" dirty="0">
                <a:solidFill>
                  <a:schemeClr val="tx1"/>
                </a:solidFill>
                <a:latin typeface="UD デジタル 教科書体 N-B" panose="02020700000000000000" pitchFamily="17" charset="-128"/>
                <a:ea typeface="UD デジタル 教科書体 N-B" panose="02020700000000000000" pitchFamily="17" charset="-128"/>
              </a:rPr>
              <a:t>　　　</a:t>
            </a:r>
            <a:r>
              <a:rPr lang="en-US" altLang="ja-JP" sz="1600" dirty="0">
                <a:solidFill>
                  <a:schemeClr val="tx1"/>
                </a:solidFill>
                <a:latin typeface="UD デジタル 教科書体 N-B" panose="02020700000000000000" pitchFamily="17" charset="-128"/>
                <a:ea typeface="UD デジタル 教科書体 N-B" panose="02020700000000000000" pitchFamily="17" charset="-128"/>
              </a:rPr>
              <a:t>https://store.line.me/stickershop/author/387605/ja</a:t>
            </a:r>
            <a:endParaRPr lang="en-US" altLang="ja-JP" sz="2600" dirty="0">
              <a:solidFill>
                <a:schemeClr val="tx1"/>
              </a:solidFill>
              <a:latin typeface="メイリオ" panose="020B0604030504040204" pitchFamily="50" charset="-128"/>
              <a:ea typeface="メイリオ" panose="020B0604030504040204" pitchFamily="50" charset="-128"/>
            </a:endParaRPr>
          </a:p>
          <a:p>
            <a:pPr marL="76200" indent="0" algn="l">
              <a:buNone/>
            </a:pPr>
            <a:endParaRPr lang="en-US" altLang="ja-JP" sz="2000" dirty="0">
              <a:solidFill>
                <a:schemeClr val="tx1"/>
              </a:solidFill>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rotWithShape="1">
          <a:blip r:embed="rId4"/>
          <a:srcRect l="19787" t="26973" r="26264" b="31544"/>
          <a:stretch/>
        </p:blipFill>
        <p:spPr>
          <a:xfrm>
            <a:off x="309298" y="4731718"/>
            <a:ext cx="4624283" cy="1999135"/>
          </a:xfrm>
          <a:prstGeom prst="rect">
            <a:avLst/>
          </a:prstGeom>
        </p:spPr>
      </p:pic>
      <p:pic>
        <p:nvPicPr>
          <p:cNvPr id="5" name="図 4"/>
          <p:cNvPicPr>
            <a:picLocks noChangeAspect="1"/>
          </p:cNvPicPr>
          <p:nvPr/>
        </p:nvPicPr>
        <p:blipFill rotWithShape="1">
          <a:blip r:embed="rId5"/>
          <a:srcRect l="20511" t="27206" r="26470" b="31489"/>
          <a:stretch/>
        </p:blipFill>
        <p:spPr>
          <a:xfrm>
            <a:off x="4979869" y="4731718"/>
            <a:ext cx="4564123" cy="1999135"/>
          </a:xfrm>
          <a:prstGeom prst="rect">
            <a:avLst/>
          </a:prstGeom>
        </p:spPr>
      </p:pic>
      <p:sp>
        <p:nvSpPr>
          <p:cNvPr id="6" name="スライド番号プレースホルダー 5"/>
          <p:cNvSpPr>
            <a:spLocks noGrp="1"/>
          </p:cNvSpPr>
          <p:nvPr>
            <p:ph type="sldNum" sz="quarter" idx="12"/>
          </p:nvPr>
        </p:nvSpPr>
        <p:spPr/>
        <p:txBody>
          <a:bodyPr/>
          <a:lstStyle/>
          <a:p>
            <a:fld id="{4E497658-71EC-4256-86D4-10FCC11BF696}" type="slidenum">
              <a:rPr kumimoji="1" lang="ja-JP" altLang="en-US" smtClean="0"/>
              <a:t>73</a:t>
            </a:fld>
            <a:endParaRPr kumimoji="1" lang="ja-JP" altLang="en-US" dirty="0"/>
          </a:p>
        </p:txBody>
      </p:sp>
    </p:spTree>
    <p:extLst>
      <p:ext uri="{BB962C8B-B14F-4D97-AF65-F5344CB8AC3E}">
        <p14:creationId xmlns:p14="http://schemas.microsoft.com/office/powerpoint/2010/main" val="8740910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18CEFC17-4B3A-D945-A28F-BB0A35310057}"/>
              </a:ext>
            </a:extLst>
          </p:cNvPr>
          <p:cNvSpPr/>
          <p:nvPr/>
        </p:nvSpPr>
        <p:spPr>
          <a:xfrm>
            <a:off x="318981" y="401215"/>
            <a:ext cx="9344972" cy="584775"/>
          </a:xfrm>
          <a:prstGeom prst="rect">
            <a:avLst/>
          </a:prstGeom>
          <a:solidFill>
            <a:schemeClr val="accent1">
              <a:lumMod val="20000"/>
              <a:lumOff val="80000"/>
            </a:schemeClr>
          </a:solidFill>
        </p:spPr>
        <p:txBody>
          <a:bodyPr wrap="square">
            <a:spAutoFit/>
          </a:bodyPr>
          <a:lstStyle/>
          <a:p>
            <a:pPr algn="ctr"/>
            <a:r>
              <a:rPr lang="ja-JP" altLang="en-US" sz="3200" dirty="0">
                <a:latin typeface="UD デジタル 教科書体 N-B" panose="02020700000000000000" pitchFamily="17" charset="-128"/>
                <a:ea typeface="UD デジタル 教科書体 N-B" panose="02020700000000000000" pitchFamily="17" charset="-128"/>
              </a:rPr>
              <a:t>「</a:t>
            </a:r>
            <a:r>
              <a:rPr lang="ja-JP" altLang="en-US" sz="3200" dirty="0" smtClean="0">
                <a:latin typeface="UD デジタル 教科書体 N-B" panose="02020700000000000000" pitchFamily="17" charset="-128"/>
                <a:ea typeface="UD デジタル 教科書体 N-B" panose="02020700000000000000" pitchFamily="17" charset="-128"/>
              </a:rPr>
              <a:t>東武ネット</a:t>
            </a:r>
            <a:r>
              <a:rPr lang="ja-JP" altLang="en-US" sz="3200" dirty="0">
                <a:latin typeface="UD デジタル 教科書体 N-B" panose="02020700000000000000" pitchFamily="17" charset="-128"/>
                <a:ea typeface="UD デジタル 教科書体 N-B" panose="02020700000000000000" pitchFamily="17" charset="-128"/>
              </a:rPr>
              <a:t>選挙必勝パック」開発者</a:t>
            </a:r>
          </a:p>
        </p:txBody>
      </p:sp>
      <p:sp>
        <p:nvSpPr>
          <p:cNvPr id="10" name="テキスト ボックス 9">
            <a:extLst>
              <a:ext uri="{FF2B5EF4-FFF2-40B4-BE49-F238E27FC236}">
                <a16:creationId xmlns:a16="http://schemas.microsoft.com/office/drawing/2014/main" id="{5D177023-DA35-46DC-BC62-80E3C35B5BA1}"/>
              </a:ext>
            </a:extLst>
          </p:cNvPr>
          <p:cNvSpPr txBox="1"/>
          <p:nvPr/>
        </p:nvSpPr>
        <p:spPr>
          <a:xfrm>
            <a:off x="198906" y="2191477"/>
            <a:ext cx="5884339" cy="3785652"/>
          </a:xfrm>
          <a:prstGeom prst="rect">
            <a:avLst/>
          </a:prstGeom>
          <a:noFill/>
        </p:spPr>
        <p:txBody>
          <a:bodyPr wrap="square">
            <a:spAutoFit/>
          </a:bodyPr>
          <a:lstStyle/>
          <a:p>
            <a:r>
              <a:rPr lang="ja-JP" altLang="en-US" sz="2000" dirty="0">
                <a:latin typeface="UD デジタル 教科書体 N-B" panose="02020700000000000000" pitchFamily="17" charset="-128"/>
                <a:ea typeface="UD デジタル 教科書体 N-B" panose="02020700000000000000" pitchFamily="17" charset="-128"/>
              </a:rPr>
              <a:t>小学生の頃にプログラミングを覚えゲーム開発。</a:t>
            </a:r>
            <a:endParaRPr lang="en-US" altLang="ja-JP" sz="2000" dirty="0">
              <a:latin typeface="UD デジタル 教科書体 N-B" panose="02020700000000000000" pitchFamily="17" charset="-128"/>
              <a:ea typeface="UD デジタル 教科書体 N-B" panose="02020700000000000000" pitchFamily="17" charset="-128"/>
            </a:endParaRPr>
          </a:p>
          <a:p>
            <a:r>
              <a:rPr lang="en-US" altLang="ja-JP" sz="2000" dirty="0">
                <a:latin typeface="UD デジタル 教科書体 N-B" panose="02020700000000000000" pitchFamily="17" charset="-128"/>
                <a:ea typeface="UD デジタル 教科書体 N-B" panose="02020700000000000000" pitchFamily="17" charset="-128"/>
              </a:rPr>
              <a:t>30</a:t>
            </a:r>
            <a:r>
              <a:rPr lang="ja-JP" altLang="en-US" sz="2000" dirty="0">
                <a:latin typeface="UD デジタル 教科書体 N-B" panose="02020700000000000000" pitchFamily="17" charset="-128"/>
                <a:ea typeface="UD デジタル 教科書体 N-B" panose="02020700000000000000" pitchFamily="17" charset="-128"/>
              </a:rPr>
              <a:t>歳で衆議院選挙に当選。富山</a:t>
            </a:r>
            <a:r>
              <a:rPr lang="en-US" altLang="ja-JP" sz="2000" dirty="0">
                <a:latin typeface="UD デジタル 教科書体 N-B" panose="02020700000000000000" pitchFamily="17" charset="-128"/>
                <a:ea typeface="UD デジタル 教科書体 N-B" panose="02020700000000000000" pitchFamily="17" charset="-128"/>
              </a:rPr>
              <a:t>1</a:t>
            </a:r>
            <a:r>
              <a:rPr lang="ja-JP" altLang="en-US" sz="2000" dirty="0">
                <a:latin typeface="UD デジタル 教科書体 N-B" panose="02020700000000000000" pitchFamily="17" charset="-128"/>
                <a:ea typeface="UD デジタル 教科書体 N-B" panose="02020700000000000000" pitchFamily="17" charset="-128"/>
              </a:rPr>
              <a:t>区から３期。</a:t>
            </a:r>
            <a:endParaRPr lang="en-US" altLang="ja-JP" sz="2000" dirty="0">
              <a:latin typeface="UD デジタル 教科書体 N-B" panose="02020700000000000000" pitchFamily="17" charset="-128"/>
              <a:ea typeface="UD デジタル 教科書体 N-B" panose="02020700000000000000" pitchFamily="17" charset="-128"/>
            </a:endParaRPr>
          </a:p>
          <a:p>
            <a:r>
              <a:rPr lang="ja-JP" altLang="en-US" sz="2000" dirty="0">
                <a:latin typeface="UD デジタル 教科書体 N-B" panose="02020700000000000000" pitchFamily="17" charset="-128"/>
                <a:ea typeface="UD デジタル 教科書体 N-B" panose="02020700000000000000" pitchFamily="17" charset="-128"/>
              </a:rPr>
              <a:t>文部科学大臣政務官などを務め、</a:t>
            </a:r>
            <a:r>
              <a:rPr lang="en-US" altLang="ja-JP" sz="2000" dirty="0">
                <a:latin typeface="UD デジタル 教科書体 N-B" panose="02020700000000000000" pitchFamily="17" charset="-128"/>
                <a:ea typeface="UD デジタル 教科書体 N-B" panose="02020700000000000000" pitchFamily="17" charset="-128"/>
              </a:rPr>
              <a:t>IT</a:t>
            </a:r>
            <a:r>
              <a:rPr lang="ja-JP" altLang="en-US" sz="2000" dirty="0">
                <a:latin typeface="UD デジタル 教科書体 N-B" panose="02020700000000000000" pitchFamily="17" charset="-128"/>
                <a:ea typeface="UD デジタル 教科書体 N-B" panose="02020700000000000000" pitchFamily="17" charset="-128"/>
              </a:rPr>
              <a:t>政策のスペシャリストとして知られた。</a:t>
            </a:r>
            <a:r>
              <a:rPr lang="en-US" altLang="ja-JP" sz="2000" dirty="0">
                <a:latin typeface="UD デジタル 教科書体 N-B" panose="02020700000000000000" pitchFamily="17" charset="-128"/>
                <a:ea typeface="UD デジタル 教科書体 N-B" panose="02020700000000000000" pitchFamily="17" charset="-128"/>
              </a:rPr>
              <a:t/>
            </a:r>
            <a:br>
              <a:rPr lang="en-US" altLang="ja-JP" sz="2000" dirty="0">
                <a:latin typeface="UD デジタル 教科書体 N-B" panose="02020700000000000000" pitchFamily="17" charset="-128"/>
                <a:ea typeface="UD デジタル 教科書体 N-B" panose="02020700000000000000" pitchFamily="17" charset="-128"/>
              </a:rPr>
            </a:br>
            <a:endParaRPr lang="en-US" altLang="ja-JP" sz="2000" dirty="0">
              <a:latin typeface="UD デジタル 教科書体 N-B" panose="02020700000000000000" pitchFamily="17" charset="-128"/>
              <a:ea typeface="UD デジタル 教科書体 N-B" panose="02020700000000000000" pitchFamily="17" charset="-128"/>
            </a:endParaRPr>
          </a:p>
          <a:p>
            <a:r>
              <a:rPr lang="ja-JP" altLang="en-US" sz="2000" dirty="0">
                <a:latin typeface="UD デジタル 教科書体 N-B" panose="02020700000000000000" pitchFamily="17" charset="-128"/>
                <a:ea typeface="UD デジタル 教科書体 N-B" panose="02020700000000000000" pitchFamily="17" charset="-128"/>
              </a:rPr>
              <a:t>政界引退後、ヤフー株式会社、</a:t>
            </a:r>
            <a:r>
              <a:rPr lang="en-US" altLang="ja-JP" sz="2000" dirty="0">
                <a:latin typeface="UD デジタル 教科書体 N-B" panose="02020700000000000000" pitchFamily="17" charset="-128"/>
                <a:ea typeface="UD デジタル 教科書体 N-B" panose="02020700000000000000" pitchFamily="17" charset="-128"/>
              </a:rPr>
              <a:t>LINE</a:t>
            </a:r>
            <a:r>
              <a:rPr lang="ja-JP" altLang="en-US" sz="2000" dirty="0">
                <a:latin typeface="UD デジタル 教科書体 N-B" panose="02020700000000000000" pitchFamily="17" charset="-128"/>
                <a:ea typeface="UD デジタル 教科書体 N-B" panose="02020700000000000000" pitchFamily="17" charset="-128"/>
              </a:rPr>
              <a:t>株式会社などで</a:t>
            </a:r>
            <a:r>
              <a:rPr lang="en-US" altLang="ja-JP" sz="2000" dirty="0">
                <a:latin typeface="UD デジタル 教科書体 N-B" panose="02020700000000000000" pitchFamily="17" charset="-128"/>
                <a:ea typeface="UD デジタル 教科書体 N-B" panose="02020700000000000000" pitchFamily="17" charset="-128"/>
              </a:rPr>
              <a:t>IT</a:t>
            </a:r>
            <a:r>
              <a:rPr lang="ja-JP" altLang="en-US" sz="2000" dirty="0">
                <a:latin typeface="UD デジタル 教科書体 N-B" panose="02020700000000000000" pitchFamily="17" charset="-128"/>
                <a:ea typeface="UD デジタル 教科書体 N-B" panose="02020700000000000000" pitchFamily="17" charset="-128"/>
              </a:rPr>
              <a:t>エンジニア。多数の</a:t>
            </a:r>
            <a:r>
              <a:rPr lang="en-US" altLang="ja-JP" sz="2000" dirty="0">
                <a:latin typeface="UD デジタル 教科書体 N-B" panose="02020700000000000000" pitchFamily="17" charset="-128"/>
                <a:ea typeface="UD デジタル 教科書体 N-B" panose="02020700000000000000" pitchFamily="17" charset="-128"/>
              </a:rPr>
              <a:t>AI</a:t>
            </a:r>
            <a:r>
              <a:rPr lang="ja-JP" altLang="en-US" sz="2000" dirty="0">
                <a:latin typeface="UD デジタル 教科書体 N-B" panose="02020700000000000000" pitchFamily="17" charset="-128"/>
                <a:ea typeface="UD デジタル 教科書体 N-B" panose="02020700000000000000" pitchFamily="17" charset="-128"/>
              </a:rPr>
              <a:t>や</a:t>
            </a:r>
            <a:r>
              <a:rPr lang="en-US" altLang="ja-JP" sz="2000" dirty="0">
                <a:latin typeface="UD デジタル 教科書体 N-B" panose="02020700000000000000" pitchFamily="17" charset="-128"/>
                <a:ea typeface="UD デジタル 教科書体 N-B" panose="02020700000000000000" pitchFamily="17" charset="-128"/>
              </a:rPr>
              <a:t>IT</a:t>
            </a:r>
            <a:r>
              <a:rPr lang="ja-JP" altLang="en-US" sz="2000" dirty="0">
                <a:latin typeface="UD デジタル 教科書体 N-B" panose="02020700000000000000" pitchFamily="17" charset="-128"/>
                <a:ea typeface="UD デジタル 教科書体 N-B" panose="02020700000000000000" pitchFamily="17" charset="-128"/>
              </a:rPr>
              <a:t>系の資格を持つ。</a:t>
            </a:r>
            <a:endParaRPr lang="en-US" altLang="ja-JP" sz="2800" dirty="0">
              <a:latin typeface="UD デジタル 教科書体 N-B" panose="02020700000000000000" pitchFamily="17" charset="-128"/>
              <a:ea typeface="UD デジタル 教科書体 N-B" panose="02020700000000000000" pitchFamily="17" charset="-128"/>
            </a:endParaRPr>
          </a:p>
          <a:p>
            <a:r>
              <a:rPr lang="ja-JP" altLang="en-US" sz="2000" dirty="0" smtClean="0">
                <a:latin typeface="UD デジタル 教科書体 N-B" panose="02020700000000000000" pitchFamily="17" charset="-128"/>
                <a:ea typeface="UD デジタル 教科書体 N-B" panose="02020700000000000000" pitchFamily="17" charset="-128"/>
              </a:rPr>
              <a:t>選挙</a:t>
            </a:r>
            <a:r>
              <a:rPr lang="ja-JP" altLang="en-US" sz="2000" dirty="0">
                <a:latin typeface="UD デジタル 教科書体 N-B" panose="02020700000000000000" pitchFamily="17" charset="-128"/>
                <a:ea typeface="UD デジタル 教科書体 N-B" panose="02020700000000000000" pitchFamily="17" charset="-128"/>
              </a:rPr>
              <a:t>データ解析や対策研究だけでなく、官公庁や自治体のシステム開発も手掛けて、行政や教育で多くの開発作品を持つ</a:t>
            </a:r>
            <a:r>
              <a:rPr lang="ja-JP" altLang="en-US" sz="2000" dirty="0" smtClean="0">
                <a:latin typeface="UD デジタル 教科書体 N-B" panose="02020700000000000000" pitchFamily="17" charset="-128"/>
                <a:ea typeface="UD デジタル 教科書体 N-B" panose="02020700000000000000" pitchFamily="17" charset="-128"/>
              </a:rPr>
              <a:t>。</a:t>
            </a:r>
            <a:endParaRPr lang="en-US" altLang="ja-JP" sz="2000" dirty="0">
              <a:latin typeface="UD デジタル 教科書体 N-B" panose="02020700000000000000" pitchFamily="17" charset="-128"/>
              <a:ea typeface="UD デジタル 教科書体 N-B" panose="02020700000000000000" pitchFamily="17" charset="-128"/>
            </a:endParaRPr>
          </a:p>
          <a:p>
            <a:r>
              <a:rPr lang="ja-JP" altLang="en-US" sz="2000" dirty="0">
                <a:latin typeface="UD デジタル 教科書体 N-B" panose="02020700000000000000" pitchFamily="17" charset="-128"/>
                <a:ea typeface="UD デジタル 教科書体 N-B" panose="02020700000000000000" pitchFamily="17" charset="-128"/>
              </a:rPr>
              <a:t>昨年から、東武トップツアーズ </a:t>
            </a:r>
            <a:r>
              <a:rPr lang="en-US" altLang="ja-JP" sz="2000" dirty="0" smtClean="0">
                <a:latin typeface="UD デジタル 教科書体 N-B" panose="02020700000000000000" pitchFamily="17" charset="-128"/>
                <a:ea typeface="UD デジタル 教科書体 N-B" panose="02020700000000000000" pitchFamily="17" charset="-128"/>
              </a:rPr>
              <a:t>CDO</a:t>
            </a:r>
          </a:p>
          <a:p>
            <a:endParaRPr lang="en-US" altLang="ja-JP" sz="2000" dirty="0">
              <a:latin typeface="UD デジタル 教科書体 N-B" panose="02020700000000000000" pitchFamily="17" charset="-128"/>
              <a:ea typeface="UD デジタル 教科書体 N-B" panose="02020700000000000000" pitchFamily="17" charset="-128"/>
            </a:endParaRPr>
          </a:p>
        </p:txBody>
      </p:sp>
      <p:pic>
        <p:nvPicPr>
          <p:cNvPr id="2" name="図 1">
            <a:extLst>
              <a:ext uri="{FF2B5EF4-FFF2-40B4-BE49-F238E27FC236}">
                <a16:creationId xmlns:a16="http://schemas.microsoft.com/office/drawing/2014/main" id="{A6996451-EFBA-40F0-BB31-C010FC865CD9}"/>
              </a:ext>
            </a:extLst>
          </p:cNvPr>
          <p:cNvPicPr>
            <a:picLocks noChangeAspect="1"/>
          </p:cNvPicPr>
          <p:nvPr/>
        </p:nvPicPr>
        <p:blipFill>
          <a:blip r:embed="rId2"/>
          <a:stretch>
            <a:fillRect/>
          </a:stretch>
        </p:blipFill>
        <p:spPr>
          <a:xfrm>
            <a:off x="6203319" y="2369104"/>
            <a:ext cx="3460634" cy="1808181"/>
          </a:xfrm>
          <a:prstGeom prst="rect">
            <a:avLst/>
          </a:prstGeom>
        </p:spPr>
      </p:pic>
      <p:sp>
        <p:nvSpPr>
          <p:cNvPr id="6" name="テキスト ボックス 5">
            <a:extLst>
              <a:ext uri="{FF2B5EF4-FFF2-40B4-BE49-F238E27FC236}">
                <a16:creationId xmlns:a16="http://schemas.microsoft.com/office/drawing/2014/main" id="{C549F030-7796-4C18-9049-5A86F21633AB}"/>
              </a:ext>
            </a:extLst>
          </p:cNvPr>
          <p:cNvSpPr txBox="1"/>
          <p:nvPr/>
        </p:nvSpPr>
        <p:spPr>
          <a:xfrm>
            <a:off x="318981" y="1387270"/>
            <a:ext cx="9344971" cy="523220"/>
          </a:xfrm>
          <a:prstGeom prst="rect">
            <a:avLst/>
          </a:prstGeom>
          <a:noFill/>
        </p:spPr>
        <p:txBody>
          <a:bodyPr wrap="square">
            <a:spAutoFit/>
          </a:bodyPr>
          <a:lstStyle/>
          <a:p>
            <a:pPr algn="ctr"/>
            <a:r>
              <a:rPr lang="ja-JP" altLang="en-US" sz="2800" dirty="0">
                <a:latin typeface="UD デジタル 教科書体 N-B" panose="02020700000000000000" pitchFamily="17" charset="-128"/>
                <a:ea typeface="UD デジタル 教科書体 N-B" panose="02020700000000000000" pitchFamily="17" charset="-128"/>
              </a:rPr>
              <a:t>村井宗明　</a:t>
            </a:r>
            <a:r>
              <a:rPr lang="ja-JP" altLang="en-US" sz="2400" dirty="0">
                <a:latin typeface="UD デジタル 教科書体 N-B" panose="02020700000000000000" pitchFamily="17" charset="-128"/>
                <a:ea typeface="UD デジタル 教科書体 N-B" panose="02020700000000000000" pitchFamily="17" charset="-128"/>
              </a:rPr>
              <a:t>元衆議院議員、</a:t>
            </a:r>
            <a:r>
              <a:rPr lang="en-US" altLang="ja-JP" sz="2400" dirty="0">
                <a:latin typeface="UD デジタル 教科書体 N-B" panose="02020700000000000000" pitchFamily="17" charset="-128"/>
                <a:ea typeface="UD デジタル 教科書体 N-B" panose="02020700000000000000" pitchFamily="17" charset="-128"/>
              </a:rPr>
              <a:t>IT</a:t>
            </a:r>
            <a:r>
              <a:rPr lang="ja-JP" altLang="en-US" sz="2400" dirty="0">
                <a:latin typeface="UD デジタル 教科書体 N-B" panose="02020700000000000000" pitchFamily="17" charset="-128"/>
                <a:ea typeface="UD デジタル 教科書体 N-B" panose="02020700000000000000" pitchFamily="17" charset="-128"/>
              </a:rPr>
              <a:t>エンジニア</a:t>
            </a:r>
            <a:endParaRPr lang="en-US" altLang="ja-JP" sz="2400" dirty="0">
              <a:latin typeface="UD デジタル 教科書体 N-B" panose="02020700000000000000" pitchFamily="17" charset="-128"/>
              <a:ea typeface="UD デジタル 教科書体 N-B" panose="02020700000000000000" pitchFamily="17" charset="-128"/>
            </a:endParaRPr>
          </a:p>
        </p:txBody>
      </p:sp>
      <p:pic>
        <p:nvPicPr>
          <p:cNvPr id="5" name="図 4">
            <a:extLst>
              <a:ext uri="{FF2B5EF4-FFF2-40B4-BE49-F238E27FC236}">
                <a16:creationId xmlns:a16="http://schemas.microsoft.com/office/drawing/2014/main" id="{E7CCD169-18CF-406B-8DC6-DB67C909D2DC}"/>
              </a:ext>
            </a:extLst>
          </p:cNvPr>
          <p:cNvPicPr>
            <a:picLocks noChangeAspect="1"/>
          </p:cNvPicPr>
          <p:nvPr/>
        </p:nvPicPr>
        <p:blipFill>
          <a:blip r:embed="rId3"/>
          <a:stretch>
            <a:fillRect/>
          </a:stretch>
        </p:blipFill>
        <p:spPr>
          <a:xfrm>
            <a:off x="6203319" y="4398044"/>
            <a:ext cx="3460634" cy="1954820"/>
          </a:xfrm>
          <a:prstGeom prst="rect">
            <a:avLst/>
          </a:prstGeom>
        </p:spPr>
      </p:pic>
      <p:sp>
        <p:nvSpPr>
          <p:cNvPr id="3" name="スライド番号プレースホルダー 2"/>
          <p:cNvSpPr>
            <a:spLocks noGrp="1"/>
          </p:cNvSpPr>
          <p:nvPr>
            <p:ph type="sldNum" sz="quarter" idx="12"/>
          </p:nvPr>
        </p:nvSpPr>
        <p:spPr/>
        <p:txBody>
          <a:bodyPr/>
          <a:lstStyle/>
          <a:p>
            <a:fld id="{4E497658-71EC-4256-86D4-10FCC11BF696}" type="slidenum">
              <a:rPr kumimoji="1" lang="ja-JP" altLang="en-US" smtClean="0"/>
              <a:t>74</a:t>
            </a:fld>
            <a:endParaRPr kumimoji="1" lang="ja-JP" altLang="en-US" dirty="0"/>
          </a:p>
        </p:txBody>
      </p:sp>
    </p:spTree>
    <p:extLst>
      <p:ext uri="{BB962C8B-B14F-4D97-AF65-F5344CB8AC3E}">
        <p14:creationId xmlns:p14="http://schemas.microsoft.com/office/powerpoint/2010/main" val="39946123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381001" y="2318327"/>
            <a:ext cx="9143999" cy="822182"/>
          </a:xfrm>
        </p:spPr>
        <p:txBody>
          <a:bodyPr>
            <a:normAutofit fontScale="90000"/>
          </a:bodyPr>
          <a:lstStyle/>
          <a:p>
            <a:r>
              <a:rPr lang="en-US" altLang="ja-JP" sz="4000" dirty="0">
                <a:latin typeface="UD デジタル 教科書体 NP-B" panose="02020700000000000000" pitchFamily="18" charset="-128"/>
                <a:ea typeface="UD デジタル 教科書体 NP-B" panose="02020700000000000000" pitchFamily="18" charset="-128"/>
              </a:rPr>
              <a:t/>
            </a:r>
            <a:br>
              <a:rPr lang="en-US" altLang="ja-JP" sz="4000" dirty="0">
                <a:latin typeface="UD デジタル 教科書体 NP-B" panose="02020700000000000000" pitchFamily="18" charset="-128"/>
                <a:ea typeface="UD デジタル 教科書体 NP-B" panose="02020700000000000000" pitchFamily="18" charset="-128"/>
              </a:rPr>
            </a:br>
            <a:r>
              <a:rPr lang="en-US" altLang="ja-JP" sz="4000" dirty="0">
                <a:latin typeface="UD デジタル 教科書体 NP-B" panose="02020700000000000000" pitchFamily="18" charset="-128"/>
                <a:ea typeface="UD デジタル 教科書体 NP-B" panose="02020700000000000000" pitchFamily="18" charset="-128"/>
              </a:rPr>
              <a:t/>
            </a:r>
            <a:br>
              <a:rPr lang="en-US" altLang="ja-JP" sz="4000" dirty="0">
                <a:latin typeface="UD デジタル 教科書体 NP-B" panose="02020700000000000000" pitchFamily="18" charset="-128"/>
                <a:ea typeface="UD デジタル 教科書体 NP-B" panose="02020700000000000000" pitchFamily="18" charset="-128"/>
              </a:rPr>
            </a:br>
            <a:r>
              <a:rPr lang="ja-JP" altLang="en-US" sz="4900" dirty="0">
                <a:solidFill>
                  <a:srgbClr val="002060"/>
                </a:solidFill>
                <a:latin typeface="UD デジタル 教科書体 NP-B" panose="02020700000000000000" pitchFamily="18" charset="-128"/>
                <a:ea typeface="UD デジタル 教科書体 NP-B" panose="02020700000000000000" pitchFamily="18" charset="-128"/>
              </a:rPr>
              <a:t>アクセスを増やすための</a:t>
            </a:r>
            <a:r>
              <a:rPr lang="en-US" altLang="ja-JP" sz="4900" dirty="0">
                <a:solidFill>
                  <a:srgbClr val="002060"/>
                </a:solidFill>
                <a:latin typeface="UD デジタル 教科書体 NP-B" panose="02020700000000000000" pitchFamily="18" charset="-128"/>
                <a:ea typeface="UD デジタル 教科書体 NP-B" panose="02020700000000000000" pitchFamily="18" charset="-128"/>
              </a:rPr>
              <a:t/>
            </a:r>
            <a:br>
              <a:rPr lang="en-US" altLang="ja-JP" sz="4900" dirty="0">
                <a:solidFill>
                  <a:srgbClr val="002060"/>
                </a:solidFill>
                <a:latin typeface="UD デジタル 教科書体 NP-B" panose="02020700000000000000" pitchFamily="18" charset="-128"/>
                <a:ea typeface="UD デジタル 教科書体 NP-B" panose="02020700000000000000" pitchFamily="18" charset="-128"/>
              </a:rPr>
            </a:br>
            <a:r>
              <a:rPr lang="ja-JP" altLang="en-US" sz="4900" dirty="0">
                <a:solidFill>
                  <a:srgbClr val="002060"/>
                </a:solidFill>
                <a:latin typeface="UD デジタル 教科書体 NP-B" panose="02020700000000000000" pitchFamily="18" charset="-128"/>
                <a:ea typeface="UD デジタル 教科書体 NP-B" panose="02020700000000000000" pitchFamily="18" charset="-128"/>
              </a:rPr>
              <a:t>検索ワードの分析と対策</a:t>
            </a:r>
            <a:endParaRPr lang="ja-JP" altLang="en-US" sz="4000" dirty="0">
              <a:solidFill>
                <a:srgbClr val="002060"/>
              </a:solidFill>
              <a:latin typeface="UD デジタル 教科書体 NP-B" panose="02020700000000000000" pitchFamily="18" charset="-128"/>
              <a:ea typeface="UD デジタル 教科書体 NP-B" panose="02020700000000000000" pitchFamily="18" charset="-128"/>
            </a:endParaRPr>
          </a:p>
        </p:txBody>
      </p:sp>
      <p:sp>
        <p:nvSpPr>
          <p:cNvPr id="4" name="正方形/長方形 3"/>
          <p:cNvSpPr/>
          <p:nvPr/>
        </p:nvSpPr>
        <p:spPr>
          <a:xfrm>
            <a:off x="966357" y="753031"/>
            <a:ext cx="1723549"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smtClean="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第２章</a:t>
            </a:r>
            <a:endParaRPr kumimoji="0" lang="ja-JP" altLang="en-US"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正方形/長方形 4"/>
          <p:cNvSpPr/>
          <p:nvPr/>
        </p:nvSpPr>
        <p:spPr>
          <a:xfrm>
            <a:off x="2193270" y="4266972"/>
            <a:ext cx="5109091" cy="107721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検索キーワードを分析して</a:t>
            </a:r>
            <a:endParaRPr lang="en-US" altLang="ja-JP" sz="3200" dirty="0" smtClean="0">
              <a:solidFill>
                <a:prstClr val="black"/>
              </a:solidFill>
              <a:latin typeface="UD デジタル 教科書体 NP-B" panose="02020700000000000000" pitchFamily="18" charset="-128"/>
              <a:ea typeface="UD デジタル 教科書体 NP-B" panose="020207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3200" dirty="0" smtClean="0">
                <a:solidFill>
                  <a:prstClr val="black"/>
                </a:solidFill>
                <a:latin typeface="UD デジタル 教科書体 NP-B" panose="02020700000000000000" pitchFamily="18" charset="-128"/>
                <a:ea typeface="UD デジタル 教科書体 NP-B" panose="02020700000000000000" pitchFamily="18" charset="-128"/>
              </a:rPr>
              <a:t>その対策で発信力強化</a:t>
            </a:r>
            <a:endParaRPr kumimoji="1" lang="ja-JP" altLang="en-US" sz="32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p:txBody>
      </p:sp>
      <p:sp>
        <p:nvSpPr>
          <p:cNvPr id="6" name="スライド番号プレースホルダー 5"/>
          <p:cNvSpPr>
            <a:spLocks noGrp="1"/>
          </p:cNvSpPr>
          <p:nvPr>
            <p:ph type="sldNum" sz="quarter" idx="12"/>
          </p:nvPr>
        </p:nvSpPr>
        <p:spPr/>
        <p:txBody>
          <a:bodyPr/>
          <a:lstStyle/>
          <a:p>
            <a:fld id="{4E497658-71EC-4256-86D4-10FCC11BF696}" type="slidenum">
              <a:rPr kumimoji="1" lang="ja-JP" altLang="en-US" smtClean="0"/>
              <a:t>8</a:t>
            </a:fld>
            <a:endParaRPr kumimoji="1" lang="ja-JP" altLang="en-US"/>
          </a:p>
        </p:txBody>
      </p:sp>
    </p:spTree>
    <p:extLst>
      <p:ext uri="{BB962C8B-B14F-4D97-AF65-F5344CB8AC3E}">
        <p14:creationId xmlns:p14="http://schemas.microsoft.com/office/powerpoint/2010/main" val="16867639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3613" y="108620"/>
            <a:ext cx="7886700" cy="909492"/>
          </a:xfrm>
        </p:spPr>
        <p:txBody>
          <a:bodyPr>
            <a:normAutofit/>
          </a:bodyPr>
          <a:lstStyle/>
          <a:p>
            <a:r>
              <a:rPr lang="ja-JP" altLang="en-US" sz="3600" dirty="0">
                <a:latin typeface="UD デジタル 教科書体 NP-B" panose="02020700000000000000" pitchFamily="18" charset="-128"/>
                <a:ea typeface="UD デジタル 教科書体 NP-B" panose="02020700000000000000" pitchFamily="18" charset="-128"/>
              </a:rPr>
              <a:t>「自由民主党」という検索をした人</a:t>
            </a:r>
          </a:p>
        </p:txBody>
      </p:sp>
      <p:sp>
        <p:nvSpPr>
          <p:cNvPr id="7" name="正方形/長方形 6"/>
          <p:cNvSpPr/>
          <p:nvPr/>
        </p:nvSpPr>
        <p:spPr>
          <a:xfrm>
            <a:off x="2219614" y="4895481"/>
            <a:ext cx="6340197" cy="1077218"/>
          </a:xfrm>
          <a:prstGeom prst="rect">
            <a:avLst/>
          </a:prstGeom>
        </p:spPr>
        <p:txBody>
          <a:bodyPr wrap="none">
            <a:spAutoFit/>
          </a:bodyPr>
          <a:lstStyle/>
          <a:p>
            <a:r>
              <a:rPr lang="ja-JP" altLang="en-US" sz="3200" dirty="0">
                <a:latin typeface="UD デジタル 教科書体 NP-B" panose="02020700000000000000" pitchFamily="18" charset="-128"/>
                <a:ea typeface="UD デジタル 教科書体 NP-B" panose="02020700000000000000" pitchFamily="18" charset="-128"/>
              </a:rPr>
              <a:t>ほとんど、自民党の公式サイトに</a:t>
            </a:r>
            <a:endParaRPr lang="en-US" altLang="ja-JP" sz="3200" dirty="0">
              <a:latin typeface="UD デジタル 教科書体 NP-B" panose="02020700000000000000" pitchFamily="18" charset="-128"/>
              <a:ea typeface="UD デジタル 教科書体 NP-B" panose="02020700000000000000" pitchFamily="18" charset="-128"/>
            </a:endParaRPr>
          </a:p>
          <a:p>
            <a:r>
              <a:rPr lang="ja-JP" altLang="en-US" sz="3200" dirty="0">
                <a:latin typeface="UD デジタル 教科書体 NP-B" panose="02020700000000000000" pitchFamily="18" charset="-128"/>
                <a:ea typeface="UD デジタル 教科書体 NP-B" panose="02020700000000000000" pitchFamily="18" charset="-128"/>
              </a:rPr>
              <a:t>誘導することに成功しています。</a:t>
            </a:r>
          </a:p>
        </p:txBody>
      </p:sp>
      <p:pic>
        <p:nvPicPr>
          <p:cNvPr id="8" name="図 7"/>
          <p:cNvPicPr>
            <a:picLocks noChangeAspect="1"/>
          </p:cNvPicPr>
          <p:nvPr/>
        </p:nvPicPr>
        <p:blipFill>
          <a:blip r:embed="rId2"/>
          <a:stretch>
            <a:fillRect/>
          </a:stretch>
        </p:blipFill>
        <p:spPr>
          <a:xfrm>
            <a:off x="1311309" y="1413163"/>
            <a:ext cx="7373670" cy="2761674"/>
          </a:xfrm>
          <a:prstGeom prst="rect">
            <a:avLst/>
          </a:prstGeom>
        </p:spPr>
      </p:pic>
      <p:sp>
        <p:nvSpPr>
          <p:cNvPr id="4" name="スライド番号プレースホルダー 3"/>
          <p:cNvSpPr>
            <a:spLocks noGrp="1"/>
          </p:cNvSpPr>
          <p:nvPr>
            <p:ph type="sldNum" sz="quarter" idx="12"/>
          </p:nvPr>
        </p:nvSpPr>
        <p:spPr/>
        <p:txBody>
          <a:bodyPr/>
          <a:lstStyle/>
          <a:p>
            <a:fld id="{4E497658-71EC-4256-86D4-10FCC11BF696}" type="slidenum">
              <a:rPr kumimoji="1" lang="ja-JP" altLang="en-US" smtClean="0"/>
              <a:t>9</a:t>
            </a:fld>
            <a:endParaRPr kumimoji="1" lang="ja-JP" altLang="en-US" dirty="0"/>
          </a:p>
        </p:txBody>
      </p:sp>
    </p:spTree>
    <p:extLst>
      <p:ext uri="{BB962C8B-B14F-4D97-AF65-F5344CB8AC3E}">
        <p14:creationId xmlns:p14="http://schemas.microsoft.com/office/powerpoint/2010/main" val="17205903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542</TotalTime>
  <Words>3656</Words>
  <Application>Microsoft Office PowerPoint</Application>
  <PresentationFormat>A4 210 x 297 mm</PresentationFormat>
  <Paragraphs>899</Paragraphs>
  <Slides>74</Slides>
  <Notes>0</Notes>
  <HiddenSlides>0</HiddenSlides>
  <MMClips>0</MMClips>
  <ScaleCrop>false</ScaleCrop>
  <HeadingPairs>
    <vt:vector size="8" baseType="variant">
      <vt:variant>
        <vt:lpstr>使用されているフォント</vt:lpstr>
      </vt:variant>
      <vt:variant>
        <vt:i4>11</vt:i4>
      </vt:variant>
      <vt:variant>
        <vt:lpstr>テーマ</vt:lpstr>
      </vt:variant>
      <vt:variant>
        <vt:i4>2</vt:i4>
      </vt:variant>
      <vt:variant>
        <vt:lpstr>埋め込まれた OLE サーバー</vt:lpstr>
      </vt:variant>
      <vt:variant>
        <vt:i4>2</vt:i4>
      </vt:variant>
      <vt:variant>
        <vt:lpstr>スライド タイトル</vt:lpstr>
      </vt:variant>
      <vt:variant>
        <vt:i4>74</vt:i4>
      </vt:variant>
    </vt:vector>
  </HeadingPairs>
  <TitlesOfParts>
    <vt:vector size="89" baseType="lpstr">
      <vt:lpstr>ＭＳ Ｐゴシック</vt:lpstr>
      <vt:lpstr>UD デジタル 教科書体 N-B</vt:lpstr>
      <vt:lpstr>UD デジタル 教科書体 NK-B</vt:lpstr>
      <vt:lpstr>UD デジタル 教科書体 NP-B</vt:lpstr>
      <vt:lpstr>Meiryo</vt:lpstr>
      <vt:lpstr>Meiryo</vt:lpstr>
      <vt:lpstr>游ゴシック</vt:lpstr>
      <vt:lpstr>游ゴシック Light</vt:lpstr>
      <vt:lpstr>Arial</vt:lpstr>
      <vt:lpstr>Calibri</vt:lpstr>
      <vt:lpstr>Calibri Light</vt:lpstr>
      <vt:lpstr>Office テーマ</vt:lpstr>
      <vt:lpstr>1_Office テーマ</vt:lpstr>
      <vt:lpstr>ワークシート</vt:lpstr>
      <vt:lpstr>Worksheet</vt:lpstr>
      <vt:lpstr>PowerPoint プレゼンテーション</vt:lpstr>
      <vt:lpstr>  7党のサイトのアクセスの現状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アクセスを増やすための 検索ワードの分析と対策</vt:lpstr>
      <vt:lpstr>「自由民主党」という検索をした人</vt:lpstr>
      <vt:lpstr>「立憲民主党」という検索をした人</vt:lpstr>
      <vt:lpstr>「維新」という 　　検索をした人</vt:lpstr>
      <vt:lpstr>「公明党」という検索をした人</vt:lpstr>
      <vt:lpstr>「共産党」という検索をした人</vt:lpstr>
      <vt:lpstr>「国民民主党」という検索をした人</vt:lpstr>
      <vt:lpstr>「れいわ新選組」という検索をした人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アクセスを増やすための リファラルの分析と対策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Twitterのビッグデータ 比較分析と対策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ファーストの会</vt:lpstr>
      <vt:lpstr>PowerPoint プレゼンテーション</vt:lpstr>
      <vt:lpstr>PowerPoint プレゼンテーション</vt:lpstr>
      <vt:lpstr>PowerPoint プレゼンテーション</vt:lpstr>
      <vt:lpstr>具体的な運用プラン</vt:lpstr>
      <vt:lpstr>PowerPoint プレゼンテーション</vt:lpstr>
      <vt:lpstr>１， LINEに特殊な選挙機能を追加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 選挙区内のアクセス比較  東武Tのデジタルデータ解析技術で、選挙区内の自身と競合候補のアクセスの数と属性と検索を比較  ※以下はサンプルとして参院選の分析 </vt:lpstr>
      <vt:lpstr>PowerPoint プレゼンテーション</vt:lpstr>
      <vt:lpstr>PowerPoint プレゼンテーション</vt:lpstr>
      <vt:lpstr>３， 選挙の検索ワードのコントロール  選挙関連の検索キーワードへの対策こそが必勝技術</vt:lpstr>
      <vt:lpstr>PowerPoint プレゼンテーション</vt:lpstr>
      <vt:lpstr>４， 政治活動用の動画作成ほか  ・スタッフによる撮影、編集、投稿 ・本人ページとは 　別の政党支部ページの作成 ・LINEスタンプの作成 ・写真の撮影と修正加工 ・スマホ用PWAアプリの作成（特注） </vt:lpstr>
      <vt:lpstr>PowerPoint プレゼンテーション</vt:lpstr>
      <vt:lpstr>なぜ、Youtubeのアクセスを稼げるか？ どのタイトルで再生スコアを予測して作成</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村井 宗明</dc:creator>
  <cp:lastModifiedBy>村井宗明</cp:lastModifiedBy>
  <cp:revision>29</cp:revision>
  <dcterms:created xsi:type="dcterms:W3CDTF">2022-05-01T11:19:40Z</dcterms:created>
  <dcterms:modified xsi:type="dcterms:W3CDTF">2022-05-15T13:45:03Z</dcterms:modified>
</cp:coreProperties>
</file>