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7" r:id="rId2"/>
    <p:sldMasterId id="2147483746" r:id="rId3"/>
  </p:sldMasterIdLst>
  <p:notesMasterIdLst>
    <p:notesMasterId r:id="rId66"/>
  </p:notesMasterIdLst>
  <p:sldIdLst>
    <p:sldId id="257" r:id="rId4"/>
    <p:sldId id="616" r:id="rId5"/>
    <p:sldId id="617" r:id="rId6"/>
    <p:sldId id="268" r:id="rId7"/>
    <p:sldId id="289" r:id="rId8"/>
    <p:sldId id="293" r:id="rId9"/>
    <p:sldId id="294" r:id="rId10"/>
    <p:sldId id="608" r:id="rId11"/>
    <p:sldId id="263" r:id="rId12"/>
    <p:sldId id="649" r:id="rId13"/>
    <p:sldId id="673" r:id="rId14"/>
    <p:sldId id="674" r:id="rId15"/>
    <p:sldId id="657" r:id="rId16"/>
    <p:sldId id="661" r:id="rId17"/>
    <p:sldId id="654" r:id="rId18"/>
    <p:sldId id="718" r:id="rId19"/>
    <p:sldId id="720" r:id="rId20"/>
    <p:sldId id="726" r:id="rId21"/>
    <p:sldId id="722" r:id="rId22"/>
    <p:sldId id="724" r:id="rId23"/>
    <p:sldId id="727" r:id="rId24"/>
    <p:sldId id="723" r:id="rId25"/>
    <p:sldId id="725" r:id="rId26"/>
    <p:sldId id="728" r:id="rId27"/>
    <p:sldId id="730" r:id="rId28"/>
    <p:sldId id="731" r:id="rId29"/>
    <p:sldId id="729" r:id="rId30"/>
    <p:sldId id="732" r:id="rId31"/>
    <p:sldId id="733" r:id="rId32"/>
    <p:sldId id="734" r:id="rId33"/>
    <p:sldId id="735" r:id="rId34"/>
    <p:sldId id="736" r:id="rId35"/>
    <p:sldId id="737" r:id="rId36"/>
    <p:sldId id="738" r:id="rId37"/>
    <p:sldId id="739" r:id="rId38"/>
    <p:sldId id="740" r:id="rId39"/>
    <p:sldId id="741" r:id="rId40"/>
    <p:sldId id="742" r:id="rId41"/>
    <p:sldId id="743" r:id="rId42"/>
    <p:sldId id="744" r:id="rId43"/>
    <p:sldId id="745" r:id="rId44"/>
    <p:sldId id="716" r:id="rId45"/>
    <p:sldId id="575" r:id="rId46"/>
    <p:sldId id="695" r:id="rId47"/>
    <p:sldId id="694" r:id="rId48"/>
    <p:sldId id="708" r:id="rId49"/>
    <p:sldId id="748" r:id="rId50"/>
    <p:sldId id="746" r:id="rId51"/>
    <p:sldId id="747" r:id="rId52"/>
    <p:sldId id="749" r:id="rId53"/>
    <p:sldId id="750" r:id="rId54"/>
    <p:sldId id="751" r:id="rId55"/>
    <p:sldId id="752" r:id="rId56"/>
    <p:sldId id="701" r:id="rId57"/>
    <p:sldId id="702" r:id="rId58"/>
    <p:sldId id="703" r:id="rId59"/>
    <p:sldId id="704" r:id="rId60"/>
    <p:sldId id="705" r:id="rId61"/>
    <p:sldId id="706" r:id="rId62"/>
    <p:sldId id="709" r:id="rId63"/>
    <p:sldId id="754" r:id="rId64"/>
    <p:sldId id="757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村井 宗明" initials="村井" lastIdx="1" clrIdx="0">
    <p:extLst>
      <p:ext uri="{19B8F6BF-5375-455C-9EA6-DF929625EA0E}">
        <p15:presenceInfo xmlns:p15="http://schemas.microsoft.com/office/powerpoint/2012/main" userId="946c7badefaaf3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800" b="0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インターネット利用時間</a:t>
            </a:r>
            <a:endParaRPr lang="en-US" altLang="ja-JP" sz="1800" b="0" i="0" baseline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0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（総務省、</a:t>
            </a:r>
            <a:r>
              <a:rPr lang="ja-JP" altLang="en-US" sz="1600" b="0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</a:t>
            </a:r>
            <a:r>
              <a:rPr lang="ja-JP" altLang="ja-JP" sz="1600" b="0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代）</a:t>
            </a:r>
            <a:endParaRPr lang="ja-JP" altLang="ja-JP" sz="1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c:rich>
      </c:tx>
      <c:layout>
        <c:manualLayout>
          <c:xMode val="edge"/>
          <c:yMode val="edge"/>
          <c:x val="5.3606102463416216E-3"/>
          <c:y val="3.4668291366240301E-3"/>
        </c:manualLayout>
      </c:layout>
      <c:overlay val="0"/>
      <c:spPr>
        <a:noFill/>
        <a:ln>
          <a:solidFill>
            <a:schemeClr val="tx1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2210604306769822E-2"/>
          <c:y val="0.18863711319215984"/>
          <c:w val="0.93702736814164034"/>
          <c:h val="0.70003252135387684"/>
        </c:manualLayout>
      </c:layout>
      <c:lineChart>
        <c:grouping val="standard"/>
        <c:varyColors val="0"/>
        <c:ser>
          <c:idx val="0"/>
          <c:order val="0"/>
          <c:tx>
            <c:strRef>
              <c:f>'10代'!$B$1</c:f>
              <c:strCache>
                <c:ptCount val="1"/>
                <c:pt idx="0">
                  <c:v>メール</c:v>
                </c:pt>
              </c:strCache>
            </c:strRef>
          </c:tx>
          <c:spPr>
            <a:ln w="762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  <a:prstDash val="sysDot"/>
              </a:ln>
              <a:effectLst/>
            </c:spPr>
          </c:marker>
          <c:cat>
            <c:strRef>
              <c:f>'10代'!$A$2:$A$6</c:f>
              <c:strCache>
                <c:ptCount val="5"/>
                <c:pt idx="0">
                  <c:v>H24</c:v>
                </c:pt>
                <c:pt idx="1">
                  <c:v>H25</c:v>
                </c:pt>
                <c:pt idx="2">
                  <c:v>H26</c:v>
                </c:pt>
                <c:pt idx="3">
                  <c:v>H27</c:v>
                </c:pt>
                <c:pt idx="4">
                  <c:v>H28</c:v>
                </c:pt>
              </c:strCache>
            </c:strRef>
          </c:cat>
          <c:val>
            <c:numRef>
              <c:f>'10代'!$B$2:$B$6</c:f>
              <c:numCache>
                <c:formatCode>General</c:formatCode>
                <c:ptCount val="5"/>
                <c:pt idx="0">
                  <c:v>47.9</c:v>
                </c:pt>
                <c:pt idx="1">
                  <c:v>23.8</c:v>
                </c:pt>
                <c:pt idx="2">
                  <c:v>14.3</c:v>
                </c:pt>
                <c:pt idx="3">
                  <c:v>17</c:v>
                </c:pt>
                <c:pt idx="4">
                  <c:v>20.2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B4-495E-8005-A3840BDFB3FD}"/>
            </c:ext>
          </c:extLst>
        </c:ser>
        <c:ser>
          <c:idx val="1"/>
          <c:order val="1"/>
          <c:tx>
            <c:strRef>
              <c:f>'10代'!$C$1</c:f>
              <c:strCache>
                <c:ptCount val="1"/>
                <c:pt idx="0">
                  <c:v>ウェブ(アプリ・ＨＰ）</c:v>
                </c:pt>
              </c:strCache>
            </c:strRef>
          </c:tx>
          <c:spPr>
            <a:ln w="57150" cap="rnd">
              <a:solidFill>
                <a:schemeClr val="accent2"/>
              </a:solidFill>
              <a:prstDash val="lg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2"/>
                </a:solidFill>
                <a:prstDash val="lgDash"/>
              </a:ln>
              <a:effectLst/>
            </c:spPr>
          </c:marker>
          <c:cat>
            <c:strRef>
              <c:f>'10代'!$A$2:$A$6</c:f>
              <c:strCache>
                <c:ptCount val="5"/>
                <c:pt idx="0">
                  <c:v>H24</c:v>
                </c:pt>
                <c:pt idx="1">
                  <c:v>H25</c:v>
                </c:pt>
                <c:pt idx="2">
                  <c:v>H26</c:v>
                </c:pt>
                <c:pt idx="3">
                  <c:v>H27</c:v>
                </c:pt>
                <c:pt idx="4">
                  <c:v>H28</c:v>
                </c:pt>
              </c:strCache>
            </c:strRef>
          </c:cat>
          <c:val>
            <c:numRef>
              <c:f>'10代'!$C$2:$C$6</c:f>
              <c:numCache>
                <c:formatCode>General</c:formatCode>
                <c:ptCount val="5"/>
                <c:pt idx="0">
                  <c:v>27</c:v>
                </c:pt>
                <c:pt idx="1">
                  <c:v>13.2</c:v>
                </c:pt>
                <c:pt idx="2">
                  <c:v>11.5</c:v>
                </c:pt>
                <c:pt idx="3">
                  <c:v>14.1</c:v>
                </c:pt>
                <c:pt idx="4">
                  <c:v>12.1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B4-495E-8005-A3840BDFB3FD}"/>
            </c:ext>
          </c:extLst>
        </c:ser>
        <c:ser>
          <c:idx val="2"/>
          <c:order val="2"/>
          <c:tx>
            <c:strRef>
              <c:f>'10代'!$D$1</c:f>
              <c:strCache>
                <c:ptCount val="1"/>
                <c:pt idx="0">
                  <c:v>ＳＮＳ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00B050"/>
                </a:solidFill>
              </a:ln>
              <a:effectLst/>
            </c:spPr>
          </c:marker>
          <c:cat>
            <c:strRef>
              <c:f>'10代'!$A$2:$A$6</c:f>
              <c:strCache>
                <c:ptCount val="5"/>
                <c:pt idx="0">
                  <c:v>H24</c:v>
                </c:pt>
                <c:pt idx="1">
                  <c:v>H25</c:v>
                </c:pt>
                <c:pt idx="2">
                  <c:v>H26</c:v>
                </c:pt>
                <c:pt idx="3">
                  <c:v>H27</c:v>
                </c:pt>
                <c:pt idx="4">
                  <c:v>H28</c:v>
                </c:pt>
              </c:strCache>
            </c:strRef>
          </c:cat>
          <c:val>
            <c:numRef>
              <c:f>'10代'!$D$2:$D$6</c:f>
              <c:numCache>
                <c:formatCode>General</c:formatCode>
                <c:ptCount val="5"/>
                <c:pt idx="0">
                  <c:v>26.9</c:v>
                </c:pt>
                <c:pt idx="1">
                  <c:v>48.1</c:v>
                </c:pt>
                <c:pt idx="2">
                  <c:v>59.8</c:v>
                </c:pt>
                <c:pt idx="3">
                  <c:v>57.8</c:v>
                </c:pt>
                <c:pt idx="4">
                  <c:v>58.9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B4-495E-8005-A3840BDFB3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69280"/>
        <c:axId val="53971200"/>
      </c:lineChart>
      <c:catAx>
        <c:axId val="5396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3971200"/>
        <c:crosses val="autoZero"/>
        <c:auto val="1"/>
        <c:lblAlgn val="ctr"/>
        <c:lblOffset val="100"/>
        <c:noMultiLvlLbl val="0"/>
      </c:catAx>
      <c:valAx>
        <c:axId val="5397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396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600" dirty="0"/>
              <a:t>平日</a:t>
            </a:r>
            <a:endParaRPr lang="ja-JP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23-4C72-8B86-F49D942B2C1C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23-4C72-8B86-F49D942B2C1C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23-4C72-8B86-F49D942B2C1C}"/>
              </c:ext>
            </c:extLst>
          </c:dPt>
          <c:cat>
            <c:strRef>
              <c:f>Sheet1!$M$5:$M$7</c:f>
              <c:strCache>
                <c:ptCount val="3"/>
                <c:pt idx="0">
                  <c:v>PC</c:v>
                </c:pt>
                <c:pt idx="1">
                  <c:v>スマホ</c:v>
                </c:pt>
                <c:pt idx="2">
                  <c:v>タブレット</c:v>
                </c:pt>
              </c:strCache>
            </c:strRef>
          </c:cat>
          <c:val>
            <c:numRef>
              <c:f>Sheet1!$N$5:$N$7</c:f>
              <c:numCache>
                <c:formatCode>General</c:formatCode>
                <c:ptCount val="3"/>
                <c:pt idx="0">
                  <c:v>13.1</c:v>
                </c:pt>
                <c:pt idx="1">
                  <c:v>150.1</c:v>
                </c:pt>
                <c:pt idx="2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23-4C72-8B86-F49D942B2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600" dirty="0"/>
              <a:t>休日</a:t>
            </a:r>
            <a:endParaRPr lang="en-US" altLang="ja-JP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A0-4312-B184-D07CDF2C59F9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A0-4312-B184-D07CDF2C59F9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A0-4312-B184-D07CDF2C59F9}"/>
              </c:ext>
            </c:extLst>
          </c:dPt>
          <c:cat>
            <c:strRef>
              <c:f>Sheet1!$M$5:$M$7</c:f>
              <c:strCache>
                <c:ptCount val="3"/>
                <c:pt idx="0">
                  <c:v>PC</c:v>
                </c:pt>
                <c:pt idx="1">
                  <c:v>スマホ</c:v>
                </c:pt>
                <c:pt idx="2">
                  <c:v>タブレット</c:v>
                </c:pt>
              </c:strCache>
            </c:strRef>
          </c:cat>
          <c:val>
            <c:numRef>
              <c:f>Sheet1!$N$5:$N$7</c:f>
              <c:numCache>
                <c:formatCode>General</c:formatCode>
                <c:ptCount val="3"/>
                <c:pt idx="0">
                  <c:v>32.799999999999997</c:v>
                </c:pt>
                <c:pt idx="1">
                  <c:v>197.1</c:v>
                </c:pt>
                <c:pt idx="2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A0-4312-B184-D07CDF2C5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13945183085E-2"/>
          <c:y val="0.86611585010207059"/>
          <c:w val="0.89999982789036614"/>
          <c:h val="0.133884149897929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000" dirty="0"/>
              <a:t>（総務省 令和２年度）</a:t>
            </a:r>
            <a:r>
              <a:rPr lang="ja-JP" altLang="en-US" sz="2400" dirty="0"/>
              <a:t>日本国民の</a:t>
            </a:r>
            <a:r>
              <a:rPr lang="en-US" altLang="ja-JP" sz="2400" dirty="0"/>
              <a:t>SNS</a:t>
            </a:r>
            <a:r>
              <a:rPr lang="ja-JP" altLang="en-US" sz="2400" dirty="0"/>
              <a:t>の利用率</a:t>
            </a:r>
            <a:endParaRPr lang="ja-JP" altLang="en-US" sz="2000" dirty="0"/>
          </a:p>
        </c:rich>
      </c:tx>
      <c:layout>
        <c:manualLayout>
          <c:xMode val="edge"/>
          <c:yMode val="edge"/>
          <c:x val="2.6353223474526965E-2"/>
          <c:y val="1.07868023897438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8F-4486-9A85-BFB62F00E97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8F-4486-9A85-BFB62F00E97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8F-4486-9A85-BFB62F00E97E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8F-4486-9A85-BFB62F00E97E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C53-40C3-848D-5944DD95A34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58F-4486-9A85-BFB62F00E97E}"/>
              </c:ext>
            </c:extLst>
          </c:dPt>
          <c:dPt>
            <c:idx val="6"/>
            <c:invertIfNegative val="0"/>
            <c:bubble3D val="0"/>
            <c:spPr>
              <a:solidFill>
                <a:srgbClr val="CC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58F-4486-9A85-BFB62F00E97E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58F-4486-9A85-BFB62F00E97E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58F-4486-9A85-BFB62F00E97E}"/>
              </c:ext>
            </c:extLst>
          </c:dPt>
          <c:cat>
            <c:strRef>
              <c:f>Sheet2!$B$2:$B$10</c:f>
              <c:strCache>
                <c:ptCount val="9"/>
                <c:pt idx="0">
                  <c:v>MIXI</c:v>
                </c:pt>
                <c:pt idx="1">
                  <c:v>Mobage</c:v>
                </c:pt>
                <c:pt idx="2">
                  <c:v>ニコニコ</c:v>
                </c:pt>
                <c:pt idx="3">
                  <c:v>TikTok</c:v>
                </c:pt>
                <c:pt idx="4">
                  <c:v>Facebook</c:v>
                </c:pt>
                <c:pt idx="5">
                  <c:v>Twitter</c:v>
                </c:pt>
                <c:pt idx="6">
                  <c:v>Instagram</c:v>
                </c:pt>
                <c:pt idx="7">
                  <c:v>Youtube</c:v>
                </c:pt>
                <c:pt idx="8">
                  <c:v>LINE</c:v>
                </c:pt>
              </c:strCache>
            </c:strRef>
          </c:cat>
          <c:val>
            <c:numRef>
              <c:f>Sheet2!$C$2:$C$10</c:f>
              <c:numCache>
                <c:formatCode>General</c:formatCode>
                <c:ptCount val="9"/>
                <c:pt idx="0">
                  <c:v>2.2999999999999998</c:v>
                </c:pt>
                <c:pt idx="1">
                  <c:v>2.7</c:v>
                </c:pt>
                <c:pt idx="2">
                  <c:v>14.5</c:v>
                </c:pt>
                <c:pt idx="3">
                  <c:v>17.3</c:v>
                </c:pt>
                <c:pt idx="4">
                  <c:v>31.9</c:v>
                </c:pt>
                <c:pt idx="5">
                  <c:v>42.3</c:v>
                </c:pt>
                <c:pt idx="6">
                  <c:v>42.3</c:v>
                </c:pt>
                <c:pt idx="7">
                  <c:v>85.2</c:v>
                </c:pt>
                <c:pt idx="8">
                  <c:v>90.3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58F-4486-9A85-BFB62F00E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09348784"/>
        <c:axId val="1809349200"/>
      </c:barChart>
      <c:catAx>
        <c:axId val="1809348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09349200"/>
        <c:crosses val="autoZero"/>
        <c:auto val="1"/>
        <c:lblAlgn val="ctr"/>
        <c:lblOffset val="100"/>
        <c:noMultiLvlLbl val="0"/>
      </c:catAx>
      <c:valAx>
        <c:axId val="1809349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0934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CA35B-508C-4438-B65A-F85B77EE290D}" type="datetimeFigureOut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21ACC-2390-40D6-8C59-A29353C3C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95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6E33-9421-4DD1-84E5-64E4F3772A20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248F854-8FF5-4C10-8A8E-748BBCB2B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219" y="6401742"/>
            <a:ext cx="2037178" cy="2743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7A2F892-2C9C-426F-B012-D4B05AF56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57" t="16679"/>
          <a:stretch/>
        </p:blipFill>
        <p:spPr>
          <a:xfrm>
            <a:off x="2444262" y="6401743"/>
            <a:ext cx="101696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8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4FEE-6DB0-49A8-92A4-F88C16566791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0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4C4D-96DB-4453-AE4D-FAAC24590A9D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76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C621-A6C2-4850-983E-41C75269DBCA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67644-F747-42A9-9006-DD247FB35F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391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4E7DB491-2804-471A-9257-D51ECBAD8FAC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0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AFC3-9ADD-46A1-B1A7-C7CD416D58ED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414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BAA0-1DC3-465D-8C0B-E058790D6B07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169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4F5A-7FA8-4289-8A7B-617F0E8AC5BD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268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22B3-71F9-414B-9D69-F82D228AE2D9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779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2C8B-CBC0-4954-B042-33247B74412F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109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2CF4-9467-4368-A53D-0FEC83BBFFBA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5714" y="6475438"/>
            <a:ext cx="395510" cy="279400"/>
          </a:xfrm>
        </p:spPr>
        <p:txBody>
          <a:bodyPr/>
          <a:lstStyle>
            <a:lvl1pPr>
              <a:defRPr sz="1200"/>
            </a:lvl1pPr>
          </a:lstStyle>
          <a:p>
            <a:fld id="{2CA21C09-55AC-4719-BB36-E07DD41E6FF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90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268CB1C-F4B6-46D3-B8C6-8D1F638299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219" y="6401742"/>
            <a:ext cx="2037178" cy="2743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26B666-0137-492C-8388-777C6079C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57" t="16679"/>
          <a:stretch/>
        </p:blipFill>
        <p:spPr>
          <a:xfrm>
            <a:off x="2444262" y="6401743"/>
            <a:ext cx="101696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06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13F6-E528-4D4E-A1FC-8543E7F786F4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376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6DC28-C384-40FA-A23C-BFBD79BB5854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934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0A5D-8E01-4F78-AD17-AEF0C26CC485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990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2FAD-4B78-4EE4-846A-7B658691F56A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859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94B4-1F6E-4419-A2B0-0EFE1914708F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286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180C-884A-41D8-A8A3-5021D4F92042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822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C844-6D99-4E52-B476-64B439664F24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686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5F25-5107-4E03-B7DE-BCCFDB4C9522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67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7B62-CC2C-4399-8FA7-F132F1DB7A80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167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E5-AB34-4320-97E0-B91330BB2071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27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3779-CAB8-4AEF-A600-9022D0A2DA6E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25476B-0FBE-4469-8913-FFB3D1400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219" y="6401742"/>
            <a:ext cx="2037178" cy="2743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D13C634-7234-4036-8AA9-E9F08663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57" t="16679"/>
          <a:stretch/>
        </p:blipFill>
        <p:spPr>
          <a:xfrm>
            <a:off x="2444262" y="6401743"/>
            <a:ext cx="101696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90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B577A2-2C6A-41B1-8BA8-9E811D84ED38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7045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0767-99D2-4B73-A607-35EFB289BBA9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72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39D08F-954A-4410-A28E-E77B3139CC1D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36912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6C57-83E3-42CE-806B-63E444D4B1B2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275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9507-BFDF-49B6-A7E6-E168D90F9609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538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6146-FFA4-4CE5-9DBF-B195618D0CD3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613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A7E8-E1FE-4F02-A846-16B5402E5AA7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142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5E3FBB9F-1871-4E41-A049-9D98D9E1FE49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1715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16EF503F-BE7F-4C4F-9072-92E1424F5978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9527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1DCC-372B-4484-82EB-F10CF7FCC459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38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F2B-D1E3-4F8B-9D40-EF2137BB4723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571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401D-029C-492E-936F-3C67505EE167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530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logo w/o page n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9CF7-7811-4116-831D-0FFCA693C941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8"/>
            </a:lvl1pPr>
          </a:lstStyle>
          <a:p>
            <a:fld id="{51BD200A-41AE-47EF-B0DD-6A55E776B06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470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CA49-19A2-4591-9286-E053780BC121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60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2D47-BF77-48E1-9EAA-9915984135FE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1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4DAE-A437-4060-AEF3-BDCB15D9768E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92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29EB2-658D-44B2-9A19-1775C51615A1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8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EAFE8-1EC4-4581-AF6B-213207AE43D3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23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ED61F-A6E5-40BD-9A20-2EB44921A2A4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168E6-13AE-43C0-BCBE-14E9D3D046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35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D99FF0-03B7-4DD0-BD86-FA1A74EE5646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CA21C09-55AC-4719-BB36-E07DD41E6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63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C405970-EA63-4AB5-BFAC-BCBECF903562}" type="datetime1">
              <a:rPr kumimoji="1" lang="ja-JP" altLang="en-US" smtClean="0"/>
              <a:t>2022/8/7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15C752D-AC49-46AC-8DF6-64E47356F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093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s://www.soumu.go.jp/main_content/000708016.pdf" TargetMode="Externa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7.png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umu.go.jp/iicp/research/results/media_usage-time.html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2879D9-F33B-46C6-BEA1-637C9352A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260" y="3195875"/>
            <a:ext cx="8812306" cy="2925007"/>
          </a:xfrm>
        </p:spPr>
        <p:txBody>
          <a:bodyPr/>
          <a:lstStyle/>
          <a:p>
            <a:br>
              <a:rPr kumimoji="1" lang="en-US" altLang="ja-JP" sz="4400" dirty="0"/>
            </a:br>
            <a:br>
              <a:rPr kumimoji="1" lang="en-US" altLang="ja-JP" sz="4400" dirty="0"/>
            </a:br>
            <a:br>
              <a:rPr kumimoji="1" lang="en-US" altLang="ja-JP" sz="4400" dirty="0"/>
            </a:br>
            <a:r>
              <a:rPr lang="ja-JP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農業分野における</a:t>
            </a:r>
            <a:r>
              <a:rPr lang="en-US" altLang="ja-JP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DX</a:t>
            </a:r>
            <a:r>
              <a:rPr lang="ja-JP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の状況＆簡単に取り組む方法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290D38-9F00-4CF3-921A-2867DCB4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11A718-6236-406C-9F7A-ED1509F37D5B}"/>
              </a:ext>
            </a:extLst>
          </p:cNvPr>
          <p:cNvSpPr txBox="1"/>
          <p:nvPr/>
        </p:nvSpPr>
        <p:spPr>
          <a:xfrm>
            <a:off x="606489" y="447557"/>
            <a:ext cx="8394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1" dirty="0">
                <a:latin typeface="+mj-ea"/>
                <a:ea typeface="+mj-ea"/>
              </a:rPr>
              <a:t>JA</a:t>
            </a:r>
            <a:r>
              <a:rPr kumimoji="1" lang="ja-JP" altLang="en-US" sz="4800" b="1" dirty="0">
                <a:latin typeface="+mj-ea"/>
                <a:ea typeface="+mj-ea"/>
              </a:rPr>
              <a:t>愛知中央会</a:t>
            </a:r>
            <a:endParaRPr lang="ja-JP" altLang="en-US" sz="4800" b="1" dirty="0">
              <a:latin typeface="+mj-ea"/>
              <a:ea typeface="+mj-ea"/>
            </a:endParaRPr>
          </a:p>
        </p:txBody>
      </p:sp>
      <p:pic>
        <p:nvPicPr>
          <p:cNvPr id="7170" name="Picture 2" descr="農家の人（男）のイラスト">
            <a:extLst>
              <a:ext uri="{FF2B5EF4-FFF2-40B4-BE49-F238E27FC236}">
                <a16:creationId xmlns:a16="http://schemas.microsoft.com/office/drawing/2014/main" id="{FCD13270-C926-43C2-985E-6346619D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59" y="1806345"/>
            <a:ext cx="2037333" cy="27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5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182B8B2D-C157-423A-AD0C-09112EDC50C8}"/>
              </a:ext>
            </a:extLst>
          </p:cNvPr>
          <p:cNvSpPr txBox="1">
            <a:spLocks/>
          </p:cNvSpPr>
          <p:nvPr/>
        </p:nvSpPr>
        <p:spPr>
          <a:xfrm>
            <a:off x="1180181" y="6206191"/>
            <a:ext cx="8079154" cy="363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kumimoji="1"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kumimoji="1"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kumimoji="1"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kumimoji="1"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kumimoji="1"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kumimoji="1"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hlinkClick r:id="rId2"/>
              </a:rPr>
              <a:t>https://www.soumu.go.jp/main_content/000708016.pdf</a:t>
            </a:r>
            <a:r>
              <a:rPr lang="ja-JP" altLang="en-US"/>
              <a:t>　</a:t>
            </a:r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F3993C-B46C-4F39-9CC3-F3DFDC5CB2AD}"/>
              </a:ext>
            </a:extLst>
          </p:cNvPr>
          <p:cNvSpPr/>
          <p:nvPr/>
        </p:nvSpPr>
        <p:spPr>
          <a:xfrm>
            <a:off x="1180181" y="5893680"/>
            <a:ext cx="7852507" cy="31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ja-JP" altLang="en-US" sz="1477" dirty="0">
                <a:solidFill>
                  <a:prstClr val="black"/>
                </a:solidFill>
                <a:latin typeface="Roboto"/>
                <a:ea typeface="游ゴシック" panose="020B0400000000000000" pitchFamily="50" charset="-128"/>
              </a:rPr>
              <a:t>総務省・令和元年度　情報通信メディアの利用時間と情報行動に関する調査報告書　</a:t>
            </a:r>
            <a:r>
              <a:rPr lang="en-US" altLang="ja-JP" sz="1477" dirty="0">
                <a:solidFill>
                  <a:prstClr val="black"/>
                </a:solidFill>
                <a:latin typeface="Roboto"/>
                <a:ea typeface="游ゴシック" panose="020B0400000000000000" pitchFamily="50" charset="-128"/>
              </a:rPr>
              <a:t>P 60</a:t>
            </a:r>
            <a:endParaRPr lang="ja-JP" altLang="en-US" sz="1477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A15174-F47D-4AC4-B6CE-3FD06FE06A4E}"/>
              </a:ext>
            </a:extLst>
          </p:cNvPr>
          <p:cNvSpPr/>
          <p:nvPr/>
        </p:nvSpPr>
        <p:spPr>
          <a:xfrm>
            <a:off x="1044942" y="589670"/>
            <a:ext cx="8642839" cy="1143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en-US" altLang="ja-JP" sz="2954" dirty="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ja-JP" altLang="en-US" sz="2954" dirty="0">
                <a:solidFill>
                  <a:prstClr val="black"/>
                </a:solidFill>
                <a:latin typeface="+mj-ea"/>
                <a:ea typeface="+mj-ea"/>
              </a:rPr>
              <a:t>代の利用機器</a:t>
            </a:r>
            <a:r>
              <a:rPr lang="ja-JP" altLang="en-US" sz="1846" dirty="0">
                <a:solidFill>
                  <a:prstClr val="black"/>
                </a:solidFill>
                <a:latin typeface="+mj-ea"/>
                <a:ea typeface="+mj-ea"/>
              </a:rPr>
              <a:t>（総務省統計） </a:t>
            </a:r>
            <a:endParaRPr lang="en-US" altLang="ja-JP" sz="1846" dirty="0">
              <a:solidFill>
                <a:prstClr val="black"/>
              </a:solidFill>
              <a:latin typeface="+mj-ea"/>
              <a:ea typeface="+mj-ea"/>
            </a:endParaRPr>
          </a:p>
          <a:p>
            <a:pPr defTabSz="422041">
              <a:defRPr/>
            </a:pPr>
            <a:endParaRPr lang="en-US" altLang="ja-JP" sz="923" dirty="0">
              <a:solidFill>
                <a:prstClr val="black"/>
              </a:solidFill>
              <a:latin typeface="+mj-ea"/>
              <a:ea typeface="+mj-ea"/>
            </a:endParaRPr>
          </a:p>
          <a:p>
            <a:pPr defTabSz="422041">
              <a:defRPr/>
            </a:pPr>
            <a:r>
              <a:rPr lang="ja-JP" altLang="en-US" sz="2954" dirty="0">
                <a:solidFill>
                  <a:prstClr val="black"/>
                </a:solidFill>
                <a:latin typeface="+mj-ea"/>
                <a:ea typeface="+mj-ea"/>
              </a:rPr>
              <a:t>「</a:t>
            </a:r>
            <a:r>
              <a:rPr lang="en-US" altLang="ja-JP" sz="2954" dirty="0">
                <a:solidFill>
                  <a:srgbClr val="FF0000"/>
                </a:solidFill>
                <a:latin typeface="+mj-ea"/>
                <a:ea typeface="+mj-ea"/>
              </a:rPr>
              <a:t>PC</a:t>
            </a:r>
            <a:r>
              <a:rPr lang="ja-JP" altLang="en-US" sz="2954" dirty="0">
                <a:solidFill>
                  <a:prstClr val="black"/>
                </a:solidFill>
                <a:latin typeface="+mj-ea"/>
                <a:ea typeface="+mj-ea"/>
              </a:rPr>
              <a:t>・</a:t>
            </a:r>
            <a:r>
              <a:rPr lang="ja-JP" altLang="en-US" sz="2954" dirty="0">
                <a:solidFill>
                  <a:srgbClr val="0070C0"/>
                </a:solidFill>
                <a:latin typeface="+mj-ea"/>
                <a:ea typeface="+mj-ea"/>
              </a:rPr>
              <a:t>タブレット</a:t>
            </a:r>
            <a:r>
              <a:rPr lang="ja-JP" altLang="en-US" sz="2954" dirty="0">
                <a:solidFill>
                  <a:prstClr val="black"/>
                </a:solidFill>
                <a:latin typeface="+mj-ea"/>
                <a:ea typeface="+mj-ea"/>
              </a:rPr>
              <a:t>」よりも</a:t>
            </a:r>
            <a:r>
              <a:rPr lang="ja-JP" altLang="en-US" sz="2954" b="1" dirty="0">
                <a:solidFill>
                  <a:srgbClr val="00B050"/>
                </a:solidFill>
                <a:latin typeface="+mj-ea"/>
                <a:ea typeface="+mj-ea"/>
              </a:rPr>
              <a:t>「スマホ」</a:t>
            </a:r>
            <a:endParaRPr lang="en-US" altLang="ja-JP" sz="2954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44DD40B4-2495-4C0C-92CE-4BBE379D3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45716"/>
              </p:ext>
            </p:extLst>
          </p:nvPr>
        </p:nvGraphicFramePr>
        <p:xfrm>
          <a:off x="4034424" y="2368978"/>
          <a:ext cx="2087360" cy="2410848"/>
        </p:xfrm>
        <a:graphic>
          <a:graphicData uri="http://schemas.openxmlformats.org/drawingml/2006/table">
            <a:tbl>
              <a:tblPr/>
              <a:tblGrid>
                <a:gridCol w="1101662">
                  <a:extLst>
                    <a:ext uri="{9D8B030D-6E8A-4147-A177-3AD203B41FA5}">
                      <a16:colId xmlns:a16="http://schemas.microsoft.com/office/drawing/2014/main" val="4154610596"/>
                    </a:ext>
                  </a:extLst>
                </a:gridCol>
                <a:gridCol w="623309">
                  <a:extLst>
                    <a:ext uri="{9D8B030D-6E8A-4147-A177-3AD203B41FA5}">
                      <a16:colId xmlns:a16="http://schemas.microsoft.com/office/drawing/2014/main" val="3616302097"/>
                    </a:ext>
                  </a:extLst>
                </a:gridCol>
                <a:gridCol w="362389">
                  <a:extLst>
                    <a:ext uri="{9D8B030D-6E8A-4147-A177-3AD203B41FA5}">
                      <a16:colId xmlns:a16="http://schemas.microsoft.com/office/drawing/2014/main" val="3578352439"/>
                    </a:ext>
                  </a:extLst>
                </a:gridCol>
              </a:tblGrid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平日</a:t>
                      </a: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141376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PC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13.1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分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069911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700" b="1" i="0" u="none" strike="noStrike" dirty="0">
                          <a:solidFill>
                            <a:srgbClr val="00B05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スマホ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150.1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分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812810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700" b="1" i="0" u="none" strike="noStrike" dirty="0">
                          <a:solidFill>
                            <a:srgbClr val="1F4E78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タブレット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5.5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分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626273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endParaRPr lang="ja-JP" altLang="en-US" sz="1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479960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休日</a:t>
                      </a: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792" marR="8792" marT="87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639875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FF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PC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32.8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分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830682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700" b="1" i="0" u="none" strike="noStrike">
                          <a:solidFill>
                            <a:srgbClr val="00B05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スマホ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197.1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分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221302"/>
                  </a:ext>
                </a:extLst>
              </a:tr>
              <a:tr h="26204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700" b="1" i="0" u="none" strike="noStrike">
                          <a:solidFill>
                            <a:srgbClr val="1F4E78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タブレット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9.6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分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163791"/>
                  </a:ext>
                </a:extLst>
              </a:tr>
            </a:tbl>
          </a:graphicData>
        </a:graphic>
      </p:graphicFrame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0B22C793-2202-4E4F-AB53-3881068BA8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804817"/>
              </p:ext>
            </p:extLst>
          </p:nvPr>
        </p:nvGraphicFramePr>
        <p:xfrm>
          <a:off x="953534" y="2102299"/>
          <a:ext cx="2681654" cy="3427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5294289C-ECEF-4F9F-9A41-7337094C83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700181"/>
              </p:ext>
            </p:extLst>
          </p:nvPr>
        </p:nvGraphicFramePr>
        <p:xfrm>
          <a:off x="6121783" y="2163972"/>
          <a:ext cx="3198446" cy="3304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06D843-D47D-4B90-9490-A189A215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66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3B6ABB-6F4C-478F-B1C0-3A92491A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33" y="621716"/>
            <a:ext cx="7633742" cy="598435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US" altLang="ja-JP" sz="4000" dirty="0"/>
            </a:br>
            <a:r>
              <a:rPr lang="ja-JP" altLang="en-US" sz="4000" dirty="0"/>
              <a:t>　地域のデジタル化の要点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4000" dirty="0"/>
              <a:t>　</a:t>
            </a:r>
            <a:r>
              <a:rPr kumimoji="1" lang="ja-JP" altLang="en-US" sz="4000" dirty="0"/>
              <a:t>農業地域においては、</a:t>
            </a:r>
            <a:br>
              <a:rPr kumimoji="1" lang="en-US" altLang="ja-JP" sz="4000" dirty="0"/>
            </a:br>
            <a:r>
              <a:rPr lang="ja-JP" altLang="en-US" sz="4000" dirty="0"/>
              <a:t>「高額で難しいシステム」</a:t>
            </a:r>
            <a:br>
              <a:rPr lang="en-US" altLang="ja-JP" sz="4000" dirty="0"/>
            </a:br>
            <a:r>
              <a:rPr lang="ja-JP" altLang="en-US" sz="4000" dirty="0"/>
              <a:t>　がなくても</a:t>
            </a:r>
            <a:br>
              <a:rPr lang="en-US" altLang="ja-JP" sz="4000" dirty="0"/>
            </a:br>
            <a:br>
              <a:rPr kumimoji="1" lang="en-US" altLang="ja-JP" sz="4000" dirty="0"/>
            </a:br>
            <a:r>
              <a:rPr lang="ja-JP" altLang="en-US" sz="4400" dirty="0">
                <a:solidFill>
                  <a:srgbClr val="00B050"/>
                </a:solidFill>
              </a:rPr>
              <a:t>「</a:t>
            </a:r>
            <a:r>
              <a:rPr lang="en-US" altLang="ja-JP" sz="4400" dirty="0">
                <a:solidFill>
                  <a:srgbClr val="00B050"/>
                </a:solidFill>
              </a:rPr>
              <a:t>LINE</a:t>
            </a:r>
            <a:r>
              <a:rPr lang="ja-JP" altLang="en-US" sz="4400" dirty="0">
                <a:solidFill>
                  <a:srgbClr val="00B050"/>
                </a:solidFill>
              </a:rPr>
              <a:t>」</a:t>
            </a:r>
            <a:br>
              <a:rPr lang="en-US" altLang="ja-JP" sz="4400" dirty="0"/>
            </a:br>
            <a:r>
              <a:rPr kumimoji="1" lang="ja-JP" altLang="en-US" sz="4400" dirty="0">
                <a:solidFill>
                  <a:srgbClr val="FF0000"/>
                </a:solidFill>
              </a:rPr>
              <a:t>「</a:t>
            </a:r>
            <a:r>
              <a:rPr kumimoji="1" lang="en-US" altLang="ja-JP" sz="4400" dirty="0" err="1">
                <a:solidFill>
                  <a:srgbClr val="FF0000"/>
                </a:solidFill>
              </a:rPr>
              <a:t>Youtube</a:t>
            </a:r>
            <a:r>
              <a:rPr kumimoji="1" lang="ja-JP" altLang="en-US" sz="4400" dirty="0">
                <a:solidFill>
                  <a:srgbClr val="FF0000"/>
                </a:solidFill>
              </a:rPr>
              <a:t>」</a:t>
            </a:r>
            <a:br>
              <a:rPr kumimoji="1" lang="en-US" altLang="ja-JP" sz="4000" dirty="0"/>
            </a:br>
            <a:r>
              <a:rPr kumimoji="1" lang="ja-JP" altLang="en-US" sz="4000" dirty="0"/>
              <a:t>　</a:t>
            </a:r>
            <a:r>
              <a:rPr lang="ja-JP" altLang="en-US" sz="4000" dirty="0"/>
              <a:t>だけでもデジタル化できる</a:t>
            </a:r>
            <a:br>
              <a:rPr kumimoji="1" lang="ja-JP" altLang="en-US" sz="1400" dirty="0"/>
            </a:b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094F45E-0C04-446F-967A-DEDDCE57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64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C58BF058-26D1-421E-AAF1-597C146FA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786104"/>
              </p:ext>
            </p:extLst>
          </p:nvPr>
        </p:nvGraphicFramePr>
        <p:xfrm>
          <a:off x="726141" y="224118"/>
          <a:ext cx="8068235" cy="410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A88DB9DF-B57D-4A33-95FA-CB1DCD7CC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99464"/>
              </p:ext>
            </p:extLst>
          </p:nvPr>
        </p:nvGraphicFramePr>
        <p:xfrm>
          <a:off x="6409765" y="2014771"/>
          <a:ext cx="2008094" cy="2057400"/>
        </p:xfrm>
        <a:graphic>
          <a:graphicData uri="http://schemas.openxmlformats.org/drawingml/2006/table">
            <a:tbl>
              <a:tblPr/>
              <a:tblGrid>
                <a:gridCol w="925717">
                  <a:extLst>
                    <a:ext uri="{9D8B030D-6E8A-4147-A177-3AD203B41FA5}">
                      <a16:colId xmlns:a16="http://schemas.microsoft.com/office/drawing/2014/main" val="2538203692"/>
                    </a:ext>
                  </a:extLst>
                </a:gridCol>
                <a:gridCol w="754815">
                  <a:extLst>
                    <a:ext uri="{9D8B030D-6E8A-4147-A177-3AD203B41FA5}">
                      <a16:colId xmlns:a16="http://schemas.microsoft.com/office/drawing/2014/main" val="902582094"/>
                    </a:ext>
                  </a:extLst>
                </a:gridCol>
                <a:gridCol w="327562">
                  <a:extLst>
                    <a:ext uri="{9D8B030D-6E8A-4147-A177-3AD203B41FA5}">
                      <a16:colId xmlns:a16="http://schemas.microsoft.com/office/drawing/2014/main" val="259518242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LINE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90.3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560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Youtube</a:t>
                      </a:r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85.2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6520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Instagram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42.3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7609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Twitter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42.3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603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Facebook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31.9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7022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TikTok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17.3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2966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ニコニコ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14.5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241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Mobage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2.7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9584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MIXI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％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2563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68746A2-DCAB-4DE6-8D69-AEC1C9553E76}"/>
              </a:ext>
            </a:extLst>
          </p:cNvPr>
          <p:cNvSpPr txBox="1"/>
          <p:nvPr/>
        </p:nvSpPr>
        <p:spPr>
          <a:xfrm>
            <a:off x="1962356" y="4499236"/>
            <a:ext cx="703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総務省　　　</a:t>
            </a:r>
            <a:r>
              <a:rPr lang="en-US" altLang="ja-JP" dirty="0"/>
              <a:t>https://www.soumu.go.jp/main_content/000765258.pdf</a:t>
            </a:r>
            <a:endParaRPr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279EE8D-616F-4C73-AB37-FEFEB13A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5332A6-B260-3F81-6679-9A7D073F9952}"/>
              </a:ext>
            </a:extLst>
          </p:cNvPr>
          <p:cNvSpPr txBox="1"/>
          <p:nvPr/>
        </p:nvSpPr>
        <p:spPr>
          <a:xfrm>
            <a:off x="1345941" y="5333174"/>
            <a:ext cx="661247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00B050"/>
                </a:solidFill>
              </a:rPr>
              <a:t>「</a:t>
            </a:r>
            <a:r>
              <a:rPr lang="en-US" altLang="ja-JP" sz="3200" dirty="0">
                <a:solidFill>
                  <a:srgbClr val="00B050"/>
                </a:solidFill>
              </a:rPr>
              <a:t>LINE</a:t>
            </a:r>
            <a:r>
              <a:rPr lang="ja-JP" altLang="en-US" sz="3200" dirty="0">
                <a:solidFill>
                  <a:srgbClr val="00B050"/>
                </a:solidFill>
              </a:rPr>
              <a:t>」</a:t>
            </a:r>
            <a:r>
              <a:rPr kumimoji="1" lang="ja-JP" altLang="en-US" sz="3200" dirty="0">
                <a:solidFill>
                  <a:srgbClr val="FF0000"/>
                </a:solidFill>
              </a:rPr>
              <a:t>「</a:t>
            </a:r>
            <a:r>
              <a:rPr kumimoji="1" lang="en-US" altLang="ja-JP" sz="3200" dirty="0" err="1">
                <a:solidFill>
                  <a:srgbClr val="FF0000"/>
                </a:solidFill>
              </a:rPr>
              <a:t>Youtube</a:t>
            </a:r>
            <a:r>
              <a:rPr kumimoji="1" lang="ja-JP" altLang="en-US" sz="3200" dirty="0">
                <a:solidFill>
                  <a:srgbClr val="FF0000"/>
                </a:solidFill>
              </a:rPr>
              <a:t>」</a:t>
            </a:r>
            <a:br>
              <a:rPr kumimoji="1" lang="en-US" altLang="ja-JP" sz="2800" dirty="0"/>
            </a:br>
            <a:r>
              <a:rPr kumimoji="1" lang="ja-JP" altLang="en-US" sz="2800" dirty="0"/>
              <a:t>　</a:t>
            </a:r>
            <a:r>
              <a:rPr lang="ja-JP" altLang="en-US" sz="2800" dirty="0"/>
              <a:t>だけでも、十分にデジタル化できる</a:t>
            </a:r>
            <a:br>
              <a:rPr kumimoji="1" lang="ja-JP" altLang="en-US" sz="1100" dirty="0"/>
            </a:b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7273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674653-67BD-4AF8-A900-BED891F0C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+mn-ea"/>
                <a:ea typeface="+mn-ea"/>
              </a:rPr>
              <a:t>①</a:t>
            </a:r>
            <a:r>
              <a:rPr lang="en-US" altLang="ja-JP" dirty="0">
                <a:latin typeface="+mn-ea"/>
                <a:ea typeface="+mn-ea"/>
              </a:rPr>
              <a:t>LINE</a:t>
            </a:r>
            <a:r>
              <a:rPr lang="ja-JP" altLang="en-US" dirty="0">
                <a:latin typeface="+mn-ea"/>
                <a:ea typeface="+mn-ea"/>
              </a:rPr>
              <a:t>の特徴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8EB926-35E2-4220-ADF1-9ACEF33C3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874517"/>
            <a:ext cx="7633742" cy="35935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3200" dirty="0"/>
              <a:t>既存ユーザーをリピーターにするには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最適なツール。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難易度が高いが、最も高機能で効果が高い。</a:t>
            </a: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・ユーザーが最も多い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・個人でも簡単につながる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・機能を持たせると、決済などの効果が上がるが、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少し難しくなる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67A8C9-6377-4D89-B389-A670D8E1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302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674653-67BD-4AF8-A900-BED891F0C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+mn-ea"/>
                <a:ea typeface="+mn-ea"/>
              </a:rPr>
              <a:t>②</a:t>
            </a:r>
            <a:r>
              <a:rPr lang="en-US" altLang="ja-JP" dirty="0">
                <a:latin typeface="+mn-ea"/>
                <a:ea typeface="+mn-ea"/>
              </a:rPr>
              <a:t>YOUTUBE</a:t>
            </a:r>
            <a:r>
              <a:rPr lang="ja-JP" altLang="en-US" dirty="0">
                <a:latin typeface="+mn-ea"/>
                <a:ea typeface="+mn-ea"/>
              </a:rPr>
              <a:t>の特徴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678F57E4-60AE-4DB8-ABA2-140DCA2E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406" y="1874517"/>
            <a:ext cx="7633742" cy="4311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/>
              <a:t>検索にあたる強力な動画投稿サイト</a:t>
            </a: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・検索に引っかかるので、効果はかなり高い。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・動画編集は難易度が高いので、身内に得意な人がいなければ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外注で発信。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・アカウント登録者の多いインフルエンサーを雇うと効果的</a:t>
            </a:r>
            <a:endParaRPr kumimoji="1" lang="en-US" altLang="ja-JP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CEB1865-6CCB-4566-90E0-9E651B2A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492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965653" y="1009914"/>
            <a:ext cx="7497030" cy="4243404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【</a:t>
            </a:r>
            <a:r>
              <a:rPr kumimoji="1" lang="ja-JP" altLang="en-US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第２章</a:t>
            </a:r>
            <a: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】</a:t>
            </a:r>
            <a:b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</a:br>
            <a:endParaRPr kumimoji="1" lang="en-US" altLang="ja-JP" sz="44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Garamond" panose="02020404030301010803"/>
              <a:ea typeface="ＭＳ Ｐゴシック" panose="020B0600070205080204" pitchFamily="50" charset="-128"/>
              <a:cs typeface="+mj-cs"/>
            </a:endParaRPr>
          </a:p>
          <a:p>
            <a:pPr algn="ctr"/>
            <a:r>
              <a:rPr lang="ja-JP" altLang="en-US" sz="5500" dirty="0">
                <a:solidFill>
                  <a:srgbClr val="212121"/>
                </a:solidFill>
                <a:latin typeface="Arial Black" panose="020B0A04020102020204" pitchFamily="34" charset="0"/>
              </a:rPr>
              <a:t>組合員と</a:t>
            </a:r>
            <a:r>
              <a:rPr lang="en-US" altLang="ja-JP" sz="5500" dirty="0">
                <a:solidFill>
                  <a:srgbClr val="212121"/>
                </a:solidFill>
                <a:latin typeface="Arial Black" panose="020B0A04020102020204" pitchFamily="34" charset="0"/>
              </a:rPr>
              <a:t>LINE</a:t>
            </a:r>
            <a:r>
              <a:rPr lang="ja-JP" altLang="en-US" sz="5500" dirty="0">
                <a:solidFill>
                  <a:srgbClr val="212121"/>
                </a:solidFill>
                <a:latin typeface="Arial Black" panose="020B0A04020102020204" pitchFamily="34" charset="0"/>
              </a:rPr>
              <a:t>で</a:t>
            </a:r>
            <a:endParaRPr lang="en-US" altLang="ja-JP" sz="5500" dirty="0">
              <a:solidFill>
                <a:srgbClr val="2121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ja-JP" altLang="en-US" sz="5500" dirty="0">
                <a:solidFill>
                  <a:srgbClr val="212121"/>
                </a:solidFill>
                <a:latin typeface="Arial Black" panose="020B0A04020102020204" pitchFamily="34" charset="0"/>
              </a:rPr>
              <a:t>つながる</a:t>
            </a:r>
            <a:r>
              <a:rPr lang="en-US" altLang="ja-JP" sz="5500" dirty="0">
                <a:solidFill>
                  <a:srgbClr val="212121"/>
                </a:solidFill>
                <a:latin typeface="Arial Black" panose="020B0A04020102020204" pitchFamily="34" charset="0"/>
              </a:rPr>
              <a:t>DX</a:t>
            </a:r>
            <a:r>
              <a:rPr lang="ja-JP" altLang="en-US" sz="5500" dirty="0">
                <a:solidFill>
                  <a:srgbClr val="212121"/>
                </a:solidFill>
                <a:latin typeface="Arial Black" panose="020B0A04020102020204" pitchFamily="34" charset="0"/>
              </a:rPr>
              <a:t>！</a:t>
            </a:r>
            <a:endParaRPr lang="en-US" altLang="ja-JP" sz="5500" dirty="0">
              <a:solidFill>
                <a:srgbClr val="212121"/>
              </a:solidFill>
              <a:latin typeface="Arial Black" panose="020B0A04020102020204" pitchFamily="34" charset="0"/>
            </a:endParaRPr>
          </a:p>
          <a:p>
            <a:endParaRPr kumimoji="1" lang="en-US" altLang="ja-JP" sz="49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r>
              <a:rPr lang="ja-JP" altLang="en-US" sz="4900" dirty="0">
                <a:solidFill>
                  <a:srgbClr val="212121"/>
                </a:solidFill>
                <a:latin typeface="Arial Black" panose="020B0A04020102020204" pitchFamily="34" charset="0"/>
              </a:rPr>
              <a:t>　</a:t>
            </a:r>
            <a:r>
              <a:rPr lang="en-US" altLang="ja-JP" sz="4900" dirty="0">
                <a:solidFill>
                  <a:srgbClr val="00B050"/>
                </a:solidFill>
                <a:latin typeface="Arial Black" panose="020B0A04020102020204" pitchFamily="34" charset="0"/>
              </a:rPr>
              <a:t>LINE</a:t>
            </a:r>
            <a:r>
              <a:rPr lang="ja-JP" altLang="en-US" sz="4900" dirty="0">
                <a:solidFill>
                  <a:srgbClr val="00B050"/>
                </a:solidFill>
                <a:latin typeface="Arial Black" panose="020B0A04020102020204" pitchFamily="34" charset="0"/>
              </a:rPr>
              <a:t>の便利テクニック</a:t>
            </a:r>
            <a:endParaRPr kumimoji="1" lang="ja-JP" altLang="en-US" sz="4400" b="0" i="0" u="none" strike="noStrike" kern="1200" cap="all" spc="15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AF427A1-0C23-47EC-92D2-7E52AC39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998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79C1BBDF-FF79-6BA4-6275-2D29F4F2E944}"/>
              </a:ext>
            </a:extLst>
          </p:cNvPr>
          <p:cNvSpPr/>
          <p:nvPr/>
        </p:nvSpPr>
        <p:spPr>
          <a:xfrm>
            <a:off x="453700" y="541175"/>
            <a:ext cx="6913983" cy="4338735"/>
          </a:xfrm>
          <a:prstGeom prst="wedgeRoundRectCallout">
            <a:avLst>
              <a:gd name="adj1" fmla="val 39896"/>
              <a:gd name="adj2" fmla="val 559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951721"/>
            <a:ext cx="7633742" cy="39281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100" b="0" i="0" u="none" strike="noStrike" kern="1200" cap="all" spc="150" normalizeH="0" baseline="0" noProof="0" dirty="0">
                <a:ln>
                  <a:noFill/>
                </a:ln>
                <a:solidFill>
                  <a:srgbClr val="171312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LINE</a:t>
            </a:r>
            <a:r>
              <a:rPr kumimoji="1" lang="ja-JP" altLang="en-US" sz="5100" b="0" i="0" u="none" strike="noStrike" kern="1200" cap="all" spc="150" normalizeH="0" baseline="0" noProof="0" dirty="0">
                <a:ln>
                  <a:noFill/>
                </a:ln>
                <a:solidFill>
                  <a:srgbClr val="171312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で十分に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0" i="0" u="none" strike="noStrike" kern="1200" cap="all" spc="150" normalizeH="0" baseline="0" noProof="0" dirty="0">
                <a:ln>
                  <a:noFill/>
                </a:ln>
                <a:solidFill>
                  <a:srgbClr val="171312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デジタル化できます！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0" i="0" u="none" strike="noStrike" kern="1200" cap="all" spc="150" normalizeH="0" baseline="0" noProof="0" dirty="0">
                <a:ln>
                  <a:noFill/>
                </a:ln>
                <a:solidFill>
                  <a:srgbClr val="171312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組合員と</a:t>
            </a:r>
            <a:r>
              <a:rPr kumimoji="1" lang="en-US" altLang="ja-JP" sz="5100" b="0" i="0" u="none" strike="noStrike" kern="1200" cap="all" spc="150" normalizeH="0" baseline="0" noProof="0" dirty="0">
                <a:ln>
                  <a:noFill/>
                </a:ln>
                <a:solidFill>
                  <a:srgbClr val="171312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LINE</a:t>
            </a:r>
            <a:r>
              <a:rPr kumimoji="1" lang="ja-JP" altLang="en-US" sz="5100" b="0" i="0" u="none" strike="noStrike" kern="1200" cap="all" spc="150" normalizeH="0" baseline="0" noProof="0" dirty="0">
                <a:ln>
                  <a:noFill/>
                </a:ln>
                <a:solidFill>
                  <a:srgbClr val="171312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で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100" b="0" i="0" u="none" strike="noStrike" kern="1200" cap="all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もっと深くつながる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テクニック</a:t>
            </a:r>
            <a:endParaRPr kumimoji="1" lang="ja-JP" altLang="en-US" sz="5100" b="0" i="0" u="none" strike="noStrike" kern="1200" cap="all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4FC95C-FFD5-81C8-D30F-095FA2B2D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674" y="4879910"/>
            <a:ext cx="1979787" cy="175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67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29D0D9F-AA72-199B-EE1D-89AB635C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8D585-A994-088D-0786-7DFD511D1ECC}"/>
              </a:ext>
            </a:extLst>
          </p:cNvPr>
          <p:cNvSpPr txBox="1"/>
          <p:nvPr/>
        </p:nvSpPr>
        <p:spPr>
          <a:xfrm>
            <a:off x="1175658" y="3945506"/>
            <a:ext cx="280851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400" dirty="0"/>
              <a:t>②中級</a:t>
            </a:r>
          </a:p>
          <a:p>
            <a:r>
              <a:rPr lang="ja-JP" altLang="en-US" sz="2400" dirty="0"/>
              <a:t>送信取り消し</a:t>
            </a:r>
            <a:endParaRPr lang="en-US" altLang="ja-JP" sz="2400" dirty="0"/>
          </a:p>
          <a:p>
            <a:r>
              <a:rPr lang="ja-JP" altLang="en-US" sz="2400" dirty="0"/>
              <a:t>ビデオ</a:t>
            </a:r>
          </a:p>
          <a:p>
            <a:r>
              <a:rPr lang="en-US" altLang="ja-JP" sz="2400" dirty="0"/>
              <a:t>KEEP</a:t>
            </a:r>
          </a:p>
          <a:p>
            <a:r>
              <a:rPr lang="ja-JP" altLang="en-US" sz="2400" dirty="0"/>
              <a:t>位置情報を送る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1CD861-D481-134E-4F9D-68C2EB020062}"/>
              </a:ext>
            </a:extLst>
          </p:cNvPr>
          <p:cNvSpPr txBox="1"/>
          <p:nvPr/>
        </p:nvSpPr>
        <p:spPr>
          <a:xfrm>
            <a:off x="4833261" y="3944162"/>
            <a:ext cx="296713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400" dirty="0"/>
              <a:t>③上級</a:t>
            </a:r>
          </a:p>
          <a:p>
            <a:r>
              <a:rPr lang="ja-JP" altLang="en-US" sz="2400" dirty="0"/>
              <a:t>お気に入り</a:t>
            </a:r>
          </a:p>
          <a:p>
            <a:r>
              <a:rPr lang="ja-JP" altLang="en-US" sz="2400" dirty="0"/>
              <a:t>お金を送る</a:t>
            </a:r>
          </a:p>
          <a:p>
            <a:r>
              <a:rPr lang="ja-JP" altLang="en-US" sz="2400" dirty="0"/>
              <a:t>日程調整</a:t>
            </a:r>
          </a:p>
          <a:p>
            <a:r>
              <a:rPr lang="ja-JP" altLang="en-US" sz="2400" dirty="0"/>
              <a:t>投票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931AD98-CD56-6915-7D32-F1D373D98C79}"/>
              </a:ext>
            </a:extLst>
          </p:cNvPr>
          <p:cNvSpPr txBox="1"/>
          <p:nvPr/>
        </p:nvSpPr>
        <p:spPr>
          <a:xfrm>
            <a:off x="1175657" y="1900639"/>
            <a:ext cx="433873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400" dirty="0"/>
              <a:t>①初級</a:t>
            </a:r>
          </a:p>
          <a:p>
            <a:r>
              <a:rPr lang="ja-JP" altLang="en-US" sz="2400" dirty="0"/>
              <a:t>文字を大きく</a:t>
            </a:r>
            <a:endParaRPr lang="en-US" altLang="ja-JP" sz="2400" dirty="0"/>
          </a:p>
          <a:p>
            <a:r>
              <a:rPr lang="ja-JP" altLang="en-US" sz="2400" dirty="0"/>
              <a:t>グループ</a:t>
            </a:r>
          </a:p>
          <a:p>
            <a:r>
              <a:rPr lang="ja-JP" altLang="en-US" sz="2400" dirty="0"/>
              <a:t>友だちの名前を変更する方法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5F58C9-0A74-243E-E0AE-DE748718D72F}"/>
              </a:ext>
            </a:extLst>
          </p:cNvPr>
          <p:cNvSpPr txBox="1"/>
          <p:nvPr/>
        </p:nvSpPr>
        <p:spPr>
          <a:xfrm>
            <a:off x="1292290" y="534827"/>
            <a:ext cx="7459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400" dirty="0">
                <a:solidFill>
                  <a:srgbClr val="00B050"/>
                </a:solidFill>
              </a:rPr>
              <a:t>LINE</a:t>
            </a:r>
            <a:r>
              <a:rPr lang="ja-JP" altLang="en-US" sz="4400" dirty="0">
                <a:solidFill>
                  <a:srgbClr val="00B050"/>
                </a:solidFill>
              </a:rPr>
              <a:t>活用</a:t>
            </a:r>
            <a:r>
              <a:rPr lang="en-US" altLang="ja-JP" sz="5400" dirty="0">
                <a:solidFill>
                  <a:srgbClr val="00B050"/>
                </a:solidFill>
              </a:rPr>
              <a:t> </a:t>
            </a:r>
            <a:r>
              <a:rPr lang="ja-JP" altLang="en-US" sz="4800" dirty="0">
                <a:solidFill>
                  <a:srgbClr val="00B050"/>
                </a:solidFill>
              </a:rPr>
              <a:t>便利テクニック</a:t>
            </a:r>
          </a:p>
        </p:txBody>
      </p:sp>
    </p:spTree>
    <p:extLst>
      <p:ext uri="{BB962C8B-B14F-4D97-AF65-F5344CB8AC3E}">
        <p14:creationId xmlns:p14="http://schemas.microsoft.com/office/powerpoint/2010/main" val="356813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3"/>
            <a:ext cx="5840964" cy="3429000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小さい文字が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見えない</a:t>
            </a:r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7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253573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初級　文字を大きく①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C1E677A-9B43-6316-7B13-AB189A669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70" y="1309720"/>
            <a:ext cx="2501714" cy="54117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16D7123-6374-E67F-E06F-5D888783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18" y="1309719"/>
            <a:ext cx="2501715" cy="5411756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52B3AF08-72ED-1BB6-9819-3B0016878DE8}"/>
              </a:ext>
            </a:extLst>
          </p:cNvPr>
          <p:cNvSpPr/>
          <p:nvPr/>
        </p:nvSpPr>
        <p:spPr>
          <a:xfrm rot="10388860">
            <a:off x="3657766" y="1359521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DF7F2A10-D507-0650-6E65-71C811822CB7}"/>
              </a:ext>
            </a:extLst>
          </p:cNvPr>
          <p:cNvSpPr/>
          <p:nvPr/>
        </p:nvSpPr>
        <p:spPr>
          <a:xfrm rot="10388860">
            <a:off x="6721318" y="5808310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78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178481-8A7D-4266-9769-0C48B8D9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0865"/>
            <a:ext cx="7886700" cy="63919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ja-JP" altLang="en-US" sz="2585" dirty="0">
                <a:latin typeface="メイリオ" panose="020B0604030504040204" pitchFamily="50" charset="-128"/>
                <a:ea typeface="メイリオ" panose="020B0604030504040204" pitchFamily="50" charset="-128"/>
              </a:rPr>
              <a:t>講師プロフィール</a:t>
            </a:r>
            <a:endParaRPr lang="ja-JP" altLang="en-US" sz="3323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F99330-6DFA-4896-9735-55E8F9FED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99" y="1455496"/>
            <a:ext cx="7886700" cy="51095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ja-JP" altLang="en-US" sz="3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村井宗明   </a:t>
            </a:r>
            <a:r>
              <a:rPr lang="en-US" altLang="ja-JP" sz="23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3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エンジニア、</a:t>
            </a:r>
            <a:endParaRPr lang="en-US" altLang="ja-JP" sz="23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3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 東武トップツアーズ</a:t>
            </a:r>
            <a:r>
              <a:rPr lang="en-US" altLang="ja-JP" sz="23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CDO</a:t>
            </a:r>
            <a:endParaRPr lang="en-US" altLang="ja-JP" sz="3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015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015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小学生の頃からプログラミングを覚えてゲーム開発。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衆議院議員（３期）、 文部科学大臣政務官を経験し、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行政デジタル化の専門家に。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政界引退後、ヤフー株式会社、</a:t>
            </a:r>
            <a:r>
              <a:rPr lang="en-US" altLang="ja-JP" sz="22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gumi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株式会社などを経て、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昨年１２月から東武トップツアーズへ</a:t>
            </a:r>
            <a:b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（開発作品）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「ワクチン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予約システム」「文部科学省 子供の学び応援」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「経済産業省 コロナ事業者サポート」　や多くの自治体など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（資格）</a:t>
            </a: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情報処理技術者（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FE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  、ＡＩ 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2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DeepLearnig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協会 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検定）、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パスポート 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930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ﾔﾌｰﾘｽﾃｨﾝｸﾞ広告ﾌﾟﾛﾌｪｯｼｮﾅﾙ試験 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912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広告</a:t>
            </a:r>
            <a:r>
              <a:rPr lang="en-US" altLang="ja-JP" sz="22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GreenBadge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(Basic)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アナリスト、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エキスパート、マイナンバー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級、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 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TOEIC  835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点、ケアクラーク（介護事務）、ホームヘルパー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級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8CDB57-55A0-48F0-8FEA-D281C149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6D4438F-90A7-4B96-B4CC-F065B87DD160}" type="slidenum">
              <a:rPr kumimoji="1"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22041"/>
              <a:t>2</a:t>
            </a:fld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D8CB797-5C70-4809-A8F9-C8D0EB24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932" y="3267154"/>
            <a:ext cx="2629435" cy="14862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9ED5E6-D98B-419F-86A2-40D0EF784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84" y="1618233"/>
            <a:ext cx="2663383" cy="14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94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253573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初級１　文字を大きく②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DF1C13-DBF7-DBF9-02AE-EFC9540E0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89" y="1388615"/>
            <a:ext cx="2411135" cy="5215812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A61D82AA-CBB7-EE8E-8036-FF34D8640EE4}"/>
              </a:ext>
            </a:extLst>
          </p:cNvPr>
          <p:cNvSpPr/>
          <p:nvPr/>
        </p:nvSpPr>
        <p:spPr>
          <a:xfrm rot="10388860">
            <a:off x="3956346" y="2348566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3107066-0B88-5BDC-BAE7-BB681ED7E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6" y="1388615"/>
            <a:ext cx="2411135" cy="5215812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252E90AE-DA61-5126-2201-7F8143CC21A6}"/>
              </a:ext>
            </a:extLst>
          </p:cNvPr>
          <p:cNvSpPr/>
          <p:nvPr/>
        </p:nvSpPr>
        <p:spPr>
          <a:xfrm rot="10388860">
            <a:off x="6152151" y="3138636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071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3"/>
            <a:ext cx="5840964" cy="3429000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グループの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作り方が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わからない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46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356210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初級２　</a:t>
            </a:r>
            <a:r>
              <a:rPr lang="en-US" altLang="ja-JP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グループ①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6D38F85-EF9E-1F67-CA23-4B51867BD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83" y="1500717"/>
            <a:ext cx="2346436" cy="50758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CC67FF2-ACF9-F115-0A7D-A0D5CB24E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24" y="1500717"/>
            <a:ext cx="2346436" cy="5075853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04A1C795-368F-5C5E-25E6-BE9E6637450F}"/>
              </a:ext>
            </a:extLst>
          </p:cNvPr>
          <p:cNvSpPr/>
          <p:nvPr/>
        </p:nvSpPr>
        <p:spPr>
          <a:xfrm rot="10388860">
            <a:off x="3535684" y="1443498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1B663F0-5BB1-342B-2E05-8CC2090516DE}"/>
              </a:ext>
            </a:extLst>
          </p:cNvPr>
          <p:cNvSpPr/>
          <p:nvPr/>
        </p:nvSpPr>
        <p:spPr>
          <a:xfrm rot="10388860">
            <a:off x="6496011" y="1857894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064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356210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初級２　</a:t>
            </a:r>
            <a:r>
              <a:rPr lang="en-US" altLang="ja-JP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グループ②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FCADAE6-472F-92B9-0F20-72F62DEB3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18" y="1576873"/>
            <a:ext cx="2336507" cy="50543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355F511-FDA1-93D2-A801-2852C97FE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0" y="1576874"/>
            <a:ext cx="2336507" cy="5054375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8A080302-EFE3-01FD-066B-7EDA14F0E4FF}"/>
              </a:ext>
            </a:extLst>
          </p:cNvPr>
          <p:cNvSpPr/>
          <p:nvPr/>
        </p:nvSpPr>
        <p:spPr>
          <a:xfrm rot="13723046">
            <a:off x="3549463" y="3749200"/>
            <a:ext cx="868375" cy="70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8EFEB676-7F4F-D96E-9E64-82AFCEDF1970}"/>
              </a:ext>
            </a:extLst>
          </p:cNvPr>
          <p:cNvSpPr/>
          <p:nvPr/>
        </p:nvSpPr>
        <p:spPr>
          <a:xfrm rot="13723046">
            <a:off x="3549463" y="2189182"/>
            <a:ext cx="868375" cy="70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F64F9C31-EF93-705B-4324-D9F036CD41C0}"/>
              </a:ext>
            </a:extLst>
          </p:cNvPr>
          <p:cNvSpPr/>
          <p:nvPr/>
        </p:nvSpPr>
        <p:spPr>
          <a:xfrm rot="13723046">
            <a:off x="7092584" y="2243299"/>
            <a:ext cx="868375" cy="70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7867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2407298" y="433873"/>
            <a:ext cx="6456784" cy="3429000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山田が２人いて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誰なのか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わからない</a:t>
            </a:r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98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356210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初級３　名前を変える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6EEDFE0-6AD5-E87D-6787-FFC566B44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61" y="1884915"/>
            <a:ext cx="2041603" cy="44164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9A53288-171E-0A4B-F3F7-2E73EBEC4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58" y="1830576"/>
            <a:ext cx="2041603" cy="44164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B7166CD-CAC3-7FB7-05F0-CBB7B6C93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35" y="1830576"/>
            <a:ext cx="2041603" cy="4416434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136D5FC5-5E42-3F8E-3673-72E86B282F1F}"/>
              </a:ext>
            </a:extLst>
          </p:cNvPr>
          <p:cNvSpPr/>
          <p:nvPr/>
        </p:nvSpPr>
        <p:spPr>
          <a:xfrm rot="16745171">
            <a:off x="6666932" y="3083768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1B663F0-5BB1-342B-2E05-8CC2090516DE}"/>
              </a:ext>
            </a:extLst>
          </p:cNvPr>
          <p:cNvSpPr/>
          <p:nvPr/>
        </p:nvSpPr>
        <p:spPr>
          <a:xfrm rot="10388860">
            <a:off x="5259547" y="4407881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4A1C795-368F-5C5E-25E6-BE9E6637450F}"/>
              </a:ext>
            </a:extLst>
          </p:cNvPr>
          <p:cNvSpPr/>
          <p:nvPr/>
        </p:nvSpPr>
        <p:spPr>
          <a:xfrm rot="3503411">
            <a:off x="572637" y="2933246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C3C586C1-B02F-A217-BE47-7D3F9AAB33B6}"/>
              </a:ext>
            </a:extLst>
          </p:cNvPr>
          <p:cNvSpPr/>
          <p:nvPr/>
        </p:nvSpPr>
        <p:spPr>
          <a:xfrm rot="10388860">
            <a:off x="7935796" y="3748009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328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やばい！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間違えて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送った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356210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中級１　送信取り消し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4A1C795-368F-5C5E-25E6-BE9E6637450F}"/>
              </a:ext>
            </a:extLst>
          </p:cNvPr>
          <p:cNvSpPr/>
          <p:nvPr/>
        </p:nvSpPr>
        <p:spPr>
          <a:xfrm rot="10388860">
            <a:off x="3657766" y="3478802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01A4E3-A7DB-2310-18B3-D6272476B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67" y="1432924"/>
            <a:ext cx="2352336" cy="50886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B8BE905-F998-34E4-8355-AF1DFA4C5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91" y="1355380"/>
            <a:ext cx="2428717" cy="5253845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136D5FC5-5E42-3F8E-3673-72E86B282F1F}"/>
              </a:ext>
            </a:extLst>
          </p:cNvPr>
          <p:cNvSpPr/>
          <p:nvPr/>
        </p:nvSpPr>
        <p:spPr>
          <a:xfrm rot="18988908">
            <a:off x="5004635" y="3446990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4B8AE7-6CDD-F33E-EEAB-9611D968DF65}"/>
              </a:ext>
            </a:extLst>
          </p:cNvPr>
          <p:cNvSpPr txBox="1"/>
          <p:nvPr/>
        </p:nvSpPr>
        <p:spPr>
          <a:xfrm>
            <a:off x="3665008" y="4237174"/>
            <a:ext cx="122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長押し</a:t>
            </a:r>
          </a:p>
        </p:txBody>
      </p:sp>
    </p:spTree>
    <p:extLst>
      <p:ext uri="{BB962C8B-B14F-4D97-AF65-F5344CB8AC3E}">
        <p14:creationId xmlns:p14="http://schemas.microsoft.com/office/powerpoint/2010/main" val="23062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ビデオ通話で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顔を見ながら孫と話したい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6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356210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中級２　ビデオ通話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1B663F0-5BB1-342B-2E05-8CC2090516DE}"/>
              </a:ext>
            </a:extLst>
          </p:cNvPr>
          <p:cNvSpPr/>
          <p:nvPr/>
        </p:nvSpPr>
        <p:spPr>
          <a:xfrm rot="10388860">
            <a:off x="7408788" y="1794465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E9817D3-2D82-E54D-3A1B-D1D106CA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45" y="1513479"/>
            <a:ext cx="2327595" cy="503509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2B8066F-7014-4AC1-F547-87BE0890B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8" y="1521245"/>
            <a:ext cx="2327595" cy="5035096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04A1C795-368F-5C5E-25E6-BE9E6637450F}"/>
              </a:ext>
            </a:extLst>
          </p:cNvPr>
          <p:cNvSpPr/>
          <p:nvPr/>
        </p:nvSpPr>
        <p:spPr>
          <a:xfrm rot="10388860">
            <a:off x="3405041" y="1573657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91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2E8698-CBC1-4DD7-9168-9FF0298F39D2}"/>
              </a:ext>
            </a:extLst>
          </p:cNvPr>
          <p:cNvSpPr txBox="1">
            <a:spLocks/>
          </p:cNvSpPr>
          <p:nvPr/>
        </p:nvSpPr>
        <p:spPr>
          <a:xfrm>
            <a:off x="1225629" y="1628480"/>
            <a:ext cx="7497030" cy="27373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【</a:t>
            </a:r>
            <a:r>
              <a:rPr kumimoji="1" lang="ja-JP" altLang="en-US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第１章</a:t>
            </a:r>
            <a:r>
              <a:rPr kumimoji="1" lang="en-US" altLang="ja-JP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】</a:t>
            </a:r>
            <a:br>
              <a:rPr kumimoji="1" lang="en-US" altLang="ja-JP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</a:br>
            <a:br>
              <a:rPr kumimoji="1" lang="en-US" altLang="ja-JP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</a:br>
            <a:r>
              <a:rPr kumimoji="1" lang="ja-JP" altLang="en-US" sz="49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農業を取り巻く今後の</a:t>
            </a:r>
            <a:r>
              <a:rPr kumimoji="1" lang="en-US" altLang="ja-JP" sz="49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DX</a:t>
            </a:r>
            <a:endParaRPr kumimoji="1" lang="ja-JP" altLang="en-US" sz="4000" b="0" i="0" u="none" strike="noStrike" kern="1200" cap="none" spc="0" normalizeH="0" baseline="0" noProof="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aramond" panose="02020404030301010803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AA635C4-875D-4BA1-989F-27355C9C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7149" y="6489451"/>
            <a:ext cx="395510" cy="279400"/>
          </a:xfrm>
        </p:spPr>
        <p:txBody>
          <a:bodyPr/>
          <a:lstStyle/>
          <a:p>
            <a:fld id="{2CA21C09-55AC-4719-BB36-E07DD41E6FFE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9018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ずっと写真を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保管して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おきたい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73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8" y="356210"/>
            <a:ext cx="7633742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中級３　</a:t>
            </a:r>
            <a:r>
              <a:rPr lang="en-US" altLang="ja-JP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KEEP</a:t>
            </a: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機能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1B663F0-5BB1-342B-2E05-8CC2090516DE}"/>
              </a:ext>
            </a:extLst>
          </p:cNvPr>
          <p:cNvSpPr/>
          <p:nvPr/>
        </p:nvSpPr>
        <p:spPr>
          <a:xfrm>
            <a:off x="4477877" y="3534430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0AECC8D-7C0F-0A26-9ABD-B1EF52FBE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3" y="1529690"/>
            <a:ext cx="2253131" cy="48740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973D937-937F-E4CE-D771-7316BCC4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64" y="1529690"/>
            <a:ext cx="2172664" cy="4699946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04A1C795-368F-5C5E-25E6-BE9E6637450F}"/>
              </a:ext>
            </a:extLst>
          </p:cNvPr>
          <p:cNvSpPr/>
          <p:nvPr/>
        </p:nvSpPr>
        <p:spPr>
          <a:xfrm rot="10388860">
            <a:off x="3370108" y="4437064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183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今いる店や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農地を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伝えたい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00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7" y="356210"/>
            <a:ext cx="7888001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中級４　位置情報を教える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ACE899-A539-B46B-514E-33CA046ED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46" y="1451268"/>
            <a:ext cx="2356353" cy="50973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04DF0D-9555-DDA9-EDE9-EB2041733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8" y="1478821"/>
            <a:ext cx="2324870" cy="50292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AED4053-ABE1-811F-D8BD-87957C687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76" y="1478821"/>
            <a:ext cx="2356354" cy="5097309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1B663F0-5BB1-342B-2E05-8CC2090516DE}"/>
              </a:ext>
            </a:extLst>
          </p:cNvPr>
          <p:cNvSpPr/>
          <p:nvPr/>
        </p:nvSpPr>
        <p:spPr>
          <a:xfrm>
            <a:off x="3566497" y="471626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4A1C795-368F-5C5E-25E6-BE9E6637450F}"/>
              </a:ext>
            </a:extLst>
          </p:cNvPr>
          <p:cNvSpPr/>
          <p:nvPr/>
        </p:nvSpPr>
        <p:spPr>
          <a:xfrm rot="1376878">
            <a:off x="172449" y="5646269"/>
            <a:ext cx="876173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C35CF7AA-B04D-25DA-B408-9C06A8986DA8}"/>
              </a:ext>
            </a:extLst>
          </p:cNvPr>
          <p:cNvSpPr/>
          <p:nvPr/>
        </p:nvSpPr>
        <p:spPr>
          <a:xfrm rot="18851446">
            <a:off x="7297587" y="215345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323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上司や妻を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優先的に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表示したい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81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7" y="356210"/>
            <a:ext cx="7888001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上級１　お気に入り表示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ACE899-A539-B46B-514E-33CA046ED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259" y="1451271"/>
            <a:ext cx="2356352" cy="5097306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1B663F0-5BB1-342B-2E05-8CC2090516DE}"/>
              </a:ext>
            </a:extLst>
          </p:cNvPr>
          <p:cNvSpPr/>
          <p:nvPr/>
        </p:nvSpPr>
        <p:spPr>
          <a:xfrm>
            <a:off x="1966214" y="5438083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C40275C-08EB-2B66-28B3-0FF4A286F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72" y="1359360"/>
            <a:ext cx="2441328" cy="5281127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C35CF7AA-B04D-25DA-B408-9C06A8986DA8}"/>
              </a:ext>
            </a:extLst>
          </p:cNvPr>
          <p:cNvSpPr/>
          <p:nvPr/>
        </p:nvSpPr>
        <p:spPr>
          <a:xfrm rot="8701457">
            <a:off x="6546513" y="515340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FC316B-FC70-B395-BAE0-455F8AB5682F}"/>
              </a:ext>
            </a:extLst>
          </p:cNvPr>
          <p:cNvSpPr/>
          <p:nvPr/>
        </p:nvSpPr>
        <p:spPr>
          <a:xfrm>
            <a:off x="131748" y="3429000"/>
            <a:ext cx="3647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押して</a:t>
            </a:r>
            <a:endParaRPr lang="en-US" altLang="ja-JP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右スライド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F5F47BF-1396-4CE4-21C1-C6CB53209B21}"/>
              </a:ext>
            </a:extLst>
          </p:cNvPr>
          <p:cNvSpPr/>
          <p:nvPr/>
        </p:nvSpPr>
        <p:spPr>
          <a:xfrm>
            <a:off x="5683447" y="3495624"/>
            <a:ext cx="2262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ピンの</a:t>
            </a:r>
            <a:endParaRPr lang="en-US" altLang="ja-JP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ボタン</a:t>
            </a:r>
            <a:endParaRPr lang="ja-JP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0520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お金を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送りたい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69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7" y="356210"/>
            <a:ext cx="7888001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上級２　お金を送る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0701" y="6495385"/>
            <a:ext cx="581799" cy="22608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016CF0-D3CB-4BD9-98D0-6CAC92F34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2" y="2011483"/>
            <a:ext cx="2072792" cy="44839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558448-A7D0-731A-FCE1-A20D66EC8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94" y="2011483"/>
            <a:ext cx="2072792" cy="44839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7A7FE4D-0F59-992D-8A83-1A9C106A6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03" y="2011483"/>
            <a:ext cx="2072792" cy="448390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3088E63-483F-F387-82EC-485CEE381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81" y="2011483"/>
            <a:ext cx="2071692" cy="4483902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98BA8334-8D87-0426-BD16-D10A9A407029}"/>
              </a:ext>
            </a:extLst>
          </p:cNvPr>
          <p:cNvSpPr/>
          <p:nvPr/>
        </p:nvSpPr>
        <p:spPr>
          <a:xfrm rot="8701457">
            <a:off x="677557" y="532251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10038294-224A-30EC-8A94-4C092C66F783}"/>
              </a:ext>
            </a:extLst>
          </p:cNvPr>
          <p:cNvSpPr/>
          <p:nvPr/>
        </p:nvSpPr>
        <p:spPr>
          <a:xfrm rot="8701457">
            <a:off x="3044456" y="489214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1CDCEE4C-3085-7BBC-B813-06AF0959A0C9}"/>
              </a:ext>
            </a:extLst>
          </p:cNvPr>
          <p:cNvSpPr/>
          <p:nvPr/>
        </p:nvSpPr>
        <p:spPr>
          <a:xfrm rot="8701457">
            <a:off x="5920922" y="453810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3017B99B-73FB-291B-59DD-D98903C2DCDD}"/>
              </a:ext>
            </a:extLst>
          </p:cNvPr>
          <p:cNvSpPr/>
          <p:nvPr/>
        </p:nvSpPr>
        <p:spPr>
          <a:xfrm rot="8701457">
            <a:off x="7582283" y="225292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8D62943-EA6B-17C1-D996-EA1C31281012}"/>
              </a:ext>
            </a:extLst>
          </p:cNvPr>
          <p:cNvSpPr/>
          <p:nvPr/>
        </p:nvSpPr>
        <p:spPr>
          <a:xfrm rot="8701457">
            <a:off x="8079261" y="537194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9586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グループで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日程を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調整したい</a:t>
            </a:r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22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7" y="356210"/>
            <a:ext cx="7888001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上級３　日程調整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0701" y="6495385"/>
            <a:ext cx="581799" cy="22608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016CF0-D3CB-4BD9-98D0-6CAC92F34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9208" y="2011482"/>
            <a:ext cx="2072792" cy="44839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558448-A7D0-731A-FCE1-A20D66EC8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02" y="2017889"/>
            <a:ext cx="2072792" cy="44839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7A7FE4D-0F59-992D-8A83-1A9C106A6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649" y="2017889"/>
            <a:ext cx="2071691" cy="448390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3088E63-483F-F387-82EC-485CEE381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2555" y="2011481"/>
            <a:ext cx="2071691" cy="4483902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98BA8334-8D87-0426-BD16-D10A9A407029}"/>
              </a:ext>
            </a:extLst>
          </p:cNvPr>
          <p:cNvSpPr/>
          <p:nvPr/>
        </p:nvSpPr>
        <p:spPr>
          <a:xfrm rot="8701457">
            <a:off x="522819" y="5322515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10038294-224A-30EC-8A94-4C092C66F783}"/>
              </a:ext>
            </a:extLst>
          </p:cNvPr>
          <p:cNvSpPr/>
          <p:nvPr/>
        </p:nvSpPr>
        <p:spPr>
          <a:xfrm rot="5790481">
            <a:off x="3311823" y="483144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1CDCEE4C-3085-7BBC-B813-06AF0959A0C9}"/>
              </a:ext>
            </a:extLst>
          </p:cNvPr>
          <p:cNvSpPr/>
          <p:nvPr/>
        </p:nvSpPr>
        <p:spPr>
          <a:xfrm rot="8701457">
            <a:off x="5466009" y="2302565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3017B99B-73FB-291B-59DD-D98903C2DCDD}"/>
              </a:ext>
            </a:extLst>
          </p:cNvPr>
          <p:cNvSpPr/>
          <p:nvPr/>
        </p:nvSpPr>
        <p:spPr>
          <a:xfrm rot="8701457">
            <a:off x="7967111" y="372365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8D62943-EA6B-17C1-D996-EA1C31281012}"/>
              </a:ext>
            </a:extLst>
          </p:cNvPr>
          <p:cNvSpPr/>
          <p:nvPr/>
        </p:nvSpPr>
        <p:spPr>
          <a:xfrm rot="13749688">
            <a:off x="4901471" y="3868238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EF85B9-596F-3D0E-82B3-D55EAA70DC35}"/>
              </a:ext>
            </a:extLst>
          </p:cNvPr>
          <p:cNvSpPr/>
          <p:nvPr/>
        </p:nvSpPr>
        <p:spPr>
          <a:xfrm>
            <a:off x="1016528" y="3798174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「日程調整」</a:t>
            </a:r>
          </a:p>
        </p:txBody>
      </p:sp>
    </p:spTree>
    <p:extLst>
      <p:ext uri="{BB962C8B-B14F-4D97-AF65-F5344CB8AC3E}">
        <p14:creationId xmlns:p14="http://schemas.microsoft.com/office/powerpoint/2010/main" val="2100752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F2C72-9AAB-44B5-B5EB-92505402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農業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ニーズ</a:t>
            </a:r>
            <a:b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「やりたいけどできない」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186716-66FC-47E1-8B96-C2D4749C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88" y="1805977"/>
            <a:ext cx="8169186" cy="4023360"/>
          </a:xfrm>
        </p:spPr>
        <p:txBody>
          <a:bodyPr/>
          <a:lstStyle/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ＤＸをやりたいけど、実現できないという農協や農家が多い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D93FDDC-88B9-4CC2-82CE-FB0832DDE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AutoShape 2" descr="LINEでGo To Eatプレミアム食事券。千葉・滋賀・神奈川で販売 ...">
            <a:extLst>
              <a:ext uri="{FF2B5EF4-FFF2-40B4-BE49-F238E27FC236}">
                <a16:creationId xmlns:a16="http://schemas.microsoft.com/office/drawing/2014/main" id="{6B586B38-37A2-4552-A0E3-7B280A883A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766D74AF-A6C9-45D4-969D-991F051EA995}"/>
              </a:ext>
            </a:extLst>
          </p:cNvPr>
          <p:cNvSpPr/>
          <p:nvPr/>
        </p:nvSpPr>
        <p:spPr>
          <a:xfrm>
            <a:off x="946204" y="3061251"/>
            <a:ext cx="5562171" cy="3330583"/>
          </a:xfrm>
          <a:prstGeom prst="wedgeRoundRectCallout">
            <a:avLst>
              <a:gd name="adj1" fmla="val 59168"/>
              <a:gd name="adj2" fmla="val 1222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DX</a:t>
            </a:r>
            <a:r>
              <a:rPr kumimoji="1" lang="ja-JP" altLang="en-US" sz="2800" dirty="0">
                <a:solidFill>
                  <a:schemeClr val="tx1"/>
                </a:solidFill>
              </a:rPr>
              <a:t>をやれって上から言われた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AI</a:t>
            </a:r>
            <a:r>
              <a:rPr kumimoji="1" lang="ja-JP" altLang="en-US" sz="2800" dirty="0">
                <a:solidFill>
                  <a:schemeClr val="tx1"/>
                </a:solidFill>
              </a:rPr>
              <a:t>、</a:t>
            </a:r>
            <a:r>
              <a:rPr kumimoji="1" lang="en-US" altLang="ja-JP" sz="2800" dirty="0">
                <a:solidFill>
                  <a:schemeClr val="tx1"/>
                </a:solidFill>
              </a:rPr>
              <a:t>IOT</a:t>
            </a:r>
            <a:r>
              <a:rPr kumimoji="1" lang="ja-JP" altLang="en-US" sz="2800" dirty="0">
                <a:solidFill>
                  <a:schemeClr val="tx1"/>
                </a:solidFill>
              </a:rPr>
              <a:t>、</a:t>
            </a:r>
            <a:r>
              <a:rPr kumimoji="1" lang="en-US" altLang="ja-JP" sz="2800" dirty="0">
                <a:solidFill>
                  <a:schemeClr val="tx1"/>
                </a:solidFill>
              </a:rPr>
              <a:t>JPKI</a:t>
            </a:r>
            <a:r>
              <a:rPr kumimoji="1" lang="ja-JP" altLang="en-US" sz="2800" dirty="0">
                <a:solidFill>
                  <a:schemeClr val="tx1"/>
                </a:solidFill>
              </a:rPr>
              <a:t>　って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</a:rPr>
              <a:t>よくわからないから無理・・・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</a:rPr>
              <a:t>技術力がない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</a:rPr>
              <a:t>高額投資のコストもない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</p:txBody>
      </p:sp>
      <p:pic>
        <p:nvPicPr>
          <p:cNvPr id="9218" name="Picture 2" descr="農家の人（女）のイラスト">
            <a:extLst>
              <a:ext uri="{FF2B5EF4-FFF2-40B4-BE49-F238E27FC236}">
                <a16:creationId xmlns:a16="http://schemas.microsoft.com/office/drawing/2014/main" id="{1994AA09-7ABB-4337-8997-9A2A33CC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797" y="4285128"/>
            <a:ext cx="1795743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35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グループで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多数決を</a:t>
            </a:r>
            <a:endParaRPr kumimoji="1"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したい</a:t>
            </a:r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33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BAE141-53F6-4642-9296-B1C3E83AE70D}"/>
              </a:ext>
            </a:extLst>
          </p:cNvPr>
          <p:cNvSpPr txBox="1">
            <a:spLocks/>
          </p:cNvSpPr>
          <p:nvPr/>
        </p:nvSpPr>
        <p:spPr>
          <a:xfrm>
            <a:off x="938757" y="356210"/>
            <a:ext cx="7888001" cy="44839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17131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上級４　多数決を取ろう</a:t>
            </a:r>
            <a:endParaRPr kumimoji="1" lang="en-US" altLang="ja-JP" sz="5100" b="0" i="0" u="none" strike="noStrike" kern="1200" cap="all" spc="150" normalizeH="0" baseline="0" noProof="0" dirty="0">
              <a:ln>
                <a:noFill/>
              </a:ln>
              <a:solidFill>
                <a:srgbClr val="171312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98A988-6D7F-4E09-811E-2C377E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0701" y="6495385"/>
            <a:ext cx="581799" cy="22608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558448-A7D0-731A-FCE1-A20D66EC8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14740" r="16502" b="16883"/>
          <a:stretch/>
        </p:blipFill>
        <p:spPr>
          <a:xfrm>
            <a:off x="2608531" y="2008340"/>
            <a:ext cx="1966223" cy="432497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7A7FE4D-0F59-992D-8A83-1A9C106A6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65" y="2011483"/>
            <a:ext cx="2072792" cy="448390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3088E63-483F-F387-82EC-485CEE381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81" y="2011483"/>
            <a:ext cx="2071692" cy="4483902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10038294-224A-30EC-8A94-4C092C66F783}"/>
              </a:ext>
            </a:extLst>
          </p:cNvPr>
          <p:cNvSpPr/>
          <p:nvPr/>
        </p:nvSpPr>
        <p:spPr>
          <a:xfrm rot="8701457">
            <a:off x="3385140" y="516801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1CDCEE4C-3085-7BBC-B813-06AF0959A0C9}"/>
              </a:ext>
            </a:extLst>
          </p:cNvPr>
          <p:cNvSpPr/>
          <p:nvPr/>
        </p:nvSpPr>
        <p:spPr>
          <a:xfrm rot="8701457">
            <a:off x="5920922" y="453810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3017B99B-73FB-291B-59DD-D98903C2DCDD}"/>
              </a:ext>
            </a:extLst>
          </p:cNvPr>
          <p:cNvSpPr/>
          <p:nvPr/>
        </p:nvSpPr>
        <p:spPr>
          <a:xfrm rot="8701457">
            <a:off x="7691202" y="396383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8D62943-EA6B-17C1-D996-EA1C31281012}"/>
              </a:ext>
            </a:extLst>
          </p:cNvPr>
          <p:cNvSpPr/>
          <p:nvPr/>
        </p:nvSpPr>
        <p:spPr>
          <a:xfrm rot="8701457">
            <a:off x="6546513" y="515340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F02B57-873B-E722-665E-1950038A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39" y="2008340"/>
            <a:ext cx="2072820" cy="4487045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98BA8334-8D87-0426-BD16-D10A9A407029}"/>
              </a:ext>
            </a:extLst>
          </p:cNvPr>
          <p:cNvSpPr/>
          <p:nvPr/>
        </p:nvSpPr>
        <p:spPr>
          <a:xfrm rot="8701457">
            <a:off x="677557" y="532251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3E614C-678C-050D-0957-A3A400F0E5AD}"/>
              </a:ext>
            </a:extLst>
          </p:cNvPr>
          <p:cNvSpPr/>
          <p:nvPr/>
        </p:nvSpPr>
        <p:spPr>
          <a:xfrm>
            <a:off x="2251840" y="4201719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「投票」</a:t>
            </a:r>
          </a:p>
        </p:txBody>
      </p:sp>
    </p:spTree>
    <p:extLst>
      <p:ext uri="{BB962C8B-B14F-4D97-AF65-F5344CB8AC3E}">
        <p14:creationId xmlns:p14="http://schemas.microsoft.com/office/powerpoint/2010/main" val="3533305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965653" y="1009914"/>
            <a:ext cx="7497030" cy="4243404"/>
          </a:xfrm>
          <a:prstGeom prst="rect">
            <a:avLst/>
          </a:prstGeom>
          <a:noFill/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【</a:t>
            </a:r>
            <a:r>
              <a:rPr kumimoji="1" lang="ja-JP" altLang="en-US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第３章</a:t>
            </a:r>
            <a: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】</a:t>
            </a:r>
            <a:b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</a:br>
            <a:endParaRPr kumimoji="1" lang="en-US" altLang="ja-JP" sz="44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Garamond" panose="02020404030301010803"/>
              <a:ea typeface="ＭＳ Ｐゴシック" panose="020B0600070205080204" pitchFamily="50" charset="-128"/>
              <a:cs typeface="+mj-cs"/>
            </a:endParaRPr>
          </a:p>
          <a:p>
            <a:r>
              <a:rPr lang="ja-JP" altLang="en-US" sz="6200" dirty="0">
                <a:solidFill>
                  <a:srgbClr val="212121"/>
                </a:solidFill>
                <a:latin typeface="+mj-ea"/>
              </a:rPr>
              <a:t>各農産品の魅力を</a:t>
            </a:r>
            <a:endParaRPr lang="en-US" altLang="ja-JP" sz="6200" dirty="0">
              <a:solidFill>
                <a:srgbClr val="212121"/>
              </a:solidFill>
              <a:latin typeface="+mj-ea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6200" dirty="0" err="1">
                <a:solidFill>
                  <a:srgbClr val="212121"/>
                </a:solidFill>
                <a:latin typeface="+mj-ea"/>
              </a:rPr>
              <a:t>Youtube</a:t>
            </a:r>
            <a:r>
              <a:rPr lang="ja-JP" altLang="en-US" sz="6200" dirty="0">
                <a:solidFill>
                  <a:srgbClr val="212121"/>
                </a:solidFill>
                <a:latin typeface="+mj-ea"/>
              </a:rPr>
              <a:t>ショートや</a:t>
            </a:r>
            <a:endParaRPr lang="en-US" altLang="ja-JP" sz="6200" dirty="0">
              <a:solidFill>
                <a:srgbClr val="212121"/>
              </a:solidFill>
              <a:latin typeface="+mj-ea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6200" dirty="0" err="1">
                <a:solidFill>
                  <a:srgbClr val="212121"/>
                </a:solidFill>
                <a:latin typeface="+mj-ea"/>
              </a:rPr>
              <a:t>TikTOK</a:t>
            </a:r>
            <a:r>
              <a:rPr lang="ja-JP" altLang="en-US" sz="6200" dirty="0">
                <a:solidFill>
                  <a:srgbClr val="212121"/>
                </a:solidFill>
                <a:latin typeface="+mj-ea"/>
              </a:rPr>
              <a:t>で</a:t>
            </a:r>
            <a:endParaRPr lang="en-US" altLang="ja-JP" sz="6200" dirty="0">
              <a:solidFill>
                <a:srgbClr val="212121"/>
              </a:solidFill>
              <a:latin typeface="+mj-ea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2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+mj-ea"/>
                <a:cs typeface="+mj-cs"/>
              </a:rPr>
              <a:t>発信してみよう</a:t>
            </a:r>
            <a:endParaRPr kumimoji="1" lang="ja-JP" altLang="en-US" sz="44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AF427A1-0C23-47EC-92D2-7E52AC39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1C09-55AC-4719-BB36-E07DD41E6FF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968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560529A-93DA-410E-AEDE-82192CD0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200A-41AE-47EF-B0DD-6A55E776B06A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pic>
        <p:nvPicPr>
          <p:cNvPr id="1026" name="Picture 2" descr="月間動画視聴時間">
            <a:extLst>
              <a:ext uri="{FF2B5EF4-FFF2-40B4-BE49-F238E27FC236}">
                <a16:creationId xmlns:a16="http://schemas.microsoft.com/office/drawing/2014/main" id="{29F6B3DF-1628-48B3-8736-B5FFB952F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16" y="1839669"/>
            <a:ext cx="6090870" cy="470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A3641B-31B4-4836-9F46-21C669A7A492}"/>
              </a:ext>
            </a:extLst>
          </p:cNvPr>
          <p:cNvSpPr txBox="1"/>
          <p:nvPr/>
        </p:nvSpPr>
        <p:spPr>
          <a:xfrm>
            <a:off x="843117" y="699777"/>
            <a:ext cx="8300883" cy="337038"/>
          </a:xfrm>
          <a:prstGeom prst="rect">
            <a:avLst/>
          </a:prstGeom>
          <a:noFill/>
        </p:spPr>
        <p:txBody>
          <a:bodyPr wrap="square" lIns="0" tIns="27000" rIns="0" bIns="0" rtlCol="0" anchor="t">
            <a:noAutofit/>
          </a:bodyPr>
          <a:lstStyle/>
          <a:p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通信回線の向上で「文字」から「動画」へ</a:t>
            </a:r>
            <a:endParaRPr lang="ja-JP" altLang="en-US" sz="2215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97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60FCFA-F753-4A92-B6B0-4FEB6D4B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653249"/>
          </a:xfrm>
        </p:spPr>
        <p:txBody>
          <a:bodyPr>
            <a:noAutofit/>
          </a:bodyPr>
          <a:lstStyle/>
          <a:p>
            <a:r>
              <a:rPr kumimoji="1" lang="en-US" altLang="ja-JP" sz="4400" dirty="0" err="1"/>
              <a:t>Youtube</a:t>
            </a:r>
            <a:r>
              <a:rPr lang="ja-JP" altLang="en-US" sz="4400" dirty="0"/>
              <a:t>への</a:t>
            </a:r>
            <a:r>
              <a:rPr kumimoji="1" lang="ja-JP" altLang="en-US" sz="4400" dirty="0"/>
              <a:t>投稿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975A08-96A7-4044-AE2E-7BC68BFA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057A75-AE1A-4567-8C56-5C38CC315164}"/>
              </a:ext>
            </a:extLst>
          </p:cNvPr>
          <p:cNvSpPr txBox="1"/>
          <p:nvPr/>
        </p:nvSpPr>
        <p:spPr>
          <a:xfrm>
            <a:off x="831180" y="5145333"/>
            <a:ext cx="8438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私の</a:t>
            </a:r>
            <a:r>
              <a:rPr kumimoji="1" lang="en-US" altLang="ja-JP" sz="2400" dirty="0" err="1"/>
              <a:t>youtube</a:t>
            </a:r>
            <a:r>
              <a:rPr kumimoji="1" lang="ja-JP" altLang="en-US" sz="2400" dirty="0"/>
              <a:t>チャンネル</a:t>
            </a:r>
            <a:endParaRPr kumimoji="1" lang="en-US" altLang="ja-JP" sz="2400" dirty="0"/>
          </a:p>
          <a:p>
            <a:r>
              <a:rPr kumimoji="1" lang="ja-JP" altLang="en-US" sz="2400" dirty="0"/>
              <a:t>過去には</a:t>
            </a:r>
            <a:r>
              <a:rPr kumimoji="1" lang="en-US" altLang="ja-JP" sz="2400" dirty="0"/>
              <a:t>24000</a:t>
            </a:r>
            <a:r>
              <a:rPr kumimoji="1" lang="ja-JP" altLang="en-US" sz="2400" dirty="0"/>
              <a:t>回再生や３万回再生などもありますが、</a:t>
            </a:r>
            <a:endParaRPr kumimoji="1" lang="en-US" altLang="ja-JP" sz="2400" dirty="0"/>
          </a:p>
          <a:p>
            <a:r>
              <a:rPr lang="ja-JP" altLang="en-US" sz="2400" dirty="0"/>
              <a:t>ほとんどは数百。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AFC187-BD8D-49A3-A7A7-6EB634B78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36" y="1112032"/>
            <a:ext cx="7986764" cy="38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25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60FCFA-F753-4A92-B6B0-4FEB6D4B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4400" dirty="0"/>
              <a:t>実際に</a:t>
            </a:r>
            <a:r>
              <a:rPr lang="ja-JP" altLang="en-US" sz="4400" dirty="0"/>
              <a:t>農地</a:t>
            </a:r>
            <a:r>
              <a:rPr kumimoji="1" lang="ja-JP" altLang="en-US" sz="4400" dirty="0"/>
              <a:t>に行って撮影し</a:t>
            </a:r>
            <a:r>
              <a:rPr kumimoji="1" lang="en-US" altLang="ja-JP" sz="4400" dirty="0" err="1"/>
              <a:t>youtube</a:t>
            </a:r>
            <a:r>
              <a:rPr kumimoji="1" lang="ja-JP" altLang="en-US" sz="4400" dirty="0"/>
              <a:t>に投稿してみました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739ABF-44AA-4201-871A-29353F70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87BF553-E37A-496F-9C74-9DC0E711D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40" y="2156694"/>
            <a:ext cx="8566440" cy="355382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057A75-AE1A-4567-8C56-5C38CC315164}"/>
              </a:ext>
            </a:extLst>
          </p:cNvPr>
          <p:cNvSpPr txBox="1"/>
          <p:nvPr/>
        </p:nvSpPr>
        <p:spPr>
          <a:xfrm>
            <a:off x="1400349" y="5992694"/>
            <a:ext cx="8438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農産品の撮影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7787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60FCFA-F753-4A92-B6B0-4FEB6D4B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7" y="382385"/>
            <a:ext cx="8016983" cy="461665"/>
          </a:xfrm>
        </p:spPr>
        <p:txBody>
          <a:bodyPr>
            <a:noAutofit/>
          </a:bodyPr>
          <a:lstStyle/>
          <a:p>
            <a:r>
              <a:rPr kumimoji="1" lang="ja-JP" altLang="en-US" sz="3600" dirty="0"/>
              <a:t>農泊に行って</a:t>
            </a:r>
            <a:r>
              <a:rPr kumimoji="1" lang="en-US" altLang="ja-JP" sz="3600" dirty="0" err="1"/>
              <a:t>youtube</a:t>
            </a:r>
            <a:r>
              <a:rPr kumimoji="1" lang="ja-JP" altLang="en-US" sz="3600" dirty="0"/>
              <a:t>に投稿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1A7D4E-D3BA-4B9E-95FF-91A03A38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057A75-AE1A-4567-8C56-5C38CC315164}"/>
              </a:ext>
            </a:extLst>
          </p:cNvPr>
          <p:cNvSpPr txBox="1"/>
          <p:nvPr/>
        </p:nvSpPr>
        <p:spPr>
          <a:xfrm>
            <a:off x="1216664" y="5535495"/>
            <a:ext cx="8438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アロマオイルの林業動画は、</a:t>
            </a:r>
            <a:r>
              <a:rPr kumimoji="1" lang="en-US" altLang="ja-JP" sz="2400" dirty="0"/>
              <a:t>4,400</a:t>
            </a:r>
            <a:r>
              <a:rPr kumimoji="1" lang="ja-JP" altLang="en-US" sz="2400" dirty="0"/>
              <a:t>回再生</a:t>
            </a:r>
            <a:endParaRPr kumimoji="1" lang="en-US" altLang="ja-JP" sz="2400" dirty="0"/>
          </a:p>
          <a:p>
            <a:r>
              <a:rPr lang="en-US" altLang="ja-JP" sz="3200" u="sng" dirty="0">
                <a:solidFill>
                  <a:srgbClr val="002060"/>
                </a:solidFill>
              </a:rPr>
              <a:t>https://youtu.be/W23C7F1xuU4</a:t>
            </a:r>
            <a:endParaRPr lang="ja-JP" altLang="en-US" sz="3200" u="sng" dirty="0">
              <a:solidFill>
                <a:srgbClr val="00206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C0FE3D-9CB7-4D58-AD51-0B04096C2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05" y="999786"/>
            <a:ext cx="6562165" cy="427573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8968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9EC7F6-0B18-9176-8D2E-E3B3E0D2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B8DF09-9D13-F0B5-D84E-B6533474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0" y="3119577"/>
            <a:ext cx="2463337" cy="34290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7C30DA1-F9D8-21C4-51D9-77776F9F0DEF}"/>
              </a:ext>
            </a:extLst>
          </p:cNvPr>
          <p:cNvSpPr/>
          <p:nvPr/>
        </p:nvSpPr>
        <p:spPr>
          <a:xfrm>
            <a:off x="3023118" y="433872"/>
            <a:ext cx="5840964" cy="3988837"/>
          </a:xfrm>
          <a:prstGeom prst="wedgeRoundRectCallout">
            <a:avLst>
              <a:gd name="adj1" fmla="val -36695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Youtube</a:t>
            </a:r>
            <a:r>
              <a:rPr kumimoji="1"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の</a:t>
            </a:r>
            <a:endParaRPr kumimoji="1"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撮影機材も</a:t>
            </a:r>
            <a:endParaRPr kumimoji="1"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kumimoji="1"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編集技術もない</a:t>
            </a:r>
            <a:endParaRPr kumimoji="1" lang="ja-JP" alt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58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60FCFA-F753-4A92-B6B0-4FEB6D4B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653249"/>
          </a:xfrm>
        </p:spPr>
        <p:txBody>
          <a:bodyPr>
            <a:noAutofit/>
          </a:bodyPr>
          <a:lstStyle/>
          <a:p>
            <a:r>
              <a:rPr kumimoji="1" lang="en-US" altLang="ja-JP" sz="4400" dirty="0" err="1"/>
              <a:t>Youtube</a:t>
            </a:r>
            <a:r>
              <a:rPr kumimoji="1" lang="ja-JP" altLang="en-US" sz="4400" dirty="0"/>
              <a:t>ショート</a:t>
            </a:r>
            <a:r>
              <a:rPr lang="ja-JP" altLang="en-US" sz="4400" dirty="0"/>
              <a:t>への</a:t>
            </a:r>
            <a:r>
              <a:rPr kumimoji="1" lang="ja-JP" altLang="en-US" sz="4400" dirty="0"/>
              <a:t>投稿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975A08-96A7-4044-AE2E-7BC68BFA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057A75-AE1A-4567-8C56-5C38CC315164}"/>
              </a:ext>
            </a:extLst>
          </p:cNvPr>
          <p:cNvSpPr txBox="1"/>
          <p:nvPr/>
        </p:nvSpPr>
        <p:spPr>
          <a:xfrm>
            <a:off x="1064445" y="1351166"/>
            <a:ext cx="77716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①機材を持っていない</a:t>
            </a:r>
            <a:endParaRPr kumimoji="1" lang="en-US" altLang="ja-JP" sz="2400" dirty="0"/>
          </a:p>
          <a:p>
            <a:r>
              <a:rPr kumimoji="1" lang="ja-JP" altLang="en-US" sz="2400" dirty="0"/>
              <a:t>②編集技術を持っていない</a:t>
            </a:r>
            <a:endParaRPr kumimoji="1" lang="en-US" altLang="ja-JP" sz="2400" dirty="0"/>
          </a:p>
          <a:p>
            <a:r>
              <a:rPr kumimoji="1" lang="ja-JP" altLang="en-US" sz="2400" dirty="0"/>
              <a:t>③チャンネル登録者がいない</a:t>
            </a:r>
            <a:endParaRPr kumimoji="1" lang="en-US" altLang="ja-JP" sz="2400" dirty="0"/>
          </a:p>
          <a:p>
            <a:r>
              <a:rPr kumimoji="1" lang="ja-JP" altLang="en-US" sz="2400" dirty="0"/>
              <a:t>という方へのおススメは、</a:t>
            </a:r>
            <a:r>
              <a:rPr kumimoji="1" lang="en-US" altLang="ja-JP" sz="2400" dirty="0" err="1"/>
              <a:t>Youtube</a:t>
            </a:r>
            <a:r>
              <a:rPr kumimoji="1" lang="ja-JP" altLang="en-US" sz="2400" dirty="0"/>
              <a:t>ショート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lang="en-US" altLang="ja-JP" sz="2400" dirty="0"/>
              <a:t>YouTube</a:t>
            </a:r>
            <a:r>
              <a:rPr lang="ja-JP" altLang="en-US" sz="2400" dirty="0"/>
              <a:t>のショート動画とは、</a:t>
            </a:r>
            <a:endParaRPr lang="en-US" altLang="ja-JP" sz="2400" dirty="0"/>
          </a:p>
          <a:p>
            <a:r>
              <a:rPr lang="ja-JP" altLang="en-US" sz="2400" dirty="0"/>
              <a:t>最大</a:t>
            </a:r>
            <a:r>
              <a:rPr lang="en-US" altLang="ja-JP" sz="2400" dirty="0"/>
              <a:t>60</a:t>
            </a:r>
            <a:r>
              <a:rPr lang="ja-JP" altLang="en-US" sz="2400" dirty="0"/>
              <a:t>秒までの</a:t>
            </a:r>
            <a:r>
              <a:rPr lang="ja-JP" altLang="en-US" sz="2400" dirty="0">
                <a:solidFill>
                  <a:srgbClr val="FF0000"/>
                </a:solidFill>
              </a:rPr>
              <a:t>「縦型」</a:t>
            </a:r>
            <a:r>
              <a:rPr lang="ja-JP" altLang="en-US" sz="2400" dirty="0"/>
              <a:t>の動画を投稿・閲覧できる</a:t>
            </a:r>
            <a:endParaRPr lang="en-US" altLang="ja-JP" sz="2400" dirty="0"/>
          </a:p>
          <a:p>
            <a:r>
              <a:rPr lang="ja-JP" altLang="en-US" sz="2400" dirty="0"/>
              <a:t>手軽で簡単なサービス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C200ED-CD27-363A-1769-892F538A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49" y="4380418"/>
            <a:ext cx="4795935" cy="22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97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F95A30-0F6E-F8A6-9338-6C3E8917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ダウンロードとアカウント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AC77BB-39A3-615C-CA5D-AC7E2E96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87FC03-4B0B-4448-D57C-AC5A222A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72" y="2677884"/>
            <a:ext cx="1795944" cy="38870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C9DB6E1-08B2-2E78-FB2D-14D7BB0F8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36" y="2677886"/>
            <a:ext cx="1795944" cy="388708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02C71B-23BB-3F20-2568-63EDDA9DC297}"/>
              </a:ext>
            </a:extLst>
          </p:cNvPr>
          <p:cNvSpPr txBox="1"/>
          <p:nvPr/>
        </p:nvSpPr>
        <p:spPr>
          <a:xfrm>
            <a:off x="810819" y="1323667"/>
            <a:ext cx="810924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1,Youtube</a:t>
            </a:r>
            <a:r>
              <a:rPr kumimoji="1" lang="ja-JP" altLang="en-US" sz="3200" dirty="0"/>
              <a:t>のアプリをスマホでダウンロード</a:t>
            </a:r>
            <a:br>
              <a:rPr kumimoji="1" lang="ja-JP" altLang="en-US" sz="3200" dirty="0"/>
            </a:br>
            <a:r>
              <a:rPr kumimoji="1" lang="en-US" altLang="ja-JP" sz="3200" dirty="0"/>
              <a:t>2,Google</a:t>
            </a:r>
            <a:r>
              <a:rPr kumimoji="1" lang="ja-JP" altLang="en-US" sz="3200" dirty="0"/>
              <a:t>のアカウントを作成してログイン</a:t>
            </a:r>
            <a:br>
              <a:rPr kumimoji="1" lang="ja-JP" altLang="en-US" dirty="0"/>
            </a:br>
            <a:endParaRPr lang="ja-JP" altLang="en-US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F8A6175-5F4B-6A4B-14A1-4B30A291EBDF}"/>
              </a:ext>
            </a:extLst>
          </p:cNvPr>
          <p:cNvSpPr/>
          <p:nvPr/>
        </p:nvSpPr>
        <p:spPr>
          <a:xfrm>
            <a:off x="3405673" y="3125755"/>
            <a:ext cx="821094" cy="55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89DC591-225B-616C-54AB-8BE56185EE03}"/>
              </a:ext>
            </a:extLst>
          </p:cNvPr>
          <p:cNvSpPr/>
          <p:nvPr/>
        </p:nvSpPr>
        <p:spPr>
          <a:xfrm>
            <a:off x="6694131" y="2722983"/>
            <a:ext cx="821094" cy="55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02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CCB9CEC-66EE-4044-84E6-740A8D333A89}"/>
              </a:ext>
            </a:extLst>
          </p:cNvPr>
          <p:cNvSpPr/>
          <p:nvPr/>
        </p:nvSpPr>
        <p:spPr>
          <a:xfrm>
            <a:off x="1120588" y="1290924"/>
            <a:ext cx="3406589" cy="4025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18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527EFF5-9368-49A3-8379-6920316D9560}"/>
              </a:ext>
            </a:extLst>
          </p:cNvPr>
          <p:cNvSpPr/>
          <p:nvPr/>
        </p:nvSpPr>
        <p:spPr>
          <a:xfrm>
            <a:off x="5056094" y="1290924"/>
            <a:ext cx="3406589" cy="4025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29F35F-9ED8-43B8-A25B-608B10E0BC07}"/>
              </a:ext>
            </a:extLst>
          </p:cNvPr>
          <p:cNvSpPr txBox="1"/>
          <p:nvPr/>
        </p:nvSpPr>
        <p:spPr>
          <a:xfrm>
            <a:off x="1497106" y="1451399"/>
            <a:ext cx="2420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4800" dirty="0"/>
              <a:t>①</a:t>
            </a:r>
            <a:r>
              <a:rPr kumimoji="1" lang="en-US" altLang="ja-JP" sz="4800" dirty="0"/>
              <a:t>H-DX</a:t>
            </a:r>
            <a:endParaRPr lang="ja-JP" altLang="en-US" sz="4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E24A00-854F-450D-8220-D980BA2FF851}"/>
              </a:ext>
            </a:extLst>
          </p:cNvPr>
          <p:cNvSpPr txBox="1"/>
          <p:nvPr/>
        </p:nvSpPr>
        <p:spPr>
          <a:xfrm>
            <a:off x="5477435" y="1451399"/>
            <a:ext cx="2420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4800" dirty="0"/>
              <a:t>②</a:t>
            </a:r>
            <a:r>
              <a:rPr kumimoji="1" lang="en-US" altLang="ja-JP" sz="4800" dirty="0"/>
              <a:t>S-DX</a:t>
            </a:r>
            <a:endParaRPr lang="ja-JP" altLang="en-US" sz="4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E6B2FD-7EE2-47C4-BBC4-B60A95C5A5D3}"/>
              </a:ext>
            </a:extLst>
          </p:cNvPr>
          <p:cNvSpPr txBox="1"/>
          <p:nvPr/>
        </p:nvSpPr>
        <p:spPr>
          <a:xfrm>
            <a:off x="1497106" y="2607846"/>
            <a:ext cx="28418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ハイスペック</a:t>
            </a:r>
            <a:endParaRPr kumimoji="1" lang="en-US" altLang="ja-JP" dirty="0"/>
          </a:p>
          <a:p>
            <a:r>
              <a:rPr kumimoji="1" lang="ja-JP" altLang="en-US" dirty="0"/>
              <a:t>　超高品質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ハイコスト</a:t>
            </a:r>
            <a:endParaRPr kumimoji="1" lang="en-US" altLang="ja-JP" dirty="0"/>
          </a:p>
          <a:p>
            <a:r>
              <a:rPr kumimoji="1" lang="ja-JP" altLang="en-US" dirty="0"/>
              <a:t>　高額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ハイユーザビリティ</a:t>
            </a:r>
            <a:endParaRPr kumimoji="1" lang="en-US" altLang="ja-JP" dirty="0"/>
          </a:p>
          <a:p>
            <a:r>
              <a:rPr kumimoji="1" lang="ja-JP" altLang="en-US" dirty="0"/>
              <a:t>　高難度</a:t>
            </a:r>
            <a:endParaRPr kumimoji="1" lang="en-US" altLang="ja-JP" dirty="0"/>
          </a:p>
          <a:p>
            <a:endParaRPr lang="ja-JP" altLang="en-US" sz="1800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2B0CAFB9-D03E-4649-84FE-BD8D90D4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094" y="249018"/>
            <a:ext cx="7633742" cy="1492132"/>
          </a:xfrm>
        </p:spPr>
        <p:txBody>
          <a:bodyPr/>
          <a:lstStyle/>
          <a:p>
            <a:r>
              <a:rPr kumimoji="1" lang="ja-JP" altLang="en-US" dirty="0">
                <a:latin typeface="+mj-ea"/>
              </a:rPr>
              <a:t>実は </a:t>
            </a:r>
            <a:r>
              <a:rPr kumimoji="1" lang="en-US" altLang="ja-JP" dirty="0">
                <a:latin typeface="+mj-ea"/>
              </a:rPr>
              <a:t>DX</a:t>
            </a:r>
            <a:r>
              <a:rPr kumimoji="1" lang="ja-JP" altLang="en-US" dirty="0"/>
              <a:t>は２種類ある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A999FD-5180-4463-9580-D3FBD875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F69B68-A4B9-428B-AB52-E78C2277B19D}"/>
              </a:ext>
            </a:extLst>
          </p:cNvPr>
          <p:cNvSpPr txBox="1"/>
          <p:nvPr/>
        </p:nvSpPr>
        <p:spPr>
          <a:xfrm>
            <a:off x="5477435" y="2308407"/>
            <a:ext cx="28418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Smartphone</a:t>
            </a:r>
          </a:p>
          <a:p>
            <a:r>
              <a:rPr kumimoji="1" lang="ja-JP" altLang="en-US" dirty="0"/>
              <a:t>スマートフォン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SNS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Simple</a:t>
            </a:r>
          </a:p>
          <a:p>
            <a:r>
              <a:rPr kumimoji="1" lang="ja-JP" altLang="en-US" dirty="0"/>
              <a:t>シンプル操作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Speedy</a:t>
            </a:r>
          </a:p>
          <a:p>
            <a:r>
              <a:rPr kumimoji="1" lang="ja-JP" altLang="en-US" dirty="0"/>
              <a:t>スピーディー</a:t>
            </a:r>
            <a:endParaRPr kumimoji="1"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0C2475-34C6-4672-9B72-EEC52D7A537B}"/>
              </a:ext>
            </a:extLst>
          </p:cNvPr>
          <p:cNvSpPr txBox="1"/>
          <p:nvPr/>
        </p:nvSpPr>
        <p:spPr>
          <a:xfrm>
            <a:off x="1270893" y="5654875"/>
            <a:ext cx="76337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/>
              <a:t>事例集に出てくる高難度＆高額なものは、</a:t>
            </a:r>
            <a:endParaRPr kumimoji="1" lang="en-US" altLang="ja-JP" sz="2800" dirty="0"/>
          </a:p>
          <a:p>
            <a:r>
              <a:rPr kumimoji="1" lang="ja-JP" altLang="en-US" sz="2800" dirty="0"/>
              <a:t>農家に向いていない事もある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07444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F95A30-0F6E-F8A6-9338-6C3E8917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撮影と投稿①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AC77BB-39A3-615C-CA5D-AC7E2E96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02C71B-23BB-3F20-2568-63EDDA9DC297}"/>
              </a:ext>
            </a:extLst>
          </p:cNvPr>
          <p:cNvSpPr txBox="1"/>
          <p:nvPr/>
        </p:nvSpPr>
        <p:spPr>
          <a:xfrm>
            <a:off x="810819" y="1323667"/>
            <a:ext cx="810924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1,</a:t>
            </a:r>
            <a:r>
              <a:rPr kumimoji="1" lang="ja-JP" altLang="en-US" sz="3200" dirty="0"/>
              <a:t>スマホを縦にしてカメラで撮影</a:t>
            </a:r>
          </a:p>
          <a:p>
            <a:r>
              <a:rPr kumimoji="1" lang="en-US" altLang="ja-JP" sz="3200" dirty="0"/>
              <a:t>2.YouTube</a:t>
            </a:r>
            <a:r>
              <a:rPr kumimoji="1" lang="ja-JP" altLang="en-US" sz="3200" dirty="0"/>
              <a:t>のホーム画面の「＋」のボタン</a:t>
            </a:r>
          </a:p>
          <a:p>
            <a:r>
              <a:rPr kumimoji="1" lang="en-US" altLang="ja-JP" sz="3200" dirty="0"/>
              <a:t>3.</a:t>
            </a:r>
            <a:r>
              <a:rPr kumimoji="1" lang="ja-JP" altLang="en-US" sz="3200" dirty="0"/>
              <a:t>ショート動画を作成を押す</a:t>
            </a:r>
            <a:br>
              <a:rPr kumimoji="1" lang="ja-JP" altLang="en-US" dirty="0"/>
            </a:b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9332874-9797-91F4-500D-EA59479D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284" y="2914171"/>
            <a:ext cx="1672428" cy="361782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B007BEC-A247-9E42-0431-9CD2D5F43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02" y="2899371"/>
            <a:ext cx="1746887" cy="3778898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B89DC591-225B-616C-54AB-8BE56185EE03}"/>
              </a:ext>
            </a:extLst>
          </p:cNvPr>
          <p:cNvSpPr/>
          <p:nvPr/>
        </p:nvSpPr>
        <p:spPr>
          <a:xfrm>
            <a:off x="6457951" y="6132532"/>
            <a:ext cx="821094" cy="55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F8A6175-5F4B-6A4B-14A1-4B30A291EBDF}"/>
              </a:ext>
            </a:extLst>
          </p:cNvPr>
          <p:cNvSpPr/>
          <p:nvPr/>
        </p:nvSpPr>
        <p:spPr>
          <a:xfrm>
            <a:off x="2428295" y="6161638"/>
            <a:ext cx="821094" cy="55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7A71467D-7F2E-F913-7AE6-CD28D29EC353}"/>
              </a:ext>
            </a:extLst>
          </p:cNvPr>
          <p:cNvSpPr/>
          <p:nvPr/>
        </p:nvSpPr>
        <p:spPr>
          <a:xfrm rot="8701457">
            <a:off x="3115728" y="5703130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2D97C3B5-01F7-D2CD-26AC-08B66939221F}"/>
              </a:ext>
            </a:extLst>
          </p:cNvPr>
          <p:cNvSpPr/>
          <p:nvPr/>
        </p:nvSpPr>
        <p:spPr>
          <a:xfrm rot="8701457">
            <a:off x="7225941" y="556753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247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F95A30-0F6E-F8A6-9338-6C3E8917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撮影と投稿②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AC77BB-39A3-615C-CA5D-AC7E2E96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02C71B-23BB-3F20-2568-63EDDA9DC297}"/>
              </a:ext>
            </a:extLst>
          </p:cNvPr>
          <p:cNvSpPr txBox="1"/>
          <p:nvPr/>
        </p:nvSpPr>
        <p:spPr>
          <a:xfrm>
            <a:off x="810819" y="1323667"/>
            <a:ext cx="833318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4.</a:t>
            </a:r>
            <a:r>
              <a:rPr kumimoji="1" lang="ja-JP" altLang="en-US" sz="3200" dirty="0"/>
              <a:t>カメラロールから動画をアップロード</a:t>
            </a:r>
          </a:p>
          <a:p>
            <a:r>
              <a:rPr kumimoji="1" lang="en-US" altLang="ja-JP" sz="3200" dirty="0"/>
              <a:t>5.</a:t>
            </a:r>
            <a:r>
              <a:rPr kumimoji="1" lang="ja-JP" altLang="en-US" sz="3200" dirty="0"/>
              <a:t> 動画を選んで「ショート動画として編集」</a:t>
            </a:r>
            <a:br>
              <a:rPr kumimoji="1" lang="ja-JP" altLang="en-US" dirty="0"/>
            </a:b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9332874-9797-91F4-500D-EA59479D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3" y="2927542"/>
            <a:ext cx="1672428" cy="361782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B007BEC-A247-9E42-0431-9CD2D5F43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0502" y="2899371"/>
            <a:ext cx="1746886" cy="3778898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7A71467D-7F2E-F913-7AE6-CD28D29EC353}"/>
              </a:ext>
            </a:extLst>
          </p:cNvPr>
          <p:cNvSpPr/>
          <p:nvPr/>
        </p:nvSpPr>
        <p:spPr>
          <a:xfrm rot="8701457">
            <a:off x="3022506" y="5310400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2D97C3B5-01F7-D2CD-26AC-08B66939221F}"/>
              </a:ext>
            </a:extLst>
          </p:cNvPr>
          <p:cNvSpPr/>
          <p:nvPr/>
        </p:nvSpPr>
        <p:spPr>
          <a:xfrm rot="8701457">
            <a:off x="7225941" y="5567539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937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F95A30-0F6E-F8A6-9338-6C3E8917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撮影と投稿③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AC77BB-39A3-615C-CA5D-AC7E2E96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02C71B-23BB-3F20-2568-63EDDA9DC297}"/>
              </a:ext>
            </a:extLst>
          </p:cNvPr>
          <p:cNvSpPr txBox="1"/>
          <p:nvPr/>
        </p:nvSpPr>
        <p:spPr>
          <a:xfrm>
            <a:off x="810819" y="1323667"/>
            <a:ext cx="833318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6,</a:t>
            </a:r>
            <a:r>
              <a:rPr kumimoji="1" lang="ja-JP" altLang="en-US" sz="3200" dirty="0"/>
              <a:t>動画の範囲を選んで「次へ」</a:t>
            </a:r>
          </a:p>
          <a:p>
            <a:r>
              <a:rPr kumimoji="1" lang="en-US" altLang="ja-JP" sz="3200" dirty="0"/>
              <a:t>7,</a:t>
            </a:r>
            <a:r>
              <a:rPr kumimoji="1" lang="ja-JP" altLang="en-US" sz="3200" dirty="0"/>
              <a:t> 「サウンド」と「テキスト」を選ぶ</a:t>
            </a:r>
            <a:br>
              <a:rPr kumimoji="1" lang="ja-JP" altLang="en-US" dirty="0"/>
            </a:b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9332874-9797-91F4-500D-EA59479D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094" y="2757852"/>
            <a:ext cx="1672427" cy="3617827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7A71467D-7F2E-F913-7AE6-CD28D29EC353}"/>
              </a:ext>
            </a:extLst>
          </p:cNvPr>
          <p:cNvSpPr/>
          <p:nvPr/>
        </p:nvSpPr>
        <p:spPr>
          <a:xfrm rot="8701457">
            <a:off x="3164771" y="545050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738E042-9885-4446-B7F3-C3B6E8C573F0}"/>
              </a:ext>
            </a:extLst>
          </p:cNvPr>
          <p:cNvSpPr/>
          <p:nvPr/>
        </p:nvSpPr>
        <p:spPr>
          <a:xfrm>
            <a:off x="2585740" y="5915778"/>
            <a:ext cx="821094" cy="55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5AA7F92-FD8A-7E93-C9F3-FD3D2CAEB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2637" y="2757852"/>
            <a:ext cx="1782309" cy="3855522"/>
          </a:xfrm>
          <a:prstGeom prst="rect">
            <a:avLst/>
          </a:prstGeom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2D97C3B5-01F7-D2CD-26AC-08B66939221F}"/>
              </a:ext>
            </a:extLst>
          </p:cNvPr>
          <p:cNvSpPr/>
          <p:nvPr/>
        </p:nvSpPr>
        <p:spPr>
          <a:xfrm rot="3096809">
            <a:off x="5365836" y="5261576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591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F95A30-0F6E-F8A6-9338-6C3E8917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撮影と投稿④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AC77BB-39A3-615C-CA5D-AC7E2E96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02C71B-23BB-3F20-2568-63EDDA9DC297}"/>
              </a:ext>
            </a:extLst>
          </p:cNvPr>
          <p:cNvSpPr txBox="1"/>
          <p:nvPr/>
        </p:nvSpPr>
        <p:spPr>
          <a:xfrm>
            <a:off x="810819" y="1323667"/>
            <a:ext cx="833318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8, </a:t>
            </a:r>
            <a:r>
              <a:rPr kumimoji="1" lang="ja-JP" altLang="en-US" sz="3200" dirty="0"/>
              <a:t>タイトルを選んで</a:t>
            </a:r>
            <a:endParaRPr kumimoji="1" lang="en-US" altLang="ja-JP" sz="3200" dirty="0"/>
          </a:p>
          <a:p>
            <a:r>
              <a:rPr kumimoji="1" lang="ja-JP" altLang="en-US" sz="3200" dirty="0"/>
              <a:t>「ショート動画をアップロード」</a:t>
            </a:r>
            <a:br>
              <a:rPr kumimoji="1" lang="ja-JP" altLang="en-US" dirty="0"/>
            </a:b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9332874-9797-91F4-500D-EA59479D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145" y="2688859"/>
            <a:ext cx="1672427" cy="3617824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7A71467D-7F2E-F913-7AE6-CD28D29EC353}"/>
              </a:ext>
            </a:extLst>
          </p:cNvPr>
          <p:cNvSpPr/>
          <p:nvPr/>
        </p:nvSpPr>
        <p:spPr>
          <a:xfrm rot="8701457">
            <a:off x="5970251" y="2691783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2D97C3B5-01F7-D2CD-26AC-08B66939221F}"/>
              </a:ext>
            </a:extLst>
          </p:cNvPr>
          <p:cNvSpPr/>
          <p:nvPr/>
        </p:nvSpPr>
        <p:spPr>
          <a:xfrm rot="3096809">
            <a:off x="4229757" y="5066607"/>
            <a:ext cx="121077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7232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1001510" y="545297"/>
            <a:ext cx="7497030" cy="557018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9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他</a:t>
            </a:r>
            <a:r>
              <a:rPr kumimoji="1" lang="ja-JP" altLang="en-US" sz="49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の</a:t>
            </a:r>
            <a:r>
              <a:rPr kumimoji="1" lang="en-US" altLang="ja-JP" sz="49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SNS</a:t>
            </a:r>
            <a:endParaRPr lang="en-US" altLang="ja-JP" sz="49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・フォロワーを集めてからでないと効果が出ない</a:t>
            </a:r>
            <a:r>
              <a:rPr lang="ja-JP" altLang="en-US" sz="33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。そのため、効果が出るまで、かなりの期間が必要。</a:t>
            </a:r>
            <a:endParaRPr lang="en-US" altLang="ja-JP" sz="33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　　↓</a:t>
            </a: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33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>
              <a:defRPr/>
            </a:pPr>
            <a:r>
              <a:rPr kumimoji="1" lang="en-US" altLang="ja-JP" sz="49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TICTOK</a:t>
            </a:r>
          </a:p>
          <a:p>
            <a:pPr>
              <a:defRPr/>
            </a:pPr>
            <a:r>
              <a:rPr lang="ja-JP" altLang="en-US" sz="36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・フォロワーがいなくても、一定の再生回数は出る。すぐに、宣伝効果がでる。</a:t>
            </a:r>
            <a:endParaRPr lang="en-US" altLang="ja-JP" sz="36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7C45C6A-0C82-40DF-93A6-5051C0EF4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920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1001510" y="545297"/>
            <a:ext cx="3875290" cy="557018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9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①</a:t>
            </a:r>
            <a:endParaRPr kumimoji="1" lang="en-US" altLang="ja-JP" sz="49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1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まず、スマホで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アプリを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ダウンロード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</p:txBody>
      </p:sp>
      <p:pic>
        <p:nvPicPr>
          <p:cNvPr id="3" name="그림 62">
            <a:extLst>
              <a:ext uri="{FF2B5EF4-FFF2-40B4-BE49-F238E27FC236}">
                <a16:creationId xmlns:a16="http://schemas.microsoft.com/office/drawing/2014/main" id="{1C4AE4C5-D37F-4A2F-B371-222A2171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5746376" y="211107"/>
            <a:ext cx="2868919" cy="64716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EBEDB3-9290-41EA-884B-9FCE22497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08" y="1264022"/>
            <a:ext cx="2523579" cy="546485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8DB734-2CAB-4CED-BABC-A51D5613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363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1001510" y="545297"/>
            <a:ext cx="3875290" cy="557018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9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②</a:t>
            </a:r>
            <a:endParaRPr kumimoji="1" lang="en-US" altLang="ja-JP" sz="49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1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投稿ボタンを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押す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</p:txBody>
      </p:sp>
      <p:pic>
        <p:nvPicPr>
          <p:cNvPr id="3" name="그림 62">
            <a:extLst>
              <a:ext uri="{FF2B5EF4-FFF2-40B4-BE49-F238E27FC236}">
                <a16:creationId xmlns:a16="http://schemas.microsoft.com/office/drawing/2014/main" id="{1C4AE4C5-D37F-4A2F-B371-222A2171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5746376" y="211107"/>
            <a:ext cx="2868919" cy="64716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EBEDB3-9290-41EA-884B-9FCE22497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208" y="1264022"/>
            <a:ext cx="2523579" cy="546485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9C9BA0-5D5E-49EF-BEDC-C27E6631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320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62">
            <a:extLst>
              <a:ext uri="{FF2B5EF4-FFF2-40B4-BE49-F238E27FC236}">
                <a16:creationId xmlns:a16="http://schemas.microsoft.com/office/drawing/2014/main" id="{1C4AE4C5-D37F-4A2F-B371-222A2171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5746376" y="211107"/>
            <a:ext cx="2868919" cy="65177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EBEDB3-9290-41EA-884B-9FCE22497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208" y="1264022"/>
            <a:ext cx="2523578" cy="5464853"/>
          </a:xfrm>
          <a:prstGeom prst="rect">
            <a:avLst/>
          </a:prstGeom>
        </p:spPr>
      </p:pic>
      <p:pic>
        <p:nvPicPr>
          <p:cNvPr id="6" name="그림 62">
            <a:extLst>
              <a:ext uri="{FF2B5EF4-FFF2-40B4-BE49-F238E27FC236}">
                <a16:creationId xmlns:a16="http://schemas.microsoft.com/office/drawing/2014/main" id="{8421F251-109C-45CF-A289-710C4D9C6B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2697949" y="257196"/>
            <a:ext cx="2868919" cy="65201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F7B0A05-E131-48ED-85D2-DEBDA3660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781" y="1310112"/>
            <a:ext cx="2523578" cy="546485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AC640C-76B5-408E-92E4-78833D8B03DC}"/>
              </a:ext>
            </a:extLst>
          </p:cNvPr>
          <p:cNvSpPr txBox="1"/>
          <p:nvPr/>
        </p:nvSpPr>
        <p:spPr>
          <a:xfrm>
            <a:off x="1067452" y="322729"/>
            <a:ext cx="1415772" cy="61677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4000" dirty="0"/>
              <a:t>③　秒数を選んで、</a:t>
            </a:r>
            <a:endParaRPr kumimoji="1" lang="en-US" altLang="ja-JP" sz="4000" dirty="0"/>
          </a:p>
          <a:p>
            <a:r>
              <a:rPr kumimoji="1" lang="ja-JP" altLang="en-US" sz="4000" dirty="0"/>
              <a:t>　　アップロード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598D19-79A9-4603-99FB-1242D92D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33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1001510" y="545297"/>
            <a:ext cx="3875290" cy="557018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9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④</a:t>
            </a:r>
            <a:endParaRPr kumimoji="1" lang="en-US" altLang="ja-JP" sz="49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1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スマホで撮った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動画の中から</a:t>
            </a:r>
            <a:endParaRPr lang="en-US" altLang="ja-JP" sz="41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選んで</a:t>
            </a:r>
            <a:r>
              <a:rPr kumimoji="1" lang="ja-JP" altLang="en-US" sz="41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投稿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</p:txBody>
      </p:sp>
      <p:pic>
        <p:nvPicPr>
          <p:cNvPr id="3" name="그림 62">
            <a:extLst>
              <a:ext uri="{FF2B5EF4-FFF2-40B4-BE49-F238E27FC236}">
                <a16:creationId xmlns:a16="http://schemas.microsoft.com/office/drawing/2014/main" id="{1C4AE4C5-D37F-4A2F-B371-222A2171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5746376" y="211107"/>
            <a:ext cx="2868919" cy="64716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EBEDB3-9290-41EA-884B-9FCE22497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208" y="1264022"/>
            <a:ext cx="2523578" cy="546485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98C06E-807D-4300-AF99-0E7C1ED2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858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1001510" y="545297"/>
            <a:ext cx="3875290" cy="557018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9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⑤</a:t>
            </a:r>
            <a:endParaRPr kumimoji="1" lang="en-US" altLang="ja-JP" sz="49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楽曲</a:t>
            </a:r>
            <a:endParaRPr lang="en-US" altLang="ja-JP" sz="41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エフェクト</a:t>
            </a:r>
            <a:endParaRPr lang="en-US" altLang="ja-JP" sz="41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1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テキスト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ステッカー</a:t>
            </a:r>
            <a:endParaRPr lang="en-US" altLang="ja-JP" sz="4100" dirty="0">
              <a:solidFill>
                <a:srgbClr val="212121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1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などをつけて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</p:txBody>
      </p:sp>
      <p:pic>
        <p:nvPicPr>
          <p:cNvPr id="3" name="그림 62">
            <a:extLst>
              <a:ext uri="{FF2B5EF4-FFF2-40B4-BE49-F238E27FC236}">
                <a16:creationId xmlns:a16="http://schemas.microsoft.com/office/drawing/2014/main" id="{1C4AE4C5-D37F-4A2F-B371-222A2171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5746376" y="211107"/>
            <a:ext cx="2868919" cy="64716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EBEDB3-9290-41EA-884B-9FCE22497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208" y="1264023"/>
            <a:ext cx="2523578" cy="5464851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A6B3FEBE-A459-4B46-B8FF-C6F1463687D6}"/>
              </a:ext>
            </a:extLst>
          </p:cNvPr>
          <p:cNvSpPr/>
          <p:nvPr/>
        </p:nvSpPr>
        <p:spPr>
          <a:xfrm>
            <a:off x="5351929" y="5746376"/>
            <a:ext cx="2429436" cy="10130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9CEC91-B8B0-42DB-93D2-2B9B7474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49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F2C72-9AAB-44B5-B5EB-92505402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lang="en-US" altLang="ja-JP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S-DX</a:t>
            </a:r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br>
              <a:rPr lang="en-US" altLang="ja-JP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７つのＳが付くＤＸ</a:t>
            </a:r>
            <a:endParaRPr kumimoji="1" lang="ja-JP" altLang="en-US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186716-66FC-47E1-8B96-C2D4749C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059697"/>
            <a:ext cx="7669034" cy="4415918"/>
          </a:xfrm>
        </p:spPr>
        <p:txBody>
          <a:bodyPr>
            <a:normAutofit/>
          </a:bodyPr>
          <a:lstStyle/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imple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  　シンプルな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操作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lim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	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スリムなコスト</a:t>
            </a:r>
          </a:p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martphone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スマートフォンで</a:t>
            </a:r>
          </a:p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NS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	   SNS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を使って</a:t>
            </a:r>
          </a:p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mall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ｓ</a:t>
            </a:r>
            <a:r>
              <a:rPr kumimoji="1" lang="en-US" altLang="ja-JP" sz="24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tep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小さくても確実な一歩</a:t>
            </a:r>
            <a:endParaRPr kumimoji="1"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ecurity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セキュリティの高いクラウド</a:t>
            </a:r>
            <a:endParaRPr kumimoji="1"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peedy 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 素早く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導入できる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762AA1-3FDC-4DB2-B518-9C1D6F6A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2196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1001509" y="545297"/>
            <a:ext cx="4198019" cy="557018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9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⑥</a:t>
            </a:r>
            <a:endParaRPr kumimoji="1" lang="en-US" altLang="ja-JP" sz="49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3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1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タイトルや場所などをつけてから、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「投稿」ボタンを押してください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</p:txBody>
      </p:sp>
      <p:pic>
        <p:nvPicPr>
          <p:cNvPr id="3" name="그림 62">
            <a:extLst>
              <a:ext uri="{FF2B5EF4-FFF2-40B4-BE49-F238E27FC236}">
                <a16:creationId xmlns:a16="http://schemas.microsoft.com/office/drawing/2014/main" id="{1C4AE4C5-D37F-4A2F-B371-222A2171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5746376" y="211107"/>
            <a:ext cx="2868919" cy="64716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EBEDB3-9290-41EA-884B-9FCE22497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208" y="1264023"/>
            <a:ext cx="2523577" cy="5464851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A6B3FEBE-A459-4B46-B8FF-C6F1463687D6}"/>
              </a:ext>
            </a:extLst>
          </p:cNvPr>
          <p:cNvSpPr/>
          <p:nvPr/>
        </p:nvSpPr>
        <p:spPr>
          <a:xfrm>
            <a:off x="6920753" y="5715862"/>
            <a:ext cx="1860374" cy="10130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150A88-63B1-478A-BF03-A0E00245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109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965653" y="1009914"/>
            <a:ext cx="7497030" cy="4243404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【</a:t>
            </a:r>
            <a:r>
              <a:rPr kumimoji="1" lang="ja-JP" altLang="en-US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第４章</a:t>
            </a:r>
            <a: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  <a:t>】</a:t>
            </a:r>
            <a:br>
              <a:rPr kumimoji="1" lang="en-US" altLang="ja-JP" sz="4400" b="0" i="0" u="none" strike="noStrike" kern="1200" cap="all" spc="15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aramond" panose="02020404030301010803"/>
                <a:ea typeface="ＭＳ Ｐゴシック" panose="020B0600070205080204" pitchFamily="50" charset="-128"/>
                <a:cs typeface="+mj-cs"/>
              </a:rPr>
            </a:br>
            <a:endParaRPr kumimoji="1" lang="en-US" altLang="ja-JP" sz="44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Garamond" panose="02020404030301010803"/>
              <a:ea typeface="ＭＳ Ｐゴシック" panose="020B0600070205080204" pitchFamily="50" charset="-128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>
                <a:solidFill>
                  <a:srgbClr val="212121"/>
                </a:solidFill>
                <a:latin typeface="Garamond" panose="02020404030301010803"/>
                <a:ea typeface="ＭＳ Ｐゴシック" panose="020B0600070205080204" pitchFamily="50" charset="-128"/>
              </a:rPr>
              <a:t>最後に、今後の５</a:t>
            </a:r>
            <a:r>
              <a:rPr lang="en-US" altLang="ja-JP" sz="4400" dirty="0">
                <a:solidFill>
                  <a:srgbClr val="212121"/>
                </a:solidFill>
                <a:latin typeface="Garamond" panose="02020404030301010803"/>
                <a:ea typeface="ＭＳ Ｐゴシック" panose="020B0600070205080204" pitchFamily="50" charset="-128"/>
              </a:rPr>
              <a:t>G</a:t>
            </a:r>
            <a:r>
              <a:rPr lang="ja-JP" altLang="en-US" sz="4400" dirty="0">
                <a:solidFill>
                  <a:srgbClr val="212121"/>
                </a:solidFill>
                <a:latin typeface="Garamond" panose="02020404030301010803"/>
                <a:ea typeface="ＭＳ Ｐゴシック" panose="020B0600070205080204" pitchFamily="50" charset="-128"/>
              </a:rPr>
              <a:t>回線後の</a:t>
            </a:r>
            <a:endParaRPr lang="en-US" altLang="ja-JP" sz="4400" dirty="0">
              <a:solidFill>
                <a:srgbClr val="212121"/>
              </a:solidFill>
              <a:latin typeface="Garamond" panose="02020404030301010803"/>
              <a:ea typeface="ＭＳ Ｐゴシック" panose="020B0600070205080204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>
                <a:solidFill>
                  <a:srgbClr val="212121"/>
                </a:solidFill>
                <a:latin typeface="Garamond" panose="02020404030301010803"/>
                <a:ea typeface="ＭＳ Ｐゴシック" panose="020B0600070205080204" pitchFamily="50" charset="-128"/>
              </a:rPr>
              <a:t>「メタバース」という</a:t>
            </a:r>
            <a:endParaRPr lang="en-US" altLang="ja-JP" sz="4400" dirty="0">
              <a:solidFill>
                <a:srgbClr val="212121"/>
              </a:solidFill>
              <a:latin typeface="Garamond" panose="02020404030301010803"/>
              <a:ea typeface="ＭＳ Ｐゴシック" panose="020B0600070205080204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>
                <a:solidFill>
                  <a:srgbClr val="212121"/>
                </a:solidFill>
                <a:latin typeface="Garamond" panose="02020404030301010803"/>
                <a:ea typeface="ＭＳ Ｐゴシック" panose="020B0600070205080204" pitchFamily="50" charset="-128"/>
              </a:rPr>
              <a:t>次世代インターネットを見よう</a:t>
            </a:r>
            <a:endParaRPr lang="en-US" altLang="ja-JP" sz="4400" dirty="0">
              <a:solidFill>
                <a:srgbClr val="212121"/>
              </a:solidFill>
              <a:latin typeface="Garamond" panose="02020404030301010803"/>
              <a:ea typeface="ＭＳ Ｐゴシック" panose="020B0600070205080204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AF427A1-0C23-47EC-92D2-7E52AC39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21C09-55AC-4719-BB36-E07DD41E6FF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ＭＳ Ｐ明朝" panose="02020600040205080304" pitchFamily="18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ＭＳ Ｐ明朝" panose="02020600040205080304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055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2AB90-E4D2-4034-9B8E-7565C2BC37E0}"/>
              </a:ext>
            </a:extLst>
          </p:cNvPr>
          <p:cNvSpPr txBox="1">
            <a:spLocks/>
          </p:cNvSpPr>
          <p:nvPr/>
        </p:nvSpPr>
        <p:spPr>
          <a:xfrm>
            <a:off x="1001509" y="545298"/>
            <a:ext cx="7769267" cy="686344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9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５</a:t>
            </a:r>
            <a:r>
              <a:rPr lang="en-US" altLang="ja-JP" sz="49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G</a:t>
            </a:r>
            <a:r>
              <a:rPr lang="ja-JP" altLang="en-US" sz="49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回線後のメタバース</a:t>
            </a:r>
            <a:endParaRPr kumimoji="1" lang="en-US" altLang="ja-JP" sz="41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  <a:cs typeface="+mj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150A88-63B1-478A-BF03-A0E00245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C752D-AC49-46AC-8DF6-64E47356F93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5A6186-A409-ACB7-57B4-CCAB86664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8" y="1782146"/>
            <a:ext cx="6704263" cy="309508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9BD94C-469E-B41E-3222-B59421588EC7}"/>
              </a:ext>
            </a:extLst>
          </p:cNvPr>
          <p:cNvSpPr txBox="1"/>
          <p:nvPr/>
        </p:nvSpPr>
        <p:spPr>
          <a:xfrm>
            <a:off x="1219868" y="5190375"/>
            <a:ext cx="6951307" cy="125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  <a:cs typeface="+mn-cs"/>
              </a:rPr>
              <a:t>通信回線が早くなるごとに下剋上が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  <a:cs typeface="+mn-cs"/>
              </a:rPr>
              <a:t>起こる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  <a:cs typeface="+mn-cs"/>
              </a:rPr>
              <a:t>IT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UD晶熙ゴシック体P_D" panose="020B0700000000000000" pitchFamily="50" charset="-128"/>
                <a:ea typeface="ARUD晶熙ゴシック体P_D" panose="020B0700000000000000" pitchFamily="50" charset="-128"/>
                <a:cs typeface="+mn-cs"/>
              </a:rPr>
              <a:t>業界。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srgbClr val="212121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rPr>
              <a:t>次は３次元化＝メタバース　に転換</a:t>
            </a:r>
            <a:endParaRPr kumimoji="1" lang="en-US" altLang="ja-JP" sz="2800" b="0" i="0" u="none" strike="noStrike" kern="1200" cap="all" spc="15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UD晶熙ゴシック体P_D" panose="020B0700000000000000" pitchFamily="50" charset="-128"/>
              <a:ea typeface="ARUD晶熙ゴシック体P_D" panose="020B07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4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F2C72-9AAB-44B5-B5EB-92505402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最先端よりも「現実に役立つ」へ</a:t>
            </a:r>
            <a:endParaRPr kumimoji="1" lang="ja-JP" altLang="en-US" sz="4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186716-66FC-47E1-8B96-C2D4749C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874517"/>
            <a:ext cx="7669034" cy="24241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農業地域の「現実」とは？</a:t>
            </a:r>
          </a:p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①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IOT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、ＪＰＫＩなどの超最先端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技術はハイスペックすぎる</a:t>
            </a:r>
          </a:p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②その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のための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巨額の投資費用を用意できない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③農業地域では、高額なハードでなく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を使っている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④農業地域で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は、実際には難しい操作ができない人が多い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AEAD3F-82E6-4BD0-B548-8C148650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83BCA7-8C02-4156-9224-B1D28B49C016}"/>
              </a:ext>
            </a:extLst>
          </p:cNvPr>
          <p:cNvSpPr txBox="1"/>
          <p:nvPr/>
        </p:nvSpPr>
        <p:spPr>
          <a:xfrm>
            <a:off x="999876" y="4776947"/>
            <a:ext cx="736688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農協、農家を</a:t>
            </a:r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確実に前進させるのは　</a:t>
            </a:r>
            <a:r>
              <a:rPr kumimoji="1" lang="ja-JP" altLang="en-US" sz="32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kumimoji="1" lang="en-US" altLang="ja-JP" sz="44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S-DX</a:t>
            </a:r>
            <a:r>
              <a:rPr kumimoji="1" lang="ja-JP" altLang="en-US" sz="44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en-US" altLang="ja-JP" sz="3200" dirty="0"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932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F2C72-9AAB-44B5-B5EB-92505402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1" y="355491"/>
            <a:ext cx="8857128" cy="791991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国民は「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HP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から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へ」</a:t>
            </a:r>
            <a:b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8D9DE90-234B-4CEA-B549-1BE6622C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C752D-AC49-46AC-8DF6-64E47356F93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15F15D-F825-4944-BDE4-F752014DFBC8}"/>
              </a:ext>
            </a:extLst>
          </p:cNvPr>
          <p:cNvSpPr txBox="1"/>
          <p:nvPr/>
        </p:nvSpPr>
        <p:spPr>
          <a:xfrm>
            <a:off x="934423" y="5942610"/>
            <a:ext cx="7734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技術の進化で、</a:t>
            </a:r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HP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よりも</a:t>
            </a:r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の利用が中心に</a:t>
            </a:r>
            <a:endParaRPr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C8329CC-2630-4608-B2D2-7457FC536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975"/>
          <a:stretch/>
        </p:blipFill>
        <p:spPr>
          <a:xfrm>
            <a:off x="1006418" y="1484596"/>
            <a:ext cx="7346317" cy="32577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20D08C2-595F-455C-B1B6-303AFDA4E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90176" r="1066" b="-8733"/>
          <a:stretch/>
        </p:blipFill>
        <p:spPr>
          <a:xfrm>
            <a:off x="1006419" y="4742330"/>
            <a:ext cx="7346316" cy="7932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77583A-7AE2-4ADB-A22F-6A2F4F680EE8}"/>
              </a:ext>
            </a:extLst>
          </p:cNvPr>
          <p:cNvSpPr txBox="1"/>
          <p:nvPr/>
        </p:nvSpPr>
        <p:spPr>
          <a:xfrm>
            <a:off x="1219199" y="5350926"/>
            <a:ext cx="7346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総務省　</a:t>
            </a:r>
            <a:r>
              <a:rPr lang="en-US" altLang="ja-JP" sz="1600" dirty="0"/>
              <a:t>https://www.soumu.go.jp/iicp/research/results/media_usage-time.html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2623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68006" y="271410"/>
            <a:ext cx="8244536" cy="786414"/>
          </a:xfrm>
          <a:noFill/>
        </p:spPr>
        <p:txBody>
          <a:bodyPr>
            <a:noAutofit/>
          </a:bodyPr>
          <a:lstStyle/>
          <a:p>
            <a:r>
              <a:rPr lang="ja-JP" altLang="en-US" sz="2954" b="1" dirty="0">
                <a:latin typeface="+mj-ea"/>
              </a:rPr>
              <a:t>特に若い世代は</a:t>
            </a:r>
            <a:br>
              <a:rPr lang="en-US" altLang="ja-JP" sz="2954" b="1" dirty="0">
                <a:latin typeface="+mj-ea"/>
              </a:rPr>
            </a:br>
            <a:r>
              <a:rPr lang="ja-JP" altLang="en-US" sz="2954" b="1" dirty="0">
                <a:latin typeface="+mj-ea"/>
              </a:rPr>
              <a:t>「</a:t>
            </a:r>
            <a:r>
              <a:rPr lang="en-US" altLang="ja-JP" sz="3323" b="1" dirty="0">
                <a:latin typeface="+mj-ea"/>
              </a:rPr>
              <a:t>HP</a:t>
            </a:r>
            <a:r>
              <a:rPr lang="ja-JP" altLang="en-US" sz="3323" b="1" dirty="0">
                <a:latin typeface="+mj-ea"/>
              </a:rPr>
              <a:t>・</a:t>
            </a:r>
            <a:r>
              <a:rPr lang="ja-JP" altLang="en-US" sz="2954" b="1" dirty="0">
                <a:latin typeface="+mj-ea"/>
              </a:rPr>
              <a:t>メール」より「</a:t>
            </a:r>
            <a:r>
              <a:rPr lang="en-US" altLang="ja-JP" sz="3323" b="1" dirty="0">
                <a:latin typeface="+mj-ea"/>
              </a:rPr>
              <a:t>SNS</a:t>
            </a:r>
            <a:r>
              <a:rPr lang="ja-JP" altLang="en-US" sz="2954" b="1" dirty="0">
                <a:latin typeface="+mj-ea"/>
              </a:rPr>
              <a:t>」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6874736" y="6171581"/>
            <a:ext cx="2057400" cy="337038"/>
          </a:xfrm>
        </p:spPr>
        <p:txBody>
          <a:bodyPr/>
          <a:lstStyle/>
          <a:p>
            <a:fld id="{3AE40C86-1859-4BA1-9051-5987C3978538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415109"/>
              </p:ext>
            </p:extLst>
          </p:nvPr>
        </p:nvGraphicFramePr>
        <p:xfrm>
          <a:off x="873116" y="1662850"/>
          <a:ext cx="7668903" cy="4508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7330972" y="2738214"/>
            <a:ext cx="1498864" cy="66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>
              <a:defRPr/>
            </a:pPr>
            <a:r>
              <a:rPr kumimoji="1" lang="ja-JP" altLang="en-US" sz="1846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ＳＮＳ　</a:t>
            </a:r>
            <a:r>
              <a:rPr kumimoji="1" lang="en-US" altLang="ja-JP" sz="1846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58.9</a:t>
            </a:r>
            <a:r>
              <a:rPr kumimoji="1" lang="ja-JP" altLang="en-US" sz="1662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分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33272" y="4371386"/>
            <a:ext cx="1402108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>
              <a:defRPr/>
            </a:pPr>
            <a:r>
              <a:rPr kumimoji="1" lang="ja-JP" altLang="en-US" sz="1662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メール　</a:t>
            </a:r>
            <a:r>
              <a:rPr kumimoji="1" lang="en-US" altLang="ja-JP" sz="1846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20.2</a:t>
            </a:r>
            <a:r>
              <a:rPr kumimoji="1" lang="ja-JP" altLang="en-US" sz="1662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分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13359" y="5280684"/>
            <a:ext cx="2039825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>
              <a:defRPr/>
            </a:pPr>
            <a:r>
              <a:rPr kumimoji="1" lang="ja-JP" altLang="en-US" sz="1662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ウェブ・ブラウザ　</a:t>
            </a:r>
            <a:r>
              <a:rPr kumimoji="1" lang="en-US" altLang="ja-JP" sz="1846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12.1</a:t>
            </a:r>
            <a:r>
              <a:rPr kumimoji="1" lang="ja-JP" altLang="en-US" sz="1662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分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053402" y="6340100"/>
            <a:ext cx="5559146" cy="41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8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総務省</a:t>
            </a:r>
            <a:r>
              <a:rPr lang="ja-JP" altLang="en-US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「情報通信メディアの利用時間と情報行動に関する調査　</a:t>
            </a:r>
            <a:r>
              <a:rPr lang="en-US" altLang="ja-JP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平成</a:t>
            </a:r>
            <a:r>
              <a:rPr lang="en-US" altLang="ja-JP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26</a:t>
            </a:r>
            <a:r>
              <a:rPr lang="ja-JP" altLang="en-US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年～</a:t>
            </a:r>
            <a:r>
              <a:rPr lang="en-US" altLang="ja-JP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015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sz="101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  <a:hlinkClick r:id="rId3"/>
              </a:rPr>
              <a:t>https://www.soumu.go.jp/iicp/research/results/media_usage-time.html</a:t>
            </a:r>
            <a:endParaRPr lang="ja-JP" altLang="en-US" sz="969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5406246" y="1320726"/>
            <a:ext cx="3135774" cy="787038"/>
          </a:xfrm>
          <a:prstGeom prst="wedgeRoundRectCallout">
            <a:avLst>
              <a:gd name="adj1" fmla="val 28063"/>
              <a:gd name="adj2" fmla="val 868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8" name="正方形/長方形 7"/>
          <p:cNvSpPr/>
          <p:nvPr/>
        </p:nvSpPr>
        <p:spPr>
          <a:xfrm>
            <a:off x="5542846" y="1389043"/>
            <a:ext cx="2558714" cy="660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84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846" dirty="0"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lang="ja-JP" altLang="en-US" sz="1846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化」への対応が</a:t>
            </a:r>
            <a:endParaRPr lang="en-US" altLang="ja-JP" sz="184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846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未来の勝敗を決定</a:t>
            </a:r>
            <a:endParaRPr lang="ja-JP" altLang="en-US" sz="1846" dirty="0"/>
          </a:p>
        </p:txBody>
      </p:sp>
    </p:spTree>
    <p:extLst>
      <p:ext uri="{BB962C8B-B14F-4D97-AF65-F5344CB8AC3E}">
        <p14:creationId xmlns:p14="http://schemas.microsoft.com/office/powerpoint/2010/main" val="318729555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オーガニック">
  <a:themeElements>
    <a:clrScheme name="オーガニック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オーガニック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オーガニック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バッジ">
  <a:themeElements>
    <a:clrScheme name="バッジ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バッジ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バッ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テーマ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テーマ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テーマ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</TotalTime>
  <Words>1585</Words>
  <Application>Microsoft Office PowerPoint</Application>
  <PresentationFormat>画面に合わせる (4:3)</PresentationFormat>
  <Paragraphs>383</Paragraphs>
  <Slides>62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62</vt:i4>
      </vt:variant>
    </vt:vector>
  </HeadingPairs>
  <TitlesOfParts>
    <vt:vector size="80" baseType="lpstr">
      <vt:lpstr>ARUD晶熙ゴシック体P_D</vt:lpstr>
      <vt:lpstr>BIZ UDPゴシック</vt:lpstr>
      <vt:lpstr>ＭＳ Ｐゴシック</vt:lpstr>
      <vt:lpstr>UD デジタル 教科書体 NP-B</vt:lpstr>
      <vt:lpstr>メイリオ</vt:lpstr>
      <vt:lpstr>メイリオ</vt:lpstr>
      <vt:lpstr>游ゴシック</vt:lpstr>
      <vt:lpstr>Arial</vt:lpstr>
      <vt:lpstr>Arial Black</vt:lpstr>
      <vt:lpstr>Calibri</vt:lpstr>
      <vt:lpstr>Calibri Light</vt:lpstr>
      <vt:lpstr>Garamond</vt:lpstr>
      <vt:lpstr>Gill Sans MT</vt:lpstr>
      <vt:lpstr>Impact</vt:lpstr>
      <vt:lpstr>Roboto</vt:lpstr>
      <vt:lpstr>Office テーマ</vt:lpstr>
      <vt:lpstr>オーガニック</vt:lpstr>
      <vt:lpstr>バッジ</vt:lpstr>
      <vt:lpstr>   農業分野におけるDXの状況＆簡単に取り組む方法</vt:lpstr>
      <vt:lpstr>講師プロフィール</vt:lpstr>
      <vt:lpstr>PowerPoint プレゼンテーション</vt:lpstr>
      <vt:lpstr>農業のDXニーズ 「やりたいけどできない」</vt:lpstr>
      <vt:lpstr>実は DXは２種類ある</vt:lpstr>
      <vt:lpstr>「S-DX」 ７つのＳが付くＤＸ</vt:lpstr>
      <vt:lpstr>最先端よりも「現実に役立つ」へ</vt:lpstr>
      <vt:lpstr>国民は「HPからSNSへ」 </vt:lpstr>
      <vt:lpstr>特に若い世代は 「HP・メール」より「SNS」</vt:lpstr>
      <vt:lpstr>PowerPoint プレゼンテーション</vt:lpstr>
      <vt:lpstr> 　地域のデジタル化の要点  　農業地域においては、 「高額で難しいシステム」 　がなくても  「LINE」 「Youtube」 　だけでもデジタル化できる </vt:lpstr>
      <vt:lpstr>PowerPoint プレゼンテーション</vt:lpstr>
      <vt:lpstr>①LINEの特徴</vt:lpstr>
      <vt:lpstr>②YOUTUBEの特徴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Youtubeへの投稿</vt:lpstr>
      <vt:lpstr>実際に農地に行って撮影しyoutubeに投稿してみました</vt:lpstr>
      <vt:lpstr>農泊に行ってyoutubeに投稿</vt:lpstr>
      <vt:lpstr>PowerPoint プレゼンテーション</vt:lpstr>
      <vt:lpstr>Youtubeショートへの投稿</vt:lpstr>
      <vt:lpstr>ダウンロードとアカウント </vt:lpstr>
      <vt:lpstr>撮影と投稿① </vt:lpstr>
      <vt:lpstr>撮影と投稿② </vt:lpstr>
      <vt:lpstr>撮影と投稿③ </vt:lpstr>
      <vt:lpstr>撮影と投稿④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農泊推進の 新たなカタチ   農泊DXを使った 新たなマーケティング手法 </dc:title>
  <dc:creator>村井 宗明</dc:creator>
  <cp:lastModifiedBy>村井 宗明</cp:lastModifiedBy>
  <cp:revision>32</cp:revision>
  <dcterms:created xsi:type="dcterms:W3CDTF">2022-03-06T04:05:14Z</dcterms:created>
  <dcterms:modified xsi:type="dcterms:W3CDTF">2022-08-07T10:42:30Z</dcterms:modified>
</cp:coreProperties>
</file>