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391" r:id="rId1"/>
  </p:sldMasterIdLst>
  <p:notesMasterIdLst>
    <p:notesMasterId r:id="rId14"/>
  </p:notesMasterIdLst>
  <p:handoutMasterIdLst>
    <p:handoutMasterId r:id="rId15"/>
  </p:handoutMasterIdLst>
  <p:sldIdLst>
    <p:sldId id="1087" r:id="rId2"/>
    <p:sldId id="997" r:id="rId3"/>
    <p:sldId id="981" r:id="rId4"/>
    <p:sldId id="998" r:id="rId5"/>
    <p:sldId id="1091" r:id="rId6"/>
    <p:sldId id="1061" r:id="rId7"/>
    <p:sldId id="1058" r:id="rId8"/>
    <p:sldId id="1089" r:id="rId9"/>
    <p:sldId id="1088" r:id="rId10"/>
    <p:sldId id="1090" r:id="rId11"/>
    <p:sldId id="1064" r:id="rId12"/>
    <p:sldId id="1081" r:id="rId13"/>
  </p:sldIdLst>
  <p:sldSz cx="10691813" cy="7559675"/>
  <p:notesSz cx="9866313" cy="6735763"/>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2" pos="3368" userDrawn="1">
          <p15:clr>
            <a:srgbClr val="A4A3A4"/>
          </p15:clr>
        </p15:guide>
        <p15:guide id="3" orient="horz" pos="657" userDrawn="1">
          <p15:clr>
            <a:srgbClr val="A4A3A4"/>
          </p15:clr>
        </p15:guide>
        <p15:guide id="4" orient="horz" pos="249">
          <p15:clr>
            <a:srgbClr val="A4A3A4"/>
          </p15:clr>
        </p15:guide>
        <p15:guide id="5" orient="horz" pos="4331">
          <p15:clr>
            <a:srgbClr val="A4A3A4"/>
          </p15:clr>
        </p15:guide>
        <p15:guide id="6" orient="horz" pos="2517">
          <p15:clr>
            <a:srgbClr val="A4A3A4"/>
          </p15:clr>
        </p15:guide>
        <p15:guide id="7" orient="horz" pos="793">
          <p15:clr>
            <a:srgbClr val="A4A3A4"/>
          </p15:clr>
        </p15:guide>
        <p15:guide id="8" orient="horz" pos="4241">
          <p15:clr>
            <a:srgbClr val="A4A3A4"/>
          </p15:clr>
        </p15:guide>
        <p15:guide id="9" pos="328" userDrawn="1">
          <p15:clr>
            <a:srgbClr val="A4A3A4"/>
          </p15:clr>
        </p15:guide>
        <p15:guide id="10" pos="64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179"/>
    <a:srgbClr val="86A672"/>
    <a:srgbClr val="D5E0CE"/>
    <a:srgbClr val="FFF890"/>
    <a:srgbClr val="F02E94"/>
    <a:srgbClr val="4BABC8"/>
    <a:srgbClr val="3C63A1"/>
    <a:srgbClr val="E6E6E6"/>
    <a:srgbClr val="111017"/>
    <a:srgbClr val="113C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43" autoAdjust="0"/>
    <p:restoredTop sz="93578" autoAdjust="0"/>
  </p:normalViewPr>
  <p:slideViewPr>
    <p:cSldViewPr snapToObjects="1">
      <p:cViewPr varScale="1">
        <p:scale>
          <a:sx n="76" d="100"/>
          <a:sy n="76" d="100"/>
        </p:scale>
        <p:origin x="1656" y="72"/>
      </p:cViewPr>
      <p:guideLst>
        <p:guide pos="3368"/>
        <p:guide orient="horz" pos="657"/>
        <p:guide orient="horz" pos="249"/>
        <p:guide orient="horz" pos="4331"/>
        <p:guide orient="horz" pos="2517"/>
        <p:guide orient="horz" pos="793"/>
        <p:guide orient="horz" pos="4241"/>
        <p:guide pos="328"/>
        <p:guide pos="6452"/>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75" d="100"/>
        <a:sy n="75" d="100"/>
      </p:scale>
      <p:origin x="0" y="0"/>
    </p:cViewPr>
  </p:sorterViewPr>
  <p:notesViewPr>
    <p:cSldViewPr snapToObjects="1">
      <p:cViewPr varScale="1">
        <p:scale>
          <a:sx n="115" d="100"/>
          <a:sy n="115" d="100"/>
        </p:scale>
        <p:origin x="2070" y="102"/>
      </p:cViewPr>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C9CB4-EECF-4FEE-8946-EA80232330FE}" type="doc">
      <dgm:prSet loTypeId="urn:microsoft.com/office/officeart/2005/8/layout/hProcess9" loCatId="process" qsTypeId="urn:microsoft.com/office/officeart/2005/8/quickstyle/simple1" qsCatId="simple" csTypeId="urn:microsoft.com/office/officeart/2005/8/colors/accent1_2" csCatId="accent1" phldr="1"/>
      <dgm:spPr/>
    </dgm:pt>
    <dgm:pt modelId="{82FCB6A2-7ACD-4585-9F29-6B3B5C095AF4}">
      <dgm:prSet phldrT="[テキスト]" custT="1"/>
      <dgm:spPr>
        <a:solidFill>
          <a:schemeClr val="tx2">
            <a:lumMod val="40000"/>
            <a:lumOff val="60000"/>
          </a:schemeClr>
        </a:solidFill>
      </dgm:spPr>
      <dgm:t>
        <a:bodyPr/>
        <a:lstStyle/>
        <a:p>
          <a:r>
            <a:rPr kumimoji="1" lang="en-US" altLang="ja-JP" sz="1400" dirty="0" smtClean="0">
              <a:latin typeface="+mn-ea"/>
              <a:ea typeface="+mn-ea"/>
            </a:rPr>
            <a:t>3G</a:t>
          </a:r>
          <a:r>
            <a:rPr kumimoji="1" lang="ja-JP" altLang="en-US" sz="1400" dirty="0" smtClean="0">
              <a:latin typeface="+mn-ea"/>
              <a:ea typeface="+mn-ea"/>
            </a:rPr>
            <a:t>時代</a:t>
          </a:r>
          <a:endParaRPr kumimoji="1" lang="en-US" altLang="ja-JP" sz="1400" dirty="0" smtClean="0">
            <a:latin typeface="+mn-ea"/>
            <a:ea typeface="+mn-ea"/>
          </a:endParaRPr>
        </a:p>
        <a:p>
          <a:r>
            <a:rPr kumimoji="1" lang="ja-JP" altLang="en-US" sz="1400" dirty="0" smtClean="0">
              <a:latin typeface="+mn-ea"/>
              <a:ea typeface="+mn-ea"/>
            </a:rPr>
            <a:t>一次元</a:t>
          </a:r>
          <a:endParaRPr kumimoji="1" lang="ja-JP" altLang="en-US" sz="1400" dirty="0">
            <a:latin typeface="+mn-ea"/>
            <a:ea typeface="+mn-ea"/>
          </a:endParaRPr>
        </a:p>
      </dgm:t>
    </dgm:pt>
    <dgm:pt modelId="{5B453E07-F7B9-4283-B768-F95BB886E4CE}" type="parTrans" cxnId="{2E58050A-B0E1-4ECC-B87D-23FC796A62A6}">
      <dgm:prSet/>
      <dgm:spPr/>
      <dgm:t>
        <a:bodyPr/>
        <a:lstStyle/>
        <a:p>
          <a:endParaRPr kumimoji="1" lang="ja-JP" altLang="en-US"/>
        </a:p>
      </dgm:t>
    </dgm:pt>
    <dgm:pt modelId="{5F4D772E-E67B-4B45-81D6-5DC06709A01C}" type="sibTrans" cxnId="{2E58050A-B0E1-4ECC-B87D-23FC796A62A6}">
      <dgm:prSet/>
      <dgm:spPr/>
      <dgm:t>
        <a:bodyPr/>
        <a:lstStyle/>
        <a:p>
          <a:endParaRPr kumimoji="1" lang="ja-JP" altLang="en-US"/>
        </a:p>
      </dgm:t>
    </dgm:pt>
    <dgm:pt modelId="{97444F31-75E9-4D17-9326-00523CDE07C6}">
      <dgm:prSet phldrT="[テキスト]" custT="1"/>
      <dgm:spPr>
        <a:solidFill>
          <a:schemeClr val="tx2">
            <a:lumMod val="60000"/>
            <a:lumOff val="40000"/>
          </a:schemeClr>
        </a:solidFill>
      </dgm:spPr>
      <dgm:t>
        <a:bodyPr/>
        <a:lstStyle/>
        <a:p>
          <a:r>
            <a:rPr kumimoji="1" lang="en-US" altLang="ja-JP" sz="1400" dirty="0" smtClean="0"/>
            <a:t>4G</a:t>
          </a:r>
          <a:r>
            <a:rPr kumimoji="1" lang="ja-JP" altLang="en-US" sz="1400" dirty="0" smtClean="0"/>
            <a:t>時代</a:t>
          </a:r>
          <a:endParaRPr kumimoji="1" lang="en-US" altLang="ja-JP" sz="1400" dirty="0" smtClean="0"/>
        </a:p>
        <a:p>
          <a:r>
            <a:rPr kumimoji="1" lang="ja-JP" altLang="en-US" sz="1400" dirty="0" smtClean="0"/>
            <a:t>二次元</a:t>
          </a:r>
          <a:endParaRPr kumimoji="1" lang="ja-JP" altLang="en-US" sz="1400" dirty="0"/>
        </a:p>
      </dgm:t>
    </dgm:pt>
    <dgm:pt modelId="{61831CA4-DA18-4FC3-8DCB-04B3B72487CB}" type="parTrans" cxnId="{3226254B-18A9-4C2D-BC1E-004D6E44738C}">
      <dgm:prSet/>
      <dgm:spPr/>
      <dgm:t>
        <a:bodyPr/>
        <a:lstStyle/>
        <a:p>
          <a:endParaRPr kumimoji="1" lang="ja-JP" altLang="en-US"/>
        </a:p>
      </dgm:t>
    </dgm:pt>
    <dgm:pt modelId="{595B74DE-A152-450C-BCA2-7520B0B1EFEE}" type="sibTrans" cxnId="{3226254B-18A9-4C2D-BC1E-004D6E44738C}">
      <dgm:prSet/>
      <dgm:spPr/>
      <dgm:t>
        <a:bodyPr/>
        <a:lstStyle/>
        <a:p>
          <a:endParaRPr kumimoji="1" lang="ja-JP" altLang="en-US"/>
        </a:p>
      </dgm:t>
    </dgm:pt>
    <dgm:pt modelId="{FE2E41F7-03D3-4AE6-8503-FDEDB79FFD8F}">
      <dgm:prSet phldrT="[テキスト]" custT="1"/>
      <dgm:spPr>
        <a:solidFill>
          <a:schemeClr val="tx2">
            <a:lumMod val="75000"/>
          </a:schemeClr>
        </a:solidFill>
      </dgm:spPr>
      <dgm:t>
        <a:bodyPr/>
        <a:lstStyle/>
        <a:p>
          <a:r>
            <a:rPr kumimoji="1" lang="en-US" altLang="ja-JP" sz="1400" dirty="0" smtClean="0"/>
            <a:t>5G</a:t>
          </a:r>
          <a:r>
            <a:rPr kumimoji="1" lang="ja-JP" altLang="en-US" sz="1400" dirty="0" smtClean="0"/>
            <a:t>時代</a:t>
          </a:r>
          <a:endParaRPr kumimoji="1" lang="en-US" altLang="ja-JP" sz="1400" dirty="0" smtClean="0"/>
        </a:p>
        <a:p>
          <a:r>
            <a:rPr kumimoji="1" lang="ja-JP" altLang="en-US" sz="1400" dirty="0" smtClean="0"/>
            <a:t>三次元</a:t>
          </a:r>
          <a:endParaRPr kumimoji="1" lang="ja-JP" altLang="en-US" sz="1400" dirty="0"/>
        </a:p>
      </dgm:t>
    </dgm:pt>
    <dgm:pt modelId="{193ACB01-1A60-48A8-87D4-F9F83927C1EE}" type="parTrans" cxnId="{DE20F72B-387D-4D22-9C39-400862ABC5B4}">
      <dgm:prSet/>
      <dgm:spPr/>
      <dgm:t>
        <a:bodyPr/>
        <a:lstStyle/>
        <a:p>
          <a:endParaRPr kumimoji="1" lang="ja-JP" altLang="en-US"/>
        </a:p>
      </dgm:t>
    </dgm:pt>
    <dgm:pt modelId="{BC96C91A-0099-4886-9410-8EFA2FCF19E0}" type="sibTrans" cxnId="{DE20F72B-387D-4D22-9C39-400862ABC5B4}">
      <dgm:prSet/>
      <dgm:spPr/>
      <dgm:t>
        <a:bodyPr/>
        <a:lstStyle/>
        <a:p>
          <a:endParaRPr kumimoji="1" lang="ja-JP" altLang="en-US"/>
        </a:p>
      </dgm:t>
    </dgm:pt>
    <dgm:pt modelId="{6BB47672-B722-4794-8B35-B40271FA3014}" type="pres">
      <dgm:prSet presAssocID="{BABC9CB4-EECF-4FEE-8946-EA80232330FE}" presName="CompostProcess" presStyleCnt="0">
        <dgm:presLayoutVars>
          <dgm:dir/>
          <dgm:resizeHandles val="exact"/>
        </dgm:presLayoutVars>
      </dgm:prSet>
      <dgm:spPr/>
    </dgm:pt>
    <dgm:pt modelId="{16A2080B-B157-44FF-B06D-F628CF94EB99}" type="pres">
      <dgm:prSet presAssocID="{BABC9CB4-EECF-4FEE-8946-EA80232330FE}" presName="arrow" presStyleLbl="bgShp" presStyleIdx="0" presStyleCnt="1"/>
      <dgm:spPr/>
    </dgm:pt>
    <dgm:pt modelId="{2F64BCF2-F398-4FBE-BC75-B938DC2898DA}" type="pres">
      <dgm:prSet presAssocID="{BABC9CB4-EECF-4FEE-8946-EA80232330FE}" presName="linearProcess" presStyleCnt="0"/>
      <dgm:spPr/>
    </dgm:pt>
    <dgm:pt modelId="{6EA2D836-84FF-4F5B-8E4B-96F4A96D592F}" type="pres">
      <dgm:prSet presAssocID="{82FCB6A2-7ACD-4585-9F29-6B3B5C095AF4}" presName="textNode" presStyleLbl="node1" presStyleIdx="0" presStyleCnt="3">
        <dgm:presLayoutVars>
          <dgm:bulletEnabled val="1"/>
        </dgm:presLayoutVars>
      </dgm:prSet>
      <dgm:spPr/>
      <dgm:t>
        <a:bodyPr/>
        <a:lstStyle/>
        <a:p>
          <a:endParaRPr kumimoji="1" lang="ja-JP" altLang="en-US"/>
        </a:p>
      </dgm:t>
    </dgm:pt>
    <dgm:pt modelId="{A7DCC8CA-27D6-46CC-A243-2F9F044882DC}" type="pres">
      <dgm:prSet presAssocID="{5F4D772E-E67B-4B45-81D6-5DC06709A01C}" presName="sibTrans" presStyleCnt="0"/>
      <dgm:spPr/>
    </dgm:pt>
    <dgm:pt modelId="{80E365D1-4CC1-463D-9CD3-E32D0BBD7BCF}" type="pres">
      <dgm:prSet presAssocID="{97444F31-75E9-4D17-9326-00523CDE07C6}" presName="textNode" presStyleLbl="node1" presStyleIdx="1" presStyleCnt="3">
        <dgm:presLayoutVars>
          <dgm:bulletEnabled val="1"/>
        </dgm:presLayoutVars>
      </dgm:prSet>
      <dgm:spPr/>
      <dgm:t>
        <a:bodyPr/>
        <a:lstStyle/>
        <a:p>
          <a:endParaRPr kumimoji="1" lang="ja-JP" altLang="en-US"/>
        </a:p>
      </dgm:t>
    </dgm:pt>
    <dgm:pt modelId="{3DB77136-4A27-4B0A-A9AC-C7F334DD1995}" type="pres">
      <dgm:prSet presAssocID="{595B74DE-A152-450C-BCA2-7520B0B1EFEE}" presName="sibTrans" presStyleCnt="0"/>
      <dgm:spPr/>
    </dgm:pt>
    <dgm:pt modelId="{25D394DB-1935-4218-8C6F-85E755E546F0}" type="pres">
      <dgm:prSet presAssocID="{FE2E41F7-03D3-4AE6-8503-FDEDB79FFD8F}" presName="textNode" presStyleLbl="node1" presStyleIdx="2" presStyleCnt="3">
        <dgm:presLayoutVars>
          <dgm:bulletEnabled val="1"/>
        </dgm:presLayoutVars>
      </dgm:prSet>
      <dgm:spPr/>
      <dgm:t>
        <a:bodyPr/>
        <a:lstStyle/>
        <a:p>
          <a:endParaRPr kumimoji="1" lang="ja-JP" altLang="en-US"/>
        </a:p>
      </dgm:t>
    </dgm:pt>
  </dgm:ptLst>
  <dgm:cxnLst>
    <dgm:cxn modelId="{91D9F937-3490-46AC-BA7E-61660EFD7C0C}" type="presOf" srcId="{FE2E41F7-03D3-4AE6-8503-FDEDB79FFD8F}" destId="{25D394DB-1935-4218-8C6F-85E755E546F0}" srcOrd="0" destOrd="0" presId="urn:microsoft.com/office/officeart/2005/8/layout/hProcess9"/>
    <dgm:cxn modelId="{2E58050A-B0E1-4ECC-B87D-23FC796A62A6}" srcId="{BABC9CB4-EECF-4FEE-8946-EA80232330FE}" destId="{82FCB6A2-7ACD-4585-9F29-6B3B5C095AF4}" srcOrd="0" destOrd="0" parTransId="{5B453E07-F7B9-4283-B768-F95BB886E4CE}" sibTransId="{5F4D772E-E67B-4B45-81D6-5DC06709A01C}"/>
    <dgm:cxn modelId="{FA34269D-5076-4AA8-ADDE-5E63B64BC134}" type="presOf" srcId="{97444F31-75E9-4D17-9326-00523CDE07C6}" destId="{80E365D1-4CC1-463D-9CD3-E32D0BBD7BCF}" srcOrd="0" destOrd="0" presId="urn:microsoft.com/office/officeart/2005/8/layout/hProcess9"/>
    <dgm:cxn modelId="{96082234-F92A-48E5-93AE-499A7200249A}" type="presOf" srcId="{BABC9CB4-EECF-4FEE-8946-EA80232330FE}" destId="{6BB47672-B722-4794-8B35-B40271FA3014}" srcOrd="0" destOrd="0" presId="urn:microsoft.com/office/officeart/2005/8/layout/hProcess9"/>
    <dgm:cxn modelId="{3226254B-18A9-4C2D-BC1E-004D6E44738C}" srcId="{BABC9CB4-EECF-4FEE-8946-EA80232330FE}" destId="{97444F31-75E9-4D17-9326-00523CDE07C6}" srcOrd="1" destOrd="0" parTransId="{61831CA4-DA18-4FC3-8DCB-04B3B72487CB}" sibTransId="{595B74DE-A152-450C-BCA2-7520B0B1EFEE}"/>
    <dgm:cxn modelId="{DE20F72B-387D-4D22-9C39-400862ABC5B4}" srcId="{BABC9CB4-EECF-4FEE-8946-EA80232330FE}" destId="{FE2E41F7-03D3-4AE6-8503-FDEDB79FFD8F}" srcOrd="2" destOrd="0" parTransId="{193ACB01-1A60-48A8-87D4-F9F83927C1EE}" sibTransId="{BC96C91A-0099-4886-9410-8EFA2FCF19E0}"/>
    <dgm:cxn modelId="{85D9D9F7-40D3-4993-9F48-57C886C41348}" type="presOf" srcId="{82FCB6A2-7ACD-4585-9F29-6B3B5C095AF4}" destId="{6EA2D836-84FF-4F5B-8E4B-96F4A96D592F}" srcOrd="0" destOrd="0" presId="urn:microsoft.com/office/officeart/2005/8/layout/hProcess9"/>
    <dgm:cxn modelId="{6C1FCFFD-C6C4-462A-9B66-CC9FED560C9D}" type="presParOf" srcId="{6BB47672-B722-4794-8B35-B40271FA3014}" destId="{16A2080B-B157-44FF-B06D-F628CF94EB99}" srcOrd="0" destOrd="0" presId="urn:microsoft.com/office/officeart/2005/8/layout/hProcess9"/>
    <dgm:cxn modelId="{C87C45C8-EE99-4A77-8A77-5650F1417304}" type="presParOf" srcId="{6BB47672-B722-4794-8B35-B40271FA3014}" destId="{2F64BCF2-F398-4FBE-BC75-B938DC2898DA}" srcOrd="1" destOrd="0" presId="urn:microsoft.com/office/officeart/2005/8/layout/hProcess9"/>
    <dgm:cxn modelId="{48184A0C-2FAD-4C37-ADFD-B9DDA7B0E895}" type="presParOf" srcId="{2F64BCF2-F398-4FBE-BC75-B938DC2898DA}" destId="{6EA2D836-84FF-4F5B-8E4B-96F4A96D592F}" srcOrd="0" destOrd="0" presId="urn:microsoft.com/office/officeart/2005/8/layout/hProcess9"/>
    <dgm:cxn modelId="{051A1630-E43C-4C40-8F38-4FAD1485D0CE}" type="presParOf" srcId="{2F64BCF2-F398-4FBE-BC75-B938DC2898DA}" destId="{A7DCC8CA-27D6-46CC-A243-2F9F044882DC}" srcOrd="1" destOrd="0" presId="urn:microsoft.com/office/officeart/2005/8/layout/hProcess9"/>
    <dgm:cxn modelId="{5B4887FB-2752-4779-93FB-E8E7A7B84D36}" type="presParOf" srcId="{2F64BCF2-F398-4FBE-BC75-B938DC2898DA}" destId="{80E365D1-4CC1-463D-9CD3-E32D0BBD7BCF}" srcOrd="2" destOrd="0" presId="urn:microsoft.com/office/officeart/2005/8/layout/hProcess9"/>
    <dgm:cxn modelId="{E5BF7074-B1C9-4006-80CE-74FE4C09694B}" type="presParOf" srcId="{2F64BCF2-F398-4FBE-BC75-B938DC2898DA}" destId="{3DB77136-4A27-4B0A-A9AC-C7F334DD1995}" srcOrd="3" destOrd="0" presId="urn:microsoft.com/office/officeart/2005/8/layout/hProcess9"/>
    <dgm:cxn modelId="{1D36A376-D57D-4B5A-938E-0C7AB1E6EB7D}" type="presParOf" srcId="{2F64BCF2-F398-4FBE-BC75-B938DC2898DA}" destId="{25D394DB-1935-4218-8C6F-85E755E546F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C9CB4-EECF-4FEE-8946-EA80232330FE}" type="doc">
      <dgm:prSet loTypeId="urn:microsoft.com/office/officeart/2005/8/layout/hProcess9" loCatId="process" qsTypeId="urn:microsoft.com/office/officeart/2005/8/quickstyle/simple1" qsCatId="simple" csTypeId="urn:microsoft.com/office/officeart/2005/8/colors/accent1_2" csCatId="accent1" phldr="1"/>
      <dgm:spPr/>
    </dgm:pt>
    <dgm:pt modelId="{82FCB6A2-7ACD-4585-9F29-6B3B5C095AF4}">
      <dgm:prSet phldrT="[テキスト]" custT="1"/>
      <dgm:spPr>
        <a:solidFill>
          <a:schemeClr val="tx2">
            <a:lumMod val="40000"/>
            <a:lumOff val="60000"/>
          </a:schemeClr>
        </a:solidFill>
      </dgm:spPr>
      <dgm:t>
        <a:bodyPr/>
        <a:lstStyle/>
        <a:p>
          <a:r>
            <a:rPr kumimoji="1" lang="en-US" altLang="ja-JP" sz="1400" dirty="0" smtClean="0">
              <a:latin typeface="+mn-ea"/>
              <a:ea typeface="+mn-ea"/>
            </a:rPr>
            <a:t>3G</a:t>
          </a:r>
          <a:r>
            <a:rPr kumimoji="1" lang="ja-JP" altLang="en-US" sz="1400" dirty="0" smtClean="0">
              <a:latin typeface="+mn-ea"/>
              <a:ea typeface="+mn-ea"/>
            </a:rPr>
            <a:t>時代</a:t>
          </a:r>
          <a:endParaRPr kumimoji="1" lang="en-US" altLang="ja-JP" sz="1400" dirty="0" smtClean="0">
            <a:latin typeface="+mn-ea"/>
            <a:ea typeface="+mn-ea"/>
          </a:endParaRPr>
        </a:p>
        <a:p>
          <a:r>
            <a:rPr kumimoji="1" lang="ja-JP" altLang="en-US" sz="1400" dirty="0" smtClean="0">
              <a:latin typeface="+mn-ea"/>
              <a:ea typeface="+mn-ea"/>
            </a:rPr>
            <a:t>一次元</a:t>
          </a:r>
          <a:endParaRPr kumimoji="1" lang="ja-JP" altLang="en-US" sz="1400" dirty="0">
            <a:latin typeface="+mn-ea"/>
            <a:ea typeface="+mn-ea"/>
          </a:endParaRPr>
        </a:p>
      </dgm:t>
    </dgm:pt>
    <dgm:pt modelId="{5B453E07-F7B9-4283-B768-F95BB886E4CE}" type="parTrans" cxnId="{2E58050A-B0E1-4ECC-B87D-23FC796A62A6}">
      <dgm:prSet/>
      <dgm:spPr/>
      <dgm:t>
        <a:bodyPr/>
        <a:lstStyle/>
        <a:p>
          <a:endParaRPr kumimoji="1" lang="ja-JP" altLang="en-US"/>
        </a:p>
      </dgm:t>
    </dgm:pt>
    <dgm:pt modelId="{5F4D772E-E67B-4B45-81D6-5DC06709A01C}" type="sibTrans" cxnId="{2E58050A-B0E1-4ECC-B87D-23FC796A62A6}">
      <dgm:prSet/>
      <dgm:spPr/>
      <dgm:t>
        <a:bodyPr/>
        <a:lstStyle/>
        <a:p>
          <a:endParaRPr kumimoji="1" lang="ja-JP" altLang="en-US"/>
        </a:p>
      </dgm:t>
    </dgm:pt>
    <dgm:pt modelId="{97444F31-75E9-4D17-9326-00523CDE07C6}">
      <dgm:prSet phldrT="[テキスト]" custT="1"/>
      <dgm:spPr>
        <a:solidFill>
          <a:schemeClr val="tx2">
            <a:lumMod val="60000"/>
            <a:lumOff val="40000"/>
          </a:schemeClr>
        </a:solidFill>
      </dgm:spPr>
      <dgm:t>
        <a:bodyPr/>
        <a:lstStyle/>
        <a:p>
          <a:r>
            <a:rPr kumimoji="1" lang="en-US" altLang="ja-JP" sz="1400" dirty="0" smtClean="0"/>
            <a:t>4G</a:t>
          </a:r>
          <a:r>
            <a:rPr kumimoji="1" lang="ja-JP" altLang="en-US" sz="1400" dirty="0" smtClean="0"/>
            <a:t>時代</a:t>
          </a:r>
          <a:endParaRPr kumimoji="1" lang="en-US" altLang="ja-JP" sz="1400" dirty="0" smtClean="0"/>
        </a:p>
        <a:p>
          <a:r>
            <a:rPr kumimoji="1" lang="ja-JP" altLang="en-US" sz="1400" dirty="0" smtClean="0"/>
            <a:t>二次元</a:t>
          </a:r>
          <a:endParaRPr kumimoji="1" lang="ja-JP" altLang="en-US" sz="1400" dirty="0"/>
        </a:p>
      </dgm:t>
    </dgm:pt>
    <dgm:pt modelId="{61831CA4-DA18-4FC3-8DCB-04B3B72487CB}" type="parTrans" cxnId="{3226254B-18A9-4C2D-BC1E-004D6E44738C}">
      <dgm:prSet/>
      <dgm:spPr/>
      <dgm:t>
        <a:bodyPr/>
        <a:lstStyle/>
        <a:p>
          <a:endParaRPr kumimoji="1" lang="ja-JP" altLang="en-US"/>
        </a:p>
      </dgm:t>
    </dgm:pt>
    <dgm:pt modelId="{595B74DE-A152-450C-BCA2-7520B0B1EFEE}" type="sibTrans" cxnId="{3226254B-18A9-4C2D-BC1E-004D6E44738C}">
      <dgm:prSet/>
      <dgm:spPr/>
      <dgm:t>
        <a:bodyPr/>
        <a:lstStyle/>
        <a:p>
          <a:endParaRPr kumimoji="1" lang="ja-JP" altLang="en-US"/>
        </a:p>
      </dgm:t>
    </dgm:pt>
    <dgm:pt modelId="{FE2E41F7-03D3-4AE6-8503-FDEDB79FFD8F}">
      <dgm:prSet phldrT="[テキスト]" custT="1"/>
      <dgm:spPr>
        <a:solidFill>
          <a:schemeClr val="tx2">
            <a:lumMod val="75000"/>
          </a:schemeClr>
        </a:solidFill>
      </dgm:spPr>
      <dgm:t>
        <a:bodyPr/>
        <a:lstStyle/>
        <a:p>
          <a:r>
            <a:rPr kumimoji="1" lang="en-US" altLang="ja-JP" sz="1400" dirty="0" smtClean="0"/>
            <a:t>5G</a:t>
          </a:r>
          <a:r>
            <a:rPr kumimoji="1" lang="ja-JP" altLang="en-US" sz="1400" dirty="0" smtClean="0"/>
            <a:t>時代</a:t>
          </a:r>
          <a:endParaRPr kumimoji="1" lang="en-US" altLang="ja-JP" sz="1400" dirty="0" smtClean="0"/>
        </a:p>
        <a:p>
          <a:r>
            <a:rPr kumimoji="1" lang="ja-JP" altLang="en-US" sz="1400" dirty="0" smtClean="0"/>
            <a:t>三次元</a:t>
          </a:r>
          <a:endParaRPr kumimoji="1" lang="ja-JP" altLang="en-US" sz="1400" dirty="0"/>
        </a:p>
      </dgm:t>
    </dgm:pt>
    <dgm:pt modelId="{193ACB01-1A60-48A8-87D4-F9F83927C1EE}" type="parTrans" cxnId="{DE20F72B-387D-4D22-9C39-400862ABC5B4}">
      <dgm:prSet/>
      <dgm:spPr/>
      <dgm:t>
        <a:bodyPr/>
        <a:lstStyle/>
        <a:p>
          <a:endParaRPr kumimoji="1" lang="ja-JP" altLang="en-US"/>
        </a:p>
      </dgm:t>
    </dgm:pt>
    <dgm:pt modelId="{BC96C91A-0099-4886-9410-8EFA2FCF19E0}" type="sibTrans" cxnId="{DE20F72B-387D-4D22-9C39-400862ABC5B4}">
      <dgm:prSet/>
      <dgm:spPr/>
      <dgm:t>
        <a:bodyPr/>
        <a:lstStyle/>
        <a:p>
          <a:endParaRPr kumimoji="1" lang="ja-JP" altLang="en-US"/>
        </a:p>
      </dgm:t>
    </dgm:pt>
    <dgm:pt modelId="{6BB47672-B722-4794-8B35-B40271FA3014}" type="pres">
      <dgm:prSet presAssocID="{BABC9CB4-EECF-4FEE-8946-EA80232330FE}" presName="CompostProcess" presStyleCnt="0">
        <dgm:presLayoutVars>
          <dgm:dir/>
          <dgm:resizeHandles val="exact"/>
        </dgm:presLayoutVars>
      </dgm:prSet>
      <dgm:spPr/>
    </dgm:pt>
    <dgm:pt modelId="{16A2080B-B157-44FF-B06D-F628CF94EB99}" type="pres">
      <dgm:prSet presAssocID="{BABC9CB4-EECF-4FEE-8946-EA80232330FE}" presName="arrow" presStyleLbl="bgShp" presStyleIdx="0" presStyleCnt="1"/>
      <dgm:spPr/>
    </dgm:pt>
    <dgm:pt modelId="{2F64BCF2-F398-4FBE-BC75-B938DC2898DA}" type="pres">
      <dgm:prSet presAssocID="{BABC9CB4-EECF-4FEE-8946-EA80232330FE}" presName="linearProcess" presStyleCnt="0"/>
      <dgm:spPr/>
    </dgm:pt>
    <dgm:pt modelId="{6EA2D836-84FF-4F5B-8E4B-96F4A96D592F}" type="pres">
      <dgm:prSet presAssocID="{82FCB6A2-7ACD-4585-9F29-6B3B5C095AF4}" presName="textNode" presStyleLbl="node1" presStyleIdx="0" presStyleCnt="3">
        <dgm:presLayoutVars>
          <dgm:bulletEnabled val="1"/>
        </dgm:presLayoutVars>
      </dgm:prSet>
      <dgm:spPr/>
      <dgm:t>
        <a:bodyPr/>
        <a:lstStyle/>
        <a:p>
          <a:endParaRPr kumimoji="1" lang="ja-JP" altLang="en-US"/>
        </a:p>
      </dgm:t>
    </dgm:pt>
    <dgm:pt modelId="{A7DCC8CA-27D6-46CC-A243-2F9F044882DC}" type="pres">
      <dgm:prSet presAssocID="{5F4D772E-E67B-4B45-81D6-5DC06709A01C}" presName="sibTrans" presStyleCnt="0"/>
      <dgm:spPr/>
    </dgm:pt>
    <dgm:pt modelId="{80E365D1-4CC1-463D-9CD3-E32D0BBD7BCF}" type="pres">
      <dgm:prSet presAssocID="{97444F31-75E9-4D17-9326-00523CDE07C6}" presName="textNode" presStyleLbl="node1" presStyleIdx="1" presStyleCnt="3">
        <dgm:presLayoutVars>
          <dgm:bulletEnabled val="1"/>
        </dgm:presLayoutVars>
      </dgm:prSet>
      <dgm:spPr/>
      <dgm:t>
        <a:bodyPr/>
        <a:lstStyle/>
        <a:p>
          <a:endParaRPr kumimoji="1" lang="ja-JP" altLang="en-US"/>
        </a:p>
      </dgm:t>
    </dgm:pt>
    <dgm:pt modelId="{3DB77136-4A27-4B0A-A9AC-C7F334DD1995}" type="pres">
      <dgm:prSet presAssocID="{595B74DE-A152-450C-BCA2-7520B0B1EFEE}" presName="sibTrans" presStyleCnt="0"/>
      <dgm:spPr/>
    </dgm:pt>
    <dgm:pt modelId="{25D394DB-1935-4218-8C6F-85E755E546F0}" type="pres">
      <dgm:prSet presAssocID="{FE2E41F7-03D3-4AE6-8503-FDEDB79FFD8F}" presName="textNode" presStyleLbl="node1" presStyleIdx="2" presStyleCnt="3">
        <dgm:presLayoutVars>
          <dgm:bulletEnabled val="1"/>
        </dgm:presLayoutVars>
      </dgm:prSet>
      <dgm:spPr/>
      <dgm:t>
        <a:bodyPr/>
        <a:lstStyle/>
        <a:p>
          <a:endParaRPr kumimoji="1" lang="ja-JP" altLang="en-US"/>
        </a:p>
      </dgm:t>
    </dgm:pt>
  </dgm:ptLst>
  <dgm:cxnLst>
    <dgm:cxn modelId="{91D9F937-3490-46AC-BA7E-61660EFD7C0C}" type="presOf" srcId="{FE2E41F7-03D3-4AE6-8503-FDEDB79FFD8F}" destId="{25D394DB-1935-4218-8C6F-85E755E546F0}" srcOrd="0" destOrd="0" presId="urn:microsoft.com/office/officeart/2005/8/layout/hProcess9"/>
    <dgm:cxn modelId="{2E58050A-B0E1-4ECC-B87D-23FC796A62A6}" srcId="{BABC9CB4-EECF-4FEE-8946-EA80232330FE}" destId="{82FCB6A2-7ACD-4585-9F29-6B3B5C095AF4}" srcOrd="0" destOrd="0" parTransId="{5B453E07-F7B9-4283-B768-F95BB886E4CE}" sibTransId="{5F4D772E-E67B-4B45-81D6-5DC06709A01C}"/>
    <dgm:cxn modelId="{FA34269D-5076-4AA8-ADDE-5E63B64BC134}" type="presOf" srcId="{97444F31-75E9-4D17-9326-00523CDE07C6}" destId="{80E365D1-4CC1-463D-9CD3-E32D0BBD7BCF}" srcOrd="0" destOrd="0" presId="urn:microsoft.com/office/officeart/2005/8/layout/hProcess9"/>
    <dgm:cxn modelId="{96082234-F92A-48E5-93AE-499A7200249A}" type="presOf" srcId="{BABC9CB4-EECF-4FEE-8946-EA80232330FE}" destId="{6BB47672-B722-4794-8B35-B40271FA3014}" srcOrd="0" destOrd="0" presId="urn:microsoft.com/office/officeart/2005/8/layout/hProcess9"/>
    <dgm:cxn modelId="{3226254B-18A9-4C2D-BC1E-004D6E44738C}" srcId="{BABC9CB4-EECF-4FEE-8946-EA80232330FE}" destId="{97444F31-75E9-4D17-9326-00523CDE07C6}" srcOrd="1" destOrd="0" parTransId="{61831CA4-DA18-4FC3-8DCB-04B3B72487CB}" sibTransId="{595B74DE-A152-450C-BCA2-7520B0B1EFEE}"/>
    <dgm:cxn modelId="{DE20F72B-387D-4D22-9C39-400862ABC5B4}" srcId="{BABC9CB4-EECF-4FEE-8946-EA80232330FE}" destId="{FE2E41F7-03D3-4AE6-8503-FDEDB79FFD8F}" srcOrd="2" destOrd="0" parTransId="{193ACB01-1A60-48A8-87D4-F9F83927C1EE}" sibTransId="{BC96C91A-0099-4886-9410-8EFA2FCF19E0}"/>
    <dgm:cxn modelId="{85D9D9F7-40D3-4993-9F48-57C886C41348}" type="presOf" srcId="{82FCB6A2-7ACD-4585-9F29-6B3B5C095AF4}" destId="{6EA2D836-84FF-4F5B-8E4B-96F4A96D592F}" srcOrd="0" destOrd="0" presId="urn:microsoft.com/office/officeart/2005/8/layout/hProcess9"/>
    <dgm:cxn modelId="{6C1FCFFD-C6C4-462A-9B66-CC9FED560C9D}" type="presParOf" srcId="{6BB47672-B722-4794-8B35-B40271FA3014}" destId="{16A2080B-B157-44FF-B06D-F628CF94EB99}" srcOrd="0" destOrd="0" presId="urn:microsoft.com/office/officeart/2005/8/layout/hProcess9"/>
    <dgm:cxn modelId="{C87C45C8-EE99-4A77-8A77-5650F1417304}" type="presParOf" srcId="{6BB47672-B722-4794-8B35-B40271FA3014}" destId="{2F64BCF2-F398-4FBE-BC75-B938DC2898DA}" srcOrd="1" destOrd="0" presId="urn:microsoft.com/office/officeart/2005/8/layout/hProcess9"/>
    <dgm:cxn modelId="{48184A0C-2FAD-4C37-ADFD-B9DDA7B0E895}" type="presParOf" srcId="{2F64BCF2-F398-4FBE-BC75-B938DC2898DA}" destId="{6EA2D836-84FF-4F5B-8E4B-96F4A96D592F}" srcOrd="0" destOrd="0" presId="urn:microsoft.com/office/officeart/2005/8/layout/hProcess9"/>
    <dgm:cxn modelId="{051A1630-E43C-4C40-8F38-4FAD1485D0CE}" type="presParOf" srcId="{2F64BCF2-F398-4FBE-BC75-B938DC2898DA}" destId="{A7DCC8CA-27D6-46CC-A243-2F9F044882DC}" srcOrd="1" destOrd="0" presId="urn:microsoft.com/office/officeart/2005/8/layout/hProcess9"/>
    <dgm:cxn modelId="{5B4887FB-2752-4779-93FB-E8E7A7B84D36}" type="presParOf" srcId="{2F64BCF2-F398-4FBE-BC75-B938DC2898DA}" destId="{80E365D1-4CC1-463D-9CD3-E32D0BBD7BCF}" srcOrd="2" destOrd="0" presId="urn:microsoft.com/office/officeart/2005/8/layout/hProcess9"/>
    <dgm:cxn modelId="{E5BF7074-B1C9-4006-80CE-74FE4C09694B}" type="presParOf" srcId="{2F64BCF2-F398-4FBE-BC75-B938DC2898DA}" destId="{3DB77136-4A27-4B0A-A9AC-C7F334DD1995}" srcOrd="3" destOrd="0" presId="urn:microsoft.com/office/officeart/2005/8/layout/hProcess9"/>
    <dgm:cxn modelId="{1D36A376-D57D-4B5A-938E-0C7AB1E6EB7D}" type="presParOf" srcId="{2F64BCF2-F398-4FBE-BC75-B938DC2898DA}" destId="{25D394DB-1935-4218-8C6F-85E755E546F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C35788-24A2-425B-B46C-6D86E5E12E3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933D2EBC-3066-4D4F-BFE5-5F4B5A2AFFDA}">
      <dgm:prSet phldrT="[テキスト]" custT="1"/>
      <dgm:spPr>
        <a:solidFill>
          <a:schemeClr val="tx2">
            <a:lumMod val="75000"/>
          </a:schemeClr>
        </a:solidFill>
      </dgm:spPr>
      <dgm:t>
        <a:bodyPr/>
        <a:lstStyle/>
        <a:p>
          <a:r>
            <a:rPr kumimoji="1" lang="ja-JP" altLang="en-US" sz="1200" dirty="0" smtClean="0">
              <a:latin typeface="+mn-ea"/>
              <a:ea typeface="+mn-ea"/>
            </a:rPr>
            <a:t>知る</a:t>
          </a:r>
          <a:endParaRPr kumimoji="1" lang="ja-JP" altLang="en-US" sz="1200" dirty="0">
            <a:latin typeface="+mn-ea"/>
            <a:ea typeface="+mn-ea"/>
          </a:endParaRPr>
        </a:p>
      </dgm:t>
    </dgm:pt>
    <dgm:pt modelId="{119D86AF-3FA6-448B-9076-23B649DF6D5F}" type="parTrans" cxnId="{D0F0EE4C-78CF-4FCF-8542-C5F6012F2D67}">
      <dgm:prSet/>
      <dgm:spPr/>
      <dgm:t>
        <a:bodyPr/>
        <a:lstStyle/>
        <a:p>
          <a:endParaRPr kumimoji="1" lang="ja-JP" altLang="en-US"/>
        </a:p>
      </dgm:t>
    </dgm:pt>
    <dgm:pt modelId="{56ADD7B2-B527-4E63-BA6A-388B4C456236}" type="sibTrans" cxnId="{D0F0EE4C-78CF-4FCF-8542-C5F6012F2D67}">
      <dgm:prSet/>
      <dgm:spPr/>
      <dgm:t>
        <a:bodyPr/>
        <a:lstStyle/>
        <a:p>
          <a:endParaRPr kumimoji="1" lang="ja-JP" altLang="en-US"/>
        </a:p>
      </dgm:t>
    </dgm:pt>
    <dgm:pt modelId="{B34A6C4D-264E-4A6D-A090-A86DF7AB6A9F}">
      <dgm:prSet phldrT="[テキスト]" custT="1"/>
      <dgm:spPr>
        <a:solidFill>
          <a:schemeClr val="tx2">
            <a:lumMod val="75000"/>
          </a:schemeClr>
        </a:solidFill>
      </dgm:spPr>
      <dgm:t>
        <a:bodyPr/>
        <a:lstStyle/>
        <a:p>
          <a:r>
            <a:rPr kumimoji="1" lang="ja-JP" altLang="en-US" sz="1200" dirty="0" smtClean="0">
              <a:latin typeface="+mn-ea"/>
              <a:ea typeface="+mn-ea"/>
            </a:rPr>
            <a:t>興味を</a:t>
          </a:r>
          <a:endParaRPr kumimoji="1" lang="en-US" altLang="ja-JP" sz="1200" dirty="0" smtClean="0">
            <a:latin typeface="+mn-ea"/>
            <a:ea typeface="+mn-ea"/>
          </a:endParaRPr>
        </a:p>
        <a:p>
          <a:r>
            <a:rPr kumimoji="1" lang="ja-JP" altLang="en-US" sz="1200" dirty="0" smtClean="0">
              <a:latin typeface="+mn-ea"/>
              <a:ea typeface="+mn-ea"/>
            </a:rPr>
            <a:t>持つ</a:t>
          </a:r>
          <a:endParaRPr kumimoji="1" lang="ja-JP" altLang="en-US" sz="1200" dirty="0">
            <a:latin typeface="+mn-ea"/>
            <a:ea typeface="+mn-ea"/>
          </a:endParaRPr>
        </a:p>
      </dgm:t>
    </dgm:pt>
    <dgm:pt modelId="{019C40B7-A543-4EA4-B6A9-18123432F056}" type="parTrans" cxnId="{6B7B2419-F320-41AF-A67A-AE6435CBC74A}">
      <dgm:prSet/>
      <dgm:spPr/>
      <dgm:t>
        <a:bodyPr/>
        <a:lstStyle/>
        <a:p>
          <a:endParaRPr kumimoji="1" lang="ja-JP" altLang="en-US"/>
        </a:p>
      </dgm:t>
    </dgm:pt>
    <dgm:pt modelId="{59722C8C-41AE-4AB7-A82F-393DDECFDA49}" type="sibTrans" cxnId="{6B7B2419-F320-41AF-A67A-AE6435CBC74A}">
      <dgm:prSet/>
      <dgm:spPr/>
      <dgm:t>
        <a:bodyPr/>
        <a:lstStyle/>
        <a:p>
          <a:endParaRPr kumimoji="1" lang="ja-JP" altLang="en-US"/>
        </a:p>
      </dgm:t>
    </dgm:pt>
    <dgm:pt modelId="{A836F23B-B59F-45E9-BC07-7D621D30D4BE}">
      <dgm:prSet phldrT="[テキスト]" custT="1"/>
      <dgm:spPr>
        <a:solidFill>
          <a:schemeClr val="tx2">
            <a:lumMod val="75000"/>
          </a:schemeClr>
        </a:solidFill>
      </dgm:spPr>
      <dgm:t>
        <a:bodyPr/>
        <a:lstStyle/>
        <a:p>
          <a:r>
            <a:rPr kumimoji="1" lang="ja-JP" altLang="en-US" sz="1200" dirty="0" smtClean="0">
              <a:latin typeface="+mn-ea"/>
              <a:ea typeface="+mn-ea"/>
            </a:rPr>
            <a:t>訪れる</a:t>
          </a:r>
          <a:endParaRPr kumimoji="1" lang="ja-JP" altLang="en-US" sz="1200" dirty="0">
            <a:latin typeface="+mn-ea"/>
            <a:ea typeface="+mn-ea"/>
          </a:endParaRPr>
        </a:p>
      </dgm:t>
    </dgm:pt>
    <dgm:pt modelId="{059B09EE-8E78-4223-8806-81BBB413D04D}" type="parTrans" cxnId="{FD1CDE68-8E10-48CA-AEAB-5D592018019C}">
      <dgm:prSet/>
      <dgm:spPr/>
      <dgm:t>
        <a:bodyPr/>
        <a:lstStyle/>
        <a:p>
          <a:endParaRPr kumimoji="1" lang="ja-JP" altLang="en-US"/>
        </a:p>
      </dgm:t>
    </dgm:pt>
    <dgm:pt modelId="{770BDE4C-9EF9-4ACE-8751-7089F971E682}" type="sibTrans" cxnId="{FD1CDE68-8E10-48CA-AEAB-5D592018019C}">
      <dgm:prSet/>
      <dgm:spPr/>
      <dgm:t>
        <a:bodyPr/>
        <a:lstStyle/>
        <a:p>
          <a:endParaRPr kumimoji="1" lang="ja-JP" altLang="en-US"/>
        </a:p>
      </dgm:t>
    </dgm:pt>
    <dgm:pt modelId="{9C7B6B02-55BC-4E81-A32D-C1365BCC033C}" type="pres">
      <dgm:prSet presAssocID="{3AC35788-24A2-425B-B46C-6D86E5E12E32}" presName="cycle" presStyleCnt="0">
        <dgm:presLayoutVars>
          <dgm:dir/>
          <dgm:resizeHandles val="exact"/>
        </dgm:presLayoutVars>
      </dgm:prSet>
      <dgm:spPr/>
      <dgm:t>
        <a:bodyPr/>
        <a:lstStyle/>
        <a:p>
          <a:endParaRPr kumimoji="1" lang="ja-JP" altLang="en-US"/>
        </a:p>
      </dgm:t>
    </dgm:pt>
    <dgm:pt modelId="{AEAD0A76-B757-4316-9108-9FCA3B126CEE}" type="pres">
      <dgm:prSet presAssocID="{933D2EBC-3066-4D4F-BFE5-5F4B5A2AFFDA}" presName="node" presStyleLbl="node1" presStyleIdx="0" presStyleCnt="3">
        <dgm:presLayoutVars>
          <dgm:bulletEnabled val="1"/>
        </dgm:presLayoutVars>
      </dgm:prSet>
      <dgm:spPr/>
      <dgm:t>
        <a:bodyPr/>
        <a:lstStyle/>
        <a:p>
          <a:endParaRPr kumimoji="1" lang="ja-JP" altLang="en-US"/>
        </a:p>
      </dgm:t>
    </dgm:pt>
    <dgm:pt modelId="{5B2B97FF-7021-4108-905C-DED20F8F5EE3}" type="pres">
      <dgm:prSet presAssocID="{56ADD7B2-B527-4E63-BA6A-388B4C456236}" presName="sibTrans" presStyleLbl="sibTrans2D1" presStyleIdx="0" presStyleCnt="3"/>
      <dgm:spPr/>
      <dgm:t>
        <a:bodyPr/>
        <a:lstStyle/>
        <a:p>
          <a:endParaRPr kumimoji="1" lang="ja-JP" altLang="en-US"/>
        </a:p>
      </dgm:t>
    </dgm:pt>
    <dgm:pt modelId="{E41C94FF-1E9C-4C19-BE35-B1C16D8FDA34}" type="pres">
      <dgm:prSet presAssocID="{56ADD7B2-B527-4E63-BA6A-388B4C456236}" presName="connectorText" presStyleLbl="sibTrans2D1" presStyleIdx="0" presStyleCnt="3"/>
      <dgm:spPr/>
      <dgm:t>
        <a:bodyPr/>
        <a:lstStyle/>
        <a:p>
          <a:endParaRPr kumimoji="1" lang="ja-JP" altLang="en-US"/>
        </a:p>
      </dgm:t>
    </dgm:pt>
    <dgm:pt modelId="{97F63FF7-BFBD-447E-B148-394CBEB00EF7}" type="pres">
      <dgm:prSet presAssocID="{B34A6C4D-264E-4A6D-A090-A86DF7AB6A9F}" presName="node" presStyleLbl="node1" presStyleIdx="1" presStyleCnt="3">
        <dgm:presLayoutVars>
          <dgm:bulletEnabled val="1"/>
        </dgm:presLayoutVars>
      </dgm:prSet>
      <dgm:spPr/>
      <dgm:t>
        <a:bodyPr/>
        <a:lstStyle/>
        <a:p>
          <a:endParaRPr kumimoji="1" lang="ja-JP" altLang="en-US"/>
        </a:p>
      </dgm:t>
    </dgm:pt>
    <dgm:pt modelId="{E43F638D-EF5A-4627-81A2-BD1C99BC150C}" type="pres">
      <dgm:prSet presAssocID="{59722C8C-41AE-4AB7-A82F-393DDECFDA49}" presName="sibTrans" presStyleLbl="sibTrans2D1" presStyleIdx="1" presStyleCnt="3"/>
      <dgm:spPr/>
      <dgm:t>
        <a:bodyPr/>
        <a:lstStyle/>
        <a:p>
          <a:endParaRPr kumimoji="1" lang="ja-JP" altLang="en-US"/>
        </a:p>
      </dgm:t>
    </dgm:pt>
    <dgm:pt modelId="{50EE8AD7-3CAC-4D09-BCA7-EE4E36B34794}" type="pres">
      <dgm:prSet presAssocID="{59722C8C-41AE-4AB7-A82F-393DDECFDA49}" presName="connectorText" presStyleLbl="sibTrans2D1" presStyleIdx="1" presStyleCnt="3"/>
      <dgm:spPr/>
      <dgm:t>
        <a:bodyPr/>
        <a:lstStyle/>
        <a:p>
          <a:endParaRPr kumimoji="1" lang="ja-JP" altLang="en-US"/>
        </a:p>
      </dgm:t>
    </dgm:pt>
    <dgm:pt modelId="{939B66E0-7046-4E5A-8DE5-ED7513F3A04E}" type="pres">
      <dgm:prSet presAssocID="{A836F23B-B59F-45E9-BC07-7D621D30D4BE}" presName="node" presStyleLbl="node1" presStyleIdx="2" presStyleCnt="3">
        <dgm:presLayoutVars>
          <dgm:bulletEnabled val="1"/>
        </dgm:presLayoutVars>
      </dgm:prSet>
      <dgm:spPr/>
      <dgm:t>
        <a:bodyPr/>
        <a:lstStyle/>
        <a:p>
          <a:endParaRPr kumimoji="1" lang="ja-JP" altLang="en-US"/>
        </a:p>
      </dgm:t>
    </dgm:pt>
    <dgm:pt modelId="{56B4F3F3-6264-4417-A232-95071B8ACDF2}" type="pres">
      <dgm:prSet presAssocID="{770BDE4C-9EF9-4ACE-8751-7089F971E682}" presName="sibTrans" presStyleLbl="sibTrans2D1" presStyleIdx="2" presStyleCnt="3"/>
      <dgm:spPr/>
      <dgm:t>
        <a:bodyPr/>
        <a:lstStyle/>
        <a:p>
          <a:endParaRPr kumimoji="1" lang="ja-JP" altLang="en-US"/>
        </a:p>
      </dgm:t>
    </dgm:pt>
    <dgm:pt modelId="{C1E364FB-8A55-4EBC-B8B2-BB9AB930DD75}" type="pres">
      <dgm:prSet presAssocID="{770BDE4C-9EF9-4ACE-8751-7089F971E682}" presName="connectorText" presStyleLbl="sibTrans2D1" presStyleIdx="2" presStyleCnt="3"/>
      <dgm:spPr/>
      <dgm:t>
        <a:bodyPr/>
        <a:lstStyle/>
        <a:p>
          <a:endParaRPr kumimoji="1" lang="ja-JP" altLang="en-US"/>
        </a:p>
      </dgm:t>
    </dgm:pt>
  </dgm:ptLst>
  <dgm:cxnLst>
    <dgm:cxn modelId="{3720E20F-361A-4B20-9D99-400C86DCE091}" type="presOf" srcId="{56ADD7B2-B527-4E63-BA6A-388B4C456236}" destId="{E41C94FF-1E9C-4C19-BE35-B1C16D8FDA34}" srcOrd="1" destOrd="0" presId="urn:microsoft.com/office/officeart/2005/8/layout/cycle2"/>
    <dgm:cxn modelId="{1F960FCA-4661-4376-875A-C94E4184CEDE}" type="presOf" srcId="{3AC35788-24A2-425B-B46C-6D86E5E12E32}" destId="{9C7B6B02-55BC-4E81-A32D-C1365BCC033C}" srcOrd="0" destOrd="0" presId="urn:microsoft.com/office/officeart/2005/8/layout/cycle2"/>
    <dgm:cxn modelId="{689F0DDB-8377-4036-8AAF-75812C4FD5DF}" type="presOf" srcId="{59722C8C-41AE-4AB7-A82F-393DDECFDA49}" destId="{50EE8AD7-3CAC-4D09-BCA7-EE4E36B34794}" srcOrd="1" destOrd="0" presId="urn:microsoft.com/office/officeart/2005/8/layout/cycle2"/>
    <dgm:cxn modelId="{09A114A1-A00D-45EA-A7FF-3CBF8B48C743}" type="presOf" srcId="{B34A6C4D-264E-4A6D-A090-A86DF7AB6A9F}" destId="{97F63FF7-BFBD-447E-B148-394CBEB00EF7}" srcOrd="0" destOrd="0" presId="urn:microsoft.com/office/officeart/2005/8/layout/cycle2"/>
    <dgm:cxn modelId="{455456AC-539C-408E-8E35-E2BA54A42D1C}" type="presOf" srcId="{770BDE4C-9EF9-4ACE-8751-7089F971E682}" destId="{56B4F3F3-6264-4417-A232-95071B8ACDF2}" srcOrd="0" destOrd="0" presId="urn:microsoft.com/office/officeart/2005/8/layout/cycle2"/>
    <dgm:cxn modelId="{D1649F80-0EAF-475F-B5AB-B22ED1F2EA71}" type="presOf" srcId="{933D2EBC-3066-4D4F-BFE5-5F4B5A2AFFDA}" destId="{AEAD0A76-B757-4316-9108-9FCA3B126CEE}" srcOrd="0" destOrd="0" presId="urn:microsoft.com/office/officeart/2005/8/layout/cycle2"/>
    <dgm:cxn modelId="{644C42F3-0C0F-49E4-8264-118D1268E0A1}" type="presOf" srcId="{A836F23B-B59F-45E9-BC07-7D621D30D4BE}" destId="{939B66E0-7046-4E5A-8DE5-ED7513F3A04E}" srcOrd="0" destOrd="0" presId="urn:microsoft.com/office/officeart/2005/8/layout/cycle2"/>
    <dgm:cxn modelId="{6B7B2419-F320-41AF-A67A-AE6435CBC74A}" srcId="{3AC35788-24A2-425B-B46C-6D86E5E12E32}" destId="{B34A6C4D-264E-4A6D-A090-A86DF7AB6A9F}" srcOrd="1" destOrd="0" parTransId="{019C40B7-A543-4EA4-B6A9-18123432F056}" sibTransId="{59722C8C-41AE-4AB7-A82F-393DDECFDA49}"/>
    <dgm:cxn modelId="{A6806710-149B-41CB-95D6-14F3A4AB25C1}" type="presOf" srcId="{56ADD7B2-B527-4E63-BA6A-388B4C456236}" destId="{5B2B97FF-7021-4108-905C-DED20F8F5EE3}" srcOrd="0" destOrd="0" presId="urn:microsoft.com/office/officeart/2005/8/layout/cycle2"/>
    <dgm:cxn modelId="{BD0E8231-77DB-414D-B03A-7C3064352F57}" type="presOf" srcId="{770BDE4C-9EF9-4ACE-8751-7089F971E682}" destId="{C1E364FB-8A55-4EBC-B8B2-BB9AB930DD75}" srcOrd="1" destOrd="0" presId="urn:microsoft.com/office/officeart/2005/8/layout/cycle2"/>
    <dgm:cxn modelId="{8570A8F3-C5CE-40E8-875F-0952E5B2B995}" type="presOf" srcId="{59722C8C-41AE-4AB7-A82F-393DDECFDA49}" destId="{E43F638D-EF5A-4627-81A2-BD1C99BC150C}" srcOrd="0" destOrd="0" presId="urn:microsoft.com/office/officeart/2005/8/layout/cycle2"/>
    <dgm:cxn modelId="{D0F0EE4C-78CF-4FCF-8542-C5F6012F2D67}" srcId="{3AC35788-24A2-425B-B46C-6D86E5E12E32}" destId="{933D2EBC-3066-4D4F-BFE5-5F4B5A2AFFDA}" srcOrd="0" destOrd="0" parTransId="{119D86AF-3FA6-448B-9076-23B649DF6D5F}" sibTransId="{56ADD7B2-B527-4E63-BA6A-388B4C456236}"/>
    <dgm:cxn modelId="{FD1CDE68-8E10-48CA-AEAB-5D592018019C}" srcId="{3AC35788-24A2-425B-B46C-6D86E5E12E32}" destId="{A836F23B-B59F-45E9-BC07-7D621D30D4BE}" srcOrd="2" destOrd="0" parTransId="{059B09EE-8E78-4223-8806-81BBB413D04D}" sibTransId="{770BDE4C-9EF9-4ACE-8751-7089F971E682}"/>
    <dgm:cxn modelId="{F3DDF7F2-5F49-49C4-934E-94083B096184}" type="presParOf" srcId="{9C7B6B02-55BC-4E81-A32D-C1365BCC033C}" destId="{AEAD0A76-B757-4316-9108-9FCA3B126CEE}" srcOrd="0" destOrd="0" presId="urn:microsoft.com/office/officeart/2005/8/layout/cycle2"/>
    <dgm:cxn modelId="{3954948B-8B81-44EC-B7A9-D7AA7549EEB3}" type="presParOf" srcId="{9C7B6B02-55BC-4E81-A32D-C1365BCC033C}" destId="{5B2B97FF-7021-4108-905C-DED20F8F5EE3}" srcOrd="1" destOrd="0" presId="urn:microsoft.com/office/officeart/2005/8/layout/cycle2"/>
    <dgm:cxn modelId="{C4117E06-5771-4AB0-8F6F-C518E142269C}" type="presParOf" srcId="{5B2B97FF-7021-4108-905C-DED20F8F5EE3}" destId="{E41C94FF-1E9C-4C19-BE35-B1C16D8FDA34}" srcOrd="0" destOrd="0" presId="urn:microsoft.com/office/officeart/2005/8/layout/cycle2"/>
    <dgm:cxn modelId="{206900AD-1A44-4522-84E1-B2FC6DC267F1}" type="presParOf" srcId="{9C7B6B02-55BC-4E81-A32D-C1365BCC033C}" destId="{97F63FF7-BFBD-447E-B148-394CBEB00EF7}" srcOrd="2" destOrd="0" presId="urn:microsoft.com/office/officeart/2005/8/layout/cycle2"/>
    <dgm:cxn modelId="{98AC5F0D-8B0A-41F9-8747-32119E84C18D}" type="presParOf" srcId="{9C7B6B02-55BC-4E81-A32D-C1365BCC033C}" destId="{E43F638D-EF5A-4627-81A2-BD1C99BC150C}" srcOrd="3" destOrd="0" presId="urn:microsoft.com/office/officeart/2005/8/layout/cycle2"/>
    <dgm:cxn modelId="{22354732-42BD-4426-999A-F0F99AA6A817}" type="presParOf" srcId="{E43F638D-EF5A-4627-81A2-BD1C99BC150C}" destId="{50EE8AD7-3CAC-4D09-BCA7-EE4E36B34794}" srcOrd="0" destOrd="0" presId="urn:microsoft.com/office/officeart/2005/8/layout/cycle2"/>
    <dgm:cxn modelId="{76DFEA3D-D224-4740-925F-47F1195F04EF}" type="presParOf" srcId="{9C7B6B02-55BC-4E81-A32D-C1365BCC033C}" destId="{939B66E0-7046-4E5A-8DE5-ED7513F3A04E}" srcOrd="4" destOrd="0" presId="urn:microsoft.com/office/officeart/2005/8/layout/cycle2"/>
    <dgm:cxn modelId="{8ACA58BD-B5D7-4502-9FF3-825B0D469CE8}" type="presParOf" srcId="{9C7B6B02-55BC-4E81-A32D-C1365BCC033C}" destId="{56B4F3F3-6264-4417-A232-95071B8ACDF2}" srcOrd="5" destOrd="0" presId="urn:microsoft.com/office/officeart/2005/8/layout/cycle2"/>
    <dgm:cxn modelId="{338B7AE6-64B1-484C-9CE6-E2F2BC2E27D3}" type="presParOf" srcId="{56B4F3F3-6264-4417-A232-95071B8ACDF2}" destId="{C1E364FB-8A55-4EBC-B8B2-BB9AB930DD7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2080B-B157-44FF-B06D-F628CF94EB99}">
      <dsp:nvSpPr>
        <dsp:cNvPr id="0" name=""/>
        <dsp:cNvSpPr/>
      </dsp:nvSpPr>
      <dsp:spPr>
        <a:xfrm>
          <a:off x="461764" y="0"/>
          <a:ext cx="5233326" cy="22323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2D836-84FF-4F5B-8E4B-96F4A96D592F}">
      <dsp:nvSpPr>
        <dsp:cNvPr id="0" name=""/>
        <dsp:cNvSpPr/>
      </dsp:nvSpPr>
      <dsp:spPr>
        <a:xfrm>
          <a:off x="0" y="669692"/>
          <a:ext cx="1847056" cy="892923"/>
        </a:xfrm>
        <a:prstGeom prst="round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mn-ea"/>
              <a:ea typeface="+mn-ea"/>
            </a:rPr>
            <a:t>3G</a:t>
          </a:r>
          <a:r>
            <a:rPr kumimoji="1" lang="ja-JP" altLang="en-US" sz="1400" kern="1200" dirty="0" smtClean="0">
              <a:latin typeface="+mn-ea"/>
              <a:ea typeface="+mn-ea"/>
            </a:rPr>
            <a:t>時代</a:t>
          </a:r>
          <a:endParaRPr kumimoji="1" lang="en-US" altLang="ja-JP" sz="1400" kern="1200" dirty="0" smtClean="0">
            <a:latin typeface="+mn-ea"/>
            <a:ea typeface="+mn-ea"/>
          </a:endParaRPr>
        </a:p>
        <a:p>
          <a:pPr lvl="0" algn="ctr" defTabSz="622300">
            <a:lnSpc>
              <a:spcPct val="90000"/>
            </a:lnSpc>
            <a:spcBef>
              <a:spcPct val="0"/>
            </a:spcBef>
            <a:spcAft>
              <a:spcPct val="35000"/>
            </a:spcAft>
          </a:pPr>
          <a:r>
            <a:rPr kumimoji="1" lang="ja-JP" altLang="en-US" sz="1400" kern="1200" dirty="0" smtClean="0">
              <a:latin typeface="+mn-ea"/>
              <a:ea typeface="+mn-ea"/>
            </a:rPr>
            <a:t>一次元</a:t>
          </a:r>
          <a:endParaRPr kumimoji="1" lang="ja-JP" altLang="en-US" sz="1400" kern="1200" dirty="0">
            <a:latin typeface="+mn-ea"/>
            <a:ea typeface="+mn-ea"/>
          </a:endParaRPr>
        </a:p>
      </dsp:txBody>
      <dsp:txXfrm>
        <a:off x="43589" y="713281"/>
        <a:ext cx="1759878" cy="805745"/>
      </dsp:txXfrm>
    </dsp:sp>
    <dsp:sp modelId="{80E365D1-4CC1-463D-9CD3-E32D0BBD7BCF}">
      <dsp:nvSpPr>
        <dsp:cNvPr id="0" name=""/>
        <dsp:cNvSpPr/>
      </dsp:nvSpPr>
      <dsp:spPr>
        <a:xfrm>
          <a:off x="2154899" y="669692"/>
          <a:ext cx="1847056" cy="89292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t>4G</a:t>
          </a:r>
          <a:r>
            <a:rPr kumimoji="1" lang="ja-JP" altLang="en-US" sz="1400" kern="1200" dirty="0" smtClean="0"/>
            <a:t>時代</a:t>
          </a:r>
          <a:endParaRPr kumimoji="1" lang="en-US" altLang="ja-JP" sz="1400" kern="1200" dirty="0" smtClean="0"/>
        </a:p>
        <a:p>
          <a:pPr lvl="0" algn="ctr" defTabSz="622300">
            <a:lnSpc>
              <a:spcPct val="90000"/>
            </a:lnSpc>
            <a:spcBef>
              <a:spcPct val="0"/>
            </a:spcBef>
            <a:spcAft>
              <a:spcPct val="35000"/>
            </a:spcAft>
          </a:pPr>
          <a:r>
            <a:rPr kumimoji="1" lang="ja-JP" altLang="en-US" sz="1400" kern="1200" dirty="0" smtClean="0"/>
            <a:t>二次元</a:t>
          </a:r>
          <a:endParaRPr kumimoji="1" lang="ja-JP" altLang="en-US" sz="1400" kern="1200" dirty="0"/>
        </a:p>
      </dsp:txBody>
      <dsp:txXfrm>
        <a:off x="2198488" y="713281"/>
        <a:ext cx="1759878" cy="805745"/>
      </dsp:txXfrm>
    </dsp:sp>
    <dsp:sp modelId="{25D394DB-1935-4218-8C6F-85E755E546F0}">
      <dsp:nvSpPr>
        <dsp:cNvPr id="0" name=""/>
        <dsp:cNvSpPr/>
      </dsp:nvSpPr>
      <dsp:spPr>
        <a:xfrm>
          <a:off x="4309798" y="669692"/>
          <a:ext cx="1847056" cy="892923"/>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t>5G</a:t>
          </a:r>
          <a:r>
            <a:rPr kumimoji="1" lang="ja-JP" altLang="en-US" sz="1400" kern="1200" dirty="0" smtClean="0"/>
            <a:t>時代</a:t>
          </a:r>
          <a:endParaRPr kumimoji="1" lang="en-US" altLang="ja-JP" sz="1400" kern="1200" dirty="0" smtClean="0"/>
        </a:p>
        <a:p>
          <a:pPr lvl="0" algn="ctr" defTabSz="622300">
            <a:lnSpc>
              <a:spcPct val="90000"/>
            </a:lnSpc>
            <a:spcBef>
              <a:spcPct val="0"/>
            </a:spcBef>
            <a:spcAft>
              <a:spcPct val="35000"/>
            </a:spcAft>
          </a:pPr>
          <a:r>
            <a:rPr kumimoji="1" lang="ja-JP" altLang="en-US" sz="1400" kern="1200" dirty="0" smtClean="0"/>
            <a:t>三次元</a:t>
          </a:r>
          <a:endParaRPr kumimoji="1" lang="ja-JP" altLang="en-US" sz="1400" kern="1200" dirty="0"/>
        </a:p>
      </dsp:txBody>
      <dsp:txXfrm>
        <a:off x="4353387" y="713281"/>
        <a:ext cx="1759878" cy="805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2080B-B157-44FF-B06D-F628CF94EB99}">
      <dsp:nvSpPr>
        <dsp:cNvPr id="0" name=""/>
        <dsp:cNvSpPr/>
      </dsp:nvSpPr>
      <dsp:spPr>
        <a:xfrm>
          <a:off x="461764" y="0"/>
          <a:ext cx="5233326" cy="22323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2D836-84FF-4F5B-8E4B-96F4A96D592F}">
      <dsp:nvSpPr>
        <dsp:cNvPr id="0" name=""/>
        <dsp:cNvSpPr/>
      </dsp:nvSpPr>
      <dsp:spPr>
        <a:xfrm>
          <a:off x="0" y="669692"/>
          <a:ext cx="1847056" cy="892923"/>
        </a:xfrm>
        <a:prstGeom prst="round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mn-ea"/>
              <a:ea typeface="+mn-ea"/>
            </a:rPr>
            <a:t>3G</a:t>
          </a:r>
          <a:r>
            <a:rPr kumimoji="1" lang="ja-JP" altLang="en-US" sz="1400" kern="1200" dirty="0" smtClean="0">
              <a:latin typeface="+mn-ea"/>
              <a:ea typeface="+mn-ea"/>
            </a:rPr>
            <a:t>時代</a:t>
          </a:r>
          <a:endParaRPr kumimoji="1" lang="en-US" altLang="ja-JP" sz="1400" kern="1200" dirty="0" smtClean="0">
            <a:latin typeface="+mn-ea"/>
            <a:ea typeface="+mn-ea"/>
          </a:endParaRPr>
        </a:p>
        <a:p>
          <a:pPr lvl="0" algn="ctr" defTabSz="622300">
            <a:lnSpc>
              <a:spcPct val="90000"/>
            </a:lnSpc>
            <a:spcBef>
              <a:spcPct val="0"/>
            </a:spcBef>
            <a:spcAft>
              <a:spcPct val="35000"/>
            </a:spcAft>
          </a:pPr>
          <a:r>
            <a:rPr kumimoji="1" lang="ja-JP" altLang="en-US" sz="1400" kern="1200" dirty="0" smtClean="0">
              <a:latin typeface="+mn-ea"/>
              <a:ea typeface="+mn-ea"/>
            </a:rPr>
            <a:t>一次元</a:t>
          </a:r>
          <a:endParaRPr kumimoji="1" lang="ja-JP" altLang="en-US" sz="1400" kern="1200" dirty="0">
            <a:latin typeface="+mn-ea"/>
            <a:ea typeface="+mn-ea"/>
          </a:endParaRPr>
        </a:p>
      </dsp:txBody>
      <dsp:txXfrm>
        <a:off x="43589" y="713281"/>
        <a:ext cx="1759878" cy="805745"/>
      </dsp:txXfrm>
    </dsp:sp>
    <dsp:sp modelId="{80E365D1-4CC1-463D-9CD3-E32D0BBD7BCF}">
      <dsp:nvSpPr>
        <dsp:cNvPr id="0" name=""/>
        <dsp:cNvSpPr/>
      </dsp:nvSpPr>
      <dsp:spPr>
        <a:xfrm>
          <a:off x="2154899" y="669692"/>
          <a:ext cx="1847056" cy="89292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t>4G</a:t>
          </a:r>
          <a:r>
            <a:rPr kumimoji="1" lang="ja-JP" altLang="en-US" sz="1400" kern="1200" dirty="0" smtClean="0"/>
            <a:t>時代</a:t>
          </a:r>
          <a:endParaRPr kumimoji="1" lang="en-US" altLang="ja-JP" sz="1400" kern="1200" dirty="0" smtClean="0"/>
        </a:p>
        <a:p>
          <a:pPr lvl="0" algn="ctr" defTabSz="622300">
            <a:lnSpc>
              <a:spcPct val="90000"/>
            </a:lnSpc>
            <a:spcBef>
              <a:spcPct val="0"/>
            </a:spcBef>
            <a:spcAft>
              <a:spcPct val="35000"/>
            </a:spcAft>
          </a:pPr>
          <a:r>
            <a:rPr kumimoji="1" lang="ja-JP" altLang="en-US" sz="1400" kern="1200" dirty="0" smtClean="0"/>
            <a:t>二次元</a:t>
          </a:r>
          <a:endParaRPr kumimoji="1" lang="ja-JP" altLang="en-US" sz="1400" kern="1200" dirty="0"/>
        </a:p>
      </dsp:txBody>
      <dsp:txXfrm>
        <a:off x="2198488" y="713281"/>
        <a:ext cx="1759878" cy="805745"/>
      </dsp:txXfrm>
    </dsp:sp>
    <dsp:sp modelId="{25D394DB-1935-4218-8C6F-85E755E546F0}">
      <dsp:nvSpPr>
        <dsp:cNvPr id="0" name=""/>
        <dsp:cNvSpPr/>
      </dsp:nvSpPr>
      <dsp:spPr>
        <a:xfrm>
          <a:off x="4309798" y="669692"/>
          <a:ext cx="1847056" cy="892923"/>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en-US" altLang="ja-JP" sz="1400" kern="1200" dirty="0" smtClean="0"/>
            <a:t>5G</a:t>
          </a:r>
          <a:r>
            <a:rPr kumimoji="1" lang="ja-JP" altLang="en-US" sz="1400" kern="1200" dirty="0" smtClean="0"/>
            <a:t>時代</a:t>
          </a:r>
          <a:endParaRPr kumimoji="1" lang="en-US" altLang="ja-JP" sz="1400" kern="1200" dirty="0" smtClean="0"/>
        </a:p>
        <a:p>
          <a:pPr lvl="0" algn="ctr" defTabSz="622300">
            <a:lnSpc>
              <a:spcPct val="90000"/>
            </a:lnSpc>
            <a:spcBef>
              <a:spcPct val="0"/>
            </a:spcBef>
            <a:spcAft>
              <a:spcPct val="35000"/>
            </a:spcAft>
          </a:pPr>
          <a:r>
            <a:rPr kumimoji="1" lang="ja-JP" altLang="en-US" sz="1400" kern="1200" dirty="0" smtClean="0"/>
            <a:t>三次元</a:t>
          </a:r>
          <a:endParaRPr kumimoji="1" lang="ja-JP" altLang="en-US" sz="1400" kern="1200" dirty="0"/>
        </a:p>
      </dsp:txBody>
      <dsp:txXfrm>
        <a:off x="4353387" y="713281"/>
        <a:ext cx="1759878" cy="805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D0A76-B757-4316-9108-9FCA3B126CEE}">
      <dsp:nvSpPr>
        <dsp:cNvPr id="0" name=""/>
        <dsp:cNvSpPr/>
      </dsp:nvSpPr>
      <dsp:spPr>
        <a:xfrm>
          <a:off x="850783" y="342"/>
          <a:ext cx="853278" cy="853278"/>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kumimoji="1" lang="ja-JP" altLang="en-US" sz="1200" kern="1200" dirty="0" smtClean="0">
              <a:latin typeface="+mn-ea"/>
              <a:ea typeface="+mn-ea"/>
            </a:rPr>
            <a:t>知る</a:t>
          </a:r>
          <a:endParaRPr kumimoji="1" lang="ja-JP" altLang="en-US" sz="1200" kern="1200" dirty="0">
            <a:latin typeface="+mn-ea"/>
            <a:ea typeface="+mn-ea"/>
          </a:endParaRPr>
        </a:p>
      </dsp:txBody>
      <dsp:txXfrm>
        <a:off x="975743" y="125302"/>
        <a:ext cx="603358" cy="603358"/>
      </dsp:txXfrm>
    </dsp:sp>
    <dsp:sp modelId="{5B2B97FF-7021-4108-905C-DED20F8F5EE3}">
      <dsp:nvSpPr>
        <dsp:cNvPr id="0" name=""/>
        <dsp:cNvSpPr/>
      </dsp:nvSpPr>
      <dsp:spPr>
        <a:xfrm rot="3600000">
          <a:off x="1481072" y="832976"/>
          <a:ext cx="227767" cy="2879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a:off x="1498155" y="860984"/>
        <a:ext cx="159437" cy="172789"/>
      </dsp:txXfrm>
    </dsp:sp>
    <dsp:sp modelId="{97F63FF7-BFBD-447E-B148-394CBEB00EF7}">
      <dsp:nvSpPr>
        <dsp:cNvPr id="0" name=""/>
        <dsp:cNvSpPr/>
      </dsp:nvSpPr>
      <dsp:spPr>
        <a:xfrm>
          <a:off x="1492297" y="1111477"/>
          <a:ext cx="853278" cy="853278"/>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kumimoji="1" lang="ja-JP" altLang="en-US" sz="1200" kern="1200" dirty="0" smtClean="0">
              <a:latin typeface="+mn-ea"/>
              <a:ea typeface="+mn-ea"/>
            </a:rPr>
            <a:t>興味を</a:t>
          </a:r>
          <a:endParaRPr kumimoji="1" lang="en-US" altLang="ja-JP" sz="1200" kern="1200" dirty="0" smtClean="0">
            <a:latin typeface="+mn-ea"/>
            <a:ea typeface="+mn-ea"/>
          </a:endParaRPr>
        </a:p>
        <a:p>
          <a:pPr lvl="0" algn="ctr" defTabSz="533400">
            <a:lnSpc>
              <a:spcPct val="90000"/>
            </a:lnSpc>
            <a:spcBef>
              <a:spcPct val="0"/>
            </a:spcBef>
            <a:spcAft>
              <a:spcPct val="35000"/>
            </a:spcAft>
          </a:pPr>
          <a:r>
            <a:rPr kumimoji="1" lang="ja-JP" altLang="en-US" sz="1200" kern="1200" dirty="0" smtClean="0">
              <a:latin typeface="+mn-ea"/>
              <a:ea typeface="+mn-ea"/>
            </a:rPr>
            <a:t>持つ</a:t>
          </a:r>
          <a:endParaRPr kumimoji="1" lang="ja-JP" altLang="en-US" sz="1200" kern="1200" dirty="0">
            <a:latin typeface="+mn-ea"/>
            <a:ea typeface="+mn-ea"/>
          </a:endParaRPr>
        </a:p>
      </dsp:txBody>
      <dsp:txXfrm>
        <a:off x="1617257" y="1236437"/>
        <a:ext cx="603358" cy="603358"/>
      </dsp:txXfrm>
    </dsp:sp>
    <dsp:sp modelId="{E43F638D-EF5A-4627-81A2-BD1C99BC150C}">
      <dsp:nvSpPr>
        <dsp:cNvPr id="0" name=""/>
        <dsp:cNvSpPr/>
      </dsp:nvSpPr>
      <dsp:spPr>
        <a:xfrm rot="10800000">
          <a:off x="1169985" y="1394126"/>
          <a:ext cx="227767" cy="2879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rot="10800000">
        <a:off x="1238315" y="1451722"/>
        <a:ext cx="159437" cy="172789"/>
      </dsp:txXfrm>
    </dsp:sp>
    <dsp:sp modelId="{939B66E0-7046-4E5A-8DE5-ED7513F3A04E}">
      <dsp:nvSpPr>
        <dsp:cNvPr id="0" name=""/>
        <dsp:cNvSpPr/>
      </dsp:nvSpPr>
      <dsp:spPr>
        <a:xfrm>
          <a:off x="209269" y="1111477"/>
          <a:ext cx="853278" cy="853278"/>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kumimoji="1" lang="ja-JP" altLang="en-US" sz="1200" kern="1200" dirty="0" smtClean="0">
              <a:latin typeface="+mn-ea"/>
              <a:ea typeface="+mn-ea"/>
            </a:rPr>
            <a:t>訪れる</a:t>
          </a:r>
          <a:endParaRPr kumimoji="1" lang="ja-JP" altLang="en-US" sz="1200" kern="1200" dirty="0">
            <a:latin typeface="+mn-ea"/>
            <a:ea typeface="+mn-ea"/>
          </a:endParaRPr>
        </a:p>
      </dsp:txBody>
      <dsp:txXfrm>
        <a:off x="334229" y="1236437"/>
        <a:ext cx="603358" cy="603358"/>
      </dsp:txXfrm>
    </dsp:sp>
    <dsp:sp modelId="{56B4F3F3-6264-4417-A232-95071B8ACDF2}">
      <dsp:nvSpPr>
        <dsp:cNvPr id="0" name=""/>
        <dsp:cNvSpPr/>
      </dsp:nvSpPr>
      <dsp:spPr>
        <a:xfrm rot="18000000">
          <a:off x="839558" y="844141"/>
          <a:ext cx="227767" cy="2879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kumimoji="1" lang="ja-JP" altLang="en-US" sz="1100" kern="1200"/>
        </a:p>
      </dsp:txBody>
      <dsp:txXfrm>
        <a:off x="856641" y="931325"/>
        <a:ext cx="159437" cy="1727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138" cy="338138"/>
          </a:xfrm>
          <a:prstGeom prst="rect">
            <a:avLst/>
          </a:prstGeom>
        </p:spPr>
        <p:txBody>
          <a:bodyPr vert="horz" lIns="91427" tIns="45714" rIns="91427" bIns="45714" rtlCol="0"/>
          <a:lstStyle>
            <a:lvl1pPr algn="l">
              <a:defRPr sz="1200">
                <a:latin typeface="Arial" panose="020B0604020202020204" pitchFamily="34" charset="0"/>
                <a:ea typeface="ＭＳ Ｐゴシック" panose="020B0600070205080204" pitchFamily="50" charset="-128"/>
              </a:defRPr>
            </a:lvl1pPr>
          </a:lstStyle>
          <a:p>
            <a:pPr>
              <a:defRPr/>
            </a:pPr>
            <a:endParaRPr lang="ja-JP" altLang="en-US" dirty="0"/>
          </a:p>
        </p:txBody>
      </p:sp>
      <p:sp>
        <p:nvSpPr>
          <p:cNvPr id="3" name="日付プレースホルダー 2"/>
          <p:cNvSpPr>
            <a:spLocks noGrp="1"/>
          </p:cNvSpPr>
          <p:nvPr>
            <p:ph type="dt" sz="quarter" idx="1"/>
          </p:nvPr>
        </p:nvSpPr>
        <p:spPr>
          <a:xfrm>
            <a:off x="5589589" y="0"/>
            <a:ext cx="4275138" cy="338138"/>
          </a:xfrm>
          <a:prstGeom prst="rect">
            <a:avLst/>
          </a:prstGeom>
        </p:spPr>
        <p:txBody>
          <a:bodyPr vert="horz" lIns="91427" tIns="45714" rIns="91427" bIns="45714" rtlCol="0"/>
          <a:lstStyle>
            <a:lvl1pPr algn="r">
              <a:defRPr sz="1200">
                <a:latin typeface="Arial" panose="020B0604020202020204" pitchFamily="34" charset="0"/>
                <a:ea typeface="ＭＳ Ｐゴシック" panose="020B0600070205080204" pitchFamily="50" charset="-128"/>
              </a:defRPr>
            </a:lvl1pPr>
          </a:lstStyle>
          <a:p>
            <a:pPr>
              <a:defRPr/>
            </a:pPr>
            <a:fld id="{A69ED79A-D91F-4B95-B585-E40F955B8204}" type="datetime1">
              <a:rPr lang="ja-JP" altLang="en-US" smtClean="0"/>
              <a:t>2022/10/3</a:t>
            </a:fld>
            <a:endParaRPr lang="ja-JP" altLang="en-US" dirty="0"/>
          </a:p>
        </p:txBody>
      </p:sp>
      <p:sp>
        <p:nvSpPr>
          <p:cNvPr id="4" name="フッター プレースホルダー 3"/>
          <p:cNvSpPr>
            <a:spLocks noGrp="1"/>
          </p:cNvSpPr>
          <p:nvPr>
            <p:ph type="ftr" sz="quarter" idx="2"/>
          </p:nvPr>
        </p:nvSpPr>
        <p:spPr>
          <a:xfrm>
            <a:off x="0" y="6397625"/>
            <a:ext cx="4275138" cy="338138"/>
          </a:xfrm>
          <a:prstGeom prst="rect">
            <a:avLst/>
          </a:prstGeom>
        </p:spPr>
        <p:txBody>
          <a:bodyPr vert="horz" lIns="91427" tIns="45714" rIns="91427" bIns="45714" rtlCol="0" anchor="b"/>
          <a:lstStyle>
            <a:lvl1pPr algn="l">
              <a:defRPr sz="1200">
                <a:latin typeface="Arial" panose="020B0604020202020204" pitchFamily="34" charset="0"/>
                <a:ea typeface="ＭＳ Ｐゴシック" panose="020B0600070205080204" pitchFamily="50" charset="-128"/>
              </a:defRPr>
            </a:lvl1pPr>
          </a:lstStyle>
          <a:p>
            <a:pPr>
              <a:defRPr/>
            </a:pPr>
            <a:endParaRPr lang="ja-JP" altLang="en-US" dirty="0"/>
          </a:p>
        </p:txBody>
      </p:sp>
      <p:sp>
        <p:nvSpPr>
          <p:cNvPr id="5" name="スライド番号プレースホルダー 4"/>
          <p:cNvSpPr>
            <a:spLocks noGrp="1"/>
          </p:cNvSpPr>
          <p:nvPr>
            <p:ph type="sldNum" sz="quarter" idx="3"/>
          </p:nvPr>
        </p:nvSpPr>
        <p:spPr>
          <a:xfrm>
            <a:off x="5589589" y="6397625"/>
            <a:ext cx="4275138" cy="338138"/>
          </a:xfrm>
          <a:prstGeom prst="rect">
            <a:avLst/>
          </a:prstGeom>
        </p:spPr>
        <p:txBody>
          <a:bodyPr vert="horz" wrap="square" lIns="91427" tIns="45714" rIns="91427" bIns="45714" numCol="1" anchor="b" anchorCtr="0" compatLnSpc="1">
            <a:prstTxWarp prst="textNoShape">
              <a:avLst/>
            </a:prstTxWarp>
          </a:bodyPr>
          <a:lstStyle>
            <a:lvl1pPr algn="r">
              <a:defRPr sz="1200"/>
            </a:lvl1pPr>
          </a:lstStyle>
          <a:p>
            <a:fld id="{36E9A2A1-7748-418D-AEC8-1AEEEBCC5B19}" type="slidenum">
              <a:rPr lang="ja-JP" altLang="en-US"/>
              <a:pPr/>
              <a:t>‹#›</a:t>
            </a:fld>
            <a:endParaRPr lang="ja-JP" altLang="en-US" dirty="0"/>
          </a:p>
        </p:txBody>
      </p:sp>
    </p:spTree>
    <p:extLst>
      <p:ext uri="{BB962C8B-B14F-4D97-AF65-F5344CB8AC3E}">
        <p14:creationId xmlns:p14="http://schemas.microsoft.com/office/powerpoint/2010/main" val="47610505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138" cy="338138"/>
          </a:xfrm>
          <a:prstGeom prst="rect">
            <a:avLst/>
          </a:prstGeom>
        </p:spPr>
        <p:txBody>
          <a:bodyPr vert="horz" lIns="91427" tIns="45714" rIns="91427" bIns="45714" rtlCol="0"/>
          <a:lstStyle>
            <a:lvl1pPr algn="l">
              <a:defRPr sz="1200">
                <a:latin typeface="Arial" panose="020B0604020202020204" pitchFamily="34" charset="0"/>
                <a:ea typeface="ＭＳ Ｐゴシック" panose="020B0600070205080204" pitchFamily="50" charset="-128"/>
              </a:defRPr>
            </a:lvl1pPr>
          </a:lstStyle>
          <a:p>
            <a:pPr>
              <a:defRPr/>
            </a:pPr>
            <a:endParaRPr lang="ja-JP" altLang="en-US" dirty="0"/>
          </a:p>
        </p:txBody>
      </p:sp>
      <p:sp>
        <p:nvSpPr>
          <p:cNvPr id="3" name="日付プレースホルダー 2"/>
          <p:cNvSpPr>
            <a:spLocks noGrp="1"/>
          </p:cNvSpPr>
          <p:nvPr>
            <p:ph type="dt" idx="1"/>
          </p:nvPr>
        </p:nvSpPr>
        <p:spPr>
          <a:xfrm>
            <a:off x="5589589" y="0"/>
            <a:ext cx="4275138" cy="338138"/>
          </a:xfrm>
          <a:prstGeom prst="rect">
            <a:avLst/>
          </a:prstGeom>
        </p:spPr>
        <p:txBody>
          <a:bodyPr vert="horz" lIns="91427" tIns="45714" rIns="91427" bIns="45714" rtlCol="0"/>
          <a:lstStyle>
            <a:lvl1pPr algn="r">
              <a:defRPr sz="1200">
                <a:latin typeface="Arial" panose="020B0604020202020204" pitchFamily="34" charset="0"/>
                <a:ea typeface="ＭＳ Ｐゴシック" panose="020B0600070205080204" pitchFamily="50" charset="-128"/>
              </a:defRPr>
            </a:lvl1pPr>
          </a:lstStyle>
          <a:p>
            <a:pPr>
              <a:defRPr/>
            </a:pPr>
            <a:fld id="{9743501F-911B-4328-B8DF-95F77551F3AD}" type="datetime1">
              <a:rPr lang="ja-JP" altLang="en-US" smtClean="0"/>
              <a:t>2022/10/3</a:t>
            </a:fld>
            <a:endParaRPr lang="ja-JP" altLang="en-US" dirty="0"/>
          </a:p>
        </p:txBody>
      </p:sp>
      <p:sp>
        <p:nvSpPr>
          <p:cNvPr id="4" name="スライド イメージ プレースホルダー 3"/>
          <p:cNvSpPr>
            <a:spLocks noGrp="1" noRot="1" noChangeAspect="1"/>
          </p:cNvSpPr>
          <p:nvPr>
            <p:ph type="sldImg" idx="2"/>
          </p:nvPr>
        </p:nvSpPr>
        <p:spPr>
          <a:xfrm>
            <a:off x="3325813" y="841375"/>
            <a:ext cx="3214687" cy="2273300"/>
          </a:xfrm>
          <a:prstGeom prst="rect">
            <a:avLst/>
          </a:prstGeom>
          <a:noFill/>
          <a:ln w="12700">
            <a:solidFill>
              <a:prstClr val="black"/>
            </a:solidFill>
          </a:ln>
        </p:spPr>
        <p:txBody>
          <a:bodyPr vert="horz" lIns="91427" tIns="45714" rIns="91427" bIns="45714" rtlCol="0" anchor="ctr"/>
          <a:lstStyle/>
          <a:p>
            <a:pPr lvl="0"/>
            <a:endParaRPr lang="ja-JP" altLang="en-US" noProof="0" dirty="0" smtClean="0"/>
          </a:p>
        </p:txBody>
      </p:sp>
      <p:sp>
        <p:nvSpPr>
          <p:cNvPr id="5" name="ノート プレースホルダー 4"/>
          <p:cNvSpPr>
            <a:spLocks noGrp="1"/>
          </p:cNvSpPr>
          <p:nvPr>
            <p:ph type="body" sz="quarter" idx="3"/>
          </p:nvPr>
        </p:nvSpPr>
        <p:spPr>
          <a:xfrm>
            <a:off x="987425" y="3241678"/>
            <a:ext cx="7893050" cy="2652713"/>
          </a:xfrm>
          <a:prstGeom prst="rect">
            <a:avLst/>
          </a:prstGeom>
        </p:spPr>
        <p:txBody>
          <a:bodyPr vert="horz" lIns="91427" tIns="45714" rIns="91427" bIns="45714"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6397625"/>
            <a:ext cx="4275138" cy="338138"/>
          </a:xfrm>
          <a:prstGeom prst="rect">
            <a:avLst/>
          </a:prstGeom>
        </p:spPr>
        <p:txBody>
          <a:bodyPr vert="horz" lIns="91427" tIns="45714" rIns="91427" bIns="45714" rtlCol="0" anchor="b"/>
          <a:lstStyle>
            <a:lvl1pPr algn="l">
              <a:defRPr sz="1200">
                <a:latin typeface="Arial" panose="020B0604020202020204" pitchFamily="34" charset="0"/>
                <a:ea typeface="ＭＳ Ｐゴシック" panose="020B0600070205080204" pitchFamily="50" charset="-128"/>
              </a:defRPr>
            </a:lvl1pPr>
          </a:lstStyle>
          <a:p>
            <a:pPr>
              <a:defRPr/>
            </a:pPr>
            <a:endParaRPr lang="ja-JP" altLang="en-US" dirty="0"/>
          </a:p>
        </p:txBody>
      </p:sp>
      <p:sp>
        <p:nvSpPr>
          <p:cNvPr id="7" name="スライド番号プレースホルダー 6"/>
          <p:cNvSpPr>
            <a:spLocks noGrp="1"/>
          </p:cNvSpPr>
          <p:nvPr>
            <p:ph type="sldNum" sz="quarter" idx="5"/>
          </p:nvPr>
        </p:nvSpPr>
        <p:spPr>
          <a:xfrm>
            <a:off x="5589589" y="6397625"/>
            <a:ext cx="4275138" cy="338138"/>
          </a:xfrm>
          <a:prstGeom prst="rect">
            <a:avLst/>
          </a:prstGeom>
        </p:spPr>
        <p:txBody>
          <a:bodyPr vert="horz" wrap="square" lIns="91427" tIns="45714" rIns="91427" bIns="45714" numCol="1" anchor="b" anchorCtr="0" compatLnSpc="1">
            <a:prstTxWarp prst="textNoShape">
              <a:avLst/>
            </a:prstTxWarp>
          </a:bodyPr>
          <a:lstStyle>
            <a:lvl1pPr algn="r">
              <a:defRPr sz="1200"/>
            </a:lvl1pPr>
          </a:lstStyle>
          <a:p>
            <a:fld id="{E4F78135-FED0-4981-9BDB-7D73A8FE6C0A}" type="slidenum">
              <a:rPr lang="ja-JP" altLang="en-US"/>
              <a:pPr/>
              <a:t>‹#›</a:t>
            </a:fld>
            <a:endParaRPr lang="ja-JP" altLang="en-US" dirty="0"/>
          </a:p>
        </p:txBody>
      </p:sp>
    </p:spTree>
    <p:extLst>
      <p:ext uri="{BB962C8B-B14F-4D97-AF65-F5344CB8AC3E}">
        <p14:creationId xmlns:p14="http://schemas.microsoft.com/office/powerpoint/2010/main" val="196886373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a:defRPr/>
            </a:pPr>
            <a:fld id="{9743501F-911B-4328-B8DF-95F77551F3AD}" type="datetime1">
              <a:rPr lang="ja-JP" altLang="en-US" smtClean="0"/>
              <a:t>2022/10/3</a:t>
            </a:fld>
            <a:endParaRPr lang="ja-JP" altLang="en-US" dirty="0"/>
          </a:p>
        </p:txBody>
      </p:sp>
      <p:sp>
        <p:nvSpPr>
          <p:cNvPr id="5" name="スライド番号プレースホルダー 4"/>
          <p:cNvSpPr>
            <a:spLocks noGrp="1"/>
          </p:cNvSpPr>
          <p:nvPr>
            <p:ph type="sldNum" sz="quarter" idx="11"/>
          </p:nvPr>
        </p:nvSpPr>
        <p:spPr/>
        <p:txBody>
          <a:bodyPr/>
          <a:lstStyle/>
          <a:p>
            <a:fld id="{E4F78135-FED0-4981-9BDB-7D73A8FE6C0A}" type="slidenum">
              <a:rPr lang="ja-JP" altLang="en-US" smtClean="0"/>
              <a:pPr/>
              <a:t>0</a:t>
            </a:fld>
            <a:endParaRPr lang="ja-JP" altLang="en-US" dirty="0"/>
          </a:p>
        </p:txBody>
      </p:sp>
    </p:spTree>
    <p:extLst>
      <p:ext uri="{BB962C8B-B14F-4D97-AF65-F5344CB8AC3E}">
        <p14:creationId xmlns:p14="http://schemas.microsoft.com/office/powerpoint/2010/main" val="229345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深：</a:t>
            </a:r>
            <a:endParaRPr kumimoji="1" lang="ja-JP" altLang="en-US" dirty="0"/>
          </a:p>
        </p:txBody>
      </p:sp>
      <p:sp>
        <p:nvSpPr>
          <p:cNvPr id="4" name="日付プレースホルダー 3"/>
          <p:cNvSpPr>
            <a:spLocks noGrp="1"/>
          </p:cNvSpPr>
          <p:nvPr>
            <p:ph type="dt" idx="10"/>
          </p:nvPr>
        </p:nvSpPr>
        <p:spPr/>
        <p:txBody>
          <a:bodyPr/>
          <a:lstStyle/>
          <a:p>
            <a:pPr>
              <a:defRPr/>
            </a:pPr>
            <a:fld id="{9743501F-911B-4328-B8DF-95F77551F3AD}" type="datetime1">
              <a:rPr lang="ja-JP" altLang="en-US" smtClean="0"/>
              <a:t>2022/10/3</a:t>
            </a:fld>
            <a:endParaRPr lang="ja-JP" altLang="en-US" dirty="0"/>
          </a:p>
        </p:txBody>
      </p:sp>
      <p:sp>
        <p:nvSpPr>
          <p:cNvPr id="5" name="スライド番号プレースホルダー 4"/>
          <p:cNvSpPr>
            <a:spLocks noGrp="1"/>
          </p:cNvSpPr>
          <p:nvPr>
            <p:ph type="sldNum" sz="quarter" idx="11"/>
          </p:nvPr>
        </p:nvSpPr>
        <p:spPr/>
        <p:txBody>
          <a:bodyPr/>
          <a:lstStyle/>
          <a:p>
            <a:fld id="{E4F78135-FED0-4981-9BDB-7D73A8FE6C0A}" type="slidenum">
              <a:rPr lang="ja-JP" altLang="en-US" smtClean="0"/>
              <a:pPr/>
              <a:t>1</a:t>
            </a:fld>
            <a:endParaRPr lang="ja-JP" altLang="en-US" dirty="0"/>
          </a:p>
        </p:txBody>
      </p:sp>
    </p:spTree>
    <p:extLst>
      <p:ext uri="{BB962C8B-B14F-4D97-AF65-F5344CB8AC3E}">
        <p14:creationId xmlns:p14="http://schemas.microsoft.com/office/powerpoint/2010/main" val="2118987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表紙01（コーポレートラインver）">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449362" y="4067989"/>
            <a:ext cx="7056000" cy="792000"/>
          </a:xfrm>
          <a:noFill/>
        </p:spPr>
        <p:txBody>
          <a:bodyPr vert="horz" wrap="square" lIns="0" tIns="0" rIns="0" bIns="72000" rtlCol="0" anchor="b" anchorCtr="0">
            <a:noAutofit/>
          </a:bodyPr>
          <a:lstStyle>
            <a:lvl1pPr algn="l" rtl="0" eaLnBrk="1" fontAlgn="base" hangingPunct="1">
              <a:spcBef>
                <a:spcPct val="0"/>
              </a:spcBef>
              <a:spcAft>
                <a:spcPct val="0"/>
              </a:spcAft>
              <a:defRPr kumimoji="1" lang="ja-JP" altLang="en-US" sz="2800" kern="1200" baseline="0">
                <a:solidFill>
                  <a:schemeClr val="tx1"/>
                </a:solidFill>
                <a:latin typeface="+mj-lt"/>
                <a:ea typeface="+mj-ea"/>
                <a:cs typeface="+mn-cs"/>
              </a:defRPr>
            </a:lvl1pPr>
          </a:lstStyle>
          <a:p>
            <a:r>
              <a:rPr lang="en-US" altLang="ja-JP" dirty="0" smtClean="0"/>
              <a:t>XXXXX</a:t>
            </a:r>
            <a:r>
              <a:rPr lang="ja-JP" altLang="en-US" dirty="0" smtClean="0"/>
              <a:t>のご提案</a:t>
            </a:r>
            <a:endParaRPr kumimoji="1" lang="ja-JP" altLang="en-US" dirty="0"/>
          </a:p>
        </p:txBody>
      </p:sp>
      <p:sp>
        <p:nvSpPr>
          <p:cNvPr id="3" name="サブタイトル 2"/>
          <p:cNvSpPr>
            <a:spLocks noGrp="1"/>
          </p:cNvSpPr>
          <p:nvPr>
            <p:ph type="subTitle" idx="1" hasCustomPrompt="1"/>
          </p:nvPr>
        </p:nvSpPr>
        <p:spPr>
          <a:xfrm>
            <a:off x="449363" y="4859989"/>
            <a:ext cx="7056000" cy="288000"/>
          </a:xfrm>
          <a:prstGeom prst="rect">
            <a:avLst/>
          </a:prstGeom>
          <a:noFill/>
        </p:spPr>
        <p:txBody>
          <a:bodyPr vert="horz" wrap="square" lIns="0" tIns="0" rIns="0" bIns="0" rtlCol="0" anchor="t" anchorCtr="0">
            <a:noAutofit/>
          </a:bodyPr>
          <a:lstStyle>
            <a:lvl1pPr marL="0" indent="0" algn="l" rtl="0" eaLnBrk="1" fontAlgn="base" hangingPunct="1">
              <a:spcBef>
                <a:spcPct val="0"/>
              </a:spcBef>
              <a:spcAft>
                <a:spcPct val="0"/>
              </a:spcAft>
              <a:buNone/>
              <a:defRPr kumimoji="1" lang="ja-JP" altLang="en-US" sz="1400" kern="1200" baseline="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行き先・テーマ・コンセプト</a:t>
            </a:r>
            <a:endParaRPr kumimoji="1" lang="ja-JP" altLang="en-US" dirty="0"/>
          </a:p>
        </p:txBody>
      </p:sp>
      <p:pic>
        <p:nvPicPr>
          <p:cNvPr id="12"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720940" y="6372205"/>
            <a:ext cx="152151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プレースホルダ 25"/>
          <p:cNvSpPr>
            <a:spLocks noGrp="1"/>
          </p:cNvSpPr>
          <p:nvPr>
            <p:ph type="body" sz="quarter" idx="10" hasCustomPrompt="1"/>
          </p:nvPr>
        </p:nvSpPr>
        <p:spPr>
          <a:xfrm>
            <a:off x="449362" y="3636189"/>
            <a:ext cx="7056000" cy="431800"/>
          </a:xfrm>
          <a:prstGeom prst="rect">
            <a:avLst/>
          </a:prstGeom>
          <a:noFill/>
        </p:spPr>
        <p:txBody>
          <a:bodyPr vert="horz" wrap="square" lIns="0" tIns="0" rIns="0" bIns="36000" rtlCol="0" anchor="b" anchorCtr="0">
            <a:noAutofit/>
          </a:bodyPr>
          <a:lstStyle>
            <a:lvl1pPr algn="l" rtl="0" eaLnBrk="1" fontAlgn="base" hangingPunct="1">
              <a:spcBef>
                <a:spcPct val="0"/>
              </a:spcBef>
              <a:spcAft>
                <a:spcPct val="0"/>
              </a:spcAft>
              <a:defRPr kumimoji="1" lang="ja-JP" altLang="en-US" sz="2000" kern="1200" baseline="0" dirty="0" smtClean="0">
                <a:solidFill>
                  <a:schemeClr val="tx1"/>
                </a:solidFill>
                <a:latin typeface="+mj-lt"/>
                <a:ea typeface="+mj-ea"/>
                <a:cs typeface="+mn-cs"/>
              </a:defRPr>
            </a:lvl1pPr>
          </a:lstStyle>
          <a:p>
            <a:pPr lvl="0"/>
            <a:r>
              <a:rPr kumimoji="1" lang="zh-CN" altLang="en-US" dirty="0" smtClean="0"/>
              <a:t>株式会社</a:t>
            </a:r>
            <a:r>
              <a:rPr kumimoji="1" lang="en-US" altLang="zh-CN" dirty="0" smtClean="0"/>
              <a:t>XXXXX</a:t>
            </a:r>
            <a:r>
              <a:rPr kumimoji="1" lang="zh-CN" altLang="en-US" dirty="0" smtClean="0"/>
              <a:t>　御中</a:t>
            </a:r>
          </a:p>
        </p:txBody>
      </p:sp>
      <p:sp>
        <p:nvSpPr>
          <p:cNvPr id="27" name="テキスト プレースホルダ 26"/>
          <p:cNvSpPr>
            <a:spLocks noGrp="1"/>
          </p:cNvSpPr>
          <p:nvPr>
            <p:ph type="body" sz="quarter" idx="11" hasCustomPrompt="1"/>
          </p:nvPr>
        </p:nvSpPr>
        <p:spPr>
          <a:xfrm>
            <a:off x="449363" y="5868069"/>
            <a:ext cx="5760000" cy="1224000"/>
          </a:xfrm>
          <a:prstGeom prst="rect">
            <a:avLst/>
          </a:prstGeom>
          <a:noFill/>
        </p:spPr>
        <p:txBody>
          <a:bodyPr vert="horz" wrap="none" lIns="0" tIns="0" rIns="0" bIns="0" rtlCol="0" anchor="b" anchorCtr="0">
            <a:noAutofit/>
          </a:bodyPr>
          <a:lstStyle>
            <a:lvl1pPr marL="0" marR="0" indent="0" algn="l" defTabSz="914400" rtl="0" eaLnBrk="1" fontAlgn="base" latinLnBrk="0" hangingPunct="1">
              <a:lnSpc>
                <a:spcPct val="100000"/>
              </a:lnSpc>
              <a:spcBef>
                <a:spcPts val="500"/>
              </a:spcBef>
              <a:spcAft>
                <a:spcPct val="0"/>
              </a:spcAft>
              <a:buClrTx/>
              <a:buSzTx/>
              <a:buFont typeface="Arial" pitchFamily="34" charset="0"/>
              <a:buNone/>
              <a:tabLst>
                <a:tab pos="266700" algn="l"/>
              </a:tabLst>
              <a:defRPr kumimoji="1" lang="ja-JP" altLang="en-US" sz="1400" b="0" i="0" u="none" strike="noStrike" kern="1200" cap="none" spc="0" normalizeH="0" baseline="0" noProof="0"/>
            </a:lvl1pPr>
          </a:lstStyle>
          <a:p>
            <a:pPr marL="0" marR="0" lvl="0" indent="0" algn="l" defTabSz="914400" rtl="0" eaLnBrk="1" fontAlgn="base" latinLnBrk="0" hangingPunct="1">
              <a:lnSpc>
                <a:spcPct val="100000"/>
              </a:lnSpc>
              <a:spcBef>
                <a:spcPts val="500"/>
              </a:spcBef>
              <a:spcAft>
                <a:spcPct val="0"/>
              </a:spcAft>
              <a:buClrTx/>
              <a:buSzTx/>
              <a:buFont typeface="Arial" pitchFamily="34" charset="0"/>
              <a:buNone/>
              <a:tabLst>
                <a:tab pos="266700" algn="l"/>
              </a:tabLst>
              <a:defRPr/>
            </a:pPr>
            <a:r>
              <a:rPr kumimoji="1" lang="ja-JP" altLang="en-US" sz="1400" b="0" i="0" u="none" strike="noStrike" kern="1200" cap="none" spc="0" normalizeH="0" baseline="0" noProof="0" dirty="0" smtClean="0">
                <a:ln>
                  <a:noFill/>
                </a:ln>
                <a:solidFill>
                  <a:prstClr val="black"/>
                </a:solidFill>
                <a:effectLst/>
                <a:uLnTx/>
                <a:uFillTx/>
                <a:latin typeface="+mn-lt"/>
                <a:ea typeface="+mn-ea"/>
                <a:cs typeface="+mn-cs"/>
              </a:rPr>
              <a:t>東武トップツアーズ株式会社　</a:t>
            </a:r>
            <a:r>
              <a:rPr kumimoji="1" lang="en-US" altLang="ja-JP" sz="1400" b="0" i="0" u="none" strike="noStrike" kern="1200" cap="none" spc="0" normalizeH="0" baseline="0" noProof="0" dirty="0" smtClean="0">
                <a:ln>
                  <a:noFill/>
                </a:ln>
                <a:solidFill>
                  <a:prstClr val="black"/>
                </a:solidFill>
                <a:effectLst/>
                <a:uLnTx/>
                <a:uFillTx/>
                <a:latin typeface="+mn-lt"/>
                <a:ea typeface="+mn-ea"/>
                <a:cs typeface="+mn-cs"/>
              </a:rPr>
              <a:t>XXXXX</a:t>
            </a:r>
            <a:r>
              <a:rPr kumimoji="1" lang="ja-JP" altLang="en-US" sz="1400" b="0" i="0" u="none" strike="noStrike" kern="1200" cap="none" spc="0" normalizeH="0" baseline="0" noProof="0" dirty="0" smtClean="0">
                <a:ln>
                  <a:noFill/>
                </a:ln>
                <a:solidFill>
                  <a:prstClr val="black"/>
                </a:solidFill>
                <a:effectLst/>
                <a:uLnTx/>
                <a:uFillTx/>
                <a:latin typeface="+mn-lt"/>
                <a:ea typeface="+mn-ea"/>
                <a:cs typeface="+mn-cs"/>
              </a:rPr>
              <a:t>支店</a:t>
            </a:r>
            <a:endParaRPr kumimoji="1" lang="en-US" altLang="ja-JP"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500"/>
              </a:spcBef>
              <a:spcAft>
                <a:spcPct val="0"/>
              </a:spcAft>
              <a:buClrTx/>
              <a:buSzTx/>
              <a:buFont typeface="Arial" pitchFamily="34" charset="0"/>
              <a:buNone/>
              <a:tabLst>
                <a:tab pos="266700" algn="l"/>
              </a:tabLst>
              <a:defRPr/>
            </a:pP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000-0000</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県</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市</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XXXXX</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TEL	</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00-0000-0000  </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FAX	</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00-0000-0000</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支店長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担当者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XX XX</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7" name="テキスト ボックス 16"/>
          <p:cNvSpPr txBox="1"/>
          <p:nvPr userDrawn="1"/>
        </p:nvSpPr>
        <p:spPr>
          <a:xfrm>
            <a:off x="449362" y="7223657"/>
            <a:ext cx="2375650" cy="107722"/>
          </a:xfrm>
          <a:prstGeom prst="rect">
            <a:avLst/>
          </a:prstGeom>
          <a:noFill/>
        </p:spPr>
        <p:txBody>
          <a:bodyPr vert="horz" wrap="none" lIns="0" tIns="0" rIns="0" bIns="0" rtlCol="0" anchor="ctr" anchorCtr="0">
            <a:noAutofit/>
          </a:bodyPr>
          <a:lstStyle/>
          <a:p>
            <a:pPr eaLnBrk="1" hangingPunct="1"/>
            <a:r>
              <a:rPr lang="en-US" altLang="ja-JP" sz="700" baseline="0" dirty="0" smtClean="0">
                <a:solidFill>
                  <a:schemeClr val="tx1"/>
                </a:solidFill>
                <a:latin typeface="+mn-lt"/>
                <a:ea typeface="+mn-ea"/>
              </a:rPr>
              <a:t>Copyright© TOBU TOP TOURS CO., LTD. All Right Reserved.</a:t>
            </a:r>
          </a:p>
        </p:txBody>
      </p:sp>
      <p:pic>
        <p:nvPicPr>
          <p:cNvPr id="18" name="図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720940" y="6372205"/>
            <a:ext cx="152151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userDrawn="1"/>
        </p:nvSpPr>
        <p:spPr>
          <a:xfrm>
            <a:off x="2933626" y="2987749"/>
            <a:ext cx="7758374" cy="108000"/>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sp>
        <p:nvSpPr>
          <p:cNvPr id="34" name="二等辺三角形 33"/>
          <p:cNvSpPr/>
          <p:nvPr userDrawn="1"/>
        </p:nvSpPr>
        <p:spPr>
          <a:xfrm rot="5400000">
            <a:off x="1277466" y="2987749"/>
            <a:ext cx="108000" cy="108000"/>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35" name="正方形/長方形 34"/>
          <p:cNvSpPr/>
          <p:nvPr userDrawn="1"/>
        </p:nvSpPr>
        <p:spPr>
          <a:xfrm>
            <a:off x="-1" y="2987749"/>
            <a:ext cx="1277467" cy="108000"/>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36" name="二等辺三角形 35"/>
          <p:cNvSpPr/>
          <p:nvPr userDrawn="1"/>
        </p:nvSpPr>
        <p:spPr>
          <a:xfrm rot="5400000" flipH="1" flipV="1">
            <a:off x="1349474" y="2987749"/>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37" name="正方形/長方形 36"/>
          <p:cNvSpPr/>
          <p:nvPr userDrawn="1"/>
        </p:nvSpPr>
        <p:spPr>
          <a:xfrm>
            <a:off x="1457474" y="2987749"/>
            <a:ext cx="1296144" cy="108000"/>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38" name="二等辺三角形 37"/>
          <p:cNvSpPr/>
          <p:nvPr userDrawn="1"/>
        </p:nvSpPr>
        <p:spPr>
          <a:xfrm rot="5400000">
            <a:off x="2753618" y="2987749"/>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39" name="二等辺三角形 38"/>
          <p:cNvSpPr/>
          <p:nvPr userDrawn="1"/>
        </p:nvSpPr>
        <p:spPr>
          <a:xfrm rot="5400000" flipH="1" flipV="1">
            <a:off x="2825626" y="2987749"/>
            <a:ext cx="108000" cy="108000"/>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1" name="正方形/長方形 40"/>
          <p:cNvSpPr/>
          <p:nvPr userDrawn="1"/>
        </p:nvSpPr>
        <p:spPr>
          <a:xfrm>
            <a:off x="2933626" y="2987749"/>
            <a:ext cx="7758374" cy="108000"/>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sp>
        <p:nvSpPr>
          <p:cNvPr id="42" name="二等辺三角形 41"/>
          <p:cNvSpPr/>
          <p:nvPr userDrawn="1"/>
        </p:nvSpPr>
        <p:spPr>
          <a:xfrm rot="5400000">
            <a:off x="1277466" y="2987749"/>
            <a:ext cx="108000" cy="108000"/>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3" name="正方形/長方形 42"/>
          <p:cNvSpPr/>
          <p:nvPr userDrawn="1"/>
        </p:nvSpPr>
        <p:spPr>
          <a:xfrm>
            <a:off x="-1" y="2987749"/>
            <a:ext cx="1277467" cy="108000"/>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4" name="二等辺三角形 43"/>
          <p:cNvSpPr/>
          <p:nvPr userDrawn="1"/>
        </p:nvSpPr>
        <p:spPr>
          <a:xfrm rot="5400000" flipH="1" flipV="1">
            <a:off x="1349474" y="2987749"/>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5" name="正方形/長方形 44"/>
          <p:cNvSpPr/>
          <p:nvPr userDrawn="1"/>
        </p:nvSpPr>
        <p:spPr>
          <a:xfrm>
            <a:off x="1457474" y="2987749"/>
            <a:ext cx="1296144" cy="108000"/>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6" name="二等辺三角形 45"/>
          <p:cNvSpPr/>
          <p:nvPr userDrawn="1"/>
        </p:nvSpPr>
        <p:spPr>
          <a:xfrm rot="5400000">
            <a:off x="2753618" y="2987749"/>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7" name="二等辺三角形 46"/>
          <p:cNvSpPr/>
          <p:nvPr userDrawn="1"/>
        </p:nvSpPr>
        <p:spPr>
          <a:xfrm rot="5400000" flipH="1" flipV="1">
            <a:off x="2825626" y="2987749"/>
            <a:ext cx="108000" cy="108000"/>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49" name="正方形/長方形 48"/>
          <p:cNvSpPr/>
          <p:nvPr userDrawn="1"/>
        </p:nvSpPr>
        <p:spPr>
          <a:xfrm>
            <a:off x="-95" y="-1"/>
            <a:ext cx="10691907" cy="2915742"/>
          </a:xfrm>
          <a:prstGeom prst="rect">
            <a:avLst/>
          </a:prstGeom>
          <a:solidFill>
            <a:schemeClr val="bg2">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spTree>
    <p:extLst>
      <p:ext uri="{BB962C8B-B14F-4D97-AF65-F5344CB8AC3E}">
        <p14:creationId xmlns:p14="http://schemas.microsoft.com/office/powerpoint/2010/main" val="37002687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のみの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400"/>
            </a:lvl1pPr>
          </a:lstStyle>
          <a:p>
            <a:r>
              <a:rPr kumimoji="1" lang="ja-JP" altLang="en-US" smtClean="0"/>
              <a:t>マスター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p>
            <a:fld id="{18963A67-2DC8-42D2-8EA1-A766E561EC14}" type="slidenum">
              <a:rPr lang="en-US" altLang="ja-JP"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リード文ありの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400"/>
            </a:lvl1pPr>
          </a:lstStyle>
          <a:p>
            <a:r>
              <a:rPr kumimoji="1" lang="ja-JP" altLang="en-US" smtClean="0"/>
              <a:t>マスター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p>
            <a:fld id="{18963A67-2DC8-42D2-8EA1-A766E561EC14}" type="slidenum">
              <a:rPr lang="en-US" altLang="ja-JP" smtClean="0"/>
              <a:pPr/>
              <a:t>‹#›</a:t>
            </a:fld>
            <a:endParaRPr lang="en-US" dirty="0"/>
          </a:p>
        </p:txBody>
      </p:sp>
      <p:sp>
        <p:nvSpPr>
          <p:cNvPr id="5" name="テキスト プレースホルダ 4"/>
          <p:cNvSpPr>
            <a:spLocks noGrp="1"/>
          </p:cNvSpPr>
          <p:nvPr>
            <p:ph type="body" sz="quarter" idx="11" hasCustomPrompt="1"/>
          </p:nvPr>
        </p:nvSpPr>
        <p:spPr>
          <a:xfrm>
            <a:off x="449261" y="1115541"/>
            <a:ext cx="9793188" cy="558000"/>
          </a:xfrm>
          <a:prstGeom prst="rect">
            <a:avLst/>
          </a:prstGeom>
          <a:noFill/>
        </p:spPr>
        <p:txBody>
          <a:bodyPr vert="horz" wrap="square" lIns="0" tIns="0" rIns="0" bIns="0" rtlCol="0" anchor="t" anchorCtr="0">
            <a:noAutofit/>
          </a:bodyPr>
          <a:lstStyle>
            <a:lvl1pPr algn="l" rtl="0" eaLnBrk="1" fontAlgn="base" hangingPunct="1">
              <a:spcBef>
                <a:spcPct val="0"/>
              </a:spcBef>
              <a:spcAft>
                <a:spcPct val="0"/>
              </a:spcAft>
              <a:defRPr kumimoji="1" lang="ja-JP" altLang="en-US" sz="1800" kern="1200" smtClean="0">
                <a:solidFill>
                  <a:schemeClr val="tx1"/>
                </a:solidFill>
                <a:latin typeface="+mn-lt"/>
                <a:ea typeface="+mn-ea"/>
                <a:cs typeface="+mn-cs"/>
              </a:defRPr>
            </a:lvl1pPr>
            <a:lvl2pPr algn="l" rtl="0" eaLnBrk="1" fontAlgn="base" hangingPunct="1">
              <a:spcBef>
                <a:spcPct val="0"/>
              </a:spcBef>
              <a:spcAft>
                <a:spcPct val="0"/>
              </a:spcAft>
              <a:defRPr kumimoji="1" lang="ja-JP" altLang="en-US" kern="1200" smtClean="0">
                <a:solidFill>
                  <a:schemeClr val="tx1"/>
                </a:solidFill>
                <a:latin typeface="+mn-lt"/>
                <a:ea typeface="+mn-ea"/>
                <a:cs typeface="+mn-cs"/>
              </a:defRPr>
            </a:lvl2pPr>
            <a:lvl3pPr algn="l" rtl="0" eaLnBrk="1" fontAlgn="base" hangingPunct="1">
              <a:spcBef>
                <a:spcPct val="0"/>
              </a:spcBef>
              <a:spcAft>
                <a:spcPct val="0"/>
              </a:spcAft>
              <a:defRPr kumimoji="1" lang="ja-JP" altLang="en-US" kern="1200" smtClean="0">
                <a:solidFill>
                  <a:schemeClr val="tx1"/>
                </a:solidFill>
                <a:latin typeface="+mn-lt"/>
                <a:ea typeface="+mn-ea"/>
                <a:cs typeface="+mn-cs"/>
              </a:defRPr>
            </a:lvl3pPr>
            <a:lvl4pPr algn="l" rtl="0" eaLnBrk="1" fontAlgn="base" hangingPunct="1">
              <a:spcBef>
                <a:spcPct val="0"/>
              </a:spcBef>
              <a:spcAft>
                <a:spcPct val="0"/>
              </a:spcAft>
              <a:defRPr kumimoji="1" lang="ja-JP" altLang="en-US" kern="1200" smtClean="0">
                <a:solidFill>
                  <a:schemeClr val="tx1"/>
                </a:solidFill>
                <a:latin typeface="+mn-lt"/>
                <a:ea typeface="+mn-ea"/>
                <a:cs typeface="+mn-cs"/>
              </a:defRPr>
            </a:lvl4pPr>
            <a:lvl5pPr algn="l" rtl="0" eaLnBrk="1" fontAlgn="base" hangingPunct="1">
              <a:spcBef>
                <a:spcPct val="0"/>
              </a:spcBef>
              <a:spcAft>
                <a:spcPct val="0"/>
              </a:spcAft>
              <a:defRPr kumimoji="1" lang="ja-JP" altLang="en-US" kern="1200" dirty="0" smtClean="0">
                <a:solidFill>
                  <a:schemeClr val="tx1"/>
                </a:solidFill>
                <a:latin typeface="+mn-lt"/>
                <a:ea typeface="+mn-ea"/>
                <a:cs typeface="+mn-cs"/>
              </a:defRPr>
            </a:lvl5pPr>
          </a:lstStyle>
          <a:p>
            <a:pPr lvl="0"/>
            <a:r>
              <a:rPr kumimoji="1" lang="ja-JP" altLang="en-US" dirty="0" smtClean="0"/>
              <a:t>本文 リード文　</a:t>
            </a:r>
            <a:r>
              <a:rPr kumimoji="1" lang="en-US" altLang="ja-JP" dirty="0" smtClean="0"/>
              <a:t>1</a:t>
            </a:r>
            <a:r>
              <a:rPr kumimoji="1" lang="ja-JP" altLang="en-US" dirty="0" smtClean="0"/>
              <a:t>行～</a:t>
            </a:r>
            <a:r>
              <a:rPr kumimoji="1" lang="en-US" altLang="ja-JP" dirty="0" smtClean="0"/>
              <a:t>2</a:t>
            </a:r>
            <a:r>
              <a:rPr kumimoji="1" lang="ja-JP" altLang="en-US" dirty="0" smtClean="0"/>
              <a:t>行でまとめる </a:t>
            </a:r>
            <a:endParaRPr kumimoji="1" lang="en-US" altLang="ja-JP"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中扉">
    <p:spTree>
      <p:nvGrpSpPr>
        <p:cNvPr id="1" name=""/>
        <p:cNvGrpSpPr/>
        <p:nvPr/>
      </p:nvGrpSpPr>
      <p:grpSpPr>
        <a:xfrm>
          <a:off x="0" y="0"/>
          <a:ext cx="0" cy="0"/>
          <a:chOff x="0" y="0"/>
          <a:chExt cx="0" cy="0"/>
        </a:xfrm>
      </p:grpSpPr>
      <p:sp>
        <p:nvSpPr>
          <p:cNvPr id="2" name="タイトル 1"/>
          <p:cNvSpPr>
            <a:spLocks noGrp="1"/>
          </p:cNvSpPr>
          <p:nvPr>
            <p:ph type="title"/>
          </p:nvPr>
        </p:nvSpPr>
        <p:spPr>
          <a:xfrm>
            <a:off x="1817514" y="2051725"/>
            <a:ext cx="5832648" cy="720000"/>
          </a:xfrm>
        </p:spPr>
        <p:txBody>
          <a:bodyPr anchor="b" anchorCtr="0">
            <a:noAutofit/>
          </a:bodyPr>
          <a:lstStyle>
            <a:lvl1pPr eaLnBrk="1" hangingPunct="1">
              <a:defRPr sz="2600"/>
            </a:lvl1pPr>
          </a:lstStyle>
          <a:p>
            <a:r>
              <a:rPr kumimoji="1" lang="ja-JP" altLang="en-US" smtClean="0"/>
              <a:t>マスター タイトルの書式設定</a:t>
            </a:r>
            <a:endParaRPr kumimoji="1" lang="ja-JP" altLang="en-US" dirty="0"/>
          </a:p>
        </p:txBody>
      </p:sp>
      <p:sp>
        <p:nvSpPr>
          <p:cNvPr id="14" name="正方形/長方形 13"/>
          <p:cNvSpPr/>
          <p:nvPr/>
        </p:nvSpPr>
        <p:spPr>
          <a:xfrm>
            <a:off x="4751141" y="2843732"/>
            <a:ext cx="5940672" cy="108000"/>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sp>
        <p:nvSpPr>
          <p:cNvPr id="15" name="二等辺三角形 14"/>
          <p:cNvSpPr/>
          <p:nvPr/>
        </p:nvSpPr>
        <p:spPr>
          <a:xfrm rot="5400000">
            <a:off x="3094981" y="2843733"/>
            <a:ext cx="108000" cy="108000"/>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9" name="正方形/長方形 18"/>
          <p:cNvSpPr/>
          <p:nvPr/>
        </p:nvSpPr>
        <p:spPr>
          <a:xfrm>
            <a:off x="1817514" y="2843733"/>
            <a:ext cx="1277467" cy="108000"/>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0" name="二等辺三角形 19"/>
          <p:cNvSpPr/>
          <p:nvPr/>
        </p:nvSpPr>
        <p:spPr>
          <a:xfrm rot="5400000" flipH="1" flipV="1">
            <a:off x="3166989" y="2843733"/>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1" name="正方形/長方形 20"/>
          <p:cNvSpPr/>
          <p:nvPr/>
        </p:nvSpPr>
        <p:spPr>
          <a:xfrm>
            <a:off x="3274989" y="2843733"/>
            <a:ext cx="1296144" cy="108000"/>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2" name="二等辺三角形 21"/>
          <p:cNvSpPr/>
          <p:nvPr/>
        </p:nvSpPr>
        <p:spPr>
          <a:xfrm rot="5400000">
            <a:off x="4571133" y="2843733"/>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3" name="二等辺三角形 22"/>
          <p:cNvSpPr/>
          <p:nvPr/>
        </p:nvSpPr>
        <p:spPr>
          <a:xfrm rot="5400000" flipH="1" flipV="1">
            <a:off x="4643141" y="2843733"/>
            <a:ext cx="108000" cy="108000"/>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0" name="正方形/長方形 9"/>
          <p:cNvSpPr/>
          <p:nvPr userDrawn="1"/>
        </p:nvSpPr>
        <p:spPr>
          <a:xfrm>
            <a:off x="4751141" y="2843732"/>
            <a:ext cx="5940672" cy="108000"/>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sp>
        <p:nvSpPr>
          <p:cNvPr id="11" name="二等辺三角形 10"/>
          <p:cNvSpPr/>
          <p:nvPr userDrawn="1"/>
        </p:nvSpPr>
        <p:spPr>
          <a:xfrm rot="5400000">
            <a:off x="3094981" y="2843733"/>
            <a:ext cx="108000" cy="108000"/>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2" name="正方形/長方形 11"/>
          <p:cNvSpPr/>
          <p:nvPr userDrawn="1"/>
        </p:nvSpPr>
        <p:spPr>
          <a:xfrm>
            <a:off x="1817514" y="2843733"/>
            <a:ext cx="1277467" cy="108000"/>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3" name="二等辺三角形 12"/>
          <p:cNvSpPr/>
          <p:nvPr userDrawn="1"/>
        </p:nvSpPr>
        <p:spPr>
          <a:xfrm rot="5400000" flipH="1" flipV="1">
            <a:off x="3166989" y="2843733"/>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6" name="正方形/長方形 15"/>
          <p:cNvSpPr/>
          <p:nvPr userDrawn="1"/>
        </p:nvSpPr>
        <p:spPr>
          <a:xfrm>
            <a:off x="3274989" y="2843733"/>
            <a:ext cx="1296144" cy="108000"/>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7" name="二等辺三角形 16"/>
          <p:cNvSpPr/>
          <p:nvPr userDrawn="1"/>
        </p:nvSpPr>
        <p:spPr>
          <a:xfrm rot="5400000">
            <a:off x="4571133" y="2843733"/>
            <a:ext cx="108000" cy="108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18" name="二等辺三角形 17"/>
          <p:cNvSpPr/>
          <p:nvPr userDrawn="1"/>
        </p:nvSpPr>
        <p:spPr>
          <a:xfrm rot="5400000" flipH="1" flipV="1">
            <a:off x="4643141" y="2843733"/>
            <a:ext cx="108000" cy="108000"/>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裏表紙">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6124" y="3524680"/>
            <a:ext cx="3359564" cy="510314"/>
          </a:xfrm>
          <a:prstGeom prst="rect">
            <a:avLst/>
          </a:prstGeom>
        </p:spPr>
      </p:pic>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3666124" y="3524680"/>
            <a:ext cx="3359564" cy="5103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bwMode="gray">
          <a:xfrm>
            <a:off x="449261" y="323501"/>
            <a:ext cx="8568000" cy="432000"/>
          </a:xfrm>
          <a:prstGeom prst="rect">
            <a:avLst/>
          </a:prstGeom>
          <a:noFill/>
        </p:spPr>
        <p:txBody>
          <a:bodyPr vert="horz" wrap="none" lIns="0" tIns="0" rIns="0" bIns="0"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dirty="0"/>
          </a:p>
        </p:txBody>
      </p:sp>
      <p:sp>
        <p:nvSpPr>
          <p:cNvPr id="6" name="スライド番号プレースホルダ 5"/>
          <p:cNvSpPr>
            <a:spLocks noGrp="1"/>
          </p:cNvSpPr>
          <p:nvPr>
            <p:ph type="sldNum" sz="quarter" idx="4"/>
          </p:nvPr>
        </p:nvSpPr>
        <p:spPr bwMode="gray">
          <a:xfrm>
            <a:off x="9880963" y="7136100"/>
            <a:ext cx="360000" cy="180000"/>
          </a:xfrm>
          <a:prstGeom prst="rect">
            <a:avLst/>
          </a:prstGeom>
          <a:noFill/>
        </p:spPr>
        <p:txBody>
          <a:bodyPr vert="horz" wrap="none" lIns="0" tIns="0" rIns="0" bIns="0" rtlCol="0" anchor="ctr">
            <a:noAutofit/>
          </a:bodyPr>
          <a:lstStyle>
            <a:lvl1pPr algn="r" rtl="0" eaLnBrk="1" fontAlgn="base" hangingPunct="1">
              <a:spcBef>
                <a:spcPct val="0"/>
              </a:spcBef>
              <a:spcAft>
                <a:spcPct val="0"/>
              </a:spcAft>
              <a:defRPr kumimoji="1" lang="ja-JP" altLang="en-US" sz="1200" kern="1200" smtClean="0">
                <a:solidFill>
                  <a:schemeClr val="tx1"/>
                </a:solidFill>
                <a:latin typeface="+mn-lt"/>
                <a:ea typeface="+mn-ea"/>
                <a:cs typeface="+mn-cs"/>
              </a:defRPr>
            </a:lvl1pPr>
          </a:lstStyle>
          <a:p>
            <a:fld id="{18963A67-2DC8-42D2-8EA1-A766E561EC14}" type="slidenum">
              <a:rPr lang="en-US" altLang="ja-JP" smtClean="0"/>
              <a:pPr/>
              <a:t>‹#›</a:t>
            </a:fld>
            <a:endParaRPr lang="en-US" dirty="0"/>
          </a:p>
        </p:txBody>
      </p:sp>
      <p:sp>
        <p:nvSpPr>
          <p:cNvPr id="15" name="正方形/長方形 15"/>
          <p:cNvSpPr>
            <a:spLocks noChangeArrowheads="1"/>
          </p:cNvSpPr>
          <p:nvPr/>
        </p:nvSpPr>
        <p:spPr bwMode="gray">
          <a:xfrm>
            <a:off x="1637206" y="863517"/>
            <a:ext cx="9056194" cy="36000"/>
          </a:xfrm>
          <a:prstGeom prst="rect">
            <a:avLst/>
          </a:prstGeom>
          <a:solidFill>
            <a:schemeClr val="tx2"/>
          </a:solidFill>
          <a:ln>
            <a:noFill/>
          </a:ln>
          <a:extLst/>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kern="1200" dirty="0" smtClean="0">
              <a:solidFill>
                <a:schemeClr val="tx1"/>
              </a:solidFill>
              <a:latin typeface="+mn-lt"/>
              <a:ea typeface="+mn-ea"/>
              <a:cs typeface="+mn-cs"/>
            </a:endParaRPr>
          </a:p>
        </p:txBody>
      </p:sp>
      <p:sp>
        <p:nvSpPr>
          <p:cNvPr id="16" name="正方形/長方形 15"/>
          <p:cNvSpPr>
            <a:spLocks noChangeArrowheads="1"/>
          </p:cNvSpPr>
          <p:nvPr/>
        </p:nvSpPr>
        <p:spPr bwMode="gray">
          <a:xfrm>
            <a:off x="-1" y="863517"/>
            <a:ext cx="742449" cy="36000"/>
          </a:xfrm>
          <a:prstGeom prst="rect">
            <a:avLst/>
          </a:prstGeom>
          <a:solidFill>
            <a:schemeClr val="accent4"/>
          </a:solidFill>
          <a:ln>
            <a:noFill/>
          </a:ln>
          <a:extLst/>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kern="1200" dirty="0" smtClean="0">
              <a:solidFill>
                <a:schemeClr val="tx1"/>
              </a:solidFill>
              <a:latin typeface="+mn-lt"/>
              <a:ea typeface="+mn-ea"/>
              <a:cs typeface="+mn-cs"/>
            </a:endParaRPr>
          </a:p>
        </p:txBody>
      </p:sp>
      <p:sp>
        <p:nvSpPr>
          <p:cNvPr id="17" name="正方形/長方形 15"/>
          <p:cNvSpPr>
            <a:spLocks noChangeArrowheads="1"/>
          </p:cNvSpPr>
          <p:nvPr/>
        </p:nvSpPr>
        <p:spPr bwMode="gray">
          <a:xfrm>
            <a:off x="809402" y="863517"/>
            <a:ext cx="760850" cy="36000"/>
          </a:xfrm>
          <a:prstGeom prst="rect">
            <a:avLst/>
          </a:prstGeom>
          <a:solidFill>
            <a:schemeClr val="accent1"/>
          </a:solidFill>
          <a:ln>
            <a:noFill/>
          </a:ln>
          <a:extLst/>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defTabSz="1041400" rtl="0" eaLnBrk="1" fontAlgn="base" hangingPunct="1">
              <a:spcBef>
                <a:spcPct val="0"/>
              </a:spcBef>
              <a:spcAft>
                <a:spcPct val="0"/>
              </a:spcAft>
              <a:defRPr/>
            </a:pPr>
            <a:endParaRPr kumimoji="1" lang="ja-JP" altLang="en-US" sz="2100" kern="1200" dirty="0" smtClean="0">
              <a:solidFill>
                <a:schemeClr val="tx1"/>
              </a:solidFill>
              <a:latin typeface="+mn-lt"/>
              <a:ea typeface="+mn-ea"/>
              <a:cs typeface="+mn-cs"/>
            </a:endParaRPr>
          </a:p>
        </p:txBody>
      </p:sp>
      <p:sp>
        <p:nvSpPr>
          <p:cNvPr id="24" name="二等辺三角形 23"/>
          <p:cNvSpPr>
            <a:spLocks noChangeAspect="1"/>
          </p:cNvSpPr>
          <p:nvPr/>
        </p:nvSpPr>
        <p:spPr bwMode="gray">
          <a:xfrm rot="5400000">
            <a:off x="742449" y="863517"/>
            <a:ext cx="36000" cy="36000"/>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5" name="二等辺三角形 24"/>
          <p:cNvSpPr>
            <a:spLocks noChangeAspect="1"/>
          </p:cNvSpPr>
          <p:nvPr/>
        </p:nvSpPr>
        <p:spPr bwMode="gray">
          <a:xfrm rot="5400000" flipH="1" flipV="1">
            <a:off x="773402" y="863517"/>
            <a:ext cx="36000" cy="36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041400" rtl="0" eaLnBrk="1" fontAlgn="base" hangingPunct="1">
              <a:spcBef>
                <a:spcPct val="0"/>
              </a:spcBef>
              <a:spcAft>
                <a:spcPct val="0"/>
              </a:spcAft>
              <a:defRPr/>
            </a:pPr>
            <a:endParaRPr kumimoji="1" lang="ja-JP" altLang="en-US" sz="2100" kern="1200" dirty="0">
              <a:solidFill>
                <a:schemeClr val="tx1"/>
              </a:solidFill>
              <a:latin typeface="+mn-lt"/>
              <a:ea typeface="+mn-ea"/>
              <a:cs typeface="+mn-cs"/>
            </a:endParaRPr>
          </a:p>
        </p:txBody>
      </p:sp>
      <p:sp>
        <p:nvSpPr>
          <p:cNvPr id="26" name="二等辺三角形 25"/>
          <p:cNvSpPr>
            <a:spLocks noChangeAspect="1"/>
          </p:cNvSpPr>
          <p:nvPr/>
        </p:nvSpPr>
        <p:spPr bwMode="gray">
          <a:xfrm rot="5400000">
            <a:off x="1570252" y="863517"/>
            <a:ext cx="36000" cy="36000"/>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kern="1200" dirty="0">
              <a:solidFill>
                <a:schemeClr val="tx1"/>
              </a:solidFill>
              <a:latin typeface="+mn-lt"/>
              <a:ea typeface="+mn-ea"/>
              <a:cs typeface="+mn-cs"/>
            </a:endParaRPr>
          </a:p>
        </p:txBody>
      </p:sp>
      <p:sp>
        <p:nvSpPr>
          <p:cNvPr id="27" name="二等辺三角形 26"/>
          <p:cNvSpPr>
            <a:spLocks noChangeAspect="1"/>
          </p:cNvSpPr>
          <p:nvPr/>
        </p:nvSpPr>
        <p:spPr bwMode="gray">
          <a:xfrm rot="5400000" flipH="1" flipV="1">
            <a:off x="1601206" y="863517"/>
            <a:ext cx="36000" cy="36000"/>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1041400" rtl="0" eaLnBrk="1" fontAlgn="base" hangingPunct="1">
              <a:spcBef>
                <a:spcPct val="0"/>
              </a:spcBef>
              <a:spcAft>
                <a:spcPct val="0"/>
              </a:spcAft>
              <a:defRPr/>
            </a:pPr>
            <a:endParaRPr kumimoji="1" lang="ja-JP" altLang="en-US" sz="2100" kern="1200" dirty="0">
              <a:solidFill>
                <a:schemeClr val="tx1"/>
              </a:solidFill>
              <a:latin typeface="+mn-lt"/>
              <a:ea typeface="+mn-ea"/>
              <a:cs typeface="+mn-cs"/>
            </a:endParaRPr>
          </a:p>
        </p:txBody>
      </p:sp>
      <p:pic>
        <p:nvPicPr>
          <p:cNvPr id="28" name="図 27" descr="D:\広報　\ロゴマーク各種\東武トップツアーズ\カラー\⑦ＴＯＢＵ　ＴＯＰ　ＴＯＵＲＳ　三段.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gray">
          <a:xfrm>
            <a:off x="9144974" y="185862"/>
            <a:ext cx="1097476" cy="540000"/>
          </a:xfrm>
          <a:prstGeom prst="rect">
            <a:avLst/>
          </a:prstGeom>
          <a:noFill/>
          <a:ln>
            <a:noFill/>
          </a:ln>
        </p:spPr>
      </p:pic>
      <p:sp>
        <p:nvSpPr>
          <p:cNvPr id="36" name="テキスト ボックス 35"/>
          <p:cNvSpPr txBox="1"/>
          <p:nvPr/>
        </p:nvSpPr>
        <p:spPr bwMode="gray">
          <a:xfrm>
            <a:off x="449362" y="7172239"/>
            <a:ext cx="2375650" cy="107722"/>
          </a:xfrm>
          <a:prstGeom prst="rect">
            <a:avLst/>
          </a:prstGeom>
          <a:noFill/>
        </p:spPr>
        <p:txBody>
          <a:bodyPr vert="horz" wrap="none" lIns="0" tIns="0" rIns="0" bIns="0" rtlCol="0" anchor="ctr" anchorCtr="0">
            <a:noAutofit/>
          </a:bodyPr>
          <a:lstStyle/>
          <a:p>
            <a:pPr eaLnBrk="1" hangingPunct="1"/>
            <a:r>
              <a:rPr lang="en-US" altLang="ja-JP" sz="700" baseline="0" dirty="0" smtClean="0">
                <a:solidFill>
                  <a:schemeClr val="tx1"/>
                </a:solidFill>
                <a:latin typeface="+mn-lt"/>
                <a:ea typeface="+mn-ea"/>
              </a:rPr>
              <a:t>Copyright© TOBU TOP TOURS CO., LTD. All Right Reserved.</a:t>
            </a:r>
          </a:p>
        </p:txBody>
      </p:sp>
      <p:cxnSp>
        <p:nvCxnSpPr>
          <p:cNvPr id="38" name="直線コネクタ 37"/>
          <p:cNvCxnSpPr/>
          <p:nvPr/>
        </p:nvCxnSpPr>
        <p:spPr bwMode="gray">
          <a:xfrm>
            <a:off x="0" y="7092205"/>
            <a:ext cx="10693400" cy="0"/>
          </a:xfrm>
          <a:prstGeom prst="line">
            <a:avLst/>
          </a:prstGeom>
          <a:ln w="9525">
            <a:solidFill>
              <a:srgbClr val="8C806A"/>
            </a:solidFill>
          </a:ln>
        </p:spPr>
        <p:style>
          <a:lnRef idx="1">
            <a:schemeClr val="accent1"/>
          </a:lnRef>
          <a:fillRef idx="0">
            <a:schemeClr val="accent1"/>
          </a:fillRef>
          <a:effectRef idx="0">
            <a:schemeClr val="accent1"/>
          </a:effectRef>
          <a:fontRef idx="minor">
            <a:schemeClr val="tx1"/>
          </a:fontRef>
        </p:style>
      </p:cxnSp>
      <p:grpSp>
        <p:nvGrpSpPr>
          <p:cNvPr id="43" name="グループ化 42"/>
          <p:cNvGrpSpPr/>
          <p:nvPr/>
        </p:nvGrpSpPr>
        <p:grpSpPr bwMode="gray">
          <a:xfrm>
            <a:off x="449261" y="1115541"/>
            <a:ext cx="9791702" cy="5759923"/>
            <a:chOff x="449261" y="1115541"/>
            <a:chExt cx="9791702" cy="5759923"/>
          </a:xfrm>
          <a:noFill/>
        </p:grpSpPr>
        <p:sp>
          <p:nvSpPr>
            <p:cNvPr id="44" name="正方形/長方形 43"/>
            <p:cNvSpPr/>
            <p:nvPr/>
          </p:nvSpPr>
          <p:spPr bwMode="gray">
            <a:xfrm>
              <a:off x="449261" y="1115542"/>
              <a:ext cx="9791702" cy="5759922"/>
            </a:xfrm>
            <a:prstGeom prst="rect">
              <a:avLst/>
            </a:pr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dirty="0"/>
            </a:p>
          </p:txBody>
        </p:sp>
        <p:grpSp>
          <p:nvGrpSpPr>
            <p:cNvPr id="46" name="グループ化 257"/>
            <p:cNvGrpSpPr/>
            <p:nvPr/>
          </p:nvGrpSpPr>
          <p:grpSpPr bwMode="gray">
            <a:xfrm>
              <a:off x="592634" y="1115542"/>
              <a:ext cx="9505800" cy="5759921"/>
              <a:chOff x="592634" y="1259458"/>
              <a:chExt cx="9505800" cy="5616005"/>
            </a:xfrm>
            <a:grpFill/>
          </p:grpSpPr>
          <p:cxnSp>
            <p:nvCxnSpPr>
              <p:cNvPr id="90" name="直線コネクタ 89"/>
              <p:cNvCxnSpPr/>
              <p:nvPr/>
            </p:nvCxnSpPr>
            <p:spPr bwMode="gray">
              <a:xfrm flipH="1">
                <a:off x="5345112" y="1259458"/>
                <a:ext cx="744" cy="5616005"/>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bwMode="gray">
              <a:xfrm flipH="1">
                <a:off x="5926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bwMode="gray">
              <a:xfrm flipH="1">
                <a:off x="7366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bwMode="gray">
              <a:xfrm flipH="1">
                <a:off x="8806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gray">
              <a:xfrm flipH="1">
                <a:off x="10246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bwMode="gray">
              <a:xfrm flipH="1">
                <a:off x="11686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bwMode="gray">
              <a:xfrm flipH="1">
                <a:off x="13127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bwMode="gray">
              <a:xfrm flipH="1">
                <a:off x="14567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bwMode="gray">
              <a:xfrm flipH="1">
                <a:off x="16007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bwMode="gray">
              <a:xfrm flipH="1">
                <a:off x="17447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bwMode="gray">
              <a:xfrm flipH="1">
                <a:off x="18887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bwMode="gray">
              <a:xfrm flipH="1">
                <a:off x="20327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bwMode="gray">
              <a:xfrm flipH="1">
                <a:off x="21768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bwMode="gray">
              <a:xfrm flipH="1">
                <a:off x="23208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bwMode="gray">
              <a:xfrm flipH="1">
                <a:off x="24648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bwMode="gray">
              <a:xfrm flipH="1">
                <a:off x="26088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bwMode="gray">
              <a:xfrm flipH="1">
                <a:off x="27528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bwMode="gray">
              <a:xfrm flipH="1">
                <a:off x="28968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bwMode="gray">
              <a:xfrm flipH="1">
                <a:off x="30409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bwMode="gray">
              <a:xfrm flipH="1">
                <a:off x="31849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bwMode="gray">
              <a:xfrm flipH="1">
                <a:off x="33289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bwMode="gray">
              <a:xfrm flipH="1">
                <a:off x="34729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bwMode="gray">
              <a:xfrm flipH="1">
                <a:off x="36169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bwMode="gray">
              <a:xfrm flipH="1">
                <a:off x="37609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bwMode="gray">
              <a:xfrm flipH="1">
                <a:off x="39050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bwMode="gray">
              <a:xfrm flipH="1">
                <a:off x="40490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bwMode="gray">
              <a:xfrm flipH="1">
                <a:off x="41930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bwMode="gray">
              <a:xfrm flipH="1">
                <a:off x="43370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bwMode="gray">
              <a:xfrm flipH="1">
                <a:off x="44810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bwMode="gray">
              <a:xfrm flipH="1">
                <a:off x="46250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bwMode="gray">
              <a:xfrm flipH="1">
                <a:off x="47690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bwMode="gray">
              <a:xfrm flipH="1">
                <a:off x="49131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bwMode="gray">
              <a:xfrm flipH="1">
                <a:off x="50571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bwMode="gray">
              <a:xfrm flipH="1">
                <a:off x="52011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bwMode="gray">
              <a:xfrm flipH="1">
                <a:off x="54891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bwMode="gray">
              <a:xfrm flipH="1">
                <a:off x="56331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bwMode="gray">
              <a:xfrm flipH="1">
                <a:off x="57772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bwMode="gray">
              <a:xfrm flipH="1">
                <a:off x="59212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bwMode="gray">
              <a:xfrm flipH="1">
                <a:off x="60652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bwMode="gray">
              <a:xfrm flipH="1">
                <a:off x="62092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bwMode="gray">
              <a:xfrm flipH="1">
                <a:off x="63532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bwMode="gray">
              <a:xfrm flipH="1">
                <a:off x="64972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bwMode="gray">
              <a:xfrm flipH="1">
                <a:off x="66413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bwMode="gray">
              <a:xfrm flipH="1">
                <a:off x="67853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bwMode="gray">
              <a:xfrm flipH="1">
                <a:off x="69293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bwMode="gray">
              <a:xfrm flipH="1">
                <a:off x="70733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bwMode="gray">
              <a:xfrm flipH="1">
                <a:off x="72173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bwMode="gray">
              <a:xfrm flipH="1">
                <a:off x="73613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bwMode="gray">
              <a:xfrm flipH="1">
                <a:off x="75054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bwMode="gray">
              <a:xfrm flipH="1">
                <a:off x="76494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bwMode="gray">
              <a:xfrm flipH="1">
                <a:off x="77934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bwMode="gray">
              <a:xfrm flipH="1">
                <a:off x="79374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bwMode="gray">
              <a:xfrm flipH="1">
                <a:off x="80814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bwMode="gray">
              <a:xfrm flipH="1">
                <a:off x="82254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bwMode="gray">
              <a:xfrm flipH="1">
                <a:off x="83694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bwMode="gray">
              <a:xfrm flipH="1">
                <a:off x="85135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gray">
              <a:xfrm flipH="1">
                <a:off x="86575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bwMode="gray">
              <a:xfrm flipH="1">
                <a:off x="88015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bwMode="gray">
              <a:xfrm flipH="1">
                <a:off x="89455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bwMode="gray">
              <a:xfrm flipH="1">
                <a:off x="90895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bwMode="gray">
              <a:xfrm flipH="1">
                <a:off x="92335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bwMode="gray">
              <a:xfrm flipH="1">
                <a:off x="93776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bwMode="gray">
              <a:xfrm flipH="1">
                <a:off x="95216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bwMode="gray">
              <a:xfrm flipH="1">
                <a:off x="96656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bwMode="gray">
              <a:xfrm flipH="1">
                <a:off x="98096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bwMode="gray">
              <a:xfrm flipH="1">
                <a:off x="99536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bwMode="gray">
              <a:xfrm flipH="1">
                <a:off x="100976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48" name="グループ化 301"/>
            <p:cNvGrpSpPr/>
            <p:nvPr/>
          </p:nvGrpSpPr>
          <p:grpSpPr bwMode="gray">
            <a:xfrm>
              <a:off x="449261" y="1115541"/>
              <a:ext cx="9791702" cy="5616624"/>
              <a:chOff x="449261" y="1115541"/>
              <a:chExt cx="9791702" cy="5616624"/>
            </a:xfrm>
            <a:grpFill/>
          </p:grpSpPr>
          <p:cxnSp>
            <p:nvCxnSpPr>
              <p:cNvPr id="49" name="直線コネクタ 48"/>
              <p:cNvCxnSpPr/>
              <p:nvPr/>
            </p:nvCxnSpPr>
            <p:spPr bwMode="gray">
              <a:xfrm>
                <a:off x="449261" y="3995453"/>
                <a:ext cx="9791702" cy="0"/>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gray">
              <a:xfrm>
                <a:off x="449261" y="385184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bwMode="gray">
              <a:xfrm>
                <a:off x="449261" y="370782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gray">
              <a:xfrm>
                <a:off x="449261" y="356381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bwMode="gray">
              <a:xfrm>
                <a:off x="449261" y="341979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a:off x="449261" y="327578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gray">
              <a:xfrm>
                <a:off x="449261" y="31317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gray">
              <a:xfrm>
                <a:off x="449261" y="29877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gray">
              <a:xfrm>
                <a:off x="449261" y="28437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gray">
              <a:xfrm>
                <a:off x="449261" y="26997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gray">
              <a:xfrm>
                <a:off x="449261" y="25557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bwMode="gray">
              <a:xfrm>
                <a:off x="449261" y="24116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bwMode="gray">
              <a:xfrm>
                <a:off x="449261" y="22676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bwMode="gray">
              <a:xfrm>
                <a:off x="449261" y="21236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bwMode="gray">
              <a:xfrm>
                <a:off x="449261" y="19796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bwMode="gray">
              <a:xfrm>
                <a:off x="449261" y="18356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bwMode="gray">
              <a:xfrm>
                <a:off x="449261" y="16916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a:off x="449261" y="15475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bwMode="gray">
              <a:xfrm>
                <a:off x="449261" y="14035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bwMode="gray">
              <a:xfrm>
                <a:off x="449261" y="67321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bwMode="gray">
              <a:xfrm>
                <a:off x="449261" y="65881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bwMode="gray">
              <a:xfrm>
                <a:off x="449261" y="64441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bwMode="gray">
              <a:xfrm>
                <a:off x="449261" y="63001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bwMode="gray">
              <a:xfrm>
                <a:off x="449261" y="61561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bwMode="gray">
              <a:xfrm>
                <a:off x="449261" y="60120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bwMode="gray">
              <a:xfrm>
                <a:off x="449261" y="58680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bwMode="gray">
              <a:xfrm>
                <a:off x="449261" y="57240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bwMode="gray">
              <a:xfrm>
                <a:off x="449261" y="55800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bwMode="gray">
              <a:xfrm>
                <a:off x="449261" y="54360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bwMode="gray">
              <a:xfrm>
                <a:off x="449261" y="52920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bwMode="gray">
              <a:xfrm>
                <a:off x="449261" y="51479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bwMode="gray">
              <a:xfrm>
                <a:off x="449261" y="50039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bwMode="gray">
              <a:xfrm>
                <a:off x="449261" y="48599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bwMode="gray">
              <a:xfrm>
                <a:off x="449261" y="47159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bwMode="gray">
              <a:xfrm>
                <a:off x="449261" y="457192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bwMode="gray">
              <a:xfrm>
                <a:off x="449261" y="442790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bwMode="gray">
              <a:xfrm>
                <a:off x="449261" y="428389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bwMode="gray">
              <a:xfrm>
                <a:off x="449261" y="413987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bwMode="gray">
              <a:xfrm>
                <a:off x="449261" y="11155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Lst>
  <p:timing>
    <p:tnLst>
      <p:par>
        <p:cTn id="1" dur="indefinite" restart="never" nodeType="tmRoot"/>
      </p:par>
    </p:tnLst>
  </p:timing>
  <p:hf hdr="0" ftr="0" dt="0"/>
  <p:txStyles>
    <p:title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p:titleStyle>
    <p:bodyStyle>
      <a:lvl1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1" lang="ja-JP" altLang="en-US" sz="1600" b="0" i="0" u="none" strike="noStrike" kern="1200" cap="none" spc="0" normalizeH="0" baseline="0" noProof="0">
          <a:ln>
            <a:noFill/>
          </a:ln>
          <a:solidFill>
            <a:schemeClr val="tx1"/>
          </a:solidFill>
          <a:effectLst/>
          <a:uLnTx/>
          <a:uFillTx/>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3.xml"/><Relationship Id="rId7" Type="http://schemas.openxmlformats.org/officeDocument/2006/relationships/image" Target="../media/image4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7.png"/><Relationship Id="rId4" Type="http://schemas.openxmlformats.org/officeDocument/2006/relationships/diagramQuickStyle" Target="../diagrams/quickStyle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nav.cx/HnpPyN"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bwMode="gray">
          <a:xfrm>
            <a:off x="385160" y="4139887"/>
            <a:ext cx="9721850" cy="681524"/>
          </a:xfrm>
        </p:spPr>
        <p:txBody>
          <a:bodyPr/>
          <a:lstStyle/>
          <a:p>
            <a:r>
              <a:rPr lang="ja-JP" altLang="en-US" b="1" dirty="0" smtClean="0">
                <a:solidFill>
                  <a:schemeClr val="tx2"/>
                </a:solidFill>
                <a:latin typeface="+mn-ea"/>
                <a:ea typeface="+mn-ea"/>
              </a:rPr>
              <a:t>観光メタバースの</a:t>
            </a:r>
            <a:r>
              <a:rPr lang="ja-JP" altLang="en-US" b="1" dirty="0">
                <a:solidFill>
                  <a:schemeClr val="tx2"/>
                </a:solidFill>
                <a:latin typeface="+mn-ea"/>
                <a:ea typeface="+mn-ea"/>
              </a:rPr>
              <a:t>ご提案</a:t>
            </a:r>
            <a:endParaRPr kumimoji="1" lang="ja-JP" altLang="en-US" b="1" dirty="0">
              <a:solidFill>
                <a:schemeClr val="tx2"/>
              </a:solidFill>
              <a:latin typeface="+mn-ea"/>
              <a:ea typeface="+mn-ea"/>
            </a:endParaRPr>
          </a:p>
        </p:txBody>
      </p:sp>
      <p:sp>
        <p:nvSpPr>
          <p:cNvPr id="4" name="テキスト プレースホルダー 3"/>
          <p:cNvSpPr>
            <a:spLocks noGrp="1"/>
          </p:cNvSpPr>
          <p:nvPr>
            <p:ph type="body" sz="quarter" idx="10"/>
          </p:nvPr>
        </p:nvSpPr>
        <p:spPr bwMode="gray"/>
        <p:txBody>
          <a:bodyPr/>
          <a:lstStyle/>
          <a:p>
            <a:pPr lvl="0"/>
            <a:r>
              <a:rPr lang="ja-JP" altLang="en-US" dirty="0" smtClean="0"/>
              <a:t>〇〇〇</a:t>
            </a:r>
            <a:r>
              <a:rPr lang="zh-CN" altLang="en-US" dirty="0">
                <a:latin typeface="+mn-ea"/>
                <a:ea typeface="+mn-ea"/>
              </a:rPr>
              <a:t>　御中</a:t>
            </a:r>
          </a:p>
        </p:txBody>
      </p:sp>
      <p:sp>
        <p:nvSpPr>
          <p:cNvPr id="5" name="テキスト プレースホルダー 4"/>
          <p:cNvSpPr>
            <a:spLocks noGrp="1"/>
          </p:cNvSpPr>
          <p:nvPr>
            <p:ph type="body" sz="quarter" idx="11"/>
          </p:nvPr>
        </p:nvSpPr>
        <p:spPr bwMode="gray">
          <a:xfrm>
            <a:off x="449362" y="5004007"/>
            <a:ext cx="7128853" cy="2088062"/>
          </a:xfrm>
        </p:spPr>
        <p:txBody>
          <a:bodyPr/>
          <a:lstStyle/>
          <a:p>
            <a:pPr>
              <a:defRPr/>
            </a:pPr>
            <a:r>
              <a:rPr lang="ja-JP" altLang="en-US" sz="1600" dirty="0" smtClean="0">
                <a:solidFill>
                  <a:prstClr val="black"/>
                </a:solidFill>
                <a:latin typeface="+mn-ea"/>
              </a:rPr>
              <a:t>東武</a:t>
            </a:r>
            <a:r>
              <a:rPr lang="ja-JP" altLang="en-US" sz="1600" dirty="0">
                <a:solidFill>
                  <a:prstClr val="black"/>
                </a:solidFill>
                <a:latin typeface="+mn-ea"/>
              </a:rPr>
              <a:t>トップツアーズ株式</a:t>
            </a:r>
            <a:r>
              <a:rPr lang="ja-JP" altLang="en-US" sz="1600" dirty="0" smtClean="0">
                <a:solidFill>
                  <a:prstClr val="black"/>
                </a:solidFill>
                <a:latin typeface="+mn-ea"/>
              </a:rPr>
              <a:t>会社</a:t>
            </a:r>
            <a:endParaRPr lang="en-US" altLang="ja-JP" sz="1200" dirty="0">
              <a:solidFill>
                <a:prstClr val="black"/>
              </a:solidFill>
              <a:latin typeface="+mn-ea"/>
            </a:endParaRPr>
          </a:p>
          <a:p>
            <a:pPr lvl="0">
              <a:defRPr/>
            </a:pPr>
            <a:r>
              <a:rPr lang="ja-JP" altLang="en-US" sz="1200" dirty="0" smtClean="0">
                <a:solidFill>
                  <a:prstClr val="black"/>
                </a:solidFill>
                <a:latin typeface="+mn-ea"/>
              </a:rPr>
              <a:t>〒</a:t>
            </a:r>
            <a:r>
              <a:rPr lang="en-US" altLang="ja-JP" sz="1200" dirty="0" smtClean="0">
                <a:solidFill>
                  <a:prstClr val="black"/>
                </a:solidFill>
                <a:latin typeface="+mn-ea"/>
              </a:rPr>
              <a:t>160-0023</a:t>
            </a:r>
          </a:p>
          <a:p>
            <a:pPr lvl="0">
              <a:defRPr/>
            </a:pPr>
            <a:r>
              <a:rPr lang="ja-JP" altLang="en-US" sz="1200" dirty="0">
                <a:solidFill>
                  <a:prstClr val="black"/>
                </a:solidFill>
                <a:latin typeface="+mn-ea"/>
              </a:rPr>
              <a:t>東京都新宿区西新宿</a:t>
            </a:r>
            <a:r>
              <a:rPr lang="en-US" altLang="ja-JP" sz="1200" dirty="0">
                <a:solidFill>
                  <a:prstClr val="black"/>
                </a:solidFill>
                <a:latin typeface="+mn-ea"/>
              </a:rPr>
              <a:t>7-5-25</a:t>
            </a:r>
            <a:r>
              <a:rPr lang="ja-JP" altLang="en-US" sz="1200" dirty="0">
                <a:solidFill>
                  <a:prstClr val="black"/>
                </a:solidFill>
                <a:latin typeface="+mn-ea"/>
              </a:rPr>
              <a:t>　西新宿プライムスクエア</a:t>
            </a:r>
            <a:r>
              <a:rPr lang="en-US" altLang="ja-JP" sz="1200" dirty="0">
                <a:solidFill>
                  <a:prstClr val="black"/>
                </a:solidFill>
                <a:latin typeface="+mn-ea"/>
              </a:rPr>
              <a:t>16</a:t>
            </a:r>
            <a:r>
              <a:rPr lang="ja-JP" altLang="en-US" sz="1200" dirty="0" smtClean="0">
                <a:solidFill>
                  <a:prstClr val="black"/>
                </a:solidFill>
                <a:latin typeface="+mn-ea"/>
              </a:rPr>
              <a:t>階</a:t>
            </a:r>
            <a:endParaRPr lang="en-US" altLang="ja-JP" sz="1200" dirty="0" smtClean="0">
              <a:solidFill>
                <a:prstClr val="black"/>
              </a:solidFill>
              <a:latin typeface="+mn-ea"/>
            </a:endParaRPr>
          </a:p>
          <a:p>
            <a:pPr lvl="0">
              <a:defRPr/>
            </a:pPr>
            <a:r>
              <a:rPr lang="en-US" altLang="ja-JP" sz="1200" dirty="0" smtClean="0">
                <a:solidFill>
                  <a:prstClr val="black"/>
                </a:solidFill>
                <a:latin typeface="+mn-ea"/>
              </a:rPr>
              <a:t>TEL</a:t>
            </a:r>
            <a:r>
              <a:rPr lang="ja-JP" altLang="en-US" sz="1200" dirty="0" smtClean="0">
                <a:solidFill>
                  <a:prstClr val="black"/>
                </a:solidFill>
                <a:latin typeface="+mn-ea"/>
              </a:rPr>
              <a:t>：</a:t>
            </a:r>
            <a:r>
              <a:rPr lang="en-US" altLang="ja-JP" sz="1200" dirty="0" smtClean="0">
                <a:solidFill>
                  <a:prstClr val="black"/>
                </a:solidFill>
                <a:latin typeface="+mn-ea"/>
              </a:rPr>
              <a:t>03-5348-3509</a:t>
            </a:r>
          </a:p>
          <a:p>
            <a:pPr lvl="0">
              <a:defRPr/>
            </a:pPr>
            <a:r>
              <a:rPr lang="en-US" altLang="ja-JP" sz="1200" dirty="0" smtClean="0">
                <a:solidFill>
                  <a:prstClr val="black"/>
                </a:solidFill>
                <a:latin typeface="+mn-ea"/>
              </a:rPr>
              <a:t>FAX</a:t>
            </a:r>
            <a:r>
              <a:rPr lang="ja-JP" altLang="en-US" sz="1200" dirty="0" smtClean="0">
                <a:solidFill>
                  <a:prstClr val="black"/>
                </a:solidFill>
                <a:latin typeface="+mn-ea"/>
              </a:rPr>
              <a:t>：</a:t>
            </a:r>
            <a:r>
              <a:rPr lang="en-US" altLang="ja-JP" sz="1200" dirty="0" smtClean="0">
                <a:solidFill>
                  <a:prstClr val="black"/>
                </a:solidFill>
                <a:latin typeface="+mn-ea"/>
              </a:rPr>
              <a:t>03-5348-2704</a:t>
            </a:r>
          </a:p>
          <a:p>
            <a:pPr lvl="0">
              <a:defRPr/>
            </a:pPr>
            <a:r>
              <a:rPr lang="ja-JP" altLang="en-US" sz="1200" dirty="0" smtClean="0">
                <a:solidFill>
                  <a:prstClr val="black"/>
                </a:solidFill>
                <a:latin typeface="+mn-ea"/>
              </a:rPr>
              <a:t>担当者：〇〇〇　〇〇〇</a:t>
            </a:r>
            <a:endParaRPr lang="en-US" altLang="ja-JP" sz="1100" dirty="0">
              <a:solidFill>
                <a:prstClr val="black"/>
              </a:solidFill>
              <a:latin typeface="+mn-ea"/>
            </a:endParaRPr>
          </a:p>
        </p:txBody>
      </p:sp>
      <p:sp>
        <p:nvSpPr>
          <p:cNvPr id="9" name="テキスト ボックス 8"/>
          <p:cNvSpPr txBox="1"/>
          <p:nvPr/>
        </p:nvSpPr>
        <p:spPr>
          <a:xfrm>
            <a:off x="8896638" y="3188474"/>
            <a:ext cx="1719824" cy="245020"/>
          </a:xfrm>
          <a:prstGeom prst="rect">
            <a:avLst/>
          </a:prstGeom>
          <a:noFill/>
        </p:spPr>
        <p:txBody>
          <a:bodyPr vert="horz" wrap="square" lIns="72000" tIns="36000" rIns="72000" bIns="0" rtlCol="0" anchor="t" anchorCtr="0">
            <a:noAutofit/>
          </a:bodyPr>
          <a:lstStyle/>
          <a:p>
            <a:pPr eaLnBrk="1" hangingPunct="1"/>
            <a:r>
              <a:rPr kumimoji="1" lang="ja-JP" altLang="en-US" sz="1200" dirty="0" smtClean="0">
                <a:latin typeface="+mn-lt"/>
                <a:ea typeface="+mn-ea"/>
              </a:rPr>
              <a:t>令和</a:t>
            </a:r>
            <a:r>
              <a:rPr lang="ja-JP" altLang="en-US" sz="1200" dirty="0" smtClean="0">
                <a:latin typeface="+mn-lt"/>
                <a:ea typeface="+mn-ea"/>
              </a:rPr>
              <a:t>４</a:t>
            </a:r>
            <a:r>
              <a:rPr kumimoji="1" lang="ja-JP" altLang="en-US" sz="1200" dirty="0" smtClean="0">
                <a:latin typeface="+mn-lt"/>
                <a:ea typeface="+mn-ea"/>
              </a:rPr>
              <a:t>年</a:t>
            </a:r>
            <a:r>
              <a:rPr lang="en-US" altLang="ja-JP" sz="1200" dirty="0">
                <a:latin typeface="+mn-lt"/>
                <a:ea typeface="+mn-ea"/>
              </a:rPr>
              <a:t>10</a:t>
            </a:r>
            <a:r>
              <a:rPr kumimoji="1" lang="ja-JP" altLang="en-US" sz="1200" dirty="0" smtClean="0">
                <a:latin typeface="+mn-lt"/>
                <a:ea typeface="+mn-ea"/>
              </a:rPr>
              <a:t>月</a:t>
            </a:r>
            <a:r>
              <a:rPr lang="en-US" altLang="ja-JP" sz="1200" dirty="0">
                <a:latin typeface="+mn-lt"/>
                <a:ea typeface="+mn-ea"/>
              </a:rPr>
              <a:t>1</a:t>
            </a:r>
            <a:r>
              <a:rPr kumimoji="1" lang="ja-JP" altLang="en-US" sz="1200" dirty="0" smtClean="0">
                <a:latin typeface="+mn-lt"/>
                <a:ea typeface="+mn-ea"/>
              </a:rPr>
              <a:t>日</a:t>
            </a:r>
          </a:p>
        </p:txBody>
      </p:sp>
      <p:pic>
        <p:nvPicPr>
          <p:cNvPr id="30" name="図 2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t="8785" b="42734"/>
          <a:stretch/>
        </p:blipFill>
        <p:spPr bwMode="gray">
          <a:xfrm>
            <a:off x="-95" y="-1"/>
            <a:ext cx="10691907" cy="2915742"/>
          </a:xfrm>
          <a:prstGeom prst="rect">
            <a:avLst/>
          </a:prstGeom>
        </p:spPr>
      </p:pic>
    </p:spTree>
    <p:extLst>
      <p:ext uri="{BB962C8B-B14F-4D97-AF65-F5344CB8AC3E}">
        <p14:creationId xmlns:p14="http://schemas.microsoft.com/office/powerpoint/2010/main" val="1211065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日本</a:t>
            </a:r>
            <a:r>
              <a:rPr lang="ja-JP" altLang="en-US" dirty="0" smtClean="0"/>
              <a:t>全国で観光メタバース</a:t>
            </a:r>
            <a:endParaRPr kumimoji="1" lang="ja-JP" altLang="en-US" dirty="0"/>
          </a:p>
        </p:txBody>
      </p:sp>
      <p:sp>
        <p:nvSpPr>
          <p:cNvPr id="3" name="スライド番号プレースホルダー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963A67-2DC8-42D2-8EA1-A766E561EC14}" type="slidenum">
              <a:rPr kumimoji="1" lang="en-US" altLang="ja-JP" sz="12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en-US" sz="1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 name="正方形/長方形 3">
            <a:extLst>
              <a:ext uri="{FF2B5EF4-FFF2-40B4-BE49-F238E27FC236}">
                <a16:creationId xmlns:a16="http://schemas.microsoft.com/office/drawing/2014/main" id="{BA502A3B-D732-4196-BF8A-C16BC1590854}"/>
              </a:ext>
            </a:extLst>
          </p:cNvPr>
          <p:cNvSpPr/>
          <p:nvPr/>
        </p:nvSpPr>
        <p:spPr>
          <a:xfrm>
            <a:off x="520700" y="1043457"/>
            <a:ext cx="9745185" cy="461665"/>
          </a:xfrm>
          <a:prstGeom prst="rect">
            <a:avLst/>
          </a:prstGeom>
        </p:spPr>
        <p:txBody>
          <a:bodyPr wrap="square">
            <a:spAutoFit/>
          </a:bodyPr>
          <a:lstStyle/>
          <a:p>
            <a:r>
              <a:rPr lang="ja-JP" altLang="en-US" sz="1200" dirty="0" smtClean="0">
                <a:latin typeface="+mn-ea"/>
                <a:ea typeface="+mn-ea"/>
              </a:rPr>
              <a:t>日本全国各地の市町村で観光メタバースを作成することで、「日本旅行」を手軽に出来るようにします。国内はもちろん、インバウンド向けにも発信を行っていきます。</a:t>
            </a:r>
            <a:endParaRPr lang="ja-JP" altLang="ja-JP" sz="1200" dirty="0">
              <a:latin typeface="+mn-ea"/>
              <a:ea typeface="+mn-ea"/>
            </a:endParaRPr>
          </a:p>
        </p:txBody>
      </p:sp>
      <p:graphicFrame>
        <p:nvGraphicFramePr>
          <p:cNvPr id="6" name="図表 5"/>
          <p:cNvGraphicFramePr/>
          <p:nvPr>
            <p:extLst>
              <p:ext uri="{D42A27DB-BD31-4B8C-83A1-F6EECF244321}">
                <p14:modId xmlns:p14="http://schemas.microsoft.com/office/powerpoint/2010/main" val="4132876823"/>
              </p:ext>
            </p:extLst>
          </p:nvPr>
        </p:nvGraphicFramePr>
        <p:xfrm>
          <a:off x="4087241" y="1454688"/>
          <a:ext cx="2554845" cy="1965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日本地図の白黒イラスト"/>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7566" y="3584635"/>
            <a:ext cx="3269844" cy="33090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498066" y="2825100"/>
            <a:ext cx="3456480" cy="482766"/>
          </a:xfrm>
          <a:prstGeom prst="rect">
            <a:avLst/>
          </a:prstGeom>
          <a:noFill/>
        </p:spPr>
        <p:txBody>
          <a:bodyPr vert="horz" wrap="square" lIns="72000" tIns="36000" rIns="72000" bIns="0" rtlCol="0" anchor="t" anchorCtr="0">
            <a:noAutofit/>
          </a:bodyPr>
          <a:lstStyle/>
          <a:p>
            <a:pPr eaLnBrk="1" hangingPunct="1"/>
            <a:r>
              <a:rPr kumimoji="1" lang="ja-JP" altLang="en-US" sz="1200" dirty="0" smtClean="0">
                <a:latin typeface="+mn-lt"/>
                <a:ea typeface="+mn-ea"/>
              </a:rPr>
              <a:t>メタバース</a:t>
            </a:r>
            <a:r>
              <a:rPr lang="ja-JP" altLang="en-US" sz="1200" dirty="0" smtClean="0">
                <a:latin typeface="+mn-lt"/>
                <a:ea typeface="+mn-ea"/>
              </a:rPr>
              <a:t>を体験することで、地域に興味を持ってもらう</a:t>
            </a:r>
            <a:endParaRPr kumimoji="1" lang="ja-JP" altLang="en-US" sz="1200" dirty="0" smtClean="0">
              <a:latin typeface="+mn-lt"/>
              <a:ea typeface="+mn-ea"/>
            </a:endParaRPr>
          </a:p>
        </p:txBody>
      </p:sp>
      <p:pic>
        <p:nvPicPr>
          <p:cNvPr id="9" name="図 8">
            <a:extLst>
              <a:ext uri="{FF2B5EF4-FFF2-40B4-BE49-F238E27FC236}">
                <a16:creationId xmlns:a16="http://schemas.microsoft.com/office/drawing/2014/main" id="{6F4FA8D7-DFCF-490F-9E9A-A4C0D70DD673}"/>
              </a:ext>
            </a:extLst>
          </p:cNvPr>
          <p:cNvPicPr>
            <a:picLocks noChangeAspect="1"/>
          </p:cNvPicPr>
          <p:nvPr/>
        </p:nvPicPr>
        <p:blipFill>
          <a:blip r:embed="rId8"/>
          <a:stretch>
            <a:fillRect/>
          </a:stretch>
        </p:blipFill>
        <p:spPr>
          <a:xfrm>
            <a:off x="6134762" y="5734341"/>
            <a:ext cx="2223426" cy="1015397"/>
          </a:xfrm>
          <a:prstGeom prst="rect">
            <a:avLst/>
          </a:prstGeom>
        </p:spPr>
      </p:pic>
      <p:pic>
        <p:nvPicPr>
          <p:cNvPr id="10" name="図 9">
            <a:extLst>
              <a:ext uri="{FF2B5EF4-FFF2-40B4-BE49-F238E27FC236}">
                <a16:creationId xmlns:a16="http://schemas.microsoft.com/office/drawing/2014/main" id="{DC667F56-1BA7-4931-B0AF-1E60F546ABC8}"/>
              </a:ext>
            </a:extLst>
          </p:cNvPr>
          <p:cNvPicPr>
            <a:picLocks noChangeAspect="1"/>
          </p:cNvPicPr>
          <p:nvPr/>
        </p:nvPicPr>
        <p:blipFill>
          <a:blip r:embed="rId9"/>
          <a:stretch>
            <a:fillRect/>
          </a:stretch>
        </p:blipFill>
        <p:spPr>
          <a:xfrm>
            <a:off x="6132405" y="4130165"/>
            <a:ext cx="2225783" cy="1019879"/>
          </a:xfrm>
          <a:prstGeom prst="rect">
            <a:avLst/>
          </a:prstGeom>
        </p:spPr>
      </p:pic>
      <p:cxnSp>
        <p:nvCxnSpPr>
          <p:cNvPr id="11" name="直線コネクタ 10"/>
          <p:cNvCxnSpPr>
            <a:endCxn id="10" idx="1"/>
          </p:cNvCxnSpPr>
          <p:nvPr/>
        </p:nvCxnSpPr>
        <p:spPr>
          <a:xfrm flipV="1">
            <a:off x="4077994" y="4640105"/>
            <a:ext cx="2054411" cy="12307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9" idx="0"/>
          </p:cNvCxnSpPr>
          <p:nvPr/>
        </p:nvCxnSpPr>
        <p:spPr>
          <a:xfrm flipH="1">
            <a:off x="3183925" y="5734341"/>
            <a:ext cx="4062550" cy="45574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6134762" y="3770114"/>
            <a:ext cx="2223426" cy="260827"/>
          </a:xfrm>
          <a:prstGeom prst="rect">
            <a:avLst/>
          </a:prstGeom>
          <a:noFill/>
        </p:spPr>
        <p:txBody>
          <a:bodyPr vert="horz" wrap="square" lIns="72000" tIns="36000" rIns="72000" bIns="0" rtlCol="0" anchor="t" anchorCtr="0">
            <a:noAutofit/>
          </a:bodyPr>
          <a:lstStyle/>
          <a:p>
            <a:pPr algn="ctr" eaLnBrk="1" hangingPunct="1"/>
            <a:r>
              <a:rPr kumimoji="1" lang="ja-JP" altLang="en-US" sz="1200" b="1" dirty="0" smtClean="0">
                <a:solidFill>
                  <a:schemeClr val="tx2"/>
                </a:solidFill>
                <a:latin typeface="+mn-lt"/>
                <a:ea typeface="+mn-ea"/>
              </a:rPr>
              <a:t>メタバースを</a:t>
            </a:r>
            <a:r>
              <a:rPr kumimoji="1" lang="ja-JP" altLang="en-US" sz="1200" b="1" dirty="0" smtClean="0">
                <a:solidFill>
                  <a:schemeClr val="tx2"/>
                </a:solidFill>
                <a:latin typeface="+mn-lt"/>
                <a:ea typeface="+mn-ea"/>
              </a:rPr>
              <a:t>全国で作成！</a:t>
            </a:r>
            <a:endParaRPr kumimoji="1" lang="ja-JP" altLang="en-US" sz="1200" b="1" dirty="0" smtClean="0">
              <a:solidFill>
                <a:schemeClr val="tx2"/>
              </a:solidFill>
              <a:latin typeface="+mn-lt"/>
              <a:ea typeface="+mn-ea"/>
            </a:endParaRPr>
          </a:p>
        </p:txBody>
      </p:sp>
      <p:sp>
        <p:nvSpPr>
          <p:cNvPr id="15" name="テキスト ボックス 14"/>
          <p:cNvSpPr txBox="1"/>
          <p:nvPr/>
        </p:nvSpPr>
        <p:spPr>
          <a:xfrm>
            <a:off x="809276" y="2825100"/>
            <a:ext cx="3456480" cy="482766"/>
          </a:xfrm>
          <a:prstGeom prst="rect">
            <a:avLst/>
          </a:prstGeom>
          <a:noFill/>
        </p:spPr>
        <p:txBody>
          <a:bodyPr vert="horz" wrap="square" lIns="72000" tIns="36000" rIns="72000" bIns="0" rtlCol="0" anchor="t" anchorCtr="0">
            <a:noAutofit/>
          </a:bodyPr>
          <a:lstStyle/>
          <a:p>
            <a:pPr eaLnBrk="1" hangingPunct="1"/>
            <a:r>
              <a:rPr lang="ja-JP" altLang="en-US" sz="1200" dirty="0" smtClean="0">
                <a:latin typeface="+mn-lt"/>
                <a:ea typeface="+mn-ea"/>
              </a:rPr>
              <a:t>メタバースで体験した観光地に、実際に訪問し、体感してもらう</a:t>
            </a:r>
            <a:endParaRPr kumimoji="1" lang="ja-JP" altLang="en-US" sz="1200" dirty="0" smtClean="0">
              <a:latin typeface="+mn-lt"/>
              <a:ea typeface="+mn-ea"/>
            </a:endParaRPr>
          </a:p>
        </p:txBody>
      </p:sp>
      <p:sp>
        <p:nvSpPr>
          <p:cNvPr id="17" name="テキスト ボックス 16"/>
          <p:cNvSpPr txBox="1"/>
          <p:nvPr/>
        </p:nvSpPr>
        <p:spPr>
          <a:xfrm>
            <a:off x="5357969" y="2066834"/>
            <a:ext cx="4104570" cy="130414"/>
          </a:xfrm>
          <a:prstGeom prst="rect">
            <a:avLst/>
          </a:prstGeom>
          <a:noFill/>
        </p:spPr>
        <p:txBody>
          <a:bodyPr vert="horz" wrap="square" lIns="72000" tIns="36000" rIns="72000" bIns="0" rtlCol="0" anchor="t" anchorCtr="0">
            <a:noAutofit/>
          </a:bodyPr>
          <a:lstStyle/>
          <a:p>
            <a:pPr algn="ctr" eaLnBrk="1" hangingPunct="1"/>
            <a:r>
              <a:rPr lang="ja-JP" altLang="en-US" sz="1400" b="1" dirty="0" smtClean="0">
                <a:solidFill>
                  <a:schemeClr val="tx2"/>
                </a:solidFill>
                <a:latin typeface="+mn-lt"/>
                <a:ea typeface="+mn-ea"/>
              </a:rPr>
              <a:t>知る・興味を持つきっかけ作りを、</a:t>
            </a:r>
            <a:endParaRPr lang="en-US" altLang="ja-JP" sz="1400" b="1" dirty="0" smtClean="0">
              <a:solidFill>
                <a:schemeClr val="tx2"/>
              </a:solidFill>
              <a:latin typeface="+mn-lt"/>
              <a:ea typeface="+mn-ea"/>
            </a:endParaRPr>
          </a:p>
          <a:p>
            <a:pPr algn="ctr" eaLnBrk="1" hangingPunct="1"/>
            <a:r>
              <a:rPr lang="ja-JP" altLang="en-US" sz="1400" b="1" dirty="0" smtClean="0">
                <a:solidFill>
                  <a:schemeClr val="tx2"/>
                </a:solidFill>
                <a:latin typeface="+mn-lt"/>
                <a:ea typeface="+mn-ea"/>
              </a:rPr>
              <a:t>メタバースが担う</a:t>
            </a:r>
            <a:endParaRPr kumimoji="1" lang="ja-JP" altLang="en-US" sz="1400" b="1" dirty="0" smtClean="0">
              <a:solidFill>
                <a:schemeClr val="tx2"/>
              </a:solidFill>
              <a:latin typeface="+mn-lt"/>
              <a:ea typeface="+mn-ea"/>
            </a:endParaRPr>
          </a:p>
        </p:txBody>
      </p:sp>
    </p:spTree>
    <p:extLst>
      <p:ext uri="{BB962C8B-B14F-4D97-AF65-F5344CB8AC3E}">
        <p14:creationId xmlns:p14="http://schemas.microsoft.com/office/powerpoint/2010/main" val="15317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bwMode="gray"/>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963A67-2DC8-42D2-8EA1-A766E561EC14}" type="slidenum">
              <a:rPr kumimoji="1" lang="en-US" altLang="ja-JP" sz="12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en-US" sz="1200" b="0" i="0" u="none" strike="noStrike" kern="1200" cap="none" spc="0" normalizeH="0" baseline="0" noProof="0" dirty="0">
              <a:ln>
                <a:noFill/>
              </a:ln>
              <a:solidFill>
                <a:prstClr val="black"/>
              </a:solidFill>
              <a:effectLst/>
              <a:uLnTx/>
              <a:uFillTx/>
              <a:latin typeface="Segoe UI"/>
              <a:ea typeface="メイリオ"/>
              <a:cs typeface="+mn-cs"/>
            </a:endParaRPr>
          </a:p>
        </p:txBody>
      </p:sp>
      <p:graphicFrame>
        <p:nvGraphicFramePr>
          <p:cNvPr id="40" name="表 39"/>
          <p:cNvGraphicFramePr>
            <a:graphicFrameLocks noGrp="1"/>
          </p:cNvGraphicFramePr>
          <p:nvPr>
            <p:extLst/>
          </p:nvPr>
        </p:nvGraphicFramePr>
        <p:xfrm>
          <a:off x="449362" y="3060181"/>
          <a:ext cx="4572000" cy="38160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20000"/>
                    </a:ext>
                  </a:extLst>
                </a:gridCol>
                <a:gridCol w="3708000">
                  <a:extLst>
                    <a:ext uri="{9D8B030D-6E8A-4147-A177-3AD203B41FA5}">
                      <a16:colId xmlns:a16="http://schemas.microsoft.com/office/drawing/2014/main" val="20001"/>
                    </a:ext>
                  </a:extLst>
                </a:gridCol>
              </a:tblGrid>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商号</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東武トップツアーズ株式会社（</a:t>
                      </a:r>
                      <a:r>
                        <a:rPr kumimoji="1" lang="en-US" altLang="ja-JP" sz="900" kern="1200" baseline="0" dirty="0" smtClean="0">
                          <a:solidFill>
                            <a:schemeClr val="tx1"/>
                          </a:solidFill>
                          <a:latin typeface="+mn-lt"/>
                          <a:ea typeface="+mn-ea"/>
                          <a:cs typeface="+mn-cs"/>
                        </a:rPr>
                        <a:t>TOBU TOP TOURS CO.,LTD.</a:t>
                      </a:r>
                      <a:r>
                        <a:rPr kumimoji="1" lang="ja-JP" altLang="en-US" sz="900" kern="1200" baseline="0" dirty="0" smtClean="0">
                          <a:solidFill>
                            <a:schemeClr val="tx1"/>
                          </a:solidFill>
                          <a:latin typeface="+mn-lt"/>
                          <a:ea typeface="+mn-ea"/>
                          <a:cs typeface="+mn-cs"/>
                        </a:rPr>
                        <a:t>）</a:t>
                      </a:r>
                      <a:endParaRPr kumimoji="1" lang="en-US" altLang="ja-JP" sz="900" kern="1200" baseline="0" dirty="0" smtClean="0">
                        <a:solidFill>
                          <a:schemeClr val="tx1"/>
                        </a:solidFill>
                        <a:latin typeface="+mn-lt"/>
                        <a:ea typeface="+mn-ea"/>
                        <a:cs typeface="+mn-cs"/>
                      </a:endParaRP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0"/>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登録番号</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zh-TW" altLang="en-US" sz="900" kern="1200" baseline="0" dirty="0" smtClean="0">
                          <a:solidFill>
                            <a:schemeClr val="tx1"/>
                          </a:solidFill>
                          <a:latin typeface="+mn-lt"/>
                          <a:ea typeface="+mn-ea"/>
                          <a:cs typeface="+mn-cs"/>
                        </a:rPr>
                        <a:t>観光庁長官登録旅行業第</a:t>
                      </a:r>
                      <a:r>
                        <a:rPr kumimoji="1" lang="en-US" altLang="zh-TW" sz="900" kern="1200" baseline="0" dirty="0" smtClean="0">
                          <a:solidFill>
                            <a:schemeClr val="tx1"/>
                          </a:solidFill>
                          <a:latin typeface="+mn-lt"/>
                          <a:ea typeface="+mn-ea"/>
                          <a:cs typeface="+mn-cs"/>
                        </a:rPr>
                        <a:t>38</a:t>
                      </a:r>
                      <a:r>
                        <a:rPr kumimoji="1" lang="zh-TW" altLang="en-US" sz="900" kern="1200" baseline="0" dirty="0" smtClean="0">
                          <a:solidFill>
                            <a:schemeClr val="tx1"/>
                          </a:solidFill>
                          <a:latin typeface="+mn-lt"/>
                          <a:ea typeface="+mn-ea"/>
                          <a:cs typeface="+mn-cs"/>
                        </a:rPr>
                        <a:t>号</a:t>
                      </a:r>
                      <a:endParaRPr kumimoji="1" lang="en-US" altLang="ja-JP" sz="900" kern="1200" baseline="0" dirty="0" smtClean="0">
                        <a:solidFill>
                          <a:schemeClr val="tx1"/>
                        </a:solidFill>
                        <a:latin typeface="+mn-lt"/>
                        <a:ea typeface="+mn-ea"/>
                        <a:cs typeface="+mn-cs"/>
                      </a:endParaRP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1"/>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本社</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東京都墨田区押上一丁目</a:t>
                      </a:r>
                      <a:r>
                        <a:rPr kumimoji="1" lang="en-US" altLang="ja-JP" sz="900" kern="1200" baseline="0" dirty="0" smtClean="0">
                          <a:solidFill>
                            <a:schemeClr val="tx1"/>
                          </a:solidFill>
                          <a:latin typeface="+mn-lt"/>
                          <a:ea typeface="+mn-ea"/>
                          <a:cs typeface="+mn-cs"/>
                        </a:rPr>
                        <a:t>1</a:t>
                      </a:r>
                      <a:r>
                        <a:rPr kumimoji="1" lang="ja-JP" altLang="en-US" sz="900" kern="1200" baseline="0" dirty="0" smtClean="0">
                          <a:solidFill>
                            <a:schemeClr val="tx1"/>
                          </a:solidFill>
                          <a:latin typeface="+mn-lt"/>
                          <a:ea typeface="+mn-ea"/>
                          <a:cs typeface="+mn-cs"/>
                        </a:rPr>
                        <a:t>番</a:t>
                      </a:r>
                      <a:r>
                        <a:rPr kumimoji="1" lang="en-US" altLang="ja-JP" sz="900" kern="1200" baseline="0" dirty="0" smtClean="0">
                          <a:solidFill>
                            <a:schemeClr val="tx1"/>
                          </a:solidFill>
                          <a:latin typeface="+mn-lt"/>
                          <a:ea typeface="+mn-ea"/>
                          <a:cs typeface="+mn-cs"/>
                        </a:rPr>
                        <a:t>2</a:t>
                      </a:r>
                      <a:r>
                        <a:rPr kumimoji="1" lang="ja-JP" altLang="en-US" sz="900" kern="1200" baseline="0" dirty="0" smtClean="0">
                          <a:solidFill>
                            <a:schemeClr val="tx1"/>
                          </a:solidFill>
                          <a:latin typeface="+mn-lt"/>
                          <a:ea typeface="+mn-ea"/>
                          <a:cs typeface="+mn-cs"/>
                        </a:rPr>
                        <a:t>号　東京スカイツリーイーストタワー</a:t>
                      </a:r>
                      <a:endParaRPr kumimoji="1" lang="en-US" altLang="ja-JP" sz="900" kern="1200" baseline="0" dirty="0" smtClean="0">
                        <a:solidFill>
                          <a:schemeClr val="tx1"/>
                        </a:solidFill>
                        <a:latin typeface="+mn-lt"/>
                        <a:ea typeface="+mn-ea"/>
                        <a:cs typeface="+mn-cs"/>
                      </a:endParaRP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2"/>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設立</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平成</a:t>
                      </a:r>
                      <a:r>
                        <a:rPr kumimoji="1" lang="en-US" altLang="ja-JP" sz="900" kern="1200" baseline="0" dirty="0" smtClean="0">
                          <a:solidFill>
                            <a:schemeClr val="tx1"/>
                          </a:solidFill>
                          <a:latin typeface="+mn-lt"/>
                          <a:ea typeface="+mn-ea"/>
                          <a:cs typeface="+mn-cs"/>
                        </a:rPr>
                        <a:t>27</a:t>
                      </a:r>
                      <a:r>
                        <a:rPr kumimoji="1" lang="ja-JP" altLang="en-US" sz="900" kern="1200" baseline="0" dirty="0" smtClean="0">
                          <a:solidFill>
                            <a:schemeClr val="tx1"/>
                          </a:solidFill>
                          <a:latin typeface="+mn-lt"/>
                          <a:ea typeface="+mn-ea"/>
                          <a:cs typeface="+mn-cs"/>
                        </a:rPr>
                        <a:t>年</a:t>
                      </a:r>
                      <a:r>
                        <a:rPr kumimoji="1" lang="en-US" altLang="ja-JP" sz="900" kern="1200" baseline="0" dirty="0" smtClean="0">
                          <a:solidFill>
                            <a:schemeClr val="tx1"/>
                          </a:solidFill>
                          <a:latin typeface="+mn-lt"/>
                          <a:ea typeface="+mn-ea"/>
                          <a:cs typeface="+mn-cs"/>
                        </a:rPr>
                        <a:t>4</a:t>
                      </a:r>
                      <a:r>
                        <a:rPr kumimoji="1" lang="ja-JP" altLang="en-US" sz="900" kern="1200" baseline="0" dirty="0" smtClean="0">
                          <a:solidFill>
                            <a:schemeClr val="tx1"/>
                          </a:solidFill>
                          <a:latin typeface="+mn-lt"/>
                          <a:ea typeface="+mn-ea"/>
                          <a:cs typeface="+mn-cs"/>
                        </a:rPr>
                        <a:t>月</a:t>
                      </a:r>
                      <a:r>
                        <a:rPr kumimoji="1" lang="en-US" altLang="ja-JP" sz="900" kern="1200" baseline="0" dirty="0" smtClean="0">
                          <a:solidFill>
                            <a:schemeClr val="tx1"/>
                          </a:solidFill>
                          <a:latin typeface="+mn-lt"/>
                          <a:ea typeface="+mn-ea"/>
                          <a:cs typeface="+mn-cs"/>
                        </a:rPr>
                        <a:t>1</a:t>
                      </a:r>
                      <a:r>
                        <a:rPr kumimoji="1" lang="ja-JP" altLang="en-US" sz="900" kern="1200" baseline="0" dirty="0" smtClean="0">
                          <a:solidFill>
                            <a:schemeClr val="tx1"/>
                          </a:solidFill>
                          <a:latin typeface="+mn-lt"/>
                          <a:ea typeface="+mn-ea"/>
                          <a:cs typeface="+mn-cs"/>
                        </a:rPr>
                        <a:t>日</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創業</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昭和</a:t>
                      </a:r>
                      <a:r>
                        <a:rPr kumimoji="1" lang="en-US" altLang="ja-JP" sz="900" kern="1200" baseline="0" dirty="0" smtClean="0">
                          <a:solidFill>
                            <a:schemeClr val="tx1"/>
                          </a:solidFill>
                          <a:latin typeface="+mn-lt"/>
                          <a:ea typeface="+mn-ea"/>
                          <a:cs typeface="+mn-cs"/>
                        </a:rPr>
                        <a:t>31</a:t>
                      </a:r>
                      <a:r>
                        <a:rPr kumimoji="1" lang="ja-JP" altLang="en-US" sz="900" kern="1200" baseline="0" dirty="0" smtClean="0">
                          <a:solidFill>
                            <a:schemeClr val="tx1"/>
                          </a:solidFill>
                          <a:latin typeface="+mn-lt"/>
                          <a:ea typeface="+mn-ea"/>
                          <a:cs typeface="+mn-cs"/>
                        </a:rPr>
                        <a:t>年</a:t>
                      </a:r>
                      <a:r>
                        <a:rPr kumimoji="1" lang="en-US" altLang="ja-JP" sz="900" kern="1200" baseline="0" dirty="0" smtClean="0">
                          <a:solidFill>
                            <a:schemeClr val="tx1"/>
                          </a:solidFill>
                          <a:latin typeface="+mn-lt"/>
                          <a:ea typeface="+mn-ea"/>
                          <a:cs typeface="+mn-cs"/>
                        </a:rPr>
                        <a:t>1</a:t>
                      </a:r>
                      <a:r>
                        <a:rPr kumimoji="1" lang="ja-JP" altLang="en-US" sz="900" kern="1200" baseline="0" dirty="0" smtClean="0">
                          <a:solidFill>
                            <a:schemeClr val="tx1"/>
                          </a:solidFill>
                          <a:latin typeface="+mn-lt"/>
                          <a:ea typeface="+mn-ea"/>
                          <a:cs typeface="+mn-cs"/>
                        </a:rPr>
                        <a:t>月</a:t>
                      </a:r>
                      <a:r>
                        <a:rPr kumimoji="1" lang="en-US" altLang="ja-JP" sz="900" kern="1200" baseline="0" dirty="0" smtClean="0">
                          <a:solidFill>
                            <a:schemeClr val="tx1"/>
                          </a:solidFill>
                          <a:latin typeface="+mn-lt"/>
                          <a:ea typeface="+mn-ea"/>
                          <a:cs typeface="+mn-cs"/>
                        </a:rPr>
                        <a:t>31</a:t>
                      </a:r>
                      <a:r>
                        <a:rPr kumimoji="1" lang="ja-JP" altLang="en-US" sz="900" kern="1200" baseline="0" dirty="0" smtClean="0">
                          <a:solidFill>
                            <a:schemeClr val="tx1"/>
                          </a:solidFill>
                          <a:latin typeface="+mn-lt"/>
                          <a:ea typeface="+mn-ea"/>
                          <a:cs typeface="+mn-cs"/>
                        </a:rPr>
                        <a:t>日</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4"/>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代表者</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zh-TW" altLang="en-US" sz="900" kern="1200" baseline="0" dirty="0" smtClean="0">
                          <a:solidFill>
                            <a:schemeClr val="tx1"/>
                          </a:solidFill>
                          <a:latin typeface="+mn-lt"/>
                          <a:ea typeface="+mn-ea"/>
                          <a:cs typeface="+mn-cs"/>
                        </a:rPr>
                        <a:t>代表取締役社長　百木田　康二</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5"/>
                  </a:ext>
                </a:extLst>
              </a:tr>
              <a:tr h="396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従業員</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zh-TW" sz="900" kern="1200" baseline="0" dirty="0" smtClean="0">
                          <a:solidFill>
                            <a:schemeClr val="tx1"/>
                          </a:solidFill>
                          <a:latin typeface="+mn-lt"/>
                          <a:ea typeface="+mn-ea"/>
                          <a:cs typeface="+mn-cs"/>
                        </a:rPr>
                        <a:t>2,450</a:t>
                      </a:r>
                      <a:r>
                        <a:rPr kumimoji="1" lang="zh-TW" altLang="en-US" sz="900" kern="1200" baseline="0" dirty="0" smtClean="0">
                          <a:solidFill>
                            <a:schemeClr val="tx1"/>
                          </a:solidFill>
                          <a:latin typeface="+mn-lt"/>
                          <a:ea typeface="+mn-ea"/>
                          <a:cs typeface="+mn-cs"/>
                        </a:rPr>
                        <a:t>名（</a:t>
                      </a:r>
                      <a:r>
                        <a:rPr kumimoji="1" lang="en-US" altLang="zh-TW" sz="900" kern="1200" baseline="0" dirty="0" smtClean="0">
                          <a:solidFill>
                            <a:schemeClr val="tx1"/>
                          </a:solidFill>
                          <a:latin typeface="+mn-lt"/>
                          <a:ea typeface="+mn-ea"/>
                          <a:cs typeface="+mn-cs"/>
                        </a:rPr>
                        <a:t>2021</a:t>
                      </a:r>
                      <a:r>
                        <a:rPr kumimoji="1" lang="zh-TW" altLang="en-US" sz="900" kern="1200" baseline="0" dirty="0" smtClean="0">
                          <a:solidFill>
                            <a:schemeClr val="tx1"/>
                          </a:solidFill>
                          <a:latin typeface="+mn-lt"/>
                          <a:ea typeface="+mn-ea"/>
                          <a:cs typeface="+mn-cs"/>
                        </a:rPr>
                        <a:t>年</a:t>
                      </a:r>
                      <a:r>
                        <a:rPr kumimoji="1" lang="en-US" altLang="zh-TW" sz="900" kern="1200" baseline="0" dirty="0" smtClean="0">
                          <a:solidFill>
                            <a:schemeClr val="tx1"/>
                          </a:solidFill>
                          <a:latin typeface="+mn-lt"/>
                          <a:ea typeface="+mn-ea"/>
                          <a:cs typeface="+mn-cs"/>
                        </a:rPr>
                        <a:t>4</a:t>
                      </a:r>
                      <a:r>
                        <a:rPr kumimoji="1" lang="zh-TW" altLang="en-US" sz="900" kern="1200" baseline="0" dirty="0" smtClean="0">
                          <a:solidFill>
                            <a:schemeClr val="tx1"/>
                          </a:solidFill>
                          <a:latin typeface="+mn-lt"/>
                          <a:ea typeface="+mn-ea"/>
                          <a:cs typeface="+mn-cs"/>
                        </a:rPr>
                        <a:t>月</a:t>
                      </a:r>
                      <a:r>
                        <a:rPr kumimoji="1" lang="en-US" altLang="zh-TW" sz="900" kern="1200" baseline="0" dirty="0" smtClean="0">
                          <a:solidFill>
                            <a:schemeClr val="tx1"/>
                          </a:solidFill>
                          <a:latin typeface="+mn-lt"/>
                          <a:ea typeface="+mn-ea"/>
                          <a:cs typeface="+mn-cs"/>
                        </a:rPr>
                        <a:t>1</a:t>
                      </a:r>
                      <a:r>
                        <a:rPr kumimoji="1" lang="zh-TW" altLang="en-US" sz="900" kern="1200" baseline="0" dirty="0" smtClean="0">
                          <a:solidFill>
                            <a:schemeClr val="tx1"/>
                          </a:solidFill>
                          <a:latin typeface="+mn-lt"/>
                          <a:ea typeface="+mn-ea"/>
                          <a:cs typeface="+mn-cs"/>
                        </a:rPr>
                        <a:t>日現在）</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6"/>
                  </a:ext>
                </a:extLst>
              </a:tr>
              <a:tr h="1044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加盟団体</a:t>
                      </a: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（一般社団法人）日本旅行業協会正会員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（一般社団法人）日本旅行業協会ボンド保証会員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900" kern="1200" baseline="0" dirty="0" smtClean="0">
                          <a:solidFill>
                            <a:schemeClr val="tx1"/>
                          </a:solidFill>
                          <a:latin typeface="+mn-lt"/>
                          <a:ea typeface="+mn-ea"/>
                          <a:cs typeface="+mn-cs"/>
                        </a:rPr>
                        <a:t>旅行業公正取引協議会会員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ja-JP" sz="900" kern="1200" baseline="0" dirty="0" smtClean="0">
                          <a:solidFill>
                            <a:schemeClr val="tx1"/>
                          </a:solidFill>
                          <a:latin typeface="+mn-lt"/>
                          <a:ea typeface="+mn-ea"/>
                          <a:cs typeface="+mn-cs"/>
                        </a:rPr>
                        <a:t>IATA</a:t>
                      </a:r>
                      <a:r>
                        <a:rPr kumimoji="1" lang="ja-JP" altLang="en-US" sz="900" kern="1200" baseline="0" dirty="0" smtClean="0">
                          <a:solidFill>
                            <a:schemeClr val="tx1"/>
                          </a:solidFill>
                          <a:latin typeface="+mn-lt"/>
                          <a:ea typeface="+mn-ea"/>
                          <a:cs typeface="+mn-cs"/>
                        </a:rPr>
                        <a:t>（国際航空運送協会）</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ja-JP" sz="900" kern="1200" baseline="0" dirty="0" smtClean="0">
                          <a:solidFill>
                            <a:schemeClr val="tx1"/>
                          </a:solidFill>
                          <a:latin typeface="+mn-lt"/>
                          <a:ea typeface="+mn-ea"/>
                          <a:cs typeface="+mn-cs"/>
                        </a:rPr>
                        <a:t>PATA</a:t>
                      </a:r>
                      <a:r>
                        <a:rPr kumimoji="1" lang="ja-JP" altLang="en-US" sz="900" kern="1200" baseline="0" dirty="0" err="1" smtClean="0">
                          <a:solidFill>
                            <a:schemeClr val="tx1"/>
                          </a:solidFill>
                          <a:latin typeface="+mn-lt"/>
                          <a:ea typeface="+mn-ea"/>
                          <a:cs typeface="+mn-cs"/>
                        </a:rPr>
                        <a:t>、</a:t>
                      </a:r>
                      <a:r>
                        <a:rPr kumimoji="1" lang="en-US" altLang="ja-JP" sz="900" kern="1200" baseline="0" dirty="0" smtClean="0">
                          <a:solidFill>
                            <a:schemeClr val="tx1"/>
                          </a:solidFill>
                          <a:latin typeface="+mn-lt"/>
                          <a:ea typeface="+mn-ea"/>
                          <a:cs typeface="+mn-cs"/>
                        </a:rPr>
                        <a:t>ASTA</a:t>
                      </a:r>
                      <a:r>
                        <a:rPr kumimoji="1" lang="ja-JP" altLang="en-US" sz="900" kern="1200" baseline="0" dirty="0" err="1" smtClean="0">
                          <a:solidFill>
                            <a:schemeClr val="tx1"/>
                          </a:solidFill>
                          <a:latin typeface="+mn-lt"/>
                          <a:ea typeface="+mn-ea"/>
                          <a:cs typeface="+mn-cs"/>
                        </a:rPr>
                        <a:t>、</a:t>
                      </a:r>
                      <a:r>
                        <a:rPr kumimoji="1" lang="en-US" altLang="ja-JP" sz="900" kern="1200" baseline="0" dirty="0" smtClean="0">
                          <a:solidFill>
                            <a:schemeClr val="tx1"/>
                          </a:solidFill>
                          <a:latin typeface="+mn-lt"/>
                          <a:ea typeface="+mn-ea"/>
                          <a:cs typeface="+mn-cs"/>
                        </a:rPr>
                        <a:t>UFTAA</a:t>
                      </a:r>
                      <a:endParaRPr kumimoji="1" lang="ja-JP" altLang="en-US" sz="900" kern="1200" baseline="0" dirty="0" smtClean="0">
                        <a:solidFill>
                          <a:schemeClr val="tx1"/>
                        </a:solidFill>
                        <a:latin typeface="+mn-lt"/>
                        <a:ea typeface="+mn-ea"/>
                        <a:cs typeface="+mn-cs"/>
                      </a:endParaRPr>
                    </a:p>
                  </a:txBody>
                  <a:tcPr marL="72000" marR="72000" marT="1800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1" name="テキスト ボックス 40"/>
          <p:cNvSpPr txBox="1"/>
          <p:nvPr/>
        </p:nvSpPr>
        <p:spPr bwMode="gray">
          <a:xfrm>
            <a:off x="2177554" y="1110675"/>
            <a:ext cx="7992000" cy="1584000"/>
          </a:xfrm>
          <a:prstGeom prst="rect">
            <a:avLst/>
          </a:prstGeom>
          <a:noFill/>
        </p:spPr>
        <p:txBody>
          <a:bodyPr vert="horz" wrap="square" lIns="0" tIns="0" rIns="0" bIns="0" rtlCol="0" anchor="t" anchorCtr="0">
            <a:noAutofit/>
          </a:bodyPr>
          <a:lstStyle/>
          <a:p>
            <a:pPr marL="0" marR="0" lvl="0" indent="0" algn="l" defTabSz="914400" rtl="0" eaLnBrk="1" fontAlgn="base" latinLnBrk="0" hangingPunct="1">
              <a:lnSpc>
                <a:spcPct val="120000"/>
              </a:lnSpc>
              <a:spcBef>
                <a:spcPts val="50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経営理念</a:t>
            </a:r>
            <a:endParaRPr kumimoji="1" lang="en-US" altLang="ja-JP" sz="1100" b="0" i="0" u="none" strike="noStrike" kern="1200" cap="none" spc="0" normalizeH="0" baseline="0" noProof="0" dirty="0" smtClean="0">
              <a:ln>
                <a:noFill/>
              </a:ln>
              <a:solidFill>
                <a:prstClr val="black"/>
              </a:solidFill>
              <a:effectLst/>
              <a:uLnTx/>
              <a:uFillTx/>
              <a:latin typeface="Segoe UI"/>
              <a:ea typeface="メイリオ"/>
              <a:cs typeface="+mn-cs"/>
            </a:endParaRPr>
          </a:p>
          <a:p>
            <a:pPr marL="0" marR="0" lvl="0" indent="0" algn="l" defTabSz="914400" rtl="0" eaLnBrk="1" fontAlgn="base" latinLnBrk="0" hangingPunct="1">
              <a:lnSpc>
                <a:spcPct val="120000"/>
              </a:lnSpc>
              <a:spcBef>
                <a:spcPts val="60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Segoe UI"/>
                <a:ea typeface="メイリオ"/>
                <a:cs typeface="+mn-cs"/>
              </a:rPr>
              <a:t>“</a:t>
            </a:r>
            <a:r>
              <a:rPr kumimoji="1" lang="en-US" altLang="ja-JP" sz="2000" b="0" i="0" u="none" strike="noStrike" kern="1200" cap="none" spc="0" normalizeH="0" baseline="0" noProof="0" dirty="0" smtClean="0">
                <a:ln>
                  <a:noFill/>
                </a:ln>
                <a:solidFill>
                  <a:prstClr val="black"/>
                </a:solidFill>
                <a:effectLst/>
                <a:uLnTx/>
                <a:uFillTx/>
                <a:latin typeface="Segoe UI"/>
                <a:ea typeface="メイリオ"/>
                <a:cs typeface="+mn-cs"/>
              </a:rPr>
              <a:t>Warm Heart”</a:t>
            </a:r>
            <a:r>
              <a:rPr kumimoji="1" lang="ja-JP" altLang="en-US" sz="1800" b="0" i="0" u="none" strike="noStrike" kern="1200" cap="none" spc="0" normalizeH="0" baseline="0" noProof="0" dirty="0" smtClean="0">
                <a:ln>
                  <a:noFill/>
                </a:ln>
                <a:solidFill>
                  <a:prstClr val="black"/>
                </a:solidFill>
                <a:effectLst/>
                <a:uLnTx/>
                <a:uFillTx/>
                <a:latin typeface="Segoe UI"/>
                <a:ea typeface="メイリオ"/>
                <a:cs typeface="+mn-cs"/>
              </a:rPr>
              <a:t> ～ありがとうの連鎖を～</a:t>
            </a:r>
          </a:p>
          <a:p>
            <a:pPr marL="0" marR="0" lvl="0" indent="0" algn="l" defTabSz="914400" rtl="0" eaLnBrk="1" fontAlgn="base" latinLnBrk="0" hangingPunct="1">
              <a:lnSpc>
                <a:spcPct val="12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私たち</a:t>
            </a: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は、「人」</a:t>
            </a: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が主人公、財産であることを経営の根幹に据えます。仕事を通じてお客さま、お取引先、そして地域の人々と</a:t>
            </a:r>
            <a:r>
              <a:rPr kumimoji="1" lang="en-US" altLang="ja-JP" sz="1100" b="0" i="0" u="none" strike="noStrike" kern="1200" cap="none" spc="0" normalizeH="0" baseline="0" noProof="0" dirty="0" smtClean="0">
                <a:ln>
                  <a:noFill/>
                </a:ln>
                <a:solidFill>
                  <a:prstClr val="black"/>
                </a:solidFill>
                <a:effectLst/>
                <a:uLnTx/>
                <a:uFillTx/>
                <a:latin typeface="Segoe UI"/>
                <a:ea typeface="メイリオ"/>
                <a:cs typeface="+mn-cs"/>
              </a:rPr>
              <a:t/>
            </a:r>
            <a:br>
              <a:rPr kumimoji="1" lang="en-US" altLang="ja-JP" sz="1100" b="0" i="0" u="none" strike="noStrike" kern="1200" cap="none" spc="0" normalizeH="0" baseline="0" noProof="0" dirty="0" smtClean="0">
                <a:ln>
                  <a:noFill/>
                </a:ln>
                <a:solidFill>
                  <a:prstClr val="black"/>
                </a:solidFill>
                <a:effectLst/>
                <a:uLnTx/>
                <a:uFillTx/>
                <a:latin typeface="Segoe UI"/>
                <a:ea typeface="メイリオ"/>
                <a:cs typeface="+mn-cs"/>
              </a:rPr>
            </a:b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ともに明日（あした）へつなぐ「ありがとう」を共創し、安全・安心と最上のサービスに</a:t>
            </a: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より期待を超える感動を創造します</a:t>
            </a: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a:t>
            </a:r>
            <a:endParaRPr kumimoji="1" lang="en-US" altLang="ja-JP" sz="1100" b="0" i="0" u="none" strike="noStrike" kern="1200" cap="none" spc="0" normalizeH="0" baseline="0" noProof="0" dirty="0" smtClean="0">
              <a:ln>
                <a:noFill/>
              </a:ln>
              <a:solidFill>
                <a:prstClr val="black"/>
              </a:solidFill>
              <a:effectLst/>
              <a:uLnTx/>
              <a:uFillTx/>
              <a:latin typeface="Segoe UI"/>
              <a:ea typeface="メイリオ"/>
              <a:cs typeface="+mn-cs"/>
            </a:endParaRPr>
          </a:p>
          <a:p>
            <a:pPr marL="0" marR="0" lvl="0" indent="0" algn="l" defTabSz="914400" rtl="0" eaLnBrk="1" fontAlgn="base" latinLnBrk="0" hangingPunct="1">
              <a:lnSpc>
                <a:spcPct val="100000"/>
              </a:lnSpc>
              <a:spcBef>
                <a:spcPts val="800"/>
              </a:spcBef>
              <a:spcAft>
                <a:spcPct val="0"/>
              </a:spcAft>
              <a:buClrTx/>
              <a:buSzTx/>
              <a:buFontTx/>
              <a:buNone/>
              <a:tabLst/>
              <a:defRPr/>
            </a:pP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シンボルマークの三つ</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の</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T</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は、</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TOBU </a:t>
            </a:r>
            <a:r>
              <a:rPr kumimoji="1" lang="en-US" altLang="ja-JP" sz="800" b="0" i="0" u="none" strike="noStrike" kern="1200" cap="none" spc="0" normalizeH="0" baseline="0" noProof="0" dirty="0">
                <a:ln>
                  <a:noFill/>
                </a:ln>
                <a:solidFill>
                  <a:prstClr val="white">
                    <a:lumMod val="50000"/>
                  </a:prstClr>
                </a:solidFill>
                <a:effectLst/>
                <a:uLnTx/>
                <a:uFillTx/>
                <a:latin typeface="Segoe UI"/>
                <a:ea typeface="メイリオ"/>
                <a:cs typeface="+mn-cs"/>
              </a:rPr>
              <a:t>TOP </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TOURS</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」の</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T</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と</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お客さま、お取引先、社員間</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の</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ありがとう</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Thanks</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」の</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連鎖を意味しているとともに</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
            </a:r>
            <a:b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b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マーク</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中心に見える「人」の形が「人が主人公、財産である」ことを表し</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弊社</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の</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経営理念をシンプルかつダイレクトに表現しています</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
            </a:r>
            <a:b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b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色は東武トラベルのマークカラー、トップツアーのマークカラー</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、東武</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グループのコーポレートロゴカラーを使用し</a:t>
            </a:r>
            <a:r>
              <a:rPr kumimoji="1" lang="ja-JP" altLang="en-US"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a:t>
            </a:r>
            <a:r>
              <a:rPr kumimoji="1" lang="en-US" altLang="ja-JP" sz="800" b="0" i="0" u="none" strike="noStrike" kern="1200" cap="none" spc="0" normalizeH="0" baseline="0" noProof="0" dirty="0" smtClean="0">
                <a:ln>
                  <a:noFill/>
                </a:ln>
                <a:solidFill>
                  <a:prstClr val="white">
                    <a:lumMod val="50000"/>
                  </a:prstClr>
                </a:solidFill>
                <a:effectLst/>
                <a:uLnTx/>
                <a:uFillTx/>
                <a:latin typeface="Segoe UI"/>
                <a:ea typeface="メイリオ"/>
                <a:cs typeface="+mn-cs"/>
              </a:rPr>
              <a:t>3</a:t>
            </a:r>
            <a:r>
              <a:rPr kumimoji="1" lang="ja-JP" altLang="en-US" sz="800" b="0" i="0" u="none" strike="noStrike" kern="1200" cap="none" spc="0" normalizeH="0" baseline="0" noProof="0" dirty="0">
                <a:ln>
                  <a:noFill/>
                </a:ln>
                <a:solidFill>
                  <a:prstClr val="white">
                    <a:lumMod val="50000"/>
                  </a:prstClr>
                </a:solidFill>
                <a:effectLst/>
                <a:uLnTx/>
                <a:uFillTx/>
                <a:latin typeface="Segoe UI"/>
                <a:ea typeface="メイリオ"/>
                <a:cs typeface="+mn-cs"/>
              </a:rPr>
              <a:t>社の融合を表現しています。</a:t>
            </a:r>
          </a:p>
        </p:txBody>
      </p:sp>
      <p:sp>
        <p:nvSpPr>
          <p:cNvPr id="42" name="テキスト ボックス 41"/>
          <p:cNvSpPr txBox="1"/>
          <p:nvPr/>
        </p:nvSpPr>
        <p:spPr bwMode="gray">
          <a:xfrm>
            <a:off x="5345906" y="3454800"/>
            <a:ext cx="1512000" cy="648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東武</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トップツアーズの</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法人事業</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は、あらゆるニーズをワンストップで実現する</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！それ</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が</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a:t>
            </a:r>
            <a:endPar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東武</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トップツアーズ</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の願い</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です</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a:t>
            </a:r>
            <a:endParaRPr kumimoji="1" lang="ja-JP" altLang="en-US" sz="8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3" name="テキスト ボックス 42"/>
          <p:cNvSpPr txBox="1"/>
          <p:nvPr/>
        </p:nvSpPr>
        <p:spPr bwMode="gray">
          <a:xfrm>
            <a:off x="8730586" y="3454800"/>
            <a:ext cx="1512000" cy="648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小学校</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から大学まで</a:t>
            </a:r>
            <a:r>
              <a:rPr kumimoji="1" lang="en-US" altLang="ja-JP" sz="8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修学旅行はもとより海外交流事業や</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各種</a:t>
            </a:r>
            <a:r>
              <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rPr>
              <a:t/>
            </a:r>
            <a:br>
              <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rPr>
            </a:b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研修</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旅行など学校教育に関するあらゆるご用命にお応えしています。</a:t>
            </a:r>
          </a:p>
        </p:txBody>
      </p:sp>
      <p:sp>
        <p:nvSpPr>
          <p:cNvPr id="44" name="正方形/長方形 43"/>
          <p:cNvSpPr/>
          <p:nvPr/>
        </p:nvSpPr>
        <p:spPr bwMode="gray">
          <a:xfrm>
            <a:off x="5345906" y="3267347"/>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法人</a:t>
            </a:r>
            <a:r>
              <a:rPr kumimoji="1" lang="ja-JP" altLang="en-US" sz="1100" b="1" i="0" u="none" strike="noStrike" kern="1200" cap="none" spc="0" normalizeH="0" baseline="0" noProof="0" dirty="0" smtClean="0">
                <a:ln>
                  <a:noFill/>
                </a:ln>
                <a:solidFill>
                  <a:srgbClr val="1966B2"/>
                </a:solidFill>
                <a:effectLst/>
                <a:uLnTx/>
                <a:uFillTx/>
                <a:latin typeface="Segoe UI"/>
                <a:ea typeface="メイリオ"/>
                <a:cs typeface="+mn-cs"/>
              </a:rPr>
              <a:t>事業</a:t>
            </a:r>
            <a:endPar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endParaRPr>
          </a:p>
        </p:txBody>
      </p:sp>
      <p:cxnSp>
        <p:nvCxnSpPr>
          <p:cNvPr id="45" name="直線コネクタ 44"/>
          <p:cNvCxnSpPr/>
          <p:nvPr/>
        </p:nvCxnSpPr>
        <p:spPr bwMode="gray">
          <a:xfrm flipH="1">
            <a:off x="5345906" y="3454800"/>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bwMode="gray">
          <a:xfrm>
            <a:off x="8730586" y="3267347"/>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zh-TW" altLang="en-US" sz="1100" b="1" i="0" u="none" strike="noStrike" kern="1200" cap="none" spc="0" normalizeH="0" baseline="0" noProof="0" dirty="0">
                <a:ln>
                  <a:noFill/>
                </a:ln>
                <a:solidFill>
                  <a:srgbClr val="1966B2"/>
                </a:solidFill>
                <a:effectLst/>
                <a:uLnTx/>
                <a:uFillTx/>
                <a:latin typeface="Segoe UI"/>
                <a:ea typeface="メイリオ"/>
                <a:cs typeface="+mn-cs"/>
              </a:rPr>
              <a:t>教育旅行事業</a:t>
            </a:r>
          </a:p>
        </p:txBody>
      </p:sp>
      <p:cxnSp>
        <p:nvCxnSpPr>
          <p:cNvPr id="48" name="直線コネクタ 47"/>
          <p:cNvCxnSpPr/>
          <p:nvPr/>
        </p:nvCxnSpPr>
        <p:spPr bwMode="gray">
          <a:xfrm flipH="1">
            <a:off x="8730586" y="3454800"/>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bwMode="gray">
          <a:xfrm>
            <a:off x="5345906" y="4440709"/>
            <a:ext cx="1512000" cy="432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海外の視察・交流から大会・学会・国際会議までそれぞれのニーズにお応えします。</a:t>
            </a:r>
          </a:p>
        </p:txBody>
      </p:sp>
      <p:sp>
        <p:nvSpPr>
          <p:cNvPr id="50" name="テキスト ボックス 49"/>
          <p:cNvSpPr txBox="1"/>
          <p:nvPr/>
        </p:nvSpPr>
        <p:spPr bwMode="gray">
          <a:xfrm>
            <a:off x="8730586" y="4440709"/>
            <a:ext cx="1512000" cy="432000"/>
          </a:xfrm>
          <a:prstGeom prst="rect">
            <a:avLst/>
          </a:prstGeom>
          <a:noFill/>
        </p:spPr>
        <p:txBody>
          <a:bodyPr vert="horz" wrap="square" lIns="0" tIns="54000"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弊社</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は</a:t>
            </a:r>
            <a:r>
              <a:rPr kumimoji="1" lang="en-US" altLang="ja-JP" sz="800" b="0" i="0" u="none" strike="noStrike" kern="1200" cap="none" spc="0" normalizeH="0" baseline="0" noProof="0" dirty="0">
                <a:ln>
                  <a:noFill/>
                </a:ln>
                <a:solidFill>
                  <a:prstClr val="black"/>
                </a:solidFill>
                <a:effectLst/>
                <a:uLnTx/>
                <a:uFillTx/>
                <a:latin typeface="Segoe UI"/>
                <a:ea typeface="メイリオ"/>
                <a:cs typeface="+mn-cs"/>
              </a:rPr>
              <a:t>2020</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年に向けてスポーツツーリズムを推進して</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います</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a:t>
            </a:r>
          </a:p>
        </p:txBody>
      </p:sp>
      <p:sp>
        <p:nvSpPr>
          <p:cNvPr id="51" name="正方形/長方形 50"/>
          <p:cNvSpPr/>
          <p:nvPr/>
        </p:nvSpPr>
        <p:spPr bwMode="gray">
          <a:xfrm>
            <a:off x="5345906" y="4253256"/>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zh-TW" altLang="en-US" sz="1100" b="1" i="0" u="none" strike="noStrike" kern="1200" cap="none" spc="0" normalizeH="0" baseline="0" noProof="0" dirty="0">
                <a:ln>
                  <a:noFill/>
                </a:ln>
                <a:solidFill>
                  <a:srgbClr val="1966B2"/>
                </a:solidFill>
                <a:effectLst/>
                <a:uLnTx/>
                <a:uFillTx/>
                <a:latin typeface="Segoe UI"/>
                <a:ea typeface="メイリオ"/>
                <a:cs typeface="+mn-cs"/>
              </a:rPr>
              <a:t>公務関連事業</a:t>
            </a:r>
          </a:p>
        </p:txBody>
      </p:sp>
      <p:cxnSp>
        <p:nvCxnSpPr>
          <p:cNvPr id="52" name="直線コネクタ 51"/>
          <p:cNvCxnSpPr/>
          <p:nvPr/>
        </p:nvCxnSpPr>
        <p:spPr bwMode="gray">
          <a:xfrm flipH="1">
            <a:off x="5345906" y="4440709"/>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bwMode="gray">
          <a:xfrm>
            <a:off x="8730586" y="4253256"/>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スポーツツーリズム</a:t>
            </a:r>
          </a:p>
        </p:txBody>
      </p:sp>
      <p:cxnSp>
        <p:nvCxnSpPr>
          <p:cNvPr id="54" name="直線コネクタ 53"/>
          <p:cNvCxnSpPr/>
          <p:nvPr/>
        </p:nvCxnSpPr>
        <p:spPr bwMode="gray">
          <a:xfrm flipH="1">
            <a:off x="8730586" y="4440709"/>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bwMode="gray">
          <a:xfrm>
            <a:off x="5345906" y="5210618"/>
            <a:ext cx="1512000" cy="648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人材サービスを中心としたアウトソーシングを業務受託し、「お客さまのお役に立つ（問題解決）」ホスピタリティーサービスを提供</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します。</a:t>
            </a:r>
            <a:endParaRPr kumimoji="1" lang="ja-JP" altLang="en-US" sz="8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58" name="テキスト ボックス 57"/>
          <p:cNvSpPr txBox="1"/>
          <p:nvPr/>
        </p:nvSpPr>
        <p:spPr bwMode="gray">
          <a:xfrm>
            <a:off x="8730586" y="5210618"/>
            <a:ext cx="1512000" cy="648000"/>
          </a:xfrm>
          <a:prstGeom prst="rect">
            <a:avLst/>
          </a:prstGeom>
          <a:noFill/>
        </p:spPr>
        <p:txBody>
          <a:bodyPr vert="horz" wrap="square" lIns="0" tIns="54000"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旅行業のノウハウと宗教行事を数多く取り扱ってきた経年</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を</a:t>
            </a:r>
            <a:r>
              <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rPr>
              <a:t/>
            </a:r>
            <a:br>
              <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rPr>
            </a:b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生かして</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、心に残る行事となるようお手伝いをさせて</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いただきます</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a:t>
            </a:r>
          </a:p>
        </p:txBody>
      </p:sp>
      <p:sp>
        <p:nvSpPr>
          <p:cNvPr id="59" name="正方形/長方形 58"/>
          <p:cNvSpPr/>
          <p:nvPr/>
        </p:nvSpPr>
        <p:spPr bwMode="gray">
          <a:xfrm>
            <a:off x="5345906" y="5023165"/>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ビジネスサポート</a:t>
            </a:r>
          </a:p>
        </p:txBody>
      </p:sp>
      <p:cxnSp>
        <p:nvCxnSpPr>
          <p:cNvPr id="60" name="直線コネクタ 59"/>
          <p:cNvCxnSpPr/>
          <p:nvPr/>
        </p:nvCxnSpPr>
        <p:spPr bwMode="gray">
          <a:xfrm flipH="1">
            <a:off x="5345906" y="5210618"/>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bwMode="gray">
          <a:xfrm>
            <a:off x="7038246" y="3454800"/>
            <a:ext cx="1512000" cy="648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長年</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旅行業で培って</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きた</a:t>
            </a:r>
            <a:r>
              <a:rPr kumimoji="1" lang="en-US" altLang="ja-JP" sz="800" b="0" i="0" u="none" strike="noStrike" kern="1200" cap="none" spc="0" normalizeH="0" baseline="0" noProof="0" dirty="0" smtClean="0">
                <a:ln>
                  <a:noFill/>
                </a:ln>
                <a:solidFill>
                  <a:prstClr val="black"/>
                </a:solidFill>
                <a:effectLst/>
                <a:uLnTx/>
                <a:uFillTx/>
                <a:latin typeface="Segoe UI"/>
                <a:ea typeface="メイリオ"/>
                <a:cs typeface="+mn-cs"/>
              </a:rPr>
              <a:t>｢</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おもてなし力</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a:t>
            </a:r>
            <a:r>
              <a:rPr kumimoji="1" lang="en-US" altLang="ja-JP" sz="800" b="0" i="0" u="none" strike="noStrike" kern="1200" cap="none" spc="0" normalizeH="0" baseline="0" noProof="0" dirty="0">
                <a:ln>
                  <a:noFill/>
                </a:ln>
                <a:solidFill>
                  <a:prstClr val="black"/>
                </a:solidFill>
                <a:effectLst/>
                <a:uLnTx/>
                <a:uFillTx/>
                <a:latin typeface="Segoe UI"/>
                <a:ea typeface="メイリオ"/>
                <a:cs typeface="+mn-cs"/>
              </a:rPr>
              <a:t>Warm Heart</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」をイベント</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・会議運営に</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融合し</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新たな</a:t>
            </a:r>
            <a:r>
              <a:rPr kumimoji="1" lang="en-US" altLang="ja-JP" sz="800" b="0" i="0" u="none" strike="noStrike" kern="1200" cap="none" spc="0" normalizeH="0" baseline="0" noProof="0" dirty="0">
                <a:ln>
                  <a:noFill/>
                </a:ln>
                <a:solidFill>
                  <a:prstClr val="black"/>
                </a:solidFill>
                <a:effectLst/>
                <a:uLnTx/>
                <a:uFillTx/>
                <a:latin typeface="Segoe UI"/>
                <a:ea typeface="メイリオ"/>
                <a:cs typeface="+mn-cs"/>
              </a:rPr>
              <a:t>MICE</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ビジネス</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を展開</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しております。</a:t>
            </a:r>
          </a:p>
        </p:txBody>
      </p:sp>
      <p:sp>
        <p:nvSpPr>
          <p:cNvPr id="62" name="正方形/長方形 61"/>
          <p:cNvSpPr/>
          <p:nvPr/>
        </p:nvSpPr>
        <p:spPr bwMode="gray">
          <a:xfrm>
            <a:off x="7038246" y="3267347"/>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en-US" altLang="ja-JP" sz="1100" b="1" i="0" u="none" strike="noStrike" kern="1200" cap="none" spc="0" normalizeH="0" baseline="0" noProof="0" dirty="0">
                <a:ln>
                  <a:noFill/>
                </a:ln>
                <a:solidFill>
                  <a:srgbClr val="1966B2"/>
                </a:solidFill>
                <a:effectLst/>
                <a:uLnTx/>
                <a:uFillTx/>
                <a:latin typeface="Segoe UI"/>
                <a:ea typeface="メイリオ"/>
                <a:cs typeface="+mn-cs"/>
              </a:rPr>
              <a:t>MICE</a:t>
            </a:r>
          </a:p>
        </p:txBody>
      </p:sp>
      <p:cxnSp>
        <p:nvCxnSpPr>
          <p:cNvPr id="63" name="直線コネクタ 62"/>
          <p:cNvCxnSpPr/>
          <p:nvPr/>
        </p:nvCxnSpPr>
        <p:spPr bwMode="gray">
          <a:xfrm flipH="1">
            <a:off x="7038246" y="3454800"/>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bwMode="gray">
          <a:xfrm>
            <a:off x="7038246" y="4440709"/>
            <a:ext cx="1512000" cy="432000"/>
          </a:xfrm>
          <a:prstGeom prst="rect">
            <a:avLst/>
          </a:prstGeom>
          <a:noFill/>
        </p:spPr>
        <p:txBody>
          <a:bodyPr vert="horz" wrap="square" lIns="0" tIns="54000"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従来の欧米からのお客さまに加え、アジアからの訪日旅行者の受け入れ体制も強化しています。</a:t>
            </a:r>
          </a:p>
        </p:txBody>
      </p:sp>
      <p:sp>
        <p:nvSpPr>
          <p:cNvPr id="65" name="正方形/長方形 64"/>
          <p:cNvSpPr/>
          <p:nvPr/>
        </p:nvSpPr>
        <p:spPr bwMode="gray">
          <a:xfrm>
            <a:off x="7038246" y="4253256"/>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国際・訪日事業</a:t>
            </a:r>
          </a:p>
        </p:txBody>
      </p:sp>
      <p:cxnSp>
        <p:nvCxnSpPr>
          <p:cNvPr id="68" name="直線コネクタ 67"/>
          <p:cNvCxnSpPr/>
          <p:nvPr/>
        </p:nvCxnSpPr>
        <p:spPr bwMode="gray">
          <a:xfrm flipH="1">
            <a:off x="7038246" y="4440709"/>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bwMode="gray">
          <a:xfrm>
            <a:off x="7038246" y="5210618"/>
            <a:ext cx="1512000" cy="648000"/>
          </a:xfrm>
          <a:prstGeom prst="rect">
            <a:avLst/>
          </a:prstGeom>
          <a:noFill/>
        </p:spPr>
        <p:txBody>
          <a:bodyPr vert="horz" wrap="square" lIns="0" tIns="54000"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全国のスポーツツーリズムを推進し、おもてなしの心</a:t>
            </a:r>
            <a:r>
              <a:rPr kumimoji="1" lang="ja-JP" altLang="en-US" sz="800" b="0" i="0" u="none" strike="noStrike" kern="1200" cap="none" spc="0" normalizeH="0" baseline="0" noProof="0" dirty="0" smtClean="0">
                <a:ln>
                  <a:noFill/>
                </a:ln>
                <a:solidFill>
                  <a:prstClr val="black"/>
                </a:solidFill>
                <a:effectLst/>
                <a:uLnTx/>
                <a:uFillTx/>
                <a:latin typeface="Segoe UI"/>
                <a:ea typeface="メイリオ"/>
                <a:cs typeface="+mn-cs"/>
              </a:rPr>
              <a:t>で国際</a:t>
            </a: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交流の場を創出して参ります。</a:t>
            </a:r>
          </a:p>
        </p:txBody>
      </p:sp>
      <p:sp>
        <p:nvSpPr>
          <p:cNvPr id="74" name="正方形/長方形 73"/>
          <p:cNvSpPr/>
          <p:nvPr/>
        </p:nvSpPr>
        <p:spPr bwMode="gray">
          <a:xfrm>
            <a:off x="7038246" y="5023165"/>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スポーツ関連事業の推進</a:t>
            </a:r>
          </a:p>
        </p:txBody>
      </p:sp>
      <p:cxnSp>
        <p:nvCxnSpPr>
          <p:cNvPr id="75" name="直線コネクタ 74"/>
          <p:cNvCxnSpPr/>
          <p:nvPr/>
        </p:nvCxnSpPr>
        <p:spPr bwMode="gray">
          <a:xfrm flipH="1">
            <a:off x="7038246" y="5210618"/>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6" name="正方形/長方形 75"/>
          <p:cNvSpPr/>
          <p:nvPr/>
        </p:nvSpPr>
        <p:spPr bwMode="gray">
          <a:xfrm>
            <a:off x="8730586" y="5023165"/>
            <a:ext cx="1512000" cy="1874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8000" rtlCol="0" anchor="b" anchorCtr="0">
            <a:no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宗教・文化関連旅行</a:t>
            </a:r>
          </a:p>
        </p:txBody>
      </p:sp>
      <p:cxnSp>
        <p:nvCxnSpPr>
          <p:cNvPr id="77" name="直線コネクタ 76"/>
          <p:cNvCxnSpPr/>
          <p:nvPr/>
        </p:nvCxnSpPr>
        <p:spPr bwMode="gray">
          <a:xfrm flipH="1">
            <a:off x="8730586" y="5210618"/>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bwMode="gray">
          <a:xfrm>
            <a:off x="5345906" y="6336181"/>
            <a:ext cx="1512000" cy="540000"/>
          </a:xfrm>
          <a:prstGeom prst="rect">
            <a:avLst/>
          </a:prstGeom>
          <a:noFill/>
        </p:spPr>
        <p:txBody>
          <a:bodyPr vert="horz" wrap="square" lIns="0" tIns="54000" rIns="0" bIns="0" rtlCol="0" anchor="t" anchorCtr="0">
            <a:no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Segoe UI"/>
                <a:ea typeface="メイリオ"/>
                <a:cs typeface="+mn-cs"/>
              </a:rPr>
              <a:t>社内出張規定の改善と徹底、危機管理・業務効率化、出張経費を削減などの業務課題に私たちがお役に立ちます！</a:t>
            </a:r>
          </a:p>
        </p:txBody>
      </p:sp>
      <p:sp>
        <p:nvSpPr>
          <p:cNvPr id="79" name="正方形/長方形 78"/>
          <p:cNvSpPr/>
          <p:nvPr/>
        </p:nvSpPr>
        <p:spPr bwMode="gray">
          <a:xfrm>
            <a:off x="5345906" y="6009074"/>
            <a:ext cx="1512000" cy="32710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tIns="0" rIns="0" bIns="18000" rtlCol="0" anchor="b" anchorCtr="0">
            <a:noAutofit/>
          </a:bodyPr>
          <a:lstStyle/>
          <a:p>
            <a:pPr marL="0" marR="0" lvl="0" indent="0" algn="just" defTabSz="914400" rtl="0" eaLnBrk="1" fontAlgn="base" latinLnBrk="0" hangingPunct="1">
              <a:lnSpc>
                <a:spcPct val="90000"/>
              </a:lnSpc>
              <a:spcBef>
                <a:spcPts val="200"/>
              </a:spcBef>
              <a:spcAft>
                <a:spcPts val="200"/>
              </a:spcAft>
              <a:buClrTx/>
              <a:buSzTx/>
              <a:buFontTx/>
              <a:buNone/>
              <a:tabLst/>
              <a:defRPr/>
            </a:pPr>
            <a:r>
              <a:rPr kumimoji="1" lang="en-US" altLang="ja-JP" sz="1100" b="1" i="0" u="none" strike="noStrike" kern="1200" cap="none" spc="0" normalizeH="0" baseline="0" noProof="0" dirty="0">
                <a:ln>
                  <a:noFill/>
                </a:ln>
                <a:solidFill>
                  <a:srgbClr val="1966B2"/>
                </a:solidFill>
                <a:effectLst/>
                <a:uLnTx/>
                <a:uFillTx/>
                <a:latin typeface="Segoe UI"/>
                <a:ea typeface="メイリオ"/>
                <a:cs typeface="+mn-cs"/>
              </a:rPr>
              <a:t>BTM</a:t>
            </a:r>
            <a:r>
              <a:rPr kumimoji="1" lang="en-US" altLang="ja-JP" sz="850" b="1" i="0" u="none" strike="noStrike" kern="1200" cap="none" spc="0" normalizeH="0" baseline="0" noProof="0" dirty="0">
                <a:ln>
                  <a:noFill/>
                </a:ln>
                <a:solidFill>
                  <a:srgbClr val="1966B2"/>
                </a:solidFill>
                <a:effectLst/>
                <a:uLnTx/>
                <a:uFillTx/>
                <a:latin typeface="Segoe UI"/>
                <a:ea typeface="メイリオ"/>
                <a:cs typeface="+mn-cs"/>
              </a:rPr>
              <a:t>(</a:t>
            </a:r>
            <a:r>
              <a:rPr kumimoji="1" lang="ja-JP" altLang="en-US" sz="850" b="1" i="0" u="none" strike="noStrike" kern="1200" cap="none" spc="0" normalizeH="0" baseline="0" noProof="0" dirty="0">
                <a:ln>
                  <a:noFill/>
                </a:ln>
                <a:solidFill>
                  <a:srgbClr val="1966B2"/>
                </a:solidFill>
                <a:effectLst/>
                <a:uLnTx/>
                <a:uFillTx/>
                <a:latin typeface="Segoe UI"/>
                <a:ea typeface="メイリオ"/>
                <a:cs typeface="+mn-cs"/>
              </a:rPr>
              <a:t>ビジネストラベルマネジメント</a:t>
            </a:r>
            <a:r>
              <a:rPr kumimoji="1" lang="en-US" altLang="ja-JP" sz="850" b="1" i="0" u="none" strike="noStrike" kern="1200" cap="none" spc="0" normalizeH="0" baseline="0" noProof="0" dirty="0">
                <a:ln>
                  <a:noFill/>
                </a:ln>
                <a:solidFill>
                  <a:srgbClr val="1966B2"/>
                </a:solidFill>
                <a:effectLst/>
                <a:uLnTx/>
                <a:uFillTx/>
                <a:latin typeface="Segoe UI"/>
                <a:ea typeface="メイリオ"/>
                <a:cs typeface="+mn-cs"/>
              </a:rPr>
              <a:t>)</a:t>
            </a:r>
            <a:r>
              <a:rPr kumimoji="1" lang="ja-JP" altLang="en-US" sz="1100" b="1" i="0" u="none" strike="noStrike" kern="1200" cap="none" spc="0" normalizeH="0" baseline="0" noProof="0" dirty="0">
                <a:ln>
                  <a:noFill/>
                </a:ln>
                <a:solidFill>
                  <a:srgbClr val="1966B2"/>
                </a:solidFill>
                <a:effectLst/>
                <a:uLnTx/>
                <a:uFillTx/>
                <a:latin typeface="Segoe UI"/>
                <a:ea typeface="メイリオ"/>
                <a:cs typeface="+mn-cs"/>
              </a:rPr>
              <a:t>事業</a:t>
            </a:r>
          </a:p>
        </p:txBody>
      </p:sp>
      <p:cxnSp>
        <p:nvCxnSpPr>
          <p:cNvPr id="101" name="直線コネクタ 100"/>
          <p:cNvCxnSpPr/>
          <p:nvPr/>
        </p:nvCxnSpPr>
        <p:spPr bwMode="gray">
          <a:xfrm flipH="1">
            <a:off x="5345906" y="6336181"/>
            <a:ext cx="1512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bwMode="gray">
          <a:xfrm>
            <a:off x="5345906" y="2922389"/>
            <a:ext cx="2539157" cy="238291"/>
          </a:xfrm>
          <a:prstGeom prst="rect">
            <a:avLst/>
          </a:prstGeom>
          <a:noFill/>
        </p:spPr>
        <p:txBody>
          <a:bodyPr vert="horz" wrap="none" lIns="0" tIns="43200" rIns="0" bIns="0" rtlCol="0" anchor="t" anchorCtr="0">
            <a:noAutofit/>
          </a:bodyPr>
          <a:lstStyle/>
          <a:p>
            <a:pPr marL="0" marR="0" lvl="0" indent="0" algn="l" defTabSz="914400" rtl="0" eaLnBrk="1" fontAlgn="base" latinLnBrk="0" hangingPunct="1">
              <a:lnSpc>
                <a:spcPct val="120000"/>
              </a:lnSpc>
              <a:spcBef>
                <a:spcPts val="50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各事業</a:t>
            </a: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部署の</a:t>
            </a: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ご案内（法人のお客さま）</a:t>
            </a:r>
            <a:endPar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105" name="テキスト ボックス 104"/>
          <p:cNvSpPr txBox="1"/>
          <p:nvPr/>
        </p:nvSpPr>
        <p:spPr bwMode="gray">
          <a:xfrm>
            <a:off x="7132589" y="6009074"/>
            <a:ext cx="3108374" cy="867107"/>
          </a:xfrm>
          <a:prstGeom prst="rect">
            <a:avLst/>
          </a:prstGeom>
          <a:noFill/>
        </p:spPr>
        <p:txBody>
          <a:bodyPr vert="horz" wrap="none" lIns="0" tIns="0" rIns="0" bIns="0" rtlCol="0" anchor="ctr"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marL="0" marR="0" lvl="0" indent="0" algn="l" defTabSz="914400" rtl="0" eaLnBrk="1" fontAlgn="base" latinLnBrk="0" hangingPunct="1">
              <a:lnSpc>
                <a:spcPct val="100000"/>
              </a:lnSpc>
              <a:spcBef>
                <a:spcPts val="0"/>
              </a:spcBef>
              <a:spcAft>
                <a:spcPts val="40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個人</a:t>
            </a: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のお客</a:t>
            </a:r>
            <a:r>
              <a:rPr kumimoji="1" lang="ja-JP" altLang="en-US" sz="1100" b="0" i="0" u="none" strike="noStrike" kern="1200" cap="none" spc="0" normalizeH="0" baseline="0" noProof="0" dirty="0" smtClean="0">
                <a:ln>
                  <a:noFill/>
                </a:ln>
                <a:solidFill>
                  <a:prstClr val="black"/>
                </a:solidFill>
                <a:effectLst/>
                <a:uLnTx/>
                <a:uFillTx/>
                <a:latin typeface="Segoe UI"/>
                <a:ea typeface="メイリオ"/>
                <a:cs typeface="+mn-cs"/>
              </a:rPr>
              <a:t>さま）</a:t>
            </a:r>
            <a:endParaRPr kumimoji="1" lang="en-US" altLang="ja-JP" sz="1100" b="0" i="0" u="none" strike="noStrike" kern="1200" cap="none" spc="0" normalizeH="0" baseline="0" noProof="0" dirty="0" smtClean="0">
              <a:ln>
                <a:noFill/>
              </a:ln>
              <a:solidFill>
                <a:prstClr val="black"/>
              </a:solidFill>
              <a:effectLst/>
              <a:uLnTx/>
              <a:uFillTx/>
              <a:latin typeface="Segoe UI"/>
              <a:ea typeface="メイリオ"/>
              <a:cs typeface="+mn-cs"/>
            </a:endParaRPr>
          </a:p>
          <a:p>
            <a:pPr marL="180975" marR="0" lvl="0" indent="-90488" algn="l" defTabSz="914400" rtl="0" eaLnBrk="1" fontAlgn="base" latinLnBrk="0" hangingPunct="1">
              <a:lnSpc>
                <a:spcPct val="100000"/>
              </a:lnSpc>
              <a:spcBef>
                <a:spcPts val="0"/>
              </a:spcBef>
              <a:spcAft>
                <a:spcPts val="0"/>
              </a:spcAft>
              <a:buClrTx/>
              <a:buSzPct val="100000"/>
              <a:buFont typeface="Arial" panose="020B0604020202020204" pitchFamily="34" charset="0"/>
              <a:buChar char="•"/>
              <a:tabLst/>
              <a:defRPr/>
            </a:pPr>
            <a:r>
              <a:rPr kumimoji="1" lang="ja-JP" altLang="en-US" sz="900" b="0" i="0" u="none" strike="noStrike" kern="1200" cap="none" spc="0" normalizeH="0" baseline="0" noProof="0" dirty="0">
                <a:ln>
                  <a:noFill/>
                </a:ln>
                <a:solidFill>
                  <a:prstClr val="black"/>
                </a:solidFill>
                <a:effectLst/>
                <a:uLnTx/>
                <a:uFillTx/>
                <a:latin typeface="Segoe UI"/>
                <a:ea typeface="メイリオ"/>
                <a:cs typeface="+mn-cs"/>
              </a:rPr>
              <a:t>カウンター</a:t>
            </a:r>
            <a:r>
              <a:rPr kumimoji="1" lang="ja-JP" altLang="en-US" sz="900" b="0" i="0" u="none" strike="noStrike" kern="1200" cap="none" spc="0" normalizeH="0" baseline="0" noProof="0" dirty="0" smtClean="0">
                <a:ln>
                  <a:noFill/>
                </a:ln>
                <a:solidFill>
                  <a:prstClr val="black"/>
                </a:solidFill>
                <a:effectLst/>
                <a:uLnTx/>
                <a:uFillTx/>
                <a:latin typeface="Segoe UI"/>
                <a:ea typeface="メイリオ"/>
                <a:cs typeface="+mn-cs"/>
              </a:rPr>
              <a:t>事業</a:t>
            </a:r>
            <a:endParaRPr kumimoji="1" lang="en-US" altLang="ja-JP" sz="900" b="0" i="0" u="none" strike="noStrike" kern="1200" cap="none" spc="0" normalizeH="0" baseline="0" noProof="0" dirty="0" smtClean="0">
              <a:ln>
                <a:noFill/>
              </a:ln>
              <a:solidFill>
                <a:prstClr val="black"/>
              </a:solidFill>
              <a:effectLst/>
              <a:uLnTx/>
              <a:uFillTx/>
              <a:latin typeface="Segoe UI"/>
              <a:ea typeface="メイリオ"/>
              <a:cs typeface="+mn-cs"/>
            </a:endParaRPr>
          </a:p>
          <a:p>
            <a:pPr marL="180975" marR="0" lvl="0" indent="-90488" algn="l" defTabSz="914400" rtl="0" eaLnBrk="1" fontAlgn="base" latinLnBrk="0" hangingPunct="1">
              <a:lnSpc>
                <a:spcPct val="100000"/>
              </a:lnSpc>
              <a:spcBef>
                <a:spcPts val="0"/>
              </a:spcBef>
              <a:spcAft>
                <a:spcPts val="0"/>
              </a:spcAft>
              <a:buClrTx/>
              <a:buSzPct val="100000"/>
              <a:buFont typeface="Arial" panose="020B0604020202020204" pitchFamily="34" charset="0"/>
              <a:buChar char="•"/>
              <a:tabLst/>
              <a:defRPr/>
            </a:pPr>
            <a:r>
              <a:rPr kumimoji="1" lang="ja-JP" altLang="en-US" sz="900" b="0" i="0" u="none" strike="noStrike" kern="1200" cap="none" spc="0" normalizeH="0" baseline="0" noProof="0" dirty="0">
                <a:ln>
                  <a:noFill/>
                </a:ln>
                <a:solidFill>
                  <a:prstClr val="black"/>
                </a:solidFill>
                <a:effectLst/>
                <a:uLnTx/>
                <a:uFillTx/>
                <a:latin typeface="Segoe UI"/>
                <a:ea typeface="メイリオ"/>
                <a:cs typeface="+mn-cs"/>
              </a:rPr>
              <a:t>メディア</a:t>
            </a:r>
            <a:r>
              <a:rPr kumimoji="1" lang="ja-JP" altLang="en-US" sz="900" b="0" i="0" u="none" strike="noStrike" kern="1200" cap="none" spc="0" normalizeH="0" baseline="0" noProof="0" dirty="0" smtClean="0">
                <a:ln>
                  <a:noFill/>
                </a:ln>
                <a:solidFill>
                  <a:prstClr val="black"/>
                </a:solidFill>
                <a:effectLst/>
                <a:uLnTx/>
                <a:uFillTx/>
                <a:latin typeface="Segoe UI"/>
                <a:ea typeface="メイリオ"/>
                <a:cs typeface="+mn-cs"/>
              </a:rPr>
              <a:t>事業</a:t>
            </a:r>
            <a:endParaRPr kumimoji="1" lang="en-US" altLang="ja-JP" sz="900" b="0" i="0" u="none" strike="noStrike" kern="1200" cap="none" spc="0" normalizeH="0" baseline="0" noProof="0" dirty="0" smtClean="0">
              <a:ln>
                <a:noFill/>
              </a:ln>
              <a:solidFill>
                <a:prstClr val="black"/>
              </a:solidFill>
              <a:effectLst/>
              <a:uLnTx/>
              <a:uFillTx/>
              <a:latin typeface="Segoe UI"/>
              <a:ea typeface="メイリオ"/>
              <a:cs typeface="+mn-cs"/>
            </a:endParaRPr>
          </a:p>
          <a:p>
            <a:pPr marL="180975" marR="0" lvl="0" indent="-90488" algn="l" defTabSz="914400" rtl="0" eaLnBrk="1" fontAlgn="base" latinLnBrk="0" hangingPunct="1">
              <a:lnSpc>
                <a:spcPct val="100000"/>
              </a:lnSpc>
              <a:spcBef>
                <a:spcPts val="0"/>
              </a:spcBef>
              <a:spcAft>
                <a:spcPts val="0"/>
              </a:spcAft>
              <a:buClrTx/>
              <a:buSzPct val="100000"/>
              <a:buFont typeface="Arial" panose="020B0604020202020204" pitchFamily="34" charset="0"/>
              <a:buChar char="•"/>
              <a:tabLst/>
              <a:defRPr/>
            </a:pPr>
            <a:r>
              <a:rPr kumimoji="1" lang="zh-TW" altLang="en-US" sz="900" b="0" i="0" u="none" strike="noStrike" kern="1200" cap="none" spc="0" normalizeH="0" baseline="0" noProof="0" dirty="0">
                <a:ln>
                  <a:noFill/>
                </a:ln>
                <a:solidFill>
                  <a:prstClr val="black"/>
                </a:solidFill>
                <a:effectLst/>
                <a:uLnTx/>
                <a:uFillTx/>
                <a:latin typeface="Segoe UI"/>
                <a:ea typeface="メイリオ"/>
                <a:cs typeface="+mn-cs"/>
              </a:rPr>
              <a:t>東武旅</a:t>
            </a:r>
            <a:r>
              <a:rPr kumimoji="1" lang="zh-TW" altLang="en-US" sz="900" b="0" i="0" u="none" strike="noStrike" kern="1200" cap="none" spc="0" normalizeH="0" baseline="0" noProof="0" dirty="0" smtClean="0">
                <a:ln>
                  <a:noFill/>
                </a:ln>
                <a:solidFill>
                  <a:prstClr val="black"/>
                </a:solidFill>
                <a:effectLst/>
                <a:uLnTx/>
                <a:uFillTx/>
                <a:latin typeface="Segoe UI"/>
                <a:ea typeface="メイリオ"/>
                <a:cs typeface="+mn-cs"/>
              </a:rPr>
              <a:t>倶楽部</a:t>
            </a:r>
            <a:endParaRPr kumimoji="1" lang="en-US" altLang="zh-TW" sz="900" b="0" i="0" u="none" strike="noStrike" kern="1200" cap="none" spc="0" normalizeH="0" baseline="0" noProof="0" dirty="0" smtClean="0">
              <a:ln>
                <a:noFill/>
              </a:ln>
              <a:solidFill>
                <a:prstClr val="black"/>
              </a:solidFill>
              <a:effectLst/>
              <a:uLnTx/>
              <a:uFillTx/>
              <a:latin typeface="Segoe UI"/>
              <a:ea typeface="メイリオ"/>
              <a:cs typeface="+mn-cs"/>
            </a:endParaRPr>
          </a:p>
          <a:p>
            <a:pPr marL="180975" marR="0" lvl="0" indent="-90488" algn="l" defTabSz="914400" rtl="0" eaLnBrk="1" fontAlgn="base" latinLnBrk="0" hangingPunct="1">
              <a:lnSpc>
                <a:spcPct val="100000"/>
              </a:lnSpc>
              <a:spcBef>
                <a:spcPts val="0"/>
              </a:spcBef>
              <a:spcAft>
                <a:spcPts val="0"/>
              </a:spcAft>
              <a:buClrTx/>
              <a:buSzPct val="100000"/>
              <a:buFont typeface="Arial" panose="020B0604020202020204" pitchFamily="34" charset="0"/>
              <a:buChar char="•"/>
              <a:tabLst/>
              <a:defRPr/>
            </a:pPr>
            <a:r>
              <a:rPr kumimoji="1" lang="ja-JP" altLang="en-US" sz="900" b="0" i="0" u="none" strike="noStrike" kern="1200" cap="none" spc="0" normalizeH="0" baseline="0" noProof="0" dirty="0">
                <a:ln>
                  <a:noFill/>
                </a:ln>
                <a:solidFill>
                  <a:prstClr val="black"/>
                </a:solidFill>
                <a:effectLst/>
                <a:uLnTx/>
                <a:uFillTx/>
                <a:latin typeface="Segoe UI"/>
                <a:ea typeface="メイリオ"/>
                <a:cs typeface="+mn-cs"/>
              </a:rPr>
              <a:t>クレジットカード・商品券等のご利用</a:t>
            </a:r>
          </a:p>
        </p:txBody>
      </p:sp>
      <p:cxnSp>
        <p:nvCxnSpPr>
          <p:cNvPr id="106" name="直線コネクタ 105"/>
          <p:cNvCxnSpPr/>
          <p:nvPr/>
        </p:nvCxnSpPr>
        <p:spPr bwMode="gray">
          <a:xfrm>
            <a:off x="7038246" y="6009074"/>
            <a:ext cx="0" cy="867107"/>
          </a:xfrm>
          <a:prstGeom prst="line">
            <a:avLst/>
          </a:prstGeom>
          <a:noFill/>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rotWithShape="1">
          <a:blip r:embed="rId2"/>
          <a:srcRect l="3800" t="13414" r="57888" b="13414"/>
          <a:stretch/>
        </p:blipFill>
        <p:spPr>
          <a:xfrm>
            <a:off x="449360" y="1203961"/>
            <a:ext cx="1394001" cy="1476000"/>
          </a:xfrm>
          <a:prstGeom prst="rect">
            <a:avLst/>
          </a:prstGeom>
        </p:spPr>
      </p:pic>
      <p:sp>
        <p:nvSpPr>
          <p:cNvPr id="46" name="タイトル 1"/>
          <p:cNvSpPr>
            <a:spLocks noGrp="1"/>
          </p:cNvSpPr>
          <p:nvPr>
            <p:ph type="title"/>
          </p:nvPr>
        </p:nvSpPr>
        <p:spPr>
          <a:xfrm>
            <a:off x="449261" y="323501"/>
            <a:ext cx="8568000" cy="432000"/>
          </a:xfrm>
        </p:spPr>
        <p:txBody>
          <a:bodyPr/>
          <a:lstStyle/>
          <a:p>
            <a:r>
              <a:rPr kumimoji="1" lang="ja-JP" altLang="en-US" dirty="0" smtClean="0"/>
              <a:t>事業者紹介</a:t>
            </a:r>
            <a:endParaRPr kumimoji="1" lang="ja-JP" altLang="en-US" dirty="0"/>
          </a:p>
        </p:txBody>
      </p:sp>
      <p:pic>
        <p:nvPicPr>
          <p:cNvPr id="55" name="Picture 2" descr="ClubNets"/>
          <p:cNvPicPr>
            <a:picLocks noChangeAspect="1" noChangeArrowheads="1"/>
          </p:cNvPicPr>
          <p:nvPr/>
        </p:nvPicPr>
        <p:blipFill rotWithShape="1">
          <a:blip r:embed="rId3">
            <a:extLst>
              <a:ext uri="{28A0092B-C50C-407E-A947-70E740481C1C}">
                <a14:useLocalDpi xmlns:a14="http://schemas.microsoft.com/office/drawing/2010/main" val="0"/>
              </a:ext>
            </a:extLst>
          </a:blip>
          <a:srcRect l="52832" t="474"/>
          <a:stretch/>
        </p:blipFill>
        <p:spPr bwMode="auto">
          <a:xfrm>
            <a:off x="7300095" y="210976"/>
            <a:ext cx="1718321" cy="544523"/>
          </a:xfrm>
          <a:prstGeom prst="rect">
            <a:avLst/>
          </a:prstGeom>
          <a:noFill/>
          <a:extLst>
            <a:ext uri="{909E8E84-426E-40DD-AFC4-6F175D3DCCD1}">
              <a14:hiddenFill xmlns:a14="http://schemas.microsoft.com/office/drawing/2010/main">
                <a:solidFill>
                  <a:srgbClr val="FFFFFF"/>
                </a:solidFill>
              </a14:hiddenFill>
            </a:ext>
          </a:extLst>
        </p:spPr>
      </p:pic>
      <p:sp>
        <p:nvSpPr>
          <p:cNvPr id="56" name="正方形/長方形 55"/>
          <p:cNvSpPr/>
          <p:nvPr/>
        </p:nvSpPr>
        <p:spPr>
          <a:xfrm>
            <a:off x="7002136" y="72643"/>
            <a:ext cx="3456480" cy="682856"/>
          </a:xfrm>
          <a:prstGeom prst="rect">
            <a:avLst/>
          </a:prstGeom>
          <a:solidFill>
            <a:schemeClr val="bg1"/>
          </a:solidFill>
          <a:ln>
            <a:solidFill>
              <a:schemeClr val="bg1"/>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Tree>
    <p:extLst>
      <p:ext uri="{BB962C8B-B14F-4D97-AF65-F5344CB8AC3E}">
        <p14:creationId xmlns:p14="http://schemas.microsoft.com/office/powerpoint/2010/main" val="1886170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7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bwMode="gray"/>
        <p:txBody>
          <a:bodyPr/>
          <a:lstStyle/>
          <a:p>
            <a:r>
              <a:rPr lang="ja-JP" altLang="en-US" dirty="0" smtClean="0"/>
              <a:t>メタバースとは</a:t>
            </a:r>
            <a:endParaRPr kumimoji="1" lang="ja-JP" altLang="en-US"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1</a:t>
            </a:fld>
            <a:endParaRPr lang="en-US" dirty="0"/>
          </a:p>
        </p:txBody>
      </p:sp>
      <p:sp>
        <p:nvSpPr>
          <p:cNvPr id="19" name="テキスト ボックス 18"/>
          <p:cNvSpPr txBox="1"/>
          <p:nvPr/>
        </p:nvSpPr>
        <p:spPr>
          <a:xfrm>
            <a:off x="520700" y="1042988"/>
            <a:ext cx="9723027" cy="576549"/>
          </a:xfrm>
          <a:prstGeom prst="rect">
            <a:avLst/>
          </a:prstGeom>
          <a:noFill/>
        </p:spPr>
        <p:txBody>
          <a:bodyPr vert="horz" wrap="square" lIns="72000" tIns="36000" rIns="72000" bIns="0" rtlCol="0" anchor="t" anchorCtr="0">
            <a:noAutofit/>
          </a:bodyPr>
          <a:lstStyle/>
          <a:p>
            <a:pPr eaLnBrk="1" hangingPunct="1"/>
            <a:r>
              <a:rPr lang="ja-JP" altLang="en-US" sz="1200" dirty="0">
                <a:latin typeface="+mn-ea"/>
                <a:ea typeface="+mn-ea"/>
              </a:rPr>
              <a:t>メタバースと</a:t>
            </a:r>
            <a:r>
              <a:rPr lang="ja-JP" altLang="en-US" sz="1200" dirty="0" smtClean="0">
                <a:latin typeface="+mn-ea"/>
                <a:ea typeface="+mn-ea"/>
              </a:rPr>
              <a:t>は、</a:t>
            </a:r>
            <a:r>
              <a:rPr lang="en-US" altLang="ja-JP" sz="1200" dirty="0">
                <a:latin typeface="+mn-ea"/>
                <a:ea typeface="+mn-ea"/>
              </a:rPr>
              <a:t>Meta</a:t>
            </a:r>
            <a:r>
              <a:rPr lang="ja-JP" altLang="en-US" sz="1200" dirty="0">
                <a:latin typeface="+mn-ea"/>
                <a:ea typeface="+mn-ea"/>
              </a:rPr>
              <a:t>（高次元の）＋ </a:t>
            </a:r>
            <a:r>
              <a:rPr lang="en-US" altLang="ja-JP" sz="1200" dirty="0">
                <a:latin typeface="+mn-ea"/>
                <a:ea typeface="+mn-ea"/>
              </a:rPr>
              <a:t>universe</a:t>
            </a:r>
            <a:r>
              <a:rPr lang="ja-JP" altLang="en-US" sz="1200" dirty="0">
                <a:latin typeface="+mn-ea"/>
                <a:ea typeface="+mn-ea"/>
              </a:rPr>
              <a:t>（銀河系） ＝ </a:t>
            </a:r>
            <a:r>
              <a:rPr lang="en-US" altLang="ja-JP" sz="1200" dirty="0" err="1">
                <a:latin typeface="+mn-ea"/>
                <a:ea typeface="+mn-ea"/>
              </a:rPr>
              <a:t>Metaverse</a:t>
            </a:r>
            <a:r>
              <a:rPr lang="ja-JP" altLang="en-US" sz="1200" dirty="0">
                <a:latin typeface="+mn-ea"/>
                <a:ea typeface="+mn-ea"/>
              </a:rPr>
              <a:t>（高次の別世界</a:t>
            </a:r>
            <a:r>
              <a:rPr lang="ja-JP" altLang="en-US" sz="1200" dirty="0" smtClean="0">
                <a:latin typeface="+mn-ea"/>
                <a:ea typeface="+mn-ea"/>
              </a:rPr>
              <a:t>）という意味を持ち、「</a:t>
            </a:r>
            <a:r>
              <a:rPr lang="ja-JP" altLang="en-US" sz="1200" b="1" dirty="0" smtClean="0">
                <a:solidFill>
                  <a:schemeClr val="tx2"/>
                </a:solidFill>
                <a:latin typeface="+mn-ea"/>
                <a:ea typeface="+mn-ea"/>
              </a:rPr>
              <a:t>仮想空間</a:t>
            </a:r>
            <a:r>
              <a:rPr lang="ja-JP" altLang="en-US" sz="1200" dirty="0" smtClean="0">
                <a:latin typeface="+mn-ea"/>
                <a:ea typeface="+mn-ea"/>
              </a:rPr>
              <a:t>」のことを指します。現実世界に体がありながら、仮想空間で行動や交流が出来るため、距離や国の制約が無く、誰とでも自由にコミュニケーションを取ることが出来ます。</a:t>
            </a:r>
            <a:endParaRPr kumimoji="1" lang="en-US" altLang="ja-JP" sz="1200" dirty="0" smtClean="0">
              <a:latin typeface="+mn-ea"/>
              <a:ea typeface="+mn-ea"/>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356" y="1756063"/>
            <a:ext cx="3362505" cy="2171686"/>
          </a:xfrm>
          <a:prstGeom prst="rect">
            <a:avLst/>
          </a:prstGeom>
        </p:spPr>
      </p:pic>
      <p:sp>
        <p:nvSpPr>
          <p:cNvPr id="7" name="右矢印 6"/>
          <p:cNvSpPr/>
          <p:nvPr/>
        </p:nvSpPr>
        <p:spPr>
          <a:xfrm>
            <a:off x="5153146" y="5124023"/>
            <a:ext cx="408790" cy="504070"/>
          </a:xfrm>
          <a:prstGeom prst="rightArrow">
            <a:avLst/>
          </a:prstGeom>
          <a:solidFill>
            <a:schemeClr val="tx2">
              <a:lumMod val="20000"/>
              <a:lumOff val="80000"/>
            </a:schemeClr>
          </a:solidFill>
          <a:ln>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6" name="テキスト ボックス 5"/>
          <p:cNvSpPr txBox="1"/>
          <p:nvPr/>
        </p:nvSpPr>
        <p:spPr>
          <a:xfrm>
            <a:off x="1828257" y="6444014"/>
            <a:ext cx="2808390" cy="432189"/>
          </a:xfrm>
          <a:prstGeom prst="rect">
            <a:avLst/>
          </a:prstGeom>
          <a:noFill/>
        </p:spPr>
        <p:txBody>
          <a:bodyPr vert="horz" wrap="square" lIns="72000" tIns="36000" rIns="72000" bIns="0" rtlCol="0" anchor="t" anchorCtr="0">
            <a:noAutofit/>
          </a:bodyPr>
          <a:lstStyle/>
          <a:p>
            <a:pPr algn="ctr" eaLnBrk="1" hangingPunct="1"/>
            <a:r>
              <a:rPr lang="ja-JP" altLang="en-US" sz="1200" dirty="0" smtClean="0">
                <a:latin typeface="+mn-lt"/>
                <a:ea typeface="+mn-ea"/>
              </a:rPr>
              <a:t>画面上で“見る”だけではなく</a:t>
            </a:r>
            <a:endParaRPr kumimoji="1" lang="ja-JP" altLang="en-US" sz="1200" dirty="0" smtClean="0">
              <a:latin typeface="+mn-lt"/>
              <a:ea typeface="+mn-ea"/>
            </a:endParaRPr>
          </a:p>
        </p:txBody>
      </p:sp>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0499" r="9190"/>
          <a:stretch/>
        </p:blipFill>
        <p:spPr>
          <a:xfrm>
            <a:off x="5633946" y="4329410"/>
            <a:ext cx="3600500" cy="2114797"/>
          </a:xfrm>
          <a:prstGeom prst="rect">
            <a:avLst/>
          </a:prstGeom>
        </p:spPr>
      </p:pic>
      <p:sp>
        <p:nvSpPr>
          <p:cNvPr id="10" name="テキスト ボックス 9"/>
          <p:cNvSpPr txBox="1"/>
          <p:nvPr/>
        </p:nvSpPr>
        <p:spPr>
          <a:xfrm>
            <a:off x="6000662" y="6444078"/>
            <a:ext cx="2808390" cy="432189"/>
          </a:xfrm>
          <a:prstGeom prst="rect">
            <a:avLst/>
          </a:prstGeom>
          <a:noFill/>
        </p:spPr>
        <p:txBody>
          <a:bodyPr vert="horz" wrap="square" lIns="72000" tIns="36000" rIns="72000" bIns="0" rtlCol="0" anchor="t" anchorCtr="0">
            <a:noAutofit/>
          </a:bodyPr>
          <a:lstStyle/>
          <a:p>
            <a:pPr algn="ctr" eaLnBrk="1" hangingPunct="1"/>
            <a:r>
              <a:rPr lang="ja-JP" altLang="en-US" sz="1200" dirty="0" smtClean="0">
                <a:latin typeface="+mn-lt"/>
                <a:ea typeface="+mn-ea"/>
              </a:rPr>
              <a:t>仮想空間で“体験”することが出来る</a:t>
            </a:r>
            <a:endParaRPr kumimoji="1" lang="ja-JP" altLang="en-US" sz="1200" dirty="0" smtClean="0">
              <a:latin typeface="+mn-lt"/>
              <a:ea typeface="+mn-ea"/>
            </a:endParaRPr>
          </a:p>
        </p:txBody>
      </p:sp>
      <p:sp>
        <p:nvSpPr>
          <p:cNvPr id="12" name="角丸四角形 11"/>
          <p:cNvSpPr/>
          <p:nvPr/>
        </p:nvSpPr>
        <p:spPr>
          <a:xfrm>
            <a:off x="5561935" y="1788861"/>
            <a:ext cx="3600501" cy="1918429"/>
          </a:xfrm>
          <a:prstGeom prst="roundRect">
            <a:avLst/>
          </a:prstGeom>
          <a:noFill/>
          <a:ln w="28575">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13" name="テキスト ボックス 12"/>
          <p:cNvSpPr txBox="1"/>
          <p:nvPr/>
        </p:nvSpPr>
        <p:spPr>
          <a:xfrm>
            <a:off x="5607080" y="1875389"/>
            <a:ext cx="3555355" cy="672248"/>
          </a:xfrm>
          <a:prstGeom prst="rect">
            <a:avLst/>
          </a:prstGeom>
          <a:noFill/>
        </p:spPr>
        <p:txBody>
          <a:bodyPr vert="horz" wrap="square" lIns="72000" tIns="36000" rIns="72000" bIns="0" rtlCol="0" anchor="t" anchorCtr="0">
            <a:noAutofit/>
          </a:bodyPr>
          <a:lstStyle/>
          <a:p>
            <a:pPr eaLnBrk="1" hangingPunct="1"/>
            <a:r>
              <a:rPr lang="en-US" altLang="ja-JP" sz="1200" dirty="0" smtClean="0">
                <a:latin typeface="+mn-lt"/>
                <a:ea typeface="+mn-ea"/>
              </a:rPr>
              <a:t>【</a:t>
            </a:r>
            <a:r>
              <a:rPr lang="ja-JP" altLang="en-US" sz="1200" dirty="0" smtClean="0">
                <a:latin typeface="+mn-lt"/>
                <a:ea typeface="+mn-ea"/>
              </a:rPr>
              <a:t>メタバースで出来ること</a:t>
            </a:r>
            <a:r>
              <a:rPr lang="en-US" altLang="ja-JP" sz="1200" dirty="0" smtClean="0">
                <a:latin typeface="+mn-lt"/>
                <a:ea typeface="+mn-ea"/>
              </a:rPr>
              <a:t>】</a:t>
            </a:r>
          </a:p>
          <a:p>
            <a:pPr eaLnBrk="1" hangingPunct="1"/>
            <a:endParaRPr lang="en-US" altLang="ja-JP" sz="1200" dirty="0" smtClean="0">
              <a:latin typeface="+mn-lt"/>
              <a:ea typeface="+mn-ea"/>
            </a:endParaRPr>
          </a:p>
          <a:p>
            <a:r>
              <a:rPr lang="ja-JP" altLang="en-US" sz="1400" b="1" dirty="0" smtClean="0">
                <a:solidFill>
                  <a:schemeClr val="tx2"/>
                </a:solidFill>
                <a:latin typeface="メイリオ" panose="020B0604030504040204" pitchFamily="50" charset="-128"/>
                <a:ea typeface="メイリオ" panose="020B0604030504040204" pitchFamily="50" charset="-128"/>
              </a:rPr>
              <a:t>仮想空間で現実に近いコミュニケーションが取れる</a:t>
            </a:r>
            <a:endParaRPr lang="en-US" altLang="ja-JP" sz="1400" b="1" dirty="0">
              <a:solidFill>
                <a:schemeClr val="tx2"/>
              </a:solidFill>
              <a:latin typeface="メイリオ" panose="020B0604030504040204" pitchFamily="50" charset="-128"/>
              <a:ea typeface="メイリオ" panose="020B0604030504040204" pitchFamily="50" charset="-128"/>
            </a:endParaRPr>
          </a:p>
          <a:p>
            <a:endParaRPr lang="en-US" altLang="ja-JP" sz="1100" dirty="0" smtClean="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①</a:t>
            </a:r>
            <a:r>
              <a:rPr lang="ja-JP" altLang="en-US" sz="1100" dirty="0">
                <a:latin typeface="メイリオ" panose="020B0604030504040204" pitchFamily="50" charset="-128"/>
                <a:ea typeface="メイリオ" panose="020B0604030504040204" pitchFamily="50" charset="-128"/>
              </a:rPr>
              <a:t>仮想</a:t>
            </a:r>
            <a:r>
              <a:rPr lang="ja-JP" altLang="en-US" sz="1100" dirty="0" smtClean="0">
                <a:latin typeface="メイリオ" panose="020B0604030504040204" pitchFamily="50" charset="-128"/>
                <a:ea typeface="メイリオ" panose="020B0604030504040204" pitchFamily="50" charset="-128"/>
              </a:rPr>
              <a:t>空間上でイベントを体験する</a:t>
            </a:r>
            <a:endParaRPr lang="en-US" altLang="ja-JP" sz="1100" dirty="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②</a:t>
            </a:r>
            <a:r>
              <a:rPr lang="ja-JP" altLang="en-US" sz="1100" dirty="0">
                <a:latin typeface="メイリオ" panose="020B0604030504040204" pitchFamily="50" charset="-128"/>
                <a:ea typeface="メイリオ" panose="020B0604030504040204" pitchFamily="50" charset="-128"/>
              </a:rPr>
              <a:t>コミュニケーション</a:t>
            </a:r>
            <a:r>
              <a:rPr lang="ja-JP" altLang="en-US" sz="1100" dirty="0" smtClean="0">
                <a:latin typeface="メイリオ" panose="020B0604030504040204" pitchFamily="50" charset="-128"/>
                <a:ea typeface="メイリオ" panose="020B0604030504040204" pitchFamily="50" charset="-128"/>
              </a:rPr>
              <a:t>が希薄になりがちなオンラインミーティングなどのビジネスで活用する</a:t>
            </a:r>
            <a:endParaRPr lang="en-US" altLang="ja-JP" sz="1100" dirty="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③建物や会場など、空間を自由に構築可能</a:t>
            </a:r>
            <a:endParaRPr lang="en-US" altLang="ja-JP" sz="1100" dirty="0" smtClean="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405" y="3995838"/>
            <a:ext cx="2891241" cy="2450318"/>
          </a:xfrm>
          <a:prstGeom prst="rect">
            <a:avLst/>
          </a:prstGeom>
        </p:spPr>
      </p:pic>
    </p:spTree>
    <p:extLst>
      <p:ext uri="{BB962C8B-B14F-4D97-AF65-F5344CB8AC3E}">
        <p14:creationId xmlns:p14="http://schemas.microsoft.com/office/powerpoint/2010/main" val="882515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通信回線</a:t>
            </a:r>
            <a:r>
              <a:rPr lang="ja-JP" altLang="en-US" dirty="0" smtClean="0"/>
              <a:t>の変化によるデジタル環境の変化</a:t>
            </a:r>
            <a:endParaRPr kumimoji="1" lang="ja-JP" altLang="en-US"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2</a:t>
            </a:fld>
            <a:endParaRPr lang="en-US" dirty="0"/>
          </a:p>
        </p:txBody>
      </p:sp>
      <p:graphicFrame>
        <p:nvGraphicFramePr>
          <p:cNvPr id="4" name="図表 3"/>
          <p:cNvGraphicFramePr/>
          <p:nvPr>
            <p:extLst>
              <p:ext uri="{D42A27DB-BD31-4B8C-83A1-F6EECF244321}">
                <p14:modId xmlns:p14="http://schemas.microsoft.com/office/powerpoint/2010/main" val="3384368544"/>
              </p:ext>
            </p:extLst>
          </p:nvPr>
        </p:nvGraphicFramePr>
        <p:xfrm>
          <a:off x="619702" y="1619538"/>
          <a:ext cx="6156855" cy="2232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9006" y="1619537"/>
            <a:ext cx="3284721" cy="5113051"/>
          </a:xfrm>
          <a:prstGeom prst="rect">
            <a:avLst/>
          </a:prstGeom>
        </p:spPr>
      </p:pic>
      <p:sp>
        <p:nvSpPr>
          <p:cNvPr id="6" name="角丸四角形 5"/>
          <p:cNvSpPr/>
          <p:nvPr/>
        </p:nvSpPr>
        <p:spPr>
          <a:xfrm>
            <a:off x="618258" y="3995867"/>
            <a:ext cx="1836255" cy="2681308"/>
          </a:xfrm>
          <a:prstGeom prst="roundRect">
            <a:avLst/>
          </a:prstGeom>
          <a:noFill/>
          <a:ln>
            <a:solidFill>
              <a:schemeClr val="tx2">
                <a:lumMod val="40000"/>
                <a:lumOff val="60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kumimoji="1" lang="en-US" altLang="ja-JP" sz="1200" dirty="0" smtClean="0">
                <a:solidFill>
                  <a:prstClr val="black"/>
                </a:solidFill>
                <a:latin typeface="+mn-ea"/>
                <a:ea typeface="+mn-ea"/>
              </a:rPr>
              <a:t>2001</a:t>
            </a:r>
            <a:r>
              <a:rPr kumimoji="1" lang="ja-JP" altLang="en-US" sz="1200" dirty="0" smtClean="0">
                <a:solidFill>
                  <a:prstClr val="black"/>
                </a:solidFill>
                <a:latin typeface="+mn-ea"/>
                <a:ea typeface="+mn-ea"/>
              </a:rPr>
              <a:t>年登場</a:t>
            </a:r>
            <a:endParaRPr kumimoji="1" lang="en-US" altLang="ja-JP" sz="1200" dirty="0" smtClean="0">
              <a:solidFill>
                <a:prstClr val="black"/>
              </a:solidFill>
              <a:latin typeface="+mn-ea"/>
              <a:ea typeface="+mn-ea"/>
            </a:endParaRPr>
          </a:p>
          <a:p>
            <a:pPr algn="ctr"/>
            <a:endParaRPr lang="en-US" altLang="ja-JP" sz="1200" b="1" dirty="0" smtClean="0">
              <a:solidFill>
                <a:schemeClr val="tx2">
                  <a:lumMod val="40000"/>
                  <a:lumOff val="60000"/>
                </a:schemeClr>
              </a:solidFill>
              <a:latin typeface="+mn-ea"/>
              <a:ea typeface="+mn-ea"/>
            </a:endParaRPr>
          </a:p>
          <a:p>
            <a:pPr algn="ctr"/>
            <a:r>
              <a:rPr lang="ja-JP" altLang="en-US" sz="1200" b="1" dirty="0" smtClean="0">
                <a:solidFill>
                  <a:schemeClr val="tx2">
                    <a:lumMod val="40000"/>
                    <a:lumOff val="60000"/>
                  </a:schemeClr>
                </a:solidFill>
                <a:latin typeface="+mn-ea"/>
                <a:ea typeface="+mn-ea"/>
              </a:rPr>
              <a:t>世界</a:t>
            </a:r>
            <a:r>
              <a:rPr lang="ja-JP" altLang="en-US" sz="1200" b="1" dirty="0">
                <a:solidFill>
                  <a:schemeClr val="tx2">
                    <a:lumMod val="40000"/>
                    <a:lumOff val="60000"/>
                  </a:schemeClr>
                </a:solidFill>
                <a:latin typeface="+mn-ea"/>
                <a:ea typeface="+mn-ea"/>
              </a:rPr>
              <a:t>標準と</a:t>
            </a:r>
            <a:r>
              <a:rPr lang="ja-JP" altLang="en-US" sz="1200" b="1" dirty="0" smtClean="0">
                <a:solidFill>
                  <a:schemeClr val="tx2">
                    <a:lumMod val="40000"/>
                    <a:lumOff val="60000"/>
                  </a:schemeClr>
                </a:solidFill>
                <a:latin typeface="+mn-ea"/>
                <a:ea typeface="+mn-ea"/>
              </a:rPr>
              <a:t>なった</a:t>
            </a:r>
            <a:endParaRPr lang="en-US" altLang="ja-JP" sz="1200" b="1" dirty="0" smtClean="0">
              <a:solidFill>
                <a:schemeClr val="tx2">
                  <a:lumMod val="40000"/>
                  <a:lumOff val="60000"/>
                </a:schemeClr>
              </a:solidFill>
              <a:latin typeface="+mn-ea"/>
              <a:ea typeface="+mn-ea"/>
            </a:endParaRPr>
          </a:p>
          <a:p>
            <a:pPr algn="ctr"/>
            <a:r>
              <a:rPr lang="ja-JP" altLang="en-US" sz="1200" b="1" dirty="0" smtClean="0">
                <a:solidFill>
                  <a:schemeClr val="tx2">
                    <a:lumMod val="40000"/>
                    <a:lumOff val="60000"/>
                  </a:schemeClr>
                </a:solidFill>
                <a:latin typeface="+mn-ea"/>
                <a:ea typeface="+mn-ea"/>
              </a:rPr>
              <a:t>高速</a:t>
            </a:r>
            <a:r>
              <a:rPr lang="ja-JP" altLang="en-US" sz="1200" b="1" dirty="0">
                <a:solidFill>
                  <a:schemeClr val="tx2">
                    <a:lumMod val="40000"/>
                    <a:lumOff val="60000"/>
                  </a:schemeClr>
                </a:solidFill>
                <a:latin typeface="+mn-ea"/>
                <a:ea typeface="+mn-ea"/>
              </a:rPr>
              <a:t>通信規格</a:t>
            </a:r>
          </a:p>
          <a:p>
            <a:pPr algn="ctr"/>
            <a:endParaRPr kumimoji="1" lang="en-US" altLang="ja-JP" sz="1200" dirty="0" smtClean="0">
              <a:solidFill>
                <a:prstClr val="black"/>
              </a:solidFill>
              <a:latin typeface="+mn-ea"/>
              <a:ea typeface="+mn-ea"/>
            </a:endParaRPr>
          </a:p>
          <a:p>
            <a:pPr algn="ctr"/>
            <a:endParaRPr lang="en-US" altLang="ja-JP" sz="1200" dirty="0">
              <a:solidFill>
                <a:prstClr val="black"/>
              </a:solidFill>
              <a:latin typeface="+mn-ea"/>
              <a:ea typeface="+mn-ea"/>
            </a:endParaRPr>
          </a:p>
          <a:p>
            <a:pPr algn="ctr"/>
            <a:endParaRPr kumimoji="1" lang="en-US" altLang="ja-JP" sz="1200" dirty="0" smtClean="0">
              <a:solidFill>
                <a:prstClr val="black"/>
              </a:solidFill>
              <a:latin typeface="+mn-ea"/>
              <a:ea typeface="+mn-ea"/>
            </a:endParaRPr>
          </a:p>
          <a:p>
            <a:pPr algn="ctr"/>
            <a:endParaRPr lang="en-US" altLang="ja-JP" sz="1200" dirty="0">
              <a:solidFill>
                <a:prstClr val="black"/>
              </a:solidFill>
              <a:latin typeface="+mn-ea"/>
              <a:ea typeface="+mn-ea"/>
            </a:endParaRPr>
          </a:p>
          <a:p>
            <a:pPr algn="ctr"/>
            <a:endParaRPr kumimoji="1" lang="en-US" altLang="ja-JP" sz="1200" dirty="0" smtClean="0">
              <a:solidFill>
                <a:prstClr val="black"/>
              </a:solidFill>
              <a:latin typeface="+mn-ea"/>
              <a:ea typeface="+mn-ea"/>
            </a:endParaRPr>
          </a:p>
          <a:p>
            <a:pPr algn="ctr"/>
            <a:endParaRPr kumimoji="1" lang="en-US" altLang="ja-JP" sz="1200" dirty="0" smtClean="0">
              <a:solidFill>
                <a:prstClr val="black"/>
              </a:solidFill>
              <a:latin typeface="+mn-ea"/>
              <a:ea typeface="+mn-ea"/>
            </a:endParaRPr>
          </a:p>
          <a:p>
            <a:pPr algn="ctr"/>
            <a:r>
              <a:rPr lang="ja-JP" altLang="en-US" sz="1200" dirty="0">
                <a:latin typeface="+mn-ea"/>
                <a:ea typeface="+mn-ea"/>
              </a:rPr>
              <a:t>写真</a:t>
            </a:r>
            <a:r>
              <a:rPr lang="ja-JP" altLang="en-US" sz="1200" dirty="0" smtClean="0">
                <a:latin typeface="+mn-ea"/>
                <a:ea typeface="+mn-ea"/>
              </a:rPr>
              <a:t>・</a:t>
            </a:r>
            <a:r>
              <a:rPr lang="ja-JP" altLang="en-US" sz="1200" dirty="0">
                <a:latin typeface="+mn-ea"/>
                <a:ea typeface="+mn-ea"/>
              </a:rPr>
              <a:t>音声</a:t>
            </a:r>
            <a:r>
              <a:rPr lang="ja-JP" altLang="en-US" sz="1200" dirty="0" smtClean="0">
                <a:latin typeface="+mn-ea"/>
                <a:ea typeface="+mn-ea"/>
              </a:rPr>
              <a:t>などの</a:t>
            </a:r>
            <a:endParaRPr lang="en-US" altLang="ja-JP" sz="1200" dirty="0" smtClean="0">
              <a:latin typeface="+mn-ea"/>
              <a:ea typeface="+mn-ea"/>
            </a:endParaRPr>
          </a:p>
          <a:p>
            <a:pPr algn="ctr"/>
            <a:r>
              <a:rPr lang="ja-JP" altLang="en-US" sz="1200" dirty="0" smtClean="0">
                <a:latin typeface="+mn-ea"/>
                <a:ea typeface="+mn-ea"/>
              </a:rPr>
              <a:t>コンテンツが充実</a:t>
            </a:r>
            <a:endParaRPr kumimoji="1" lang="en-US" altLang="ja-JP" sz="1200" dirty="0" smtClean="0">
              <a:solidFill>
                <a:prstClr val="black"/>
              </a:solidFill>
              <a:latin typeface="+mn-ea"/>
              <a:ea typeface="+mn-ea"/>
            </a:endParaRPr>
          </a:p>
        </p:txBody>
      </p:sp>
      <p:sp>
        <p:nvSpPr>
          <p:cNvPr id="46" name="角丸四角形 45"/>
          <p:cNvSpPr/>
          <p:nvPr/>
        </p:nvSpPr>
        <p:spPr>
          <a:xfrm>
            <a:off x="2778557" y="3995866"/>
            <a:ext cx="1836255" cy="2681307"/>
          </a:xfrm>
          <a:prstGeom prst="roundRect">
            <a:avLst/>
          </a:prstGeom>
          <a:noFill/>
          <a:ln>
            <a:solidFill>
              <a:schemeClr val="tx2">
                <a:lumMod val="60000"/>
                <a:lumOff val="40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lang="en-US" altLang="ja-JP" sz="1200" dirty="0" smtClean="0">
                <a:solidFill>
                  <a:prstClr val="black"/>
                </a:solidFill>
                <a:latin typeface="+mn-ea"/>
                <a:ea typeface="+mn-ea"/>
              </a:rPr>
              <a:t>2012</a:t>
            </a:r>
            <a:r>
              <a:rPr lang="ja-JP" altLang="en-US" sz="1200" dirty="0" smtClean="0">
                <a:solidFill>
                  <a:prstClr val="black"/>
                </a:solidFill>
                <a:latin typeface="+mn-ea"/>
                <a:ea typeface="+mn-ea"/>
              </a:rPr>
              <a:t>年</a:t>
            </a:r>
            <a:r>
              <a:rPr lang="ja-JP" altLang="en-US" sz="1200" dirty="0">
                <a:solidFill>
                  <a:prstClr val="black"/>
                </a:solidFill>
                <a:latin typeface="+mn-ea"/>
                <a:ea typeface="+mn-ea"/>
              </a:rPr>
              <a:t>登場</a:t>
            </a:r>
            <a:endParaRPr lang="en-US" altLang="ja-JP" sz="1200" dirty="0">
              <a:solidFill>
                <a:prstClr val="black"/>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r>
              <a:rPr lang="en-US" altLang="ja-JP" sz="1200" b="1" dirty="0" smtClean="0">
                <a:solidFill>
                  <a:schemeClr val="tx2">
                    <a:lumMod val="60000"/>
                    <a:lumOff val="40000"/>
                  </a:schemeClr>
                </a:solidFill>
                <a:latin typeface="+mn-ea"/>
                <a:ea typeface="+mn-ea"/>
              </a:rPr>
              <a:t>3G</a:t>
            </a:r>
            <a:r>
              <a:rPr lang="ja-JP" altLang="en-US" sz="1200" b="1" dirty="0" smtClean="0">
                <a:solidFill>
                  <a:schemeClr val="tx2">
                    <a:lumMod val="60000"/>
                    <a:lumOff val="40000"/>
                  </a:schemeClr>
                </a:solidFill>
                <a:latin typeface="+mn-ea"/>
                <a:ea typeface="+mn-ea"/>
              </a:rPr>
              <a:t>をさらに高速化</a:t>
            </a:r>
            <a:endParaRPr lang="en-US" altLang="ja-JP" sz="1200" b="1" dirty="0">
              <a:solidFill>
                <a:schemeClr val="tx2">
                  <a:lumMod val="60000"/>
                  <a:lumOff val="40000"/>
                </a:schemeClr>
              </a:solidFill>
              <a:latin typeface="+mn-ea"/>
              <a:ea typeface="+mn-ea"/>
            </a:endParaRPr>
          </a:p>
          <a:p>
            <a:pPr algn="ctr"/>
            <a:r>
              <a:rPr lang="en-US" altLang="ja-JP" sz="1200" b="1" dirty="0" smtClean="0">
                <a:solidFill>
                  <a:schemeClr val="tx2">
                    <a:lumMod val="60000"/>
                    <a:lumOff val="40000"/>
                  </a:schemeClr>
                </a:solidFill>
                <a:latin typeface="+mn-ea"/>
                <a:ea typeface="+mn-ea"/>
              </a:rPr>
              <a:t>LTE</a:t>
            </a:r>
            <a:r>
              <a:rPr lang="ja-JP" altLang="en-US" sz="1200" b="1" dirty="0" smtClean="0">
                <a:solidFill>
                  <a:schemeClr val="tx2">
                    <a:lumMod val="60000"/>
                    <a:lumOff val="40000"/>
                  </a:schemeClr>
                </a:solidFill>
                <a:latin typeface="+mn-ea"/>
                <a:ea typeface="+mn-ea"/>
              </a:rPr>
              <a:t>の登場</a:t>
            </a:r>
            <a:endParaRPr lang="ja-JP" altLang="en-US" sz="1200" b="1" dirty="0">
              <a:solidFill>
                <a:schemeClr val="tx2">
                  <a:lumMod val="60000"/>
                  <a:lumOff val="40000"/>
                </a:schemeClr>
              </a:solidFill>
              <a:latin typeface="+mn-ea"/>
              <a:ea typeface="+mn-ea"/>
            </a:endParaRPr>
          </a:p>
          <a:p>
            <a:pPr algn="ctr"/>
            <a:endParaRPr lang="en-US" altLang="ja-JP" sz="1200" dirty="0" smtClean="0">
              <a:solidFill>
                <a:prstClr val="black"/>
              </a:solidFill>
              <a:latin typeface="+mn-ea"/>
              <a:ea typeface="+mn-ea"/>
            </a:endParaRPr>
          </a:p>
          <a:p>
            <a:pPr algn="ctr"/>
            <a:endParaRPr lang="en-US" altLang="ja-JP" sz="1200" dirty="0">
              <a:solidFill>
                <a:prstClr val="black"/>
              </a:solidFill>
              <a:latin typeface="+mn-ea"/>
              <a:ea typeface="+mn-ea"/>
            </a:endParaRPr>
          </a:p>
          <a:p>
            <a:pPr algn="ctr"/>
            <a:endParaRPr lang="en-US" altLang="ja-JP" sz="1200" dirty="0" smtClean="0">
              <a:solidFill>
                <a:prstClr val="black"/>
              </a:solidFill>
              <a:latin typeface="+mn-ea"/>
              <a:ea typeface="+mn-ea"/>
            </a:endParaRPr>
          </a:p>
          <a:p>
            <a:pPr algn="ctr"/>
            <a:endParaRPr lang="en-US" altLang="ja-JP" sz="1200" dirty="0">
              <a:solidFill>
                <a:prstClr val="black"/>
              </a:solidFill>
              <a:latin typeface="+mn-ea"/>
              <a:ea typeface="+mn-ea"/>
            </a:endParaRPr>
          </a:p>
          <a:p>
            <a:pPr algn="ctr"/>
            <a:endParaRPr lang="en-US" altLang="ja-JP" sz="1200" dirty="0" smtClean="0">
              <a:solidFill>
                <a:prstClr val="black"/>
              </a:solidFill>
              <a:latin typeface="+mn-ea"/>
              <a:ea typeface="+mn-ea"/>
            </a:endParaRPr>
          </a:p>
          <a:p>
            <a:pPr algn="ctr"/>
            <a:endParaRPr lang="en-US" altLang="ja-JP" sz="1200" dirty="0">
              <a:solidFill>
                <a:prstClr val="black"/>
              </a:solidFill>
              <a:latin typeface="+mn-ea"/>
              <a:ea typeface="+mn-ea"/>
            </a:endParaRPr>
          </a:p>
          <a:p>
            <a:pPr algn="ctr"/>
            <a:r>
              <a:rPr lang="ja-JP" altLang="en-US" sz="1200" dirty="0" smtClean="0">
                <a:latin typeface="+mn-ea"/>
                <a:ea typeface="+mn-ea"/>
              </a:rPr>
              <a:t>動画・映像などの</a:t>
            </a:r>
            <a:endParaRPr lang="en-US" altLang="ja-JP" sz="1200" dirty="0">
              <a:latin typeface="+mn-ea"/>
              <a:ea typeface="+mn-ea"/>
            </a:endParaRPr>
          </a:p>
          <a:p>
            <a:pPr algn="ctr"/>
            <a:r>
              <a:rPr lang="ja-JP" altLang="en-US" sz="1200" dirty="0">
                <a:latin typeface="+mn-ea"/>
                <a:ea typeface="+mn-ea"/>
              </a:rPr>
              <a:t>コンテンツが充実</a:t>
            </a:r>
            <a:endParaRPr lang="en-US" altLang="ja-JP" sz="1200" dirty="0">
              <a:solidFill>
                <a:prstClr val="black"/>
              </a:solidFill>
              <a:latin typeface="+mn-ea"/>
              <a:ea typeface="+mn-ea"/>
            </a:endParaRPr>
          </a:p>
        </p:txBody>
      </p:sp>
      <p:sp>
        <p:nvSpPr>
          <p:cNvPr id="47" name="角丸四角形 46"/>
          <p:cNvSpPr/>
          <p:nvPr/>
        </p:nvSpPr>
        <p:spPr>
          <a:xfrm>
            <a:off x="4938859" y="3995867"/>
            <a:ext cx="1826706" cy="2681306"/>
          </a:xfrm>
          <a:prstGeom prst="roundRect">
            <a:avLst/>
          </a:prstGeom>
          <a:noFill/>
          <a:ln>
            <a:solidFill>
              <a:schemeClr val="tx2">
                <a:lumMod val="75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lang="en-US" altLang="ja-JP" sz="1200" dirty="0" smtClean="0">
                <a:solidFill>
                  <a:prstClr val="black"/>
                </a:solidFill>
                <a:latin typeface="+mn-ea"/>
                <a:ea typeface="+mn-ea"/>
              </a:rPr>
              <a:t>2020</a:t>
            </a:r>
            <a:r>
              <a:rPr lang="ja-JP" altLang="en-US" sz="1200" dirty="0" smtClean="0">
                <a:solidFill>
                  <a:prstClr val="black"/>
                </a:solidFill>
                <a:latin typeface="+mn-ea"/>
                <a:ea typeface="+mn-ea"/>
              </a:rPr>
              <a:t>年登場</a:t>
            </a:r>
            <a:endParaRPr lang="en-US" altLang="ja-JP" sz="1200" b="1" dirty="0" smtClean="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r>
              <a:rPr lang="ja-JP" altLang="en-US" sz="1200" b="1" dirty="0" smtClean="0">
                <a:solidFill>
                  <a:schemeClr val="tx2">
                    <a:lumMod val="75000"/>
                  </a:schemeClr>
                </a:solidFill>
                <a:latin typeface="+mn-ea"/>
                <a:ea typeface="+mn-ea"/>
              </a:rPr>
              <a:t>超高速大容量</a:t>
            </a:r>
            <a:endParaRPr lang="en-US" altLang="ja-JP" sz="1200" b="1" dirty="0" smtClean="0">
              <a:solidFill>
                <a:schemeClr val="tx2">
                  <a:lumMod val="75000"/>
                </a:schemeClr>
              </a:solidFill>
              <a:latin typeface="+mn-ea"/>
              <a:ea typeface="+mn-ea"/>
            </a:endParaRPr>
          </a:p>
          <a:p>
            <a:pPr algn="ctr"/>
            <a:r>
              <a:rPr lang="ja-JP" altLang="en-US" sz="1200" b="1" dirty="0" smtClean="0">
                <a:solidFill>
                  <a:schemeClr val="tx2">
                    <a:lumMod val="75000"/>
                  </a:schemeClr>
                </a:solidFill>
                <a:latin typeface="+mn-ea"/>
                <a:ea typeface="+mn-ea"/>
              </a:rPr>
              <a:t>超高信頼低遅延</a:t>
            </a:r>
            <a:endParaRPr lang="en-US" altLang="ja-JP" sz="1200" b="1" dirty="0" smtClean="0">
              <a:solidFill>
                <a:schemeClr val="tx2">
                  <a:lumMod val="75000"/>
                </a:schemeClr>
              </a:solidFill>
              <a:latin typeface="+mn-ea"/>
              <a:ea typeface="+mn-ea"/>
            </a:endParaRPr>
          </a:p>
          <a:p>
            <a:pPr algn="ctr"/>
            <a:r>
              <a:rPr lang="ja-JP" altLang="en-US" sz="1200" b="1" dirty="0" smtClean="0">
                <a:solidFill>
                  <a:schemeClr val="tx2">
                    <a:lumMod val="75000"/>
                  </a:schemeClr>
                </a:solidFill>
                <a:latin typeface="+mn-ea"/>
                <a:ea typeface="+mn-ea"/>
              </a:rPr>
              <a:t>超大量端末同時接続</a:t>
            </a:r>
            <a:endParaRPr lang="en-US" altLang="ja-JP" sz="1200" b="1" dirty="0" smtClean="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p:txBody>
      </p:sp>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108" y="5220037"/>
            <a:ext cx="504070" cy="504070"/>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0094" y="5220037"/>
            <a:ext cx="504070" cy="504070"/>
          </a:xfrm>
          <a:prstGeom prst="rect">
            <a:avLst/>
          </a:prstGeom>
        </p:spPr>
      </p:pic>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9443" y="5236099"/>
            <a:ext cx="488007" cy="488007"/>
          </a:xfrm>
          <a:prstGeom prst="rect">
            <a:avLst/>
          </a:prstGeom>
        </p:spPr>
      </p:pic>
      <p:pic>
        <p:nvPicPr>
          <p:cNvPr id="15" name="図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5526" y="5230440"/>
            <a:ext cx="533017" cy="533017"/>
          </a:xfrm>
          <a:prstGeom prst="rect">
            <a:avLst/>
          </a:prstGeom>
        </p:spPr>
      </p:pic>
      <p:pic>
        <p:nvPicPr>
          <p:cNvPr id="16" name="図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1187" y="5273895"/>
            <a:ext cx="979124" cy="979124"/>
          </a:xfrm>
          <a:prstGeom prst="rect">
            <a:avLst/>
          </a:prstGeom>
        </p:spPr>
      </p:pic>
      <p:sp>
        <p:nvSpPr>
          <p:cNvPr id="18" name="下矢印 17"/>
          <p:cNvSpPr/>
          <p:nvPr/>
        </p:nvSpPr>
        <p:spPr>
          <a:xfrm>
            <a:off x="1347751" y="3275767"/>
            <a:ext cx="377268" cy="720100"/>
          </a:xfrm>
          <a:prstGeom prst="downArrow">
            <a:avLst/>
          </a:prstGeom>
          <a:solidFill>
            <a:schemeClr val="tx2">
              <a:lumMod val="40000"/>
              <a:lumOff val="6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48" name="下矢印 47"/>
          <p:cNvSpPr/>
          <p:nvPr/>
        </p:nvSpPr>
        <p:spPr>
          <a:xfrm>
            <a:off x="3508050" y="3275638"/>
            <a:ext cx="377268" cy="720100"/>
          </a:xfrm>
          <a:prstGeom prst="downArrow">
            <a:avLst/>
          </a:prstGeom>
          <a:solidFill>
            <a:schemeClr val="tx2">
              <a:lumMod val="60000"/>
              <a:lumOff val="4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49" name="下矢印 48"/>
          <p:cNvSpPr/>
          <p:nvPr/>
        </p:nvSpPr>
        <p:spPr>
          <a:xfrm>
            <a:off x="5668349" y="3246759"/>
            <a:ext cx="377268" cy="720100"/>
          </a:xfrm>
          <a:prstGeom prst="downArrow">
            <a:avLst/>
          </a:prstGeom>
          <a:solidFill>
            <a:schemeClr val="tx2">
              <a:lumMod val="75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19" name="テキスト ボックス 18"/>
          <p:cNvSpPr txBox="1"/>
          <p:nvPr/>
        </p:nvSpPr>
        <p:spPr>
          <a:xfrm>
            <a:off x="520700" y="1042988"/>
            <a:ext cx="9723027" cy="576549"/>
          </a:xfrm>
          <a:prstGeom prst="rect">
            <a:avLst/>
          </a:prstGeom>
          <a:noFill/>
        </p:spPr>
        <p:txBody>
          <a:bodyPr vert="horz" wrap="square" lIns="72000" tIns="36000" rIns="72000" bIns="0" rtlCol="0" anchor="t" anchorCtr="0">
            <a:noAutofit/>
          </a:bodyPr>
          <a:lstStyle/>
          <a:p>
            <a:pPr eaLnBrk="1" hangingPunct="1"/>
            <a:r>
              <a:rPr kumimoji="1" lang="ja-JP" altLang="en-US" sz="1200" dirty="0" smtClean="0">
                <a:latin typeface="+mn-ea"/>
                <a:ea typeface="+mn-ea"/>
              </a:rPr>
              <a:t>通信回線の変化により、デジタル環境は大きく変化をしています。</a:t>
            </a:r>
            <a:endParaRPr kumimoji="1" lang="en-US" altLang="ja-JP" sz="1200" dirty="0" smtClean="0">
              <a:latin typeface="+mn-ea"/>
              <a:ea typeface="+mn-ea"/>
            </a:endParaRPr>
          </a:p>
          <a:p>
            <a:pPr eaLnBrk="1" hangingPunct="1"/>
            <a:r>
              <a:rPr lang="ja-JP" altLang="en-US" sz="1200" dirty="0" smtClean="0">
                <a:latin typeface="+mn-ea"/>
                <a:ea typeface="+mn-ea"/>
              </a:rPr>
              <a:t>それにより、今までは「写真を撮る」「動画を見る」だった環境が、</a:t>
            </a:r>
            <a:r>
              <a:rPr lang="ja-JP" altLang="en-US" sz="1200" b="1" dirty="0" smtClean="0">
                <a:solidFill>
                  <a:schemeClr val="tx2"/>
                </a:solidFill>
                <a:latin typeface="+mn-ea"/>
                <a:ea typeface="+mn-ea"/>
              </a:rPr>
              <a:t>「コンテンツを触る」</a:t>
            </a:r>
            <a:r>
              <a:rPr lang="ja-JP" altLang="en-US" sz="1200" dirty="0" smtClean="0">
                <a:latin typeface="+mn-ea"/>
                <a:ea typeface="+mn-ea"/>
              </a:rPr>
              <a:t>に移行しつつあります。</a:t>
            </a:r>
            <a:endParaRPr lang="ja-JP" altLang="en-US" sz="1200" dirty="0">
              <a:latin typeface="+mn-ea"/>
              <a:ea typeface="+mn-ea"/>
            </a:endParaRPr>
          </a:p>
          <a:p>
            <a:pPr eaLnBrk="1" hangingPunct="1"/>
            <a:endParaRPr kumimoji="1" lang="ja-JP" altLang="en-US" sz="1200" dirty="0" smtClean="0">
              <a:latin typeface="+mn-lt"/>
              <a:ea typeface="+mn-ea"/>
            </a:endParaRPr>
          </a:p>
        </p:txBody>
      </p:sp>
    </p:spTree>
    <p:extLst>
      <p:ext uri="{BB962C8B-B14F-4D97-AF65-F5344CB8AC3E}">
        <p14:creationId xmlns:p14="http://schemas.microsoft.com/office/powerpoint/2010/main" val="2318953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デジタル環境の</a:t>
            </a:r>
            <a:r>
              <a:rPr lang="ja-JP" altLang="en-US" dirty="0" smtClean="0"/>
              <a:t>変化による観光業の変化</a:t>
            </a:r>
            <a:endParaRPr kumimoji="1" lang="ja-JP" altLang="en-US"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3</a:t>
            </a:fld>
            <a:endParaRPr lang="en-US" dirty="0"/>
          </a:p>
        </p:txBody>
      </p:sp>
      <p:sp>
        <p:nvSpPr>
          <p:cNvPr id="10" name="テキスト ボックス 9"/>
          <p:cNvSpPr txBox="1"/>
          <p:nvPr/>
        </p:nvSpPr>
        <p:spPr>
          <a:xfrm>
            <a:off x="520700" y="1042988"/>
            <a:ext cx="9723027" cy="576549"/>
          </a:xfrm>
          <a:prstGeom prst="rect">
            <a:avLst/>
          </a:prstGeom>
          <a:noFill/>
        </p:spPr>
        <p:txBody>
          <a:bodyPr vert="horz" wrap="square" lIns="72000" tIns="36000" rIns="72000" bIns="0" rtlCol="0" anchor="t" anchorCtr="0">
            <a:noAutofit/>
          </a:bodyPr>
          <a:lstStyle/>
          <a:p>
            <a:pPr eaLnBrk="1" hangingPunct="1"/>
            <a:r>
              <a:rPr lang="ja-JP" altLang="en-US" sz="1200" dirty="0" smtClean="0">
                <a:latin typeface="+mn-ea"/>
                <a:ea typeface="+mn-ea"/>
              </a:rPr>
              <a:t>デジタル環境の変化に伴い、観光業も変化していく必要があります。すでに観光客は紙媒体での情報収集ではなく、</a:t>
            </a:r>
            <a:r>
              <a:rPr lang="en-US" altLang="ja-JP" sz="1200" dirty="0" smtClean="0">
                <a:latin typeface="+mn-ea"/>
                <a:ea typeface="+mn-ea"/>
              </a:rPr>
              <a:t>SNS</a:t>
            </a:r>
            <a:r>
              <a:rPr lang="ja-JP" altLang="en-US" sz="1200" dirty="0" smtClean="0">
                <a:latin typeface="+mn-ea"/>
                <a:ea typeface="+mn-ea"/>
              </a:rPr>
              <a:t>等の写真や動画で情報を得ています。今後は「読む観光パンフレット」から「動く観光パンフレット」、さらに</a:t>
            </a:r>
            <a:r>
              <a:rPr lang="ja-JP" altLang="en-US" sz="1200" b="1" dirty="0" smtClean="0">
                <a:solidFill>
                  <a:schemeClr val="tx2"/>
                </a:solidFill>
                <a:latin typeface="+mn-ea"/>
                <a:ea typeface="+mn-ea"/>
              </a:rPr>
              <a:t>「体験できる観光パンフレット」</a:t>
            </a:r>
            <a:r>
              <a:rPr lang="ja-JP" altLang="en-US" sz="1200" dirty="0" smtClean="0">
                <a:latin typeface="+mn-ea"/>
                <a:ea typeface="+mn-ea"/>
              </a:rPr>
              <a:t>への変化が想定されます。</a:t>
            </a:r>
            <a:endParaRPr kumimoji="1" lang="en-US" altLang="ja-JP" sz="1200" dirty="0" smtClean="0">
              <a:latin typeface="+mn-ea"/>
              <a:ea typeface="+mn-ea"/>
            </a:endParaRPr>
          </a:p>
        </p:txBody>
      </p:sp>
      <p:graphicFrame>
        <p:nvGraphicFramePr>
          <p:cNvPr id="5" name="図表 4"/>
          <p:cNvGraphicFramePr/>
          <p:nvPr>
            <p:extLst>
              <p:ext uri="{D42A27DB-BD31-4B8C-83A1-F6EECF244321}">
                <p14:modId xmlns:p14="http://schemas.microsoft.com/office/powerpoint/2010/main" val="3089357542"/>
              </p:ext>
            </p:extLst>
          </p:nvPr>
        </p:nvGraphicFramePr>
        <p:xfrm>
          <a:off x="619702" y="1619538"/>
          <a:ext cx="6156855" cy="2232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角丸四角形 5"/>
          <p:cNvSpPr/>
          <p:nvPr/>
        </p:nvSpPr>
        <p:spPr>
          <a:xfrm>
            <a:off x="618258" y="3995867"/>
            <a:ext cx="1836255" cy="2520350"/>
          </a:xfrm>
          <a:prstGeom prst="roundRect">
            <a:avLst/>
          </a:prstGeom>
          <a:noFill/>
          <a:ln>
            <a:solidFill>
              <a:schemeClr val="tx2">
                <a:lumMod val="40000"/>
                <a:lumOff val="60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kumimoji="1" lang="ja-JP" altLang="en-US" sz="1200" b="1" dirty="0" smtClean="0">
                <a:solidFill>
                  <a:schemeClr val="tx2">
                    <a:lumMod val="40000"/>
                    <a:lumOff val="60000"/>
                  </a:schemeClr>
                </a:solidFill>
                <a:latin typeface="+mn-ea"/>
                <a:ea typeface="+mn-ea"/>
              </a:rPr>
              <a:t>読む</a:t>
            </a:r>
            <a:endParaRPr kumimoji="1" lang="en-US" altLang="ja-JP" sz="1200" b="1" dirty="0" smtClean="0">
              <a:solidFill>
                <a:schemeClr val="tx2">
                  <a:lumMod val="40000"/>
                  <a:lumOff val="60000"/>
                </a:schemeClr>
              </a:solidFill>
              <a:latin typeface="+mn-ea"/>
              <a:ea typeface="+mn-ea"/>
            </a:endParaRPr>
          </a:p>
          <a:p>
            <a:pPr algn="ctr"/>
            <a:r>
              <a:rPr kumimoji="1" lang="ja-JP" altLang="en-US" sz="1200" b="1" dirty="0" smtClean="0">
                <a:solidFill>
                  <a:schemeClr val="tx2">
                    <a:lumMod val="40000"/>
                    <a:lumOff val="60000"/>
                  </a:schemeClr>
                </a:solidFill>
                <a:latin typeface="+mn-ea"/>
                <a:ea typeface="+mn-ea"/>
              </a:rPr>
              <a:t>観光パンフレット</a:t>
            </a:r>
            <a:endParaRPr kumimoji="1" lang="en-US" altLang="ja-JP" sz="1200" b="1" dirty="0" smtClean="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a:p>
            <a:pPr algn="ctr"/>
            <a:endParaRPr lang="en-US" altLang="ja-JP" sz="1200" b="1" dirty="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a:p>
            <a:pPr algn="ctr"/>
            <a:endParaRPr lang="en-US" altLang="ja-JP" sz="1200" b="1" dirty="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a:p>
            <a:pPr algn="ctr"/>
            <a:endParaRPr lang="en-US" altLang="ja-JP" sz="1200" b="1" dirty="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a:p>
            <a:pPr algn="ctr"/>
            <a:endParaRPr kumimoji="1" lang="en-US" altLang="ja-JP" sz="1200" b="1" dirty="0" smtClean="0">
              <a:solidFill>
                <a:schemeClr val="tx2">
                  <a:lumMod val="40000"/>
                  <a:lumOff val="60000"/>
                </a:schemeClr>
              </a:solidFill>
              <a:latin typeface="+mn-ea"/>
              <a:ea typeface="+mn-ea"/>
            </a:endParaRPr>
          </a:p>
        </p:txBody>
      </p:sp>
      <p:sp>
        <p:nvSpPr>
          <p:cNvPr id="7" name="角丸四角形 6"/>
          <p:cNvSpPr/>
          <p:nvPr/>
        </p:nvSpPr>
        <p:spPr>
          <a:xfrm>
            <a:off x="2778557" y="3995867"/>
            <a:ext cx="1836255" cy="2520350"/>
          </a:xfrm>
          <a:prstGeom prst="roundRect">
            <a:avLst/>
          </a:prstGeom>
          <a:noFill/>
          <a:ln>
            <a:solidFill>
              <a:schemeClr val="tx2">
                <a:lumMod val="60000"/>
                <a:lumOff val="40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lang="ja-JP" altLang="en-US" sz="1200" b="1" dirty="0" smtClean="0">
                <a:solidFill>
                  <a:schemeClr val="tx2">
                    <a:lumMod val="60000"/>
                    <a:lumOff val="40000"/>
                  </a:schemeClr>
                </a:solidFill>
                <a:latin typeface="+mn-ea"/>
                <a:ea typeface="+mn-ea"/>
              </a:rPr>
              <a:t>動く</a:t>
            </a:r>
            <a:endParaRPr lang="en-US" altLang="ja-JP" sz="1200" b="1" dirty="0" smtClean="0">
              <a:solidFill>
                <a:schemeClr val="tx2">
                  <a:lumMod val="60000"/>
                  <a:lumOff val="40000"/>
                </a:schemeClr>
              </a:solidFill>
              <a:latin typeface="+mn-ea"/>
              <a:ea typeface="+mn-ea"/>
            </a:endParaRPr>
          </a:p>
          <a:p>
            <a:pPr algn="ctr"/>
            <a:r>
              <a:rPr lang="ja-JP" altLang="en-US" sz="1200" b="1" dirty="0" smtClean="0">
                <a:solidFill>
                  <a:schemeClr val="tx2">
                    <a:lumMod val="60000"/>
                    <a:lumOff val="40000"/>
                  </a:schemeClr>
                </a:solidFill>
                <a:latin typeface="+mn-ea"/>
                <a:ea typeface="+mn-ea"/>
              </a:rPr>
              <a:t>観光パンフレット</a:t>
            </a:r>
            <a:endParaRPr lang="en-US" altLang="ja-JP" sz="1200" b="1" dirty="0" smtClean="0">
              <a:solidFill>
                <a:schemeClr val="tx2">
                  <a:lumMod val="60000"/>
                  <a:lumOff val="40000"/>
                </a:schemeClr>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endParaRPr lang="en-US" altLang="ja-JP" sz="1200" b="1" dirty="0">
              <a:solidFill>
                <a:schemeClr val="tx2">
                  <a:lumMod val="60000"/>
                  <a:lumOff val="40000"/>
                </a:schemeClr>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endParaRPr lang="en-US" altLang="ja-JP" sz="1200" b="1" dirty="0">
              <a:solidFill>
                <a:schemeClr val="tx2">
                  <a:lumMod val="60000"/>
                  <a:lumOff val="40000"/>
                </a:schemeClr>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endParaRPr lang="en-US" altLang="ja-JP" sz="1200" b="1" dirty="0">
              <a:solidFill>
                <a:schemeClr val="tx2">
                  <a:lumMod val="60000"/>
                  <a:lumOff val="40000"/>
                </a:schemeClr>
              </a:solidFill>
              <a:latin typeface="+mn-ea"/>
              <a:ea typeface="+mn-ea"/>
            </a:endParaRPr>
          </a:p>
          <a:p>
            <a:pPr algn="ctr"/>
            <a:endParaRPr lang="en-US" altLang="ja-JP" sz="1200" b="1" dirty="0" smtClean="0">
              <a:solidFill>
                <a:schemeClr val="tx2">
                  <a:lumMod val="60000"/>
                  <a:lumOff val="40000"/>
                </a:schemeClr>
              </a:solidFill>
              <a:latin typeface="+mn-ea"/>
              <a:ea typeface="+mn-ea"/>
            </a:endParaRPr>
          </a:p>
          <a:p>
            <a:pPr algn="ctr"/>
            <a:endParaRPr lang="en-US" altLang="ja-JP" sz="1200" b="1" dirty="0">
              <a:solidFill>
                <a:schemeClr val="tx2">
                  <a:lumMod val="60000"/>
                  <a:lumOff val="40000"/>
                </a:schemeClr>
              </a:solidFill>
              <a:latin typeface="+mn-ea"/>
              <a:ea typeface="+mn-ea"/>
            </a:endParaRPr>
          </a:p>
        </p:txBody>
      </p:sp>
      <p:sp>
        <p:nvSpPr>
          <p:cNvPr id="8" name="角丸四角形 7"/>
          <p:cNvSpPr/>
          <p:nvPr/>
        </p:nvSpPr>
        <p:spPr>
          <a:xfrm>
            <a:off x="4938859" y="3995867"/>
            <a:ext cx="1826706" cy="2520350"/>
          </a:xfrm>
          <a:prstGeom prst="roundRect">
            <a:avLst/>
          </a:prstGeom>
          <a:noFill/>
          <a:ln>
            <a:solidFill>
              <a:schemeClr val="tx2">
                <a:lumMod val="75000"/>
              </a:schemeClr>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lang="ja-JP" altLang="en-US" sz="1200" b="1" dirty="0" smtClean="0">
                <a:solidFill>
                  <a:schemeClr val="tx2">
                    <a:lumMod val="75000"/>
                  </a:schemeClr>
                </a:solidFill>
                <a:latin typeface="+mn-ea"/>
                <a:ea typeface="+mn-ea"/>
              </a:rPr>
              <a:t>体験する</a:t>
            </a:r>
            <a:endParaRPr lang="en-US" altLang="ja-JP" sz="1200" b="1" dirty="0" smtClean="0">
              <a:solidFill>
                <a:schemeClr val="tx2">
                  <a:lumMod val="75000"/>
                </a:schemeClr>
              </a:solidFill>
              <a:latin typeface="+mn-ea"/>
              <a:ea typeface="+mn-ea"/>
            </a:endParaRPr>
          </a:p>
          <a:p>
            <a:pPr algn="ctr"/>
            <a:r>
              <a:rPr lang="ja-JP" altLang="en-US" sz="1200" b="1" dirty="0" smtClean="0">
                <a:solidFill>
                  <a:schemeClr val="tx2">
                    <a:lumMod val="75000"/>
                  </a:schemeClr>
                </a:solidFill>
                <a:latin typeface="+mn-ea"/>
                <a:ea typeface="+mn-ea"/>
              </a:rPr>
              <a:t>観光パンフレット</a:t>
            </a:r>
            <a:endParaRPr lang="en-US" altLang="ja-JP" sz="1200" b="1" dirty="0" smtClean="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smtClean="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a:p>
            <a:pPr algn="ctr"/>
            <a:endParaRPr lang="en-US" altLang="ja-JP" sz="1200" b="1" dirty="0">
              <a:solidFill>
                <a:schemeClr val="tx2">
                  <a:lumMod val="75000"/>
                </a:schemeClr>
              </a:solidFill>
              <a:latin typeface="+mn-ea"/>
              <a:ea typeface="+mn-ea"/>
            </a:endParaRPr>
          </a:p>
        </p:txBody>
      </p:sp>
      <p:sp>
        <p:nvSpPr>
          <p:cNvPr id="9" name="下矢印 8"/>
          <p:cNvSpPr/>
          <p:nvPr/>
        </p:nvSpPr>
        <p:spPr>
          <a:xfrm>
            <a:off x="1347751" y="3275767"/>
            <a:ext cx="377268" cy="720100"/>
          </a:xfrm>
          <a:prstGeom prst="downArrow">
            <a:avLst/>
          </a:prstGeom>
          <a:solidFill>
            <a:schemeClr val="tx2">
              <a:lumMod val="40000"/>
              <a:lumOff val="6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11" name="下矢印 10"/>
          <p:cNvSpPr/>
          <p:nvPr/>
        </p:nvSpPr>
        <p:spPr>
          <a:xfrm>
            <a:off x="3508050" y="3275638"/>
            <a:ext cx="377268" cy="720100"/>
          </a:xfrm>
          <a:prstGeom prst="downArrow">
            <a:avLst/>
          </a:prstGeom>
          <a:solidFill>
            <a:schemeClr val="tx2">
              <a:lumMod val="60000"/>
              <a:lumOff val="4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12" name="下矢印 11"/>
          <p:cNvSpPr/>
          <p:nvPr/>
        </p:nvSpPr>
        <p:spPr>
          <a:xfrm>
            <a:off x="5668349" y="3246759"/>
            <a:ext cx="377268" cy="720100"/>
          </a:xfrm>
          <a:prstGeom prst="downArrow">
            <a:avLst/>
          </a:prstGeom>
          <a:solidFill>
            <a:schemeClr val="tx2">
              <a:lumMod val="75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pic>
        <p:nvPicPr>
          <p:cNvPr id="4" name="図 3"/>
          <p:cNvPicPr>
            <a:picLocks noChangeAspect="1"/>
          </p:cNvPicPr>
          <p:nvPr/>
        </p:nvPicPr>
        <p:blipFill>
          <a:blip r:embed="rId7"/>
          <a:stretch>
            <a:fillRect/>
          </a:stretch>
        </p:blipFill>
        <p:spPr>
          <a:xfrm>
            <a:off x="1098044" y="4726115"/>
            <a:ext cx="876682" cy="1228310"/>
          </a:xfrm>
          <a:prstGeom prst="rect">
            <a:avLst/>
          </a:prstGeom>
        </p:spPr>
      </p:pic>
      <p:pic>
        <p:nvPicPr>
          <p:cNvPr id="13" name="図 12"/>
          <p:cNvPicPr>
            <a:picLocks noChangeAspect="1"/>
          </p:cNvPicPr>
          <p:nvPr/>
        </p:nvPicPr>
        <p:blipFill>
          <a:blip r:embed="rId8"/>
          <a:stretch>
            <a:fillRect/>
          </a:stretch>
        </p:blipFill>
        <p:spPr>
          <a:xfrm>
            <a:off x="2843837" y="4726115"/>
            <a:ext cx="1709959" cy="978425"/>
          </a:xfrm>
          <a:prstGeom prst="rect">
            <a:avLst/>
          </a:prstGeom>
        </p:spPr>
      </p:pic>
      <p:pic>
        <p:nvPicPr>
          <p:cNvPr id="14" name="図 13">
            <a:extLst>
              <a:ext uri="{FF2B5EF4-FFF2-40B4-BE49-F238E27FC236}">
                <a16:creationId xmlns:a16="http://schemas.microsoft.com/office/drawing/2014/main" id="{6F4FA8D7-DFCF-490F-9E9A-A4C0D70DD673}"/>
              </a:ext>
            </a:extLst>
          </p:cNvPr>
          <p:cNvPicPr>
            <a:picLocks noChangeAspect="1"/>
          </p:cNvPicPr>
          <p:nvPr/>
        </p:nvPicPr>
        <p:blipFill rotWithShape="1">
          <a:blip r:embed="rId9"/>
          <a:srcRect l="11398" r="14913"/>
          <a:stretch/>
        </p:blipFill>
        <p:spPr>
          <a:xfrm>
            <a:off x="5057866" y="4726115"/>
            <a:ext cx="1578772" cy="978425"/>
          </a:xfrm>
          <a:prstGeom prst="rect">
            <a:avLst/>
          </a:prstGeom>
        </p:spPr>
      </p:pic>
      <p:sp>
        <p:nvSpPr>
          <p:cNvPr id="15" name="テキスト ボックス 14"/>
          <p:cNvSpPr txBox="1"/>
          <p:nvPr/>
        </p:nvSpPr>
        <p:spPr>
          <a:xfrm>
            <a:off x="809276" y="6026435"/>
            <a:ext cx="1440200" cy="345762"/>
          </a:xfrm>
          <a:prstGeom prst="rect">
            <a:avLst/>
          </a:prstGeom>
          <a:noFill/>
        </p:spPr>
        <p:txBody>
          <a:bodyPr vert="horz" wrap="square" lIns="72000" tIns="36000" rIns="72000" bIns="0" rtlCol="0" anchor="t" anchorCtr="0">
            <a:noAutofit/>
          </a:bodyPr>
          <a:lstStyle/>
          <a:p>
            <a:pPr algn="ctr" eaLnBrk="1" hangingPunct="1"/>
            <a:r>
              <a:rPr lang="ja-JP" altLang="en-US" sz="1200" dirty="0" smtClean="0">
                <a:latin typeface="+mn-lt"/>
                <a:ea typeface="+mn-ea"/>
              </a:rPr>
              <a:t>ガイドブック等の</a:t>
            </a:r>
            <a:endParaRPr lang="en-US" altLang="ja-JP" sz="1200" dirty="0" smtClean="0">
              <a:latin typeface="+mn-lt"/>
              <a:ea typeface="+mn-ea"/>
            </a:endParaRPr>
          </a:p>
          <a:p>
            <a:pPr algn="ctr" eaLnBrk="1" hangingPunct="1"/>
            <a:r>
              <a:rPr kumimoji="1" lang="ja-JP" altLang="en-US" sz="1200" dirty="0">
                <a:latin typeface="+mn-lt"/>
                <a:ea typeface="+mn-ea"/>
              </a:rPr>
              <a:t>紙媒体</a:t>
            </a:r>
            <a:endParaRPr kumimoji="1" lang="ja-JP" altLang="en-US" sz="1200" dirty="0" smtClean="0">
              <a:latin typeface="+mn-lt"/>
              <a:ea typeface="+mn-ea"/>
            </a:endParaRPr>
          </a:p>
        </p:txBody>
      </p:sp>
      <p:sp>
        <p:nvSpPr>
          <p:cNvPr id="16" name="テキスト ボックス 15"/>
          <p:cNvSpPr txBox="1"/>
          <p:nvPr/>
        </p:nvSpPr>
        <p:spPr>
          <a:xfrm>
            <a:off x="2976584" y="6026435"/>
            <a:ext cx="1440200" cy="345762"/>
          </a:xfrm>
          <a:prstGeom prst="rect">
            <a:avLst/>
          </a:prstGeom>
          <a:noFill/>
        </p:spPr>
        <p:txBody>
          <a:bodyPr vert="horz" wrap="square" lIns="72000" tIns="36000" rIns="72000" bIns="0" rtlCol="0" anchor="t" anchorCtr="0">
            <a:noAutofit/>
          </a:bodyPr>
          <a:lstStyle/>
          <a:p>
            <a:pPr algn="ctr" eaLnBrk="1" hangingPunct="1"/>
            <a:r>
              <a:rPr lang="en-US" altLang="ja-JP" sz="1200" dirty="0" smtClean="0">
                <a:latin typeface="+mn-lt"/>
                <a:ea typeface="+mn-ea"/>
              </a:rPr>
              <a:t>YouTube</a:t>
            </a:r>
            <a:r>
              <a:rPr lang="ja-JP" altLang="en-US" sz="1200" dirty="0" smtClean="0">
                <a:latin typeface="+mn-lt"/>
                <a:ea typeface="+mn-ea"/>
              </a:rPr>
              <a:t>等の</a:t>
            </a:r>
            <a:endParaRPr lang="en-US" altLang="ja-JP" sz="1200" dirty="0" smtClean="0">
              <a:latin typeface="+mn-lt"/>
              <a:ea typeface="+mn-ea"/>
            </a:endParaRPr>
          </a:p>
          <a:p>
            <a:pPr algn="ctr" eaLnBrk="1" hangingPunct="1"/>
            <a:r>
              <a:rPr lang="ja-JP" altLang="en-US" sz="1200" dirty="0" smtClean="0">
                <a:latin typeface="+mn-lt"/>
                <a:ea typeface="+mn-ea"/>
              </a:rPr>
              <a:t>動画媒体</a:t>
            </a:r>
            <a:endParaRPr kumimoji="1" lang="ja-JP" altLang="en-US" sz="1200" dirty="0" smtClean="0">
              <a:latin typeface="+mn-lt"/>
              <a:ea typeface="+mn-ea"/>
            </a:endParaRPr>
          </a:p>
        </p:txBody>
      </p:sp>
      <p:sp>
        <p:nvSpPr>
          <p:cNvPr id="17" name="テキスト ボックス 16"/>
          <p:cNvSpPr txBox="1"/>
          <p:nvPr/>
        </p:nvSpPr>
        <p:spPr>
          <a:xfrm>
            <a:off x="5127152" y="6026435"/>
            <a:ext cx="1440200" cy="345762"/>
          </a:xfrm>
          <a:prstGeom prst="rect">
            <a:avLst/>
          </a:prstGeom>
          <a:noFill/>
        </p:spPr>
        <p:txBody>
          <a:bodyPr vert="horz" wrap="square" lIns="72000" tIns="36000" rIns="72000" bIns="0" rtlCol="0" anchor="t" anchorCtr="0">
            <a:noAutofit/>
          </a:bodyPr>
          <a:lstStyle/>
          <a:p>
            <a:pPr algn="ctr" eaLnBrk="1" hangingPunct="1"/>
            <a:r>
              <a:rPr lang="ja-JP" altLang="en-US" sz="1200" dirty="0">
                <a:latin typeface="+mn-lt"/>
                <a:ea typeface="+mn-ea"/>
              </a:rPr>
              <a:t>メタバース</a:t>
            </a:r>
            <a:r>
              <a:rPr lang="ja-JP" altLang="en-US" sz="1200" dirty="0" smtClean="0">
                <a:latin typeface="+mn-lt"/>
                <a:ea typeface="+mn-ea"/>
              </a:rPr>
              <a:t>等の</a:t>
            </a:r>
            <a:endParaRPr lang="en-US" altLang="ja-JP" sz="1200" dirty="0" smtClean="0">
              <a:latin typeface="+mn-lt"/>
              <a:ea typeface="+mn-ea"/>
            </a:endParaRPr>
          </a:p>
          <a:p>
            <a:pPr algn="ctr" eaLnBrk="1" hangingPunct="1"/>
            <a:r>
              <a:rPr lang="ja-JP" altLang="en-US" sz="1200" dirty="0">
                <a:latin typeface="+mn-lt"/>
                <a:ea typeface="+mn-ea"/>
              </a:rPr>
              <a:t>仮想</a:t>
            </a:r>
            <a:r>
              <a:rPr lang="ja-JP" altLang="en-US" sz="1200" dirty="0" smtClean="0">
                <a:latin typeface="+mn-lt"/>
                <a:ea typeface="+mn-ea"/>
              </a:rPr>
              <a:t>空間</a:t>
            </a:r>
            <a:endParaRPr kumimoji="1" lang="ja-JP" altLang="en-US" sz="1200" dirty="0" smtClean="0">
              <a:latin typeface="+mn-lt"/>
              <a:ea typeface="+mn-ea"/>
            </a:endParaRPr>
          </a:p>
        </p:txBody>
      </p:sp>
      <p:pic>
        <p:nvPicPr>
          <p:cNvPr id="18" name="図 17"/>
          <p:cNvPicPr>
            <a:picLocks noChangeAspect="1"/>
          </p:cNvPicPr>
          <p:nvPr/>
        </p:nvPicPr>
        <p:blipFill rotWithShape="1">
          <a:blip r:embed="rId10">
            <a:extLst>
              <a:ext uri="{28A0092B-C50C-407E-A947-70E740481C1C}">
                <a14:useLocalDpi xmlns:a14="http://schemas.microsoft.com/office/drawing/2010/main" val="0"/>
              </a:ext>
            </a:extLst>
          </a:blip>
          <a:srcRect r="8349"/>
          <a:stretch/>
        </p:blipFill>
        <p:spPr>
          <a:xfrm>
            <a:off x="6970480" y="1619537"/>
            <a:ext cx="3272106" cy="4752660"/>
          </a:xfrm>
          <a:prstGeom prst="rect">
            <a:avLst/>
          </a:prstGeom>
        </p:spPr>
      </p:pic>
    </p:spTree>
    <p:extLst>
      <p:ext uri="{BB962C8B-B14F-4D97-AF65-F5344CB8AC3E}">
        <p14:creationId xmlns:p14="http://schemas.microsoft.com/office/powerpoint/2010/main" val="16154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当社</a:t>
            </a:r>
            <a:r>
              <a:rPr lang="ja-JP" altLang="en-US" dirty="0" smtClean="0"/>
              <a:t>の観光メタバース　</a:t>
            </a:r>
            <a:r>
              <a:rPr lang="ja-JP" altLang="en-US" sz="2000" dirty="0"/>
              <a:t>ー</a:t>
            </a:r>
            <a:r>
              <a:rPr lang="ja-JP" altLang="en-US" sz="2000" dirty="0" smtClean="0"/>
              <a:t>強み</a:t>
            </a:r>
            <a:r>
              <a:rPr lang="ja-JP" altLang="en-US" sz="2000" dirty="0"/>
              <a:t>ー</a:t>
            </a:r>
            <a:endParaRPr kumimoji="1" lang="ja-JP" altLang="en-US" sz="2000" dirty="0"/>
          </a:p>
        </p:txBody>
      </p:sp>
      <p:sp>
        <p:nvSpPr>
          <p:cNvPr id="3" name="スライド番号プレースホルダー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963A67-2DC8-42D2-8EA1-A766E561EC14}" type="slidenum">
              <a:rPr kumimoji="1" lang="en-US" altLang="ja-JP" sz="12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en-US" sz="1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 name="正方形/長方形 3">
            <a:extLst>
              <a:ext uri="{FF2B5EF4-FFF2-40B4-BE49-F238E27FC236}">
                <a16:creationId xmlns:a16="http://schemas.microsoft.com/office/drawing/2014/main" id="{BA502A3B-D732-4196-BF8A-C16BC1590854}"/>
              </a:ext>
            </a:extLst>
          </p:cNvPr>
          <p:cNvSpPr/>
          <p:nvPr/>
        </p:nvSpPr>
        <p:spPr>
          <a:xfrm>
            <a:off x="520700" y="1043457"/>
            <a:ext cx="9745185" cy="461665"/>
          </a:xfrm>
          <a:prstGeom prst="rect">
            <a:avLst/>
          </a:prstGeom>
        </p:spPr>
        <p:txBody>
          <a:bodyPr wrap="square">
            <a:spAutoFit/>
          </a:bodyPr>
          <a:lstStyle/>
          <a:p>
            <a:r>
              <a:rPr lang="ja-JP" altLang="en-US" sz="1200" dirty="0" smtClean="0">
                <a:latin typeface="+mn-ea"/>
                <a:ea typeface="+mn-ea"/>
              </a:rPr>
              <a:t>当社の観光メタバースは、</a:t>
            </a:r>
            <a:r>
              <a:rPr lang="en-US" altLang="ja-JP" sz="1200" dirty="0" smtClean="0">
                <a:latin typeface="+mn-ea"/>
                <a:ea typeface="+mn-ea"/>
              </a:rPr>
              <a:t>VR</a:t>
            </a:r>
            <a:r>
              <a:rPr lang="ja-JP" altLang="en-US" sz="1200" dirty="0" smtClean="0">
                <a:latin typeface="+mn-ea"/>
                <a:ea typeface="+mn-ea"/>
              </a:rPr>
              <a:t>ゴーグルやアプリのダウンロードが必要ありません。自治体様や観光協会様がすでにお持ちの</a:t>
            </a:r>
            <a:r>
              <a:rPr lang="en-US" altLang="ja-JP" sz="1200" dirty="0" smtClean="0">
                <a:latin typeface="+mn-ea"/>
                <a:ea typeface="+mn-ea"/>
              </a:rPr>
              <a:t>LINE</a:t>
            </a:r>
            <a:r>
              <a:rPr lang="ja-JP" altLang="en-US" sz="1200" dirty="0" smtClean="0">
                <a:latin typeface="+mn-ea"/>
                <a:ea typeface="+mn-ea"/>
              </a:rPr>
              <a:t>アカウントに紐づけることが可能です。いわば、</a:t>
            </a:r>
            <a:r>
              <a:rPr lang="ja-JP" altLang="en-US" sz="1200" b="1" dirty="0" smtClean="0">
                <a:solidFill>
                  <a:schemeClr val="tx2"/>
                </a:solidFill>
                <a:latin typeface="+mn-ea"/>
                <a:ea typeface="+mn-ea"/>
              </a:rPr>
              <a:t>「</a:t>
            </a:r>
            <a:r>
              <a:rPr lang="en-US" altLang="ja-JP" sz="1200" b="1" dirty="0" smtClean="0">
                <a:solidFill>
                  <a:schemeClr val="tx2"/>
                </a:solidFill>
                <a:latin typeface="+mn-ea"/>
                <a:ea typeface="+mn-ea"/>
              </a:rPr>
              <a:t>LINE</a:t>
            </a:r>
            <a:r>
              <a:rPr lang="ja-JP" altLang="en-US" sz="1200" b="1" dirty="0" smtClean="0">
                <a:solidFill>
                  <a:schemeClr val="tx2"/>
                </a:solidFill>
                <a:latin typeface="+mn-ea"/>
                <a:ea typeface="+mn-ea"/>
              </a:rPr>
              <a:t>でメタバース」</a:t>
            </a:r>
            <a:r>
              <a:rPr lang="ja-JP" altLang="en-US" sz="1200" dirty="0" smtClean="0">
                <a:latin typeface="+mn-ea"/>
                <a:ea typeface="+mn-ea"/>
              </a:rPr>
              <a:t>です。</a:t>
            </a:r>
            <a:endParaRPr lang="ja-JP" altLang="ja-JP" sz="1200" dirty="0">
              <a:latin typeface="+mn-ea"/>
              <a:ea typeface="+mn-ea"/>
            </a:endParaRPr>
          </a:p>
        </p:txBody>
      </p:sp>
      <p:sp>
        <p:nvSpPr>
          <p:cNvPr id="17" name="右矢印 16"/>
          <p:cNvSpPr/>
          <p:nvPr/>
        </p:nvSpPr>
        <p:spPr>
          <a:xfrm>
            <a:off x="6500976" y="5672206"/>
            <a:ext cx="408790" cy="504070"/>
          </a:xfrm>
          <a:prstGeom prst="rightArrow">
            <a:avLst/>
          </a:prstGeom>
          <a:solidFill>
            <a:schemeClr val="tx2">
              <a:lumMod val="20000"/>
              <a:lumOff val="80000"/>
            </a:schemeClr>
          </a:solidFill>
          <a:ln>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20" name="角丸四角形 19"/>
          <p:cNvSpPr/>
          <p:nvPr/>
        </p:nvSpPr>
        <p:spPr>
          <a:xfrm>
            <a:off x="7079621" y="4749301"/>
            <a:ext cx="2874926" cy="2054955"/>
          </a:xfrm>
          <a:prstGeom prst="roundRect">
            <a:avLst/>
          </a:prstGeom>
          <a:noFill/>
          <a:ln w="28575">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21" name="テキスト ボックス 20"/>
          <p:cNvSpPr txBox="1"/>
          <p:nvPr/>
        </p:nvSpPr>
        <p:spPr>
          <a:xfrm>
            <a:off x="7133339" y="4835829"/>
            <a:ext cx="2821207" cy="672248"/>
          </a:xfrm>
          <a:prstGeom prst="rect">
            <a:avLst/>
          </a:prstGeom>
          <a:noFill/>
        </p:spPr>
        <p:txBody>
          <a:bodyPr vert="horz" wrap="square" lIns="72000" tIns="36000" rIns="72000" bIns="0" rtlCol="0" anchor="t" anchorCtr="0">
            <a:noAutofit/>
          </a:bodyPr>
          <a:lstStyle/>
          <a:p>
            <a:pPr eaLnBrk="1" hangingPunct="1"/>
            <a:r>
              <a:rPr lang="en-US" altLang="ja-JP" sz="1200" dirty="0" smtClean="0">
                <a:latin typeface="+mn-lt"/>
                <a:ea typeface="+mn-ea"/>
              </a:rPr>
              <a:t>【LINE</a:t>
            </a:r>
            <a:r>
              <a:rPr lang="ja-JP" altLang="en-US" sz="1200" dirty="0" smtClean="0">
                <a:latin typeface="+mn-lt"/>
                <a:ea typeface="+mn-ea"/>
              </a:rPr>
              <a:t>連携のメリット</a:t>
            </a:r>
            <a:r>
              <a:rPr lang="en-US" altLang="ja-JP" sz="1200" dirty="0" smtClean="0">
                <a:latin typeface="+mn-lt"/>
                <a:ea typeface="+mn-ea"/>
              </a:rPr>
              <a:t>】</a:t>
            </a:r>
          </a:p>
          <a:p>
            <a:pPr eaLnBrk="1" hangingPunct="1"/>
            <a:endParaRPr lang="en-US" altLang="ja-JP" sz="1200" dirty="0" smtClean="0">
              <a:latin typeface="+mn-lt"/>
              <a:ea typeface="+mn-ea"/>
            </a:endParaRPr>
          </a:p>
          <a:p>
            <a:r>
              <a:rPr lang="en-US" altLang="ja-JP" sz="1400" b="1" dirty="0">
                <a:solidFill>
                  <a:schemeClr val="tx2"/>
                </a:solidFill>
                <a:latin typeface="メイリオ" panose="020B0604030504040204" pitchFamily="50" charset="-128"/>
                <a:ea typeface="メイリオ" panose="020B0604030504040204" pitchFamily="50" charset="-128"/>
              </a:rPr>
              <a:t>LINE</a:t>
            </a:r>
            <a:r>
              <a:rPr lang="ja-JP" altLang="en-US" sz="1400" b="1" dirty="0" smtClean="0">
                <a:solidFill>
                  <a:schemeClr val="tx2"/>
                </a:solidFill>
                <a:latin typeface="メイリオ" panose="020B0604030504040204" pitchFamily="50" charset="-128"/>
                <a:ea typeface="メイリオ" panose="020B0604030504040204" pitchFamily="50" charset="-128"/>
              </a:rPr>
              <a:t>のデータベース</a:t>
            </a:r>
            <a:r>
              <a:rPr lang="ja-JP" altLang="en-US" sz="1400" b="1" dirty="0">
                <a:solidFill>
                  <a:schemeClr val="tx2"/>
                </a:solidFill>
                <a:latin typeface="メイリオ" panose="020B0604030504040204" pitchFamily="50" charset="-128"/>
                <a:ea typeface="メイリオ" panose="020B0604030504040204" pitchFamily="50" charset="-128"/>
              </a:rPr>
              <a:t>と</a:t>
            </a:r>
            <a:r>
              <a:rPr lang="ja-JP" altLang="en-US" sz="1400" b="1" dirty="0" smtClean="0">
                <a:solidFill>
                  <a:schemeClr val="tx2"/>
                </a:solidFill>
                <a:latin typeface="メイリオ" panose="020B0604030504040204" pitchFamily="50" charset="-128"/>
                <a:ea typeface="メイリオ" panose="020B0604030504040204" pitchFamily="50" charset="-128"/>
              </a:rPr>
              <a:t>連結</a:t>
            </a:r>
            <a:endParaRPr lang="en-US" altLang="ja-JP" sz="1400" b="1" dirty="0">
              <a:solidFill>
                <a:schemeClr val="tx2"/>
              </a:solidFill>
              <a:latin typeface="メイリオ" panose="020B0604030504040204" pitchFamily="50" charset="-128"/>
              <a:ea typeface="メイリオ" panose="020B0604030504040204" pitchFamily="50" charset="-128"/>
            </a:endParaRPr>
          </a:p>
          <a:p>
            <a:endParaRPr lang="en-US" altLang="ja-JP" sz="1100" dirty="0" smtClean="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①</a:t>
            </a:r>
            <a:r>
              <a:rPr lang="ja-JP" altLang="en-US" sz="1100" dirty="0">
                <a:latin typeface="メイリオ" panose="020B0604030504040204" pitchFamily="50" charset="-128"/>
                <a:ea typeface="メイリオ" panose="020B0604030504040204" pitchFamily="50" charset="-128"/>
              </a:rPr>
              <a:t>プッシュ型の観光集客力</a:t>
            </a:r>
            <a:r>
              <a:rPr lang="ja-JP" altLang="en-US" sz="1100" dirty="0" smtClean="0">
                <a:latin typeface="メイリオ" panose="020B0604030504040204" pitchFamily="50" charset="-128"/>
                <a:ea typeface="メイリオ" panose="020B0604030504040204" pitchFamily="50" charset="-128"/>
              </a:rPr>
              <a:t>の強化</a:t>
            </a:r>
            <a:endParaRPr lang="en-US" altLang="ja-JP" sz="1100" dirty="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②各種データ</a:t>
            </a:r>
            <a:r>
              <a:rPr lang="ja-JP" altLang="en-US" sz="1100" dirty="0">
                <a:latin typeface="メイリオ" panose="020B0604030504040204" pitchFamily="50" charset="-128"/>
                <a:ea typeface="メイリオ" panose="020B0604030504040204" pitchFamily="50" charset="-128"/>
              </a:rPr>
              <a:t>分析機能</a:t>
            </a:r>
            <a:endParaRPr lang="en-US" altLang="ja-JP" sz="1100" dirty="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③趣味嗜好に合わせた属性別配信が可能</a:t>
            </a:r>
            <a:endParaRPr lang="en-US" altLang="ja-JP" sz="1100" dirty="0" smtClean="0">
              <a:latin typeface="メイリオ" panose="020B0604030504040204" pitchFamily="50" charset="-128"/>
              <a:ea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住民だけでは</a:t>
            </a:r>
            <a:r>
              <a:rPr lang="ja-JP" altLang="en-US" sz="1100" dirty="0" smtClean="0">
                <a:latin typeface="メイリオ" panose="020B0604030504040204" pitchFamily="50" charset="-128"/>
                <a:ea typeface="メイリオ" panose="020B0604030504040204" pitchFamily="50" charset="-128"/>
              </a:rPr>
              <a:t>なく、観光客の情報も収集、分析、活用可能</a:t>
            </a:r>
            <a:endParaRPr lang="en-US" altLang="ja-JP" sz="1100" dirty="0" smtClean="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2"/>
          <a:stretch>
            <a:fillRect/>
          </a:stretch>
        </p:blipFill>
        <p:spPr>
          <a:xfrm>
            <a:off x="4574126" y="5497732"/>
            <a:ext cx="1756996" cy="1196319"/>
          </a:xfrm>
          <a:prstGeom prst="rect">
            <a:avLst/>
          </a:prstGeom>
        </p:spPr>
      </p:pic>
      <p:pic>
        <p:nvPicPr>
          <p:cNvPr id="23" name="図 22"/>
          <p:cNvPicPr>
            <a:picLocks noChangeAspect="1"/>
          </p:cNvPicPr>
          <p:nvPr/>
        </p:nvPicPr>
        <p:blipFill>
          <a:blip r:embed="rId3"/>
          <a:stretch>
            <a:fillRect/>
          </a:stretch>
        </p:blipFill>
        <p:spPr>
          <a:xfrm>
            <a:off x="2753546" y="5497732"/>
            <a:ext cx="1746794" cy="1183161"/>
          </a:xfrm>
          <a:prstGeom prst="rect">
            <a:avLst/>
          </a:prstGeom>
        </p:spPr>
      </p:pic>
      <p:sp>
        <p:nvSpPr>
          <p:cNvPr id="26" name="角丸四角形吹き出し 25"/>
          <p:cNvSpPr/>
          <p:nvPr/>
        </p:nvSpPr>
        <p:spPr>
          <a:xfrm>
            <a:off x="2772459" y="4748110"/>
            <a:ext cx="3558663" cy="505181"/>
          </a:xfrm>
          <a:prstGeom prst="wedgeRoundRectCallout">
            <a:avLst>
              <a:gd name="adj1" fmla="val 7809"/>
              <a:gd name="adj2" fmla="val 73049"/>
              <a:gd name="adj3" fmla="val 16667"/>
            </a:avLst>
          </a:prstGeom>
          <a:solidFill>
            <a:schemeClr val="tx2">
              <a:lumMod val="20000"/>
              <a:lumOff val="80000"/>
              <a:alpha val="77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lt"/>
                <a:ea typeface="+mn-ea"/>
              </a:rPr>
              <a:t>すでにある自治体アカウント等のリッチメニュー内に</a:t>
            </a:r>
            <a:endParaRPr lang="en-US" altLang="ja-JP" sz="1100" dirty="0" smtClean="0">
              <a:solidFill>
                <a:prstClr val="black"/>
              </a:solidFill>
              <a:latin typeface="+mn-lt"/>
              <a:ea typeface="+mn-ea"/>
            </a:endParaRPr>
          </a:p>
          <a:p>
            <a:pPr algn="ctr"/>
            <a:r>
              <a:rPr lang="ja-JP" altLang="en-US" sz="1100" dirty="0" smtClean="0">
                <a:solidFill>
                  <a:prstClr val="black"/>
                </a:solidFill>
                <a:latin typeface="+mn-lt"/>
                <a:ea typeface="+mn-ea"/>
              </a:rPr>
              <a:t>「メタバース専用メニュー」を追加することが可能</a:t>
            </a:r>
            <a:endParaRPr kumimoji="1" lang="ja-JP" altLang="en-US" sz="1100" dirty="0" smtClean="0">
              <a:solidFill>
                <a:prstClr val="black"/>
              </a:solidFill>
              <a:latin typeface="+mn-lt"/>
              <a:ea typeface="+mn-ea"/>
            </a:endParaRPr>
          </a:p>
        </p:txBody>
      </p:sp>
      <p:grpSp>
        <p:nvGrpSpPr>
          <p:cNvPr id="28" name="グループ化 27">
            <a:extLst>
              <a:ext uri="{FF2B5EF4-FFF2-40B4-BE49-F238E27FC236}">
                <a16:creationId xmlns:a16="http://schemas.microsoft.com/office/drawing/2014/main" id="{19FDB518-E41A-B747-80B6-32BACE8E76FD}"/>
              </a:ext>
            </a:extLst>
          </p:cNvPr>
          <p:cNvGrpSpPr/>
          <p:nvPr/>
        </p:nvGrpSpPr>
        <p:grpSpPr>
          <a:xfrm>
            <a:off x="621169" y="3995867"/>
            <a:ext cx="2141199" cy="2695451"/>
            <a:chOff x="541618" y="2761120"/>
            <a:chExt cx="2632217" cy="3582449"/>
          </a:xfrm>
        </p:grpSpPr>
        <p:pic>
          <p:nvPicPr>
            <p:cNvPr id="29" name="Google Shape;906;p35">
              <a:extLst>
                <a:ext uri="{FF2B5EF4-FFF2-40B4-BE49-F238E27FC236}">
                  <a16:creationId xmlns:a16="http://schemas.microsoft.com/office/drawing/2014/main" id="{946FC17E-A322-1E46-B91E-7DA066F587DE}"/>
                </a:ext>
              </a:extLst>
            </p:cNvPr>
            <p:cNvPicPr preferRelativeResize="0"/>
            <p:nvPr/>
          </p:nvPicPr>
          <p:blipFill rotWithShape="1">
            <a:blip r:embed="rId4">
              <a:alphaModFix/>
            </a:blip>
            <a:srcRect b="43302"/>
            <a:stretch/>
          </p:blipFill>
          <p:spPr>
            <a:xfrm>
              <a:off x="541618" y="2761120"/>
              <a:ext cx="2632217" cy="3575571"/>
            </a:xfrm>
            <a:prstGeom prst="rect">
              <a:avLst/>
            </a:prstGeom>
            <a:noFill/>
            <a:ln>
              <a:noFill/>
            </a:ln>
          </p:spPr>
        </p:pic>
        <p:sp>
          <p:nvSpPr>
            <p:cNvPr id="30" name="Google Shape;892;p35">
              <a:extLst>
                <a:ext uri="{FF2B5EF4-FFF2-40B4-BE49-F238E27FC236}">
                  <a16:creationId xmlns:a16="http://schemas.microsoft.com/office/drawing/2014/main" id="{8011240D-10E4-C743-9116-8E04FF1FE6DF}"/>
                </a:ext>
              </a:extLst>
            </p:cNvPr>
            <p:cNvSpPr/>
            <p:nvPr/>
          </p:nvSpPr>
          <p:spPr>
            <a:xfrm>
              <a:off x="728559" y="3331818"/>
              <a:ext cx="2160988" cy="3011751"/>
            </a:xfrm>
            <a:prstGeom prst="rect">
              <a:avLst/>
            </a:prstGeom>
            <a:solidFill>
              <a:srgbClr val="D7DC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66A4CA50-5344-BB45-95A4-FFC0FBFA9F6D}"/>
                </a:ext>
              </a:extLst>
            </p:cNvPr>
            <p:cNvPicPr>
              <a:picLocks noChangeAspect="1"/>
            </p:cNvPicPr>
            <p:nvPr/>
          </p:nvPicPr>
          <p:blipFill rotWithShape="1">
            <a:blip r:embed="rId5"/>
            <a:srcRect t="30154"/>
            <a:stretch/>
          </p:blipFill>
          <p:spPr>
            <a:xfrm>
              <a:off x="716154" y="3415144"/>
              <a:ext cx="2185798" cy="2914569"/>
            </a:xfrm>
            <a:prstGeom prst="rect">
              <a:avLst/>
            </a:prstGeom>
          </p:spPr>
        </p:pic>
      </p:grpSp>
      <p:pic>
        <p:nvPicPr>
          <p:cNvPr id="33" name="Google Shape;342;p27">
            <a:extLst>
              <a:ext uri="{FF2B5EF4-FFF2-40B4-BE49-F238E27FC236}">
                <a16:creationId xmlns:a16="http://schemas.microsoft.com/office/drawing/2014/main" id="{987B5BA5-5EC3-E943-A569-4CADDC8D99CE}"/>
              </a:ext>
            </a:extLst>
          </p:cNvPr>
          <p:cNvPicPr preferRelativeResize="0"/>
          <p:nvPr/>
        </p:nvPicPr>
        <p:blipFill rotWithShape="1">
          <a:blip r:embed="rId6">
            <a:alphaModFix/>
          </a:blip>
          <a:srcRect b="36807"/>
          <a:stretch/>
        </p:blipFill>
        <p:spPr>
          <a:xfrm>
            <a:off x="773238" y="4475775"/>
            <a:ext cx="1768435" cy="2215544"/>
          </a:xfrm>
          <a:prstGeom prst="rect">
            <a:avLst/>
          </a:prstGeom>
          <a:noFill/>
          <a:ln w="9525" cap="flat" cmpd="sng">
            <a:solidFill>
              <a:srgbClr val="D9D9D9"/>
            </a:solidFill>
            <a:prstDash val="solid"/>
            <a:round/>
            <a:headEnd type="none" w="sm" len="sm"/>
            <a:tailEnd type="none" w="sm" len="sm"/>
          </a:ln>
        </p:spPr>
      </p:pic>
      <p:sp>
        <p:nvSpPr>
          <p:cNvPr id="34" name="正方形/長方形 33"/>
          <p:cNvSpPr/>
          <p:nvPr/>
        </p:nvSpPr>
        <p:spPr>
          <a:xfrm>
            <a:off x="971885" y="4664226"/>
            <a:ext cx="360050" cy="144020"/>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pic>
        <p:nvPicPr>
          <p:cNvPr id="24" name="図 23"/>
          <p:cNvPicPr>
            <a:picLocks noChangeAspect="1"/>
          </p:cNvPicPr>
          <p:nvPr/>
        </p:nvPicPr>
        <p:blipFill>
          <a:blip r:embed="rId7"/>
          <a:stretch>
            <a:fillRect/>
          </a:stretch>
        </p:blipFill>
        <p:spPr>
          <a:xfrm>
            <a:off x="781253" y="5497732"/>
            <a:ext cx="1751391" cy="1183162"/>
          </a:xfrm>
          <a:prstGeom prst="rect">
            <a:avLst/>
          </a:prstGeom>
        </p:spPr>
      </p:pic>
      <p:sp>
        <p:nvSpPr>
          <p:cNvPr id="35" name="正方形/長方形 34"/>
          <p:cNvSpPr/>
          <p:nvPr/>
        </p:nvSpPr>
        <p:spPr>
          <a:xfrm>
            <a:off x="2125069" y="5901382"/>
            <a:ext cx="360050" cy="45719"/>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36" name="正方形/長方形 35"/>
          <p:cNvSpPr/>
          <p:nvPr/>
        </p:nvSpPr>
        <p:spPr>
          <a:xfrm>
            <a:off x="5053343" y="6249896"/>
            <a:ext cx="360050" cy="45719"/>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37" name="正方形/長方形 36"/>
          <p:cNvSpPr/>
          <p:nvPr/>
        </p:nvSpPr>
        <p:spPr>
          <a:xfrm>
            <a:off x="5490130" y="6255253"/>
            <a:ext cx="360050" cy="45719"/>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38" name="正方形/長方形 37"/>
          <p:cNvSpPr/>
          <p:nvPr/>
        </p:nvSpPr>
        <p:spPr>
          <a:xfrm>
            <a:off x="5925927" y="6255253"/>
            <a:ext cx="360050" cy="45719"/>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39" name="正方形/長方形 38"/>
          <p:cNvSpPr/>
          <p:nvPr/>
        </p:nvSpPr>
        <p:spPr>
          <a:xfrm>
            <a:off x="5490130" y="6595191"/>
            <a:ext cx="360050" cy="45719"/>
          </a:xfrm>
          <a:prstGeom prst="rect">
            <a:avLst/>
          </a:prstGeom>
          <a:solidFill>
            <a:schemeClr val="tx2">
              <a:lumMod val="50000"/>
            </a:schemeClr>
          </a:solidFill>
          <a:ln>
            <a:no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pic>
        <p:nvPicPr>
          <p:cNvPr id="41" name="図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9481" y="1614010"/>
            <a:ext cx="3114984" cy="2011824"/>
          </a:xfrm>
          <a:prstGeom prst="rect">
            <a:avLst/>
          </a:prstGeom>
        </p:spPr>
      </p:pic>
      <p:pic>
        <p:nvPicPr>
          <p:cNvPr id="5" name="図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6819" y="1835334"/>
            <a:ext cx="3023645" cy="1830320"/>
          </a:xfrm>
          <a:prstGeom prst="rect">
            <a:avLst/>
          </a:prstGeom>
        </p:spPr>
      </p:pic>
      <p:sp>
        <p:nvSpPr>
          <p:cNvPr id="42" name="右矢印 41"/>
          <p:cNvSpPr/>
          <p:nvPr/>
        </p:nvSpPr>
        <p:spPr>
          <a:xfrm>
            <a:off x="5153146" y="2123607"/>
            <a:ext cx="408790" cy="504070"/>
          </a:xfrm>
          <a:prstGeom prst="rightArrow">
            <a:avLst/>
          </a:prstGeom>
          <a:solidFill>
            <a:schemeClr val="tx2">
              <a:lumMod val="20000"/>
              <a:lumOff val="80000"/>
            </a:schemeClr>
          </a:solidFill>
          <a:ln>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
        <p:nvSpPr>
          <p:cNvPr id="44" name="テキスト ボックス 43"/>
          <p:cNvSpPr txBox="1"/>
          <p:nvPr/>
        </p:nvSpPr>
        <p:spPr>
          <a:xfrm>
            <a:off x="1817416" y="3443598"/>
            <a:ext cx="2808390" cy="432189"/>
          </a:xfrm>
          <a:prstGeom prst="rect">
            <a:avLst/>
          </a:prstGeom>
          <a:noFill/>
        </p:spPr>
        <p:txBody>
          <a:bodyPr vert="horz" wrap="square" lIns="72000" tIns="36000" rIns="72000" bIns="0" rtlCol="0" anchor="t" anchorCtr="0">
            <a:noAutofit/>
          </a:bodyPr>
          <a:lstStyle/>
          <a:p>
            <a:pPr algn="ctr" eaLnBrk="1" hangingPunct="1"/>
            <a:r>
              <a:rPr lang="en-US" altLang="ja-JP" sz="1200" dirty="0" smtClean="0">
                <a:latin typeface="+mn-lt"/>
                <a:ea typeface="+mn-ea"/>
              </a:rPr>
              <a:t>VR</a:t>
            </a:r>
            <a:r>
              <a:rPr lang="ja-JP" altLang="en-US" sz="1200" dirty="0" smtClean="0">
                <a:latin typeface="+mn-lt"/>
                <a:ea typeface="+mn-ea"/>
              </a:rPr>
              <a:t>ゴーグルを準備する必要もなく</a:t>
            </a:r>
            <a:endParaRPr kumimoji="1" lang="ja-JP" altLang="en-US" sz="1200" dirty="0" smtClean="0">
              <a:latin typeface="+mn-lt"/>
              <a:ea typeface="+mn-ea"/>
            </a:endParaRPr>
          </a:p>
        </p:txBody>
      </p:sp>
      <p:sp>
        <p:nvSpPr>
          <p:cNvPr id="45" name="テキスト ボックス 44"/>
          <p:cNvSpPr txBox="1"/>
          <p:nvPr/>
        </p:nvSpPr>
        <p:spPr>
          <a:xfrm>
            <a:off x="5417916" y="3443662"/>
            <a:ext cx="3862156" cy="432189"/>
          </a:xfrm>
          <a:prstGeom prst="rect">
            <a:avLst/>
          </a:prstGeom>
          <a:noFill/>
        </p:spPr>
        <p:txBody>
          <a:bodyPr vert="horz" wrap="square" lIns="72000" tIns="36000" rIns="72000" bIns="0" rtlCol="0" anchor="t" anchorCtr="0">
            <a:noAutofit/>
          </a:bodyPr>
          <a:lstStyle/>
          <a:p>
            <a:pPr algn="ctr" eaLnBrk="1" hangingPunct="1"/>
            <a:r>
              <a:rPr lang="en-US" altLang="ja-JP" sz="1200" dirty="0" smtClean="0">
                <a:latin typeface="+mn-lt"/>
                <a:ea typeface="+mn-ea"/>
              </a:rPr>
              <a:t>LINE</a:t>
            </a:r>
            <a:r>
              <a:rPr lang="ja-JP" altLang="en-US" sz="1200" dirty="0" smtClean="0">
                <a:latin typeface="+mn-lt"/>
                <a:ea typeface="+mn-ea"/>
              </a:rPr>
              <a:t>のお友だちになるだけでメタバースを体験できる</a:t>
            </a:r>
            <a:endParaRPr kumimoji="1" lang="ja-JP" altLang="en-US" sz="1200" dirty="0" smtClean="0">
              <a:latin typeface="+mn-lt"/>
              <a:ea typeface="+mn-ea"/>
            </a:endParaRPr>
          </a:p>
        </p:txBody>
      </p:sp>
      <p:pic>
        <p:nvPicPr>
          <p:cNvPr id="43" name="図 42">
            <a:extLst>
              <a:ext uri="{FF2B5EF4-FFF2-40B4-BE49-F238E27FC236}">
                <a16:creationId xmlns:a16="http://schemas.microsoft.com/office/drawing/2014/main" id="{0A2287E6-C3FF-A14C-98A7-E0EDB5E71BDD}"/>
              </a:ext>
            </a:extLst>
          </p:cNvPr>
          <p:cNvPicPr>
            <a:picLocks noChangeAspect="1"/>
          </p:cNvPicPr>
          <p:nvPr/>
        </p:nvPicPr>
        <p:blipFill>
          <a:blip r:embed="rId10"/>
          <a:stretch>
            <a:fillRect/>
          </a:stretch>
        </p:blipFill>
        <p:spPr>
          <a:xfrm>
            <a:off x="6686192" y="2470064"/>
            <a:ext cx="447147" cy="427448"/>
          </a:xfrm>
          <a:prstGeom prst="rect">
            <a:avLst/>
          </a:prstGeom>
        </p:spPr>
      </p:pic>
    </p:spTree>
    <p:extLst>
      <p:ext uri="{BB962C8B-B14F-4D97-AF65-F5344CB8AC3E}">
        <p14:creationId xmlns:p14="http://schemas.microsoft.com/office/powerpoint/2010/main" val="34204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当社の観光メタバース　</a:t>
            </a:r>
            <a:r>
              <a:rPr lang="ja-JP" altLang="en-US" sz="2000" dirty="0" smtClean="0"/>
              <a:t>ー自治体</a:t>
            </a:r>
            <a:r>
              <a:rPr lang="en-US" altLang="ja-JP" sz="2000" dirty="0" smtClean="0"/>
              <a:t>LINE</a:t>
            </a:r>
            <a:r>
              <a:rPr lang="ja-JP" altLang="en-US" sz="2000" dirty="0" smtClean="0"/>
              <a:t>公式アカウント運用実績</a:t>
            </a:r>
            <a:r>
              <a:rPr lang="ja-JP" altLang="en-US" sz="2000" dirty="0" err="1" smtClean="0"/>
              <a:t>ー</a:t>
            </a:r>
            <a:endParaRPr kumimoji="1" lang="ja-JP" altLang="en-US"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5</a:t>
            </a:fld>
            <a:endParaRPr lang="en-US" dirty="0"/>
          </a:p>
        </p:txBody>
      </p:sp>
      <p:sp>
        <p:nvSpPr>
          <p:cNvPr id="10" name="テキスト ボックス 9"/>
          <p:cNvSpPr txBox="1"/>
          <p:nvPr/>
        </p:nvSpPr>
        <p:spPr>
          <a:xfrm>
            <a:off x="1097315" y="2195617"/>
            <a:ext cx="3168401" cy="1046440"/>
          </a:xfrm>
          <a:prstGeom prst="rect">
            <a:avLst/>
          </a:prstGeom>
          <a:noFill/>
        </p:spPr>
        <p:txBody>
          <a:bodyPr wrap="square" rtlCol="0">
            <a:spAutoFit/>
          </a:bodyPr>
          <a:lstStyle/>
          <a:p>
            <a:pPr algn="ctr"/>
            <a:r>
              <a:rPr lang="ja-JP" altLang="en-US" sz="1400" b="1" dirty="0">
                <a:solidFill>
                  <a:schemeClr val="tx2"/>
                </a:solidFill>
                <a:latin typeface="メイリオ" panose="020B0604030504040204" pitchFamily="50" charset="-128"/>
                <a:ea typeface="メイリオ" panose="020B0604030504040204" pitchFamily="50" charset="-128"/>
              </a:rPr>
              <a:t>自治体</a:t>
            </a:r>
            <a:r>
              <a:rPr lang="en-US" altLang="ja-JP" sz="1400" b="1" dirty="0" smtClean="0">
                <a:solidFill>
                  <a:schemeClr val="tx2"/>
                </a:solidFill>
                <a:latin typeface="メイリオ" panose="020B0604030504040204" pitchFamily="50" charset="-128"/>
                <a:ea typeface="メイリオ" panose="020B0604030504040204" pitchFamily="50" charset="-128"/>
              </a:rPr>
              <a:t>LINE</a:t>
            </a:r>
            <a:r>
              <a:rPr lang="ja-JP" altLang="en-US" sz="1400" b="1" dirty="0" smtClean="0">
                <a:solidFill>
                  <a:schemeClr val="tx2"/>
                </a:solidFill>
                <a:latin typeface="メイリオ" panose="020B0604030504040204" pitchFamily="50" charset="-128"/>
                <a:ea typeface="メイリオ" panose="020B0604030504040204" pitchFamily="50" charset="-128"/>
              </a:rPr>
              <a:t>公式アカウント</a:t>
            </a:r>
            <a:r>
              <a:rPr kumimoji="1" lang="ja-JP" altLang="en-US" sz="1400" b="1" dirty="0">
                <a:solidFill>
                  <a:schemeClr val="tx2"/>
                </a:solidFill>
                <a:latin typeface="メイリオ" panose="020B0604030504040204" pitchFamily="50" charset="-128"/>
                <a:ea typeface="メイリオ" panose="020B0604030504040204" pitchFamily="50" charset="-128"/>
              </a:rPr>
              <a:t>運用実績</a:t>
            </a:r>
            <a:endParaRPr kumimoji="1" lang="en-US" altLang="ja-JP" sz="1400" b="1" dirty="0">
              <a:solidFill>
                <a:schemeClr val="tx2"/>
              </a:solidFill>
              <a:latin typeface="メイリオ" panose="020B0604030504040204" pitchFamily="50" charset="-128"/>
              <a:ea typeface="メイリオ" panose="020B0604030504040204" pitchFamily="50" charset="-128"/>
            </a:endParaRPr>
          </a:p>
          <a:p>
            <a:pPr algn="r"/>
            <a:r>
              <a:rPr lang="en-US" altLang="ja-JP" sz="4800" b="1" dirty="0">
                <a:solidFill>
                  <a:schemeClr val="tx2"/>
                </a:solidFill>
                <a:latin typeface="メイリオ" panose="020B0604030504040204" pitchFamily="50" charset="-128"/>
                <a:ea typeface="メイリオ" panose="020B0604030504040204" pitchFamily="50" charset="-128"/>
              </a:rPr>
              <a:t>87</a:t>
            </a:r>
            <a:r>
              <a:rPr lang="ja-JP" altLang="en-US" b="1" dirty="0">
                <a:solidFill>
                  <a:schemeClr val="tx2"/>
                </a:solidFill>
                <a:latin typeface="メイリオ" panose="020B0604030504040204" pitchFamily="50" charset="-128"/>
                <a:ea typeface="メイリオ" panose="020B0604030504040204" pitchFamily="50" charset="-128"/>
              </a:rPr>
              <a:t>件</a:t>
            </a:r>
          </a:p>
        </p:txBody>
      </p:sp>
      <p:sp>
        <p:nvSpPr>
          <p:cNvPr id="17" name="テキスト ボックス 16"/>
          <p:cNvSpPr txBox="1"/>
          <p:nvPr/>
        </p:nvSpPr>
        <p:spPr>
          <a:xfrm>
            <a:off x="520699" y="1043457"/>
            <a:ext cx="9720263" cy="873056"/>
          </a:xfrm>
          <a:prstGeom prst="rect">
            <a:avLst/>
          </a:prstGeom>
          <a:noFill/>
        </p:spPr>
        <p:txBody>
          <a:bodyPr vert="horz" wrap="square" lIns="72000" tIns="36000" rIns="72000" bIns="0" rtlCol="0" anchor="t" anchorCtr="0">
            <a:noAutofit/>
          </a:bodyPr>
          <a:lstStyle/>
          <a:p>
            <a:r>
              <a:rPr lang="ja-JP" altLang="en-US" sz="1200" dirty="0">
                <a:latin typeface="+mn-ea"/>
                <a:ea typeface="+mn-ea"/>
              </a:rPr>
              <a:t>多くの自治体様に導入いただき、現在</a:t>
            </a:r>
            <a:r>
              <a:rPr lang="en-US" altLang="ja-JP" sz="1200" dirty="0">
                <a:latin typeface="+mn-ea"/>
                <a:ea typeface="+mn-ea"/>
              </a:rPr>
              <a:t>87</a:t>
            </a:r>
            <a:r>
              <a:rPr lang="ja-JP" altLang="en-US" sz="1200" dirty="0">
                <a:latin typeface="+mn-ea"/>
                <a:ea typeface="+mn-ea"/>
              </a:rPr>
              <a:t>自治体様の</a:t>
            </a:r>
            <a:r>
              <a:rPr lang="en-US" altLang="ja-JP" sz="1200" dirty="0">
                <a:latin typeface="+mn-ea"/>
                <a:ea typeface="+mn-ea"/>
              </a:rPr>
              <a:t>LINE</a:t>
            </a:r>
            <a:r>
              <a:rPr lang="ja-JP" altLang="en-US" sz="1200" dirty="0">
                <a:latin typeface="+mn-ea"/>
                <a:ea typeface="+mn-ea"/>
              </a:rPr>
              <a:t>公式アカウントの運用、運用補助をさせていただいています。 </a:t>
            </a:r>
            <a:endParaRPr lang="en-US" altLang="ja-JP" sz="1200" dirty="0">
              <a:latin typeface="+mn-ea"/>
              <a:ea typeface="+mn-ea"/>
            </a:endParaRPr>
          </a:p>
          <a:p>
            <a:r>
              <a:rPr lang="ja-JP" altLang="en-US" sz="1200" dirty="0">
                <a:solidFill>
                  <a:prstClr val="black"/>
                </a:solidFill>
                <a:latin typeface="+mn-ea"/>
                <a:ea typeface="+mn-ea"/>
              </a:rPr>
              <a:t>自治体</a:t>
            </a:r>
            <a:r>
              <a:rPr lang="en-US" altLang="ja-JP" sz="1200" dirty="0">
                <a:solidFill>
                  <a:prstClr val="black"/>
                </a:solidFill>
                <a:latin typeface="+mn-ea"/>
                <a:ea typeface="+mn-ea"/>
              </a:rPr>
              <a:t>LINE</a:t>
            </a:r>
            <a:r>
              <a:rPr lang="ja-JP" altLang="en-US" sz="1200" dirty="0">
                <a:solidFill>
                  <a:prstClr val="black"/>
                </a:solidFill>
                <a:latin typeface="+mn-ea"/>
                <a:ea typeface="+mn-ea"/>
              </a:rPr>
              <a:t>アカウントの運用や、コロナ対策窓口としての</a:t>
            </a:r>
            <a:r>
              <a:rPr lang="en-US" altLang="ja-JP" sz="1200" dirty="0">
                <a:solidFill>
                  <a:prstClr val="black"/>
                </a:solidFill>
                <a:latin typeface="+mn-ea"/>
                <a:ea typeface="+mn-ea"/>
              </a:rPr>
              <a:t>LINE</a:t>
            </a:r>
            <a:r>
              <a:rPr lang="ja-JP" altLang="en-US" sz="1200" dirty="0">
                <a:solidFill>
                  <a:prstClr val="black"/>
                </a:solidFill>
                <a:latin typeface="+mn-ea"/>
                <a:ea typeface="+mn-ea"/>
              </a:rPr>
              <a:t>運用・認証済み飲食店を活用したスタンプラリーの実施など、様々な分野で自治体様の</a:t>
            </a:r>
            <a:r>
              <a:rPr lang="en-US" altLang="ja-JP" sz="1200" dirty="0">
                <a:solidFill>
                  <a:prstClr val="black"/>
                </a:solidFill>
                <a:latin typeface="+mn-ea"/>
                <a:ea typeface="+mn-ea"/>
              </a:rPr>
              <a:t>LINE</a:t>
            </a:r>
            <a:r>
              <a:rPr lang="ja-JP" altLang="en-US" sz="1200" dirty="0">
                <a:solidFill>
                  <a:prstClr val="black"/>
                </a:solidFill>
                <a:latin typeface="+mn-ea"/>
                <a:ea typeface="+mn-ea"/>
              </a:rPr>
              <a:t>活用をサポート</a:t>
            </a:r>
            <a:r>
              <a:rPr lang="ja-JP" altLang="en-US" sz="1200" dirty="0" smtClean="0">
                <a:solidFill>
                  <a:prstClr val="black"/>
                </a:solidFill>
                <a:latin typeface="+mn-ea"/>
                <a:ea typeface="+mn-ea"/>
              </a:rPr>
              <a:t>している実績がございます。</a:t>
            </a:r>
            <a:endParaRPr lang="ja-JP" altLang="en-US" sz="1200" dirty="0">
              <a:solidFill>
                <a:prstClr val="black"/>
              </a:solidFill>
              <a:latin typeface="+mn-ea"/>
              <a:ea typeface="+mn-ea"/>
            </a:endParaRPr>
          </a:p>
          <a:p>
            <a:r>
              <a:rPr lang="en-US" altLang="ja-JP" sz="1200" b="1" dirty="0" smtClean="0">
                <a:solidFill>
                  <a:schemeClr val="tx2">
                    <a:lumMod val="75000"/>
                  </a:schemeClr>
                </a:solidFill>
                <a:latin typeface="+mn-ea"/>
                <a:ea typeface="+mn-ea"/>
              </a:rPr>
              <a:t>LINE</a:t>
            </a:r>
            <a:r>
              <a:rPr lang="ja-JP" altLang="en-US" sz="1200" b="1" dirty="0" smtClean="0">
                <a:solidFill>
                  <a:schemeClr val="tx2">
                    <a:lumMod val="75000"/>
                  </a:schemeClr>
                </a:solidFill>
                <a:latin typeface="+mn-ea"/>
                <a:ea typeface="+mn-ea"/>
              </a:rPr>
              <a:t>の運用サポートはもちろん、メタバースの作成やメンテナンス、観光客向けのお友だち登録促進など、幅広い分野を当社でカバー</a:t>
            </a:r>
            <a:r>
              <a:rPr lang="ja-JP" altLang="en-US" sz="1200" dirty="0" smtClean="0">
                <a:latin typeface="+mn-ea"/>
                <a:ea typeface="+mn-ea"/>
              </a:rPr>
              <a:t>いたします。</a:t>
            </a:r>
            <a:endParaRPr lang="ja-JP" altLang="en-US" sz="1200" dirty="0">
              <a:latin typeface="+mn-ea"/>
              <a:ea typeface="+mn-ea"/>
            </a:endParaRPr>
          </a:p>
        </p:txBody>
      </p:sp>
      <p:graphicFrame>
        <p:nvGraphicFramePr>
          <p:cNvPr id="18" name="表 17"/>
          <p:cNvGraphicFramePr>
            <a:graphicFrameLocks noGrp="1"/>
          </p:cNvGraphicFramePr>
          <p:nvPr>
            <p:extLst>
              <p:ext uri="{D42A27DB-BD31-4B8C-83A1-F6EECF244321}">
                <p14:modId xmlns:p14="http://schemas.microsoft.com/office/powerpoint/2010/main" val="4073292456"/>
              </p:ext>
            </p:extLst>
          </p:nvPr>
        </p:nvGraphicFramePr>
        <p:xfrm>
          <a:off x="1097315" y="3203757"/>
          <a:ext cx="8497182" cy="3471024"/>
        </p:xfrm>
        <a:graphic>
          <a:graphicData uri="http://schemas.openxmlformats.org/drawingml/2006/table">
            <a:tbl>
              <a:tblPr firstRow="1" bandRow="1">
                <a:tableStyleId>{5940675A-B579-460E-94D1-54222C63F5DA}</a:tableStyleId>
              </a:tblPr>
              <a:tblGrid>
                <a:gridCol w="415894">
                  <a:extLst>
                    <a:ext uri="{9D8B030D-6E8A-4147-A177-3AD203B41FA5}">
                      <a16:colId xmlns:a16="http://schemas.microsoft.com/office/drawing/2014/main" val="880878531"/>
                    </a:ext>
                  </a:extLst>
                </a:gridCol>
                <a:gridCol w="1607269">
                  <a:extLst>
                    <a:ext uri="{9D8B030D-6E8A-4147-A177-3AD203B41FA5}">
                      <a16:colId xmlns:a16="http://schemas.microsoft.com/office/drawing/2014/main" val="3485972451"/>
                    </a:ext>
                  </a:extLst>
                </a:gridCol>
                <a:gridCol w="864544">
                  <a:extLst>
                    <a:ext uri="{9D8B030D-6E8A-4147-A177-3AD203B41FA5}">
                      <a16:colId xmlns:a16="http://schemas.microsoft.com/office/drawing/2014/main" val="586626002"/>
                    </a:ext>
                  </a:extLst>
                </a:gridCol>
                <a:gridCol w="1723307">
                  <a:extLst>
                    <a:ext uri="{9D8B030D-6E8A-4147-A177-3AD203B41FA5}">
                      <a16:colId xmlns:a16="http://schemas.microsoft.com/office/drawing/2014/main" val="2161695917"/>
                    </a:ext>
                  </a:extLst>
                </a:gridCol>
                <a:gridCol w="1139789">
                  <a:extLst>
                    <a:ext uri="{9D8B030D-6E8A-4147-A177-3AD203B41FA5}">
                      <a16:colId xmlns:a16="http://schemas.microsoft.com/office/drawing/2014/main" val="1787934543"/>
                    </a:ext>
                  </a:extLst>
                </a:gridCol>
                <a:gridCol w="2746379">
                  <a:extLst>
                    <a:ext uri="{9D8B030D-6E8A-4147-A177-3AD203B41FA5}">
                      <a16:colId xmlns:a16="http://schemas.microsoft.com/office/drawing/2014/main" val="1885398024"/>
                    </a:ext>
                  </a:extLst>
                </a:gridCol>
              </a:tblGrid>
              <a:tr h="218359">
                <a:tc>
                  <a:txBody>
                    <a:bodyPr/>
                    <a:lstStyle/>
                    <a:p>
                      <a:pPr algn="ctr"/>
                      <a:r>
                        <a:rPr kumimoji="1" lang="en-US" altLang="ja-JP" sz="1000" b="1" dirty="0" smtClean="0">
                          <a:solidFill>
                            <a:schemeClr val="bg1"/>
                          </a:solidFill>
                        </a:rPr>
                        <a:t>No.</a:t>
                      </a:r>
                      <a:endParaRPr kumimoji="1" lang="ja-JP" altLang="en-US" sz="1000" b="1" dirty="0">
                        <a:solidFill>
                          <a:schemeClr val="bg1"/>
                        </a:solidFill>
                      </a:endParaRPr>
                    </a:p>
                  </a:txBody>
                  <a:tcPr anchor="ctr">
                    <a:solidFill>
                      <a:schemeClr val="tx2"/>
                    </a:solidFill>
                  </a:tcPr>
                </a:tc>
                <a:tc>
                  <a:txBody>
                    <a:bodyPr/>
                    <a:lstStyle/>
                    <a:p>
                      <a:pPr algn="ctr"/>
                      <a:r>
                        <a:rPr kumimoji="1" lang="ja-JP" altLang="en-US" sz="1000" b="1" dirty="0" smtClean="0">
                          <a:solidFill>
                            <a:schemeClr val="bg1"/>
                          </a:solidFill>
                        </a:rPr>
                        <a:t>業務名</a:t>
                      </a:r>
                      <a:endParaRPr kumimoji="1" lang="ja-JP" altLang="en-US" sz="1000" b="1" dirty="0">
                        <a:solidFill>
                          <a:schemeClr val="bg1"/>
                        </a:solidFill>
                      </a:endParaRPr>
                    </a:p>
                  </a:txBody>
                  <a:tcPr anchor="ctr">
                    <a:solidFill>
                      <a:schemeClr val="tx2"/>
                    </a:solidFill>
                  </a:tcPr>
                </a:tc>
                <a:tc>
                  <a:txBody>
                    <a:bodyPr/>
                    <a:lstStyle/>
                    <a:p>
                      <a:pPr algn="ctr"/>
                      <a:r>
                        <a:rPr kumimoji="1" lang="ja-JP" altLang="en-US" sz="1000" b="1" dirty="0" smtClean="0">
                          <a:solidFill>
                            <a:schemeClr val="bg1"/>
                          </a:solidFill>
                        </a:rPr>
                        <a:t>発注者</a:t>
                      </a:r>
                      <a:endParaRPr kumimoji="1" lang="ja-JP" altLang="en-US" sz="1000" b="1" dirty="0">
                        <a:solidFill>
                          <a:schemeClr val="bg1"/>
                        </a:solidFill>
                      </a:endParaRPr>
                    </a:p>
                  </a:txBody>
                  <a:tcPr anchor="ctr">
                    <a:solidFill>
                      <a:schemeClr val="tx2"/>
                    </a:solidFill>
                  </a:tcPr>
                </a:tc>
                <a:tc>
                  <a:txBody>
                    <a:bodyPr/>
                    <a:lstStyle/>
                    <a:p>
                      <a:pPr algn="ctr"/>
                      <a:r>
                        <a:rPr kumimoji="1" lang="ja-JP" altLang="en-US" sz="1000" b="1" dirty="0" smtClean="0">
                          <a:solidFill>
                            <a:schemeClr val="bg1"/>
                          </a:solidFill>
                        </a:rPr>
                        <a:t>履行年度</a:t>
                      </a:r>
                      <a:endParaRPr kumimoji="1" lang="ja-JP" altLang="en-US" sz="1000" b="1" dirty="0">
                        <a:solidFill>
                          <a:schemeClr val="bg1"/>
                        </a:solidFill>
                      </a:endParaRPr>
                    </a:p>
                  </a:txBody>
                  <a:tcPr anchor="ctr">
                    <a:solidFill>
                      <a:schemeClr val="tx2"/>
                    </a:solidFill>
                  </a:tcPr>
                </a:tc>
                <a:tc>
                  <a:txBody>
                    <a:bodyPr/>
                    <a:lstStyle/>
                    <a:p>
                      <a:pPr algn="ctr"/>
                      <a:r>
                        <a:rPr kumimoji="1" lang="ja-JP" altLang="en-US" sz="1000" b="1" dirty="0" smtClean="0">
                          <a:solidFill>
                            <a:schemeClr val="bg1"/>
                          </a:solidFill>
                        </a:rPr>
                        <a:t>契約金額</a:t>
                      </a:r>
                      <a:endParaRPr kumimoji="1" lang="ja-JP" altLang="en-US" sz="1000" b="1" dirty="0">
                        <a:solidFill>
                          <a:schemeClr val="bg1"/>
                        </a:solidFill>
                      </a:endParaRPr>
                    </a:p>
                  </a:txBody>
                  <a:tcPr anchor="ctr">
                    <a:solidFill>
                      <a:schemeClr val="tx2"/>
                    </a:solidFill>
                  </a:tcPr>
                </a:tc>
                <a:tc>
                  <a:txBody>
                    <a:bodyPr/>
                    <a:lstStyle/>
                    <a:p>
                      <a:pPr algn="ctr"/>
                      <a:r>
                        <a:rPr kumimoji="1" lang="ja-JP" altLang="en-US" sz="1000" b="1" dirty="0" smtClean="0">
                          <a:solidFill>
                            <a:schemeClr val="bg1"/>
                          </a:solidFill>
                        </a:rPr>
                        <a:t>業務内容</a:t>
                      </a:r>
                      <a:endParaRPr kumimoji="1" lang="ja-JP" altLang="en-US" sz="1000" b="1" dirty="0">
                        <a:solidFill>
                          <a:schemeClr val="bg1"/>
                        </a:solidFill>
                      </a:endParaRPr>
                    </a:p>
                  </a:txBody>
                  <a:tcPr anchor="ctr">
                    <a:solidFill>
                      <a:schemeClr val="tx2"/>
                    </a:solidFill>
                  </a:tcPr>
                </a:tc>
                <a:extLst>
                  <a:ext uri="{0D108BD9-81ED-4DB2-BD59-A6C34878D82A}">
                    <a16:rowId xmlns:a16="http://schemas.microsoft.com/office/drawing/2014/main" val="3259606439"/>
                  </a:ext>
                </a:extLst>
              </a:tr>
              <a:tr h="627783">
                <a:tc>
                  <a:txBody>
                    <a:bodyPr/>
                    <a:lstStyle/>
                    <a:p>
                      <a:pPr algn="ctr"/>
                      <a:r>
                        <a:rPr kumimoji="1" lang="en-US" altLang="ja-JP" sz="1000" dirty="0" smtClean="0"/>
                        <a:t>1</a:t>
                      </a:r>
                      <a:endParaRPr kumimoji="1" lang="ja-JP" altLang="en-US" sz="1000" dirty="0"/>
                    </a:p>
                  </a:txBody>
                  <a:tcPr anchor="ctr"/>
                </a:tc>
                <a:tc>
                  <a:txBody>
                    <a:bodyPr/>
                    <a:lstStyle/>
                    <a:p>
                      <a:r>
                        <a:rPr lang="ja-JP" altLang="en-US" sz="1000" dirty="0" smtClean="0">
                          <a:latin typeface="+mn-ea"/>
                          <a:ea typeface="+mn-ea"/>
                        </a:rPr>
                        <a:t>令和</a:t>
                      </a:r>
                      <a:r>
                        <a:rPr lang="en-US" altLang="ja-JP" sz="1000" dirty="0" smtClean="0">
                          <a:latin typeface="+mn-ea"/>
                          <a:ea typeface="+mn-ea"/>
                        </a:rPr>
                        <a:t>2</a:t>
                      </a:r>
                      <a:r>
                        <a:rPr lang="ja-JP" altLang="en-US" sz="1000" dirty="0" smtClean="0">
                          <a:latin typeface="+mn-ea"/>
                          <a:ea typeface="+mn-ea"/>
                        </a:rPr>
                        <a:t>年度 </a:t>
                      </a:r>
                      <a:r>
                        <a:rPr lang="en-US" altLang="ja-JP" sz="1000" dirty="0" smtClean="0">
                          <a:latin typeface="+mn-ea"/>
                          <a:ea typeface="+mn-ea"/>
                        </a:rPr>
                        <a:t>Go To Eat </a:t>
                      </a:r>
                      <a:r>
                        <a:rPr lang="ja-JP" altLang="en-US" sz="1000" dirty="0" smtClean="0">
                          <a:latin typeface="+mn-ea"/>
                          <a:ea typeface="+mn-ea"/>
                        </a:rPr>
                        <a:t>キャンペーンに係る</a:t>
                      </a:r>
                      <a:endParaRPr lang="en-US" altLang="ja-JP" sz="1000" dirty="0" smtClean="0">
                        <a:latin typeface="+mn-ea"/>
                        <a:ea typeface="+mn-ea"/>
                      </a:endParaRPr>
                    </a:p>
                    <a:p>
                      <a:r>
                        <a:rPr lang="ja-JP" altLang="en-US" sz="1000" dirty="0" smtClean="0">
                          <a:latin typeface="+mn-ea"/>
                          <a:ea typeface="+mn-ea"/>
                        </a:rPr>
                        <a:t>事業のうち食事券発行委託事業（千葉県）</a:t>
                      </a:r>
                      <a:endParaRPr lang="en-US" altLang="ja-JP" sz="1000" dirty="0" smtClean="0">
                        <a:latin typeface="+mn-ea"/>
                        <a:ea typeface="+mn-ea"/>
                      </a:endParaRPr>
                    </a:p>
                  </a:txBody>
                  <a:tcPr anchor="ctr"/>
                </a:tc>
                <a:tc>
                  <a:txBody>
                    <a:bodyPr/>
                    <a:lstStyle/>
                    <a:p>
                      <a:r>
                        <a:rPr lang="ja-JP" altLang="en-US" sz="1000" dirty="0" smtClean="0">
                          <a:latin typeface="+mn-ea"/>
                          <a:ea typeface="+mn-ea"/>
                        </a:rPr>
                        <a:t>農林水産省</a:t>
                      </a:r>
                      <a:endParaRPr lang="ja-JP" altLang="en-US" sz="1000" dirty="0">
                        <a:latin typeface="+mn-ea"/>
                        <a:ea typeface="+mn-ea"/>
                      </a:endParaRPr>
                    </a:p>
                  </a:txBody>
                  <a:tcPr anchor="ctr"/>
                </a:tc>
                <a:tc>
                  <a:txBody>
                    <a:bodyPr/>
                    <a:lstStyle/>
                    <a:p>
                      <a:r>
                        <a:rPr lang="ja-JP" altLang="en-US" sz="1000" dirty="0" smtClean="0">
                          <a:latin typeface="+mn-ea"/>
                          <a:ea typeface="+mn-ea"/>
                        </a:rPr>
                        <a:t>令和</a:t>
                      </a:r>
                      <a:r>
                        <a:rPr lang="en-US" altLang="ja-JP" sz="1000" dirty="0" smtClean="0">
                          <a:latin typeface="+mn-ea"/>
                          <a:ea typeface="+mn-ea"/>
                        </a:rPr>
                        <a:t>2</a:t>
                      </a:r>
                      <a:r>
                        <a:rPr lang="ja-JP" altLang="en-US" sz="1000" dirty="0" smtClean="0">
                          <a:latin typeface="+mn-ea"/>
                          <a:ea typeface="+mn-ea"/>
                        </a:rPr>
                        <a:t>年</a:t>
                      </a:r>
                      <a:r>
                        <a:rPr lang="en-US" altLang="ja-JP" sz="1000" dirty="0" smtClean="0">
                          <a:latin typeface="+mn-ea"/>
                          <a:ea typeface="+mn-ea"/>
                        </a:rPr>
                        <a:t>8</a:t>
                      </a:r>
                      <a:r>
                        <a:rPr lang="ja-JP" altLang="en-US" sz="1000" dirty="0" smtClean="0">
                          <a:latin typeface="+mn-ea"/>
                          <a:ea typeface="+mn-ea"/>
                        </a:rPr>
                        <a:t>月～</a:t>
                      </a:r>
                      <a:endParaRPr lang="ja-JP" altLang="en-US" sz="1000" dirty="0">
                        <a:latin typeface="+mn-ea"/>
                        <a:ea typeface="+mn-ea"/>
                      </a:endParaRPr>
                    </a:p>
                  </a:txBody>
                  <a:tcPr anchor="ctr"/>
                </a:tc>
                <a:tc>
                  <a:txBody>
                    <a:bodyPr/>
                    <a:lstStyle/>
                    <a:p>
                      <a:r>
                        <a:rPr lang="en-US" altLang="ja-JP" sz="1000" dirty="0" smtClean="0">
                          <a:latin typeface="+mn-ea"/>
                          <a:ea typeface="+mn-ea"/>
                        </a:rPr>
                        <a:t>1,030,086</a:t>
                      </a:r>
                      <a:r>
                        <a:rPr lang="ja-JP" altLang="en-US" sz="1000" dirty="0" smtClean="0">
                          <a:latin typeface="+mn-ea"/>
                          <a:ea typeface="+mn-ea"/>
                        </a:rPr>
                        <a:t>千円</a:t>
                      </a:r>
                      <a:endParaRPr lang="ja-JP" altLang="en-US" sz="1000" dirty="0">
                        <a:latin typeface="+mn-ea"/>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県内の飲食業を対象としたプレミアム付き食事券（紙・電子クーポン）の発行、利用、支援</a:t>
                      </a:r>
                      <a:endParaRPr kumimoji="1" lang="ja-JP" altLang="en-US" sz="1000" b="0" i="0" u="none" strike="noStrike" kern="1200" cap="none" spc="0" normalizeH="0" baseline="0" noProof="0" dirty="0">
                        <a:ln>
                          <a:noFill/>
                        </a:ln>
                        <a:solidFill>
                          <a:prstClr val="black"/>
                        </a:solidFill>
                        <a:effectLst/>
                        <a:uLnTx/>
                        <a:uFillTx/>
                        <a:latin typeface="メイリオ"/>
                        <a:ea typeface="メイリオ"/>
                        <a:cs typeface="+mn-cs"/>
                      </a:endParaRPr>
                    </a:p>
                  </a:txBody>
                  <a:tcPr anchor="ctr"/>
                </a:tc>
                <a:extLst>
                  <a:ext uri="{0D108BD9-81ED-4DB2-BD59-A6C34878D82A}">
                    <a16:rowId xmlns:a16="http://schemas.microsoft.com/office/drawing/2014/main" val="4233008774"/>
                  </a:ext>
                </a:extLst>
              </a:tr>
              <a:tr h="627783">
                <a:tc>
                  <a:txBody>
                    <a:bodyPr/>
                    <a:lstStyle/>
                    <a:p>
                      <a:pPr algn="ctr"/>
                      <a:r>
                        <a:rPr kumimoji="1" lang="en-US" altLang="ja-JP" sz="1000" dirty="0" smtClean="0"/>
                        <a:t>2</a:t>
                      </a:r>
                      <a:endParaRPr kumimoji="1" lang="ja-JP" altLang="en-US" sz="1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令和</a:t>
                      </a:r>
                      <a:r>
                        <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rPr>
                        <a:t>2</a:t>
                      </a: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年度 </a:t>
                      </a:r>
                      <a:r>
                        <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rPr>
                        <a:t>Go To Eat </a:t>
                      </a: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キャンペーンに係る</a:t>
                      </a:r>
                      <a:endPar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事業のうち食事券発行委託事業（神奈川県）</a:t>
                      </a:r>
                      <a:endPar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endParaRPr>
                    </a:p>
                  </a:txBody>
                  <a:tcPr anchor="ctr"/>
                </a:tc>
                <a:tc>
                  <a:txBody>
                    <a:bodyPr/>
                    <a:lstStyle/>
                    <a:p>
                      <a:r>
                        <a:rPr lang="ja-JP" altLang="en-US" sz="1000" dirty="0" smtClean="0">
                          <a:latin typeface="+mn-ea"/>
                          <a:ea typeface="+mn-ea"/>
                        </a:rPr>
                        <a:t>農林水産省</a:t>
                      </a:r>
                      <a:endParaRPr lang="en-US" altLang="ja-JP" sz="1000" dirty="0" smtClean="0">
                        <a:latin typeface="+mn-ea"/>
                        <a:ea typeface="+mn-ea"/>
                      </a:endParaRPr>
                    </a:p>
                  </a:txBody>
                  <a:tcPr anchor="ctr"/>
                </a:tc>
                <a:tc>
                  <a:txBody>
                    <a:bodyPr/>
                    <a:lstStyle/>
                    <a:p>
                      <a:r>
                        <a:rPr lang="ja-JP" altLang="en-US" sz="1000" dirty="0" smtClean="0">
                          <a:latin typeface="+mn-ea"/>
                          <a:ea typeface="+mn-ea"/>
                        </a:rPr>
                        <a:t>令和</a:t>
                      </a:r>
                      <a:r>
                        <a:rPr lang="en-US" altLang="ja-JP" sz="1000" dirty="0" smtClean="0">
                          <a:latin typeface="+mn-ea"/>
                          <a:ea typeface="+mn-ea"/>
                        </a:rPr>
                        <a:t>2</a:t>
                      </a:r>
                      <a:r>
                        <a:rPr lang="ja-JP" altLang="en-US" sz="1000" dirty="0" smtClean="0">
                          <a:latin typeface="+mn-ea"/>
                          <a:ea typeface="+mn-ea"/>
                        </a:rPr>
                        <a:t>年</a:t>
                      </a:r>
                      <a:r>
                        <a:rPr lang="en-US" altLang="ja-JP" sz="1000" dirty="0" smtClean="0">
                          <a:latin typeface="+mn-ea"/>
                          <a:ea typeface="+mn-ea"/>
                        </a:rPr>
                        <a:t>10</a:t>
                      </a:r>
                      <a:r>
                        <a:rPr lang="ja-JP" altLang="en-US" sz="1000" dirty="0" smtClean="0">
                          <a:latin typeface="+mn-ea"/>
                          <a:ea typeface="+mn-ea"/>
                        </a:rPr>
                        <a:t>月～</a:t>
                      </a:r>
                      <a:endParaRPr lang="ja-JP" altLang="en-US" sz="1000" dirty="0">
                        <a:latin typeface="+mn-ea"/>
                        <a:ea typeface="+mn-ea"/>
                      </a:endParaRPr>
                    </a:p>
                  </a:txBody>
                  <a:tcPr anchor="ctr"/>
                </a:tc>
                <a:tc>
                  <a:txBody>
                    <a:bodyPr/>
                    <a:lstStyle/>
                    <a:p>
                      <a:r>
                        <a:rPr lang="en-US" altLang="ja-JP" sz="1000" dirty="0" smtClean="0">
                          <a:latin typeface="+mn-ea"/>
                          <a:ea typeface="+mn-ea"/>
                        </a:rPr>
                        <a:t>2,974,677</a:t>
                      </a:r>
                      <a:r>
                        <a:rPr lang="ja-JP" altLang="en-US" sz="1000" dirty="0" smtClean="0">
                          <a:latin typeface="+mn-ea"/>
                          <a:ea typeface="+mn-ea"/>
                        </a:rPr>
                        <a:t>千円</a:t>
                      </a:r>
                      <a:endParaRPr lang="ja-JP" altLang="en-US" sz="1000" dirty="0">
                        <a:latin typeface="+mn-ea"/>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県内の飲食業を対象としたプレミアム付き食事券（紙・電子クーポン）の発行、利用、支援</a:t>
                      </a:r>
                      <a:endParaRPr kumimoji="1" lang="ja-JP" altLang="en-US" sz="1000" b="0" i="0" u="none" strike="noStrike" kern="1200" cap="none" spc="0" normalizeH="0" baseline="0" noProof="0" dirty="0">
                        <a:ln>
                          <a:noFill/>
                        </a:ln>
                        <a:solidFill>
                          <a:prstClr val="black"/>
                        </a:solidFill>
                        <a:effectLst/>
                        <a:uLnTx/>
                        <a:uFillTx/>
                        <a:latin typeface="メイリオ"/>
                        <a:ea typeface="メイリオ"/>
                        <a:cs typeface="+mn-cs"/>
                      </a:endParaRPr>
                    </a:p>
                  </a:txBody>
                  <a:tcPr anchor="ctr"/>
                </a:tc>
                <a:extLst>
                  <a:ext uri="{0D108BD9-81ED-4DB2-BD59-A6C34878D82A}">
                    <a16:rowId xmlns:a16="http://schemas.microsoft.com/office/drawing/2014/main" val="1576508380"/>
                  </a:ext>
                </a:extLst>
              </a:tr>
              <a:tr h="627783">
                <a:tc>
                  <a:txBody>
                    <a:bodyPr/>
                    <a:lstStyle/>
                    <a:p>
                      <a:pPr algn="ctr"/>
                      <a:r>
                        <a:rPr kumimoji="1" lang="en-US" altLang="ja-JP" sz="1000" dirty="0" smtClean="0"/>
                        <a:t>3</a:t>
                      </a:r>
                      <a:endParaRPr kumimoji="1" lang="ja-JP" altLang="en-US" sz="1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令和</a:t>
                      </a:r>
                      <a:r>
                        <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rPr>
                        <a:t>2</a:t>
                      </a: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年度 </a:t>
                      </a:r>
                      <a:r>
                        <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rPr>
                        <a:t>Go To Eat </a:t>
                      </a: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キャンペーンに係る</a:t>
                      </a:r>
                      <a:endPar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メイリオ"/>
                          <a:ea typeface="メイリオ"/>
                          <a:cs typeface="+mn-cs"/>
                        </a:rPr>
                        <a:t>事業のうち食事券発行委託事業（滋賀県）</a:t>
                      </a:r>
                      <a:endParaRPr kumimoji="1" lang="en-US" altLang="ja-JP" sz="1000" b="0" i="0" u="none" strike="noStrike" kern="1200" cap="none" spc="0" normalizeH="0" baseline="0" noProof="0" dirty="0" smtClean="0">
                        <a:ln>
                          <a:noFill/>
                        </a:ln>
                        <a:solidFill>
                          <a:prstClr val="black"/>
                        </a:solidFill>
                        <a:effectLst/>
                        <a:uLnTx/>
                        <a:uFillTx/>
                        <a:latin typeface="メイリオ"/>
                        <a:ea typeface="メイリオ"/>
                        <a:cs typeface="+mn-cs"/>
                      </a:endParaRPr>
                    </a:p>
                  </a:txBody>
                  <a:tcPr anchor="ctr"/>
                </a:tc>
                <a:tc>
                  <a:txBody>
                    <a:bodyPr/>
                    <a:lstStyle/>
                    <a:p>
                      <a:r>
                        <a:rPr lang="ja-JP" altLang="en-US" sz="1000" dirty="0" smtClean="0">
                          <a:latin typeface="+mn-ea"/>
                          <a:ea typeface="+mn-ea"/>
                        </a:rPr>
                        <a:t>農林水産省</a:t>
                      </a:r>
                      <a:endParaRPr lang="ja-JP" altLang="en-US" sz="1000" dirty="0">
                        <a:latin typeface="+mn-ea"/>
                        <a:ea typeface="+mn-ea"/>
                      </a:endParaRPr>
                    </a:p>
                  </a:txBody>
                  <a:tcPr anchor="ctr"/>
                </a:tc>
                <a:tc>
                  <a:txBody>
                    <a:bodyPr/>
                    <a:lstStyle/>
                    <a:p>
                      <a:r>
                        <a:rPr lang="ja-JP" altLang="en-US" sz="1000" dirty="0" smtClean="0">
                          <a:latin typeface="+mn-ea"/>
                          <a:ea typeface="+mn-ea"/>
                        </a:rPr>
                        <a:t>令和</a:t>
                      </a:r>
                      <a:r>
                        <a:rPr lang="en-US" altLang="ja-JP" sz="1000" dirty="0" smtClean="0">
                          <a:latin typeface="+mn-ea"/>
                          <a:ea typeface="+mn-ea"/>
                        </a:rPr>
                        <a:t>2</a:t>
                      </a:r>
                      <a:r>
                        <a:rPr lang="ja-JP" altLang="en-US" sz="1000" dirty="0" smtClean="0">
                          <a:latin typeface="+mn-ea"/>
                          <a:ea typeface="+mn-ea"/>
                        </a:rPr>
                        <a:t>年</a:t>
                      </a:r>
                      <a:r>
                        <a:rPr lang="en-US" altLang="ja-JP" sz="1000" dirty="0" smtClean="0">
                          <a:latin typeface="+mn-ea"/>
                          <a:ea typeface="+mn-ea"/>
                        </a:rPr>
                        <a:t>8</a:t>
                      </a:r>
                      <a:r>
                        <a:rPr lang="ja-JP" altLang="en-US" sz="1000" dirty="0" smtClean="0">
                          <a:latin typeface="+mn-ea"/>
                          <a:ea typeface="+mn-ea"/>
                        </a:rPr>
                        <a:t>月～令和</a:t>
                      </a:r>
                      <a:r>
                        <a:rPr lang="en-US" altLang="ja-JP" sz="1000" dirty="0" smtClean="0">
                          <a:latin typeface="+mn-ea"/>
                          <a:ea typeface="+mn-ea"/>
                        </a:rPr>
                        <a:t>4</a:t>
                      </a:r>
                      <a:r>
                        <a:rPr lang="ja-JP" altLang="en-US" sz="1000" dirty="0" smtClean="0">
                          <a:latin typeface="+mn-ea"/>
                          <a:ea typeface="+mn-ea"/>
                        </a:rPr>
                        <a:t>年</a:t>
                      </a:r>
                      <a:r>
                        <a:rPr lang="en-US" altLang="ja-JP" sz="1000" dirty="0" smtClean="0">
                          <a:latin typeface="+mn-ea"/>
                          <a:ea typeface="+mn-ea"/>
                        </a:rPr>
                        <a:t>5</a:t>
                      </a:r>
                      <a:r>
                        <a:rPr lang="ja-JP" altLang="en-US" sz="1000" dirty="0" smtClean="0">
                          <a:latin typeface="+mn-ea"/>
                          <a:ea typeface="+mn-ea"/>
                        </a:rPr>
                        <a:t>月</a:t>
                      </a:r>
                      <a:endParaRPr lang="ja-JP" altLang="en-US" sz="1000" dirty="0">
                        <a:latin typeface="+mn-ea"/>
                        <a:ea typeface="+mn-ea"/>
                      </a:endParaRPr>
                    </a:p>
                  </a:txBody>
                  <a:tcPr anchor="ctr"/>
                </a:tc>
                <a:tc>
                  <a:txBody>
                    <a:bodyPr/>
                    <a:lstStyle/>
                    <a:p>
                      <a:r>
                        <a:rPr lang="en-US" altLang="ja-JP" sz="1000" dirty="0" smtClean="0">
                          <a:latin typeface="+mn-ea"/>
                          <a:ea typeface="+mn-ea"/>
                        </a:rPr>
                        <a:t>740,510</a:t>
                      </a:r>
                      <a:r>
                        <a:rPr lang="ja-JP" altLang="en-US" sz="1000" dirty="0" smtClean="0">
                          <a:latin typeface="+mn-ea"/>
                          <a:ea typeface="+mn-ea"/>
                        </a:rPr>
                        <a:t>千円</a:t>
                      </a:r>
                      <a:endParaRPr lang="ja-JP" altLang="en-US" sz="1000" dirty="0">
                        <a:latin typeface="+mn-ea"/>
                        <a:ea typeface="+mn-ea"/>
                      </a:endParaRPr>
                    </a:p>
                  </a:txBody>
                  <a:tcPr anchor="ctr"/>
                </a:tc>
                <a:tc>
                  <a:txBody>
                    <a:bodyPr/>
                    <a:lstStyle/>
                    <a:p>
                      <a:r>
                        <a:rPr lang="ja-JP" altLang="en-US" sz="1000" dirty="0" smtClean="0">
                          <a:latin typeface="+mn-ea"/>
                          <a:ea typeface="+mn-ea"/>
                        </a:rPr>
                        <a:t>県内の飲食業を対象としたプレミアム付き食事券（紙・電子クーポン）の発行、利用、支援</a:t>
                      </a:r>
                      <a:endParaRPr lang="ja-JP" altLang="en-US" sz="1000" dirty="0">
                        <a:latin typeface="+mn-ea"/>
                        <a:ea typeface="+mn-ea"/>
                      </a:endParaRPr>
                    </a:p>
                  </a:txBody>
                  <a:tcPr anchor="ctr"/>
                </a:tc>
                <a:extLst>
                  <a:ext uri="{0D108BD9-81ED-4DB2-BD59-A6C34878D82A}">
                    <a16:rowId xmlns:a16="http://schemas.microsoft.com/office/drawing/2014/main" val="3803743857"/>
                  </a:ext>
                </a:extLst>
              </a:tr>
              <a:tr h="491308">
                <a:tc>
                  <a:txBody>
                    <a:bodyPr/>
                    <a:lstStyle/>
                    <a:p>
                      <a:pPr algn="ctr"/>
                      <a:r>
                        <a:rPr kumimoji="1" lang="en-US" altLang="ja-JP" sz="1000" dirty="0" smtClean="0"/>
                        <a:t>4</a:t>
                      </a:r>
                      <a:endParaRPr kumimoji="1" lang="ja-JP" altLang="en-US" sz="1000" dirty="0"/>
                    </a:p>
                  </a:txBody>
                  <a:tcPr anchor="ctr"/>
                </a:tc>
                <a:tc>
                  <a:txBody>
                    <a:bodyPr/>
                    <a:lstStyle/>
                    <a:p>
                      <a:r>
                        <a:rPr lang="ja-JP" altLang="en-US" sz="1000" dirty="0" smtClean="0">
                          <a:latin typeface="+mn-ea"/>
                          <a:ea typeface="+mn-ea"/>
                        </a:rPr>
                        <a:t>ふくしま飲食店応援</a:t>
                      </a:r>
                      <a:endParaRPr lang="en-US" altLang="ja-JP" sz="1000" dirty="0" smtClean="0">
                        <a:latin typeface="+mn-ea"/>
                        <a:ea typeface="+mn-ea"/>
                      </a:endParaRPr>
                    </a:p>
                    <a:p>
                      <a:r>
                        <a:rPr lang="ja-JP" altLang="en-US" sz="1000" dirty="0" smtClean="0">
                          <a:latin typeface="+mn-ea"/>
                          <a:ea typeface="+mn-ea"/>
                        </a:rPr>
                        <a:t>事業業務委託</a:t>
                      </a:r>
                      <a:endParaRPr lang="ja-JP" altLang="en-US" sz="1000" dirty="0">
                        <a:latin typeface="+mn-ea"/>
                        <a:ea typeface="+mn-ea"/>
                      </a:endParaRPr>
                    </a:p>
                  </a:txBody>
                  <a:tcPr anchor="ctr"/>
                </a:tc>
                <a:tc>
                  <a:txBody>
                    <a:bodyPr/>
                    <a:lstStyle/>
                    <a:p>
                      <a:r>
                        <a:rPr lang="zh-TW" altLang="en-US" sz="1000" dirty="0" smtClean="0">
                          <a:latin typeface="+mn-ea"/>
                          <a:ea typeface="+mn-ea"/>
                        </a:rPr>
                        <a:t>福島県</a:t>
                      </a:r>
                      <a:endParaRPr lang="en-US" altLang="zh-TW" sz="1000" dirty="0" smtClean="0">
                        <a:latin typeface="+mn-ea"/>
                        <a:ea typeface="+mn-ea"/>
                      </a:endParaRPr>
                    </a:p>
                  </a:txBody>
                  <a:tcPr anchor="ctr"/>
                </a:tc>
                <a:tc>
                  <a:txBody>
                    <a:bodyPr/>
                    <a:lstStyle/>
                    <a:p>
                      <a:r>
                        <a:rPr lang="ja-JP" altLang="en-US" sz="1000" dirty="0" smtClean="0">
                          <a:latin typeface="+mn-ea"/>
                          <a:ea typeface="+mn-ea"/>
                        </a:rPr>
                        <a:t>令和</a:t>
                      </a:r>
                      <a:r>
                        <a:rPr lang="en-US" altLang="ja-JP" sz="1000" dirty="0" smtClean="0">
                          <a:latin typeface="+mn-ea"/>
                          <a:ea typeface="+mn-ea"/>
                        </a:rPr>
                        <a:t>3</a:t>
                      </a:r>
                      <a:r>
                        <a:rPr lang="ja-JP" altLang="en-US" sz="1000" dirty="0" smtClean="0">
                          <a:latin typeface="+mn-ea"/>
                          <a:ea typeface="+mn-ea"/>
                        </a:rPr>
                        <a:t>年</a:t>
                      </a:r>
                      <a:r>
                        <a:rPr lang="en-US" altLang="ja-JP" sz="1000" dirty="0" smtClean="0">
                          <a:latin typeface="+mn-ea"/>
                          <a:ea typeface="+mn-ea"/>
                        </a:rPr>
                        <a:t>9</a:t>
                      </a:r>
                      <a:r>
                        <a:rPr lang="ja-JP" altLang="en-US" sz="1000" dirty="0" smtClean="0">
                          <a:latin typeface="+mn-ea"/>
                          <a:ea typeface="+mn-ea"/>
                        </a:rPr>
                        <a:t>月～令和</a:t>
                      </a:r>
                      <a:r>
                        <a:rPr lang="en-US" altLang="ja-JP" sz="1000" dirty="0" smtClean="0">
                          <a:latin typeface="+mn-ea"/>
                          <a:ea typeface="+mn-ea"/>
                        </a:rPr>
                        <a:t>4</a:t>
                      </a:r>
                      <a:r>
                        <a:rPr lang="ja-JP" altLang="en-US" sz="1000" dirty="0" smtClean="0">
                          <a:latin typeface="+mn-ea"/>
                          <a:ea typeface="+mn-ea"/>
                        </a:rPr>
                        <a:t>年</a:t>
                      </a:r>
                      <a:r>
                        <a:rPr lang="en-US" altLang="ja-JP" sz="1000" dirty="0" smtClean="0">
                          <a:latin typeface="+mn-ea"/>
                          <a:ea typeface="+mn-ea"/>
                        </a:rPr>
                        <a:t>3</a:t>
                      </a:r>
                      <a:r>
                        <a:rPr lang="ja-JP" altLang="en-US" sz="1000" dirty="0" smtClean="0">
                          <a:latin typeface="+mn-ea"/>
                          <a:ea typeface="+mn-ea"/>
                        </a:rPr>
                        <a:t>月</a:t>
                      </a:r>
                      <a:endParaRPr lang="ja-JP" altLang="en-US" sz="1000" dirty="0">
                        <a:latin typeface="+mn-ea"/>
                        <a:ea typeface="+mn-ea"/>
                      </a:endParaRPr>
                    </a:p>
                  </a:txBody>
                  <a:tcPr anchor="ctr"/>
                </a:tc>
                <a:tc>
                  <a:txBody>
                    <a:bodyPr/>
                    <a:lstStyle/>
                    <a:p>
                      <a:r>
                        <a:rPr lang="en-US" altLang="ja-JP" sz="1000" dirty="0" smtClean="0">
                          <a:latin typeface="+mn-ea"/>
                          <a:ea typeface="+mn-ea"/>
                        </a:rPr>
                        <a:t>548,938</a:t>
                      </a:r>
                      <a:r>
                        <a:rPr lang="ja-JP" altLang="en-US" sz="1000" dirty="0" smtClean="0">
                          <a:latin typeface="+mn-ea"/>
                          <a:ea typeface="+mn-ea"/>
                        </a:rPr>
                        <a:t>千円</a:t>
                      </a:r>
                      <a:endParaRPr lang="ja-JP" altLang="en-US" sz="1000" dirty="0">
                        <a:latin typeface="+mn-ea"/>
                        <a:ea typeface="+mn-ea"/>
                      </a:endParaRPr>
                    </a:p>
                  </a:txBody>
                  <a:tcPr anchor="ctr"/>
                </a:tc>
                <a:tc>
                  <a:txBody>
                    <a:bodyPr/>
                    <a:lstStyle/>
                    <a:p>
                      <a:r>
                        <a:rPr lang="ja-JP" altLang="en-US" sz="1000" dirty="0" smtClean="0">
                          <a:latin typeface="+mn-ea"/>
                          <a:ea typeface="+mn-ea"/>
                        </a:rPr>
                        <a:t>感染症防止対策認定店で使用できるプレミアム付き食事券（電子クーポン）の発行、利用、支援</a:t>
                      </a:r>
                      <a:endParaRPr lang="ja-JP" altLang="en-US" sz="1000" dirty="0">
                        <a:latin typeface="+mn-ea"/>
                        <a:ea typeface="+mn-ea"/>
                      </a:endParaRPr>
                    </a:p>
                  </a:txBody>
                  <a:tcPr anchor="ctr"/>
                </a:tc>
                <a:extLst>
                  <a:ext uri="{0D108BD9-81ED-4DB2-BD59-A6C34878D82A}">
                    <a16:rowId xmlns:a16="http://schemas.microsoft.com/office/drawing/2014/main" val="363258508"/>
                  </a:ext>
                </a:extLst>
              </a:tr>
              <a:tr h="575424">
                <a:tc>
                  <a:txBody>
                    <a:bodyPr/>
                    <a:lstStyle/>
                    <a:p>
                      <a:pPr algn="ctr"/>
                      <a:r>
                        <a:rPr kumimoji="1" lang="en-US" altLang="ja-JP" sz="1000" dirty="0" smtClean="0"/>
                        <a:t>5</a:t>
                      </a:r>
                      <a:endParaRPr kumimoji="1" lang="ja-JP" altLang="en-US" sz="1000" dirty="0"/>
                    </a:p>
                  </a:txBody>
                  <a:tcPr anchor="ctr"/>
                </a:tc>
                <a:tc>
                  <a:txBody>
                    <a:bodyPr/>
                    <a:lstStyle/>
                    <a:p>
                      <a:r>
                        <a:rPr lang="ja-JP" altLang="en-US" sz="1000" dirty="0" smtClean="0">
                          <a:latin typeface="+mn-ea"/>
                          <a:ea typeface="+mn-ea"/>
                        </a:rPr>
                        <a:t>「かごしま旅クーポン事業」（電子クーポン）企画・運営業務委託</a:t>
                      </a:r>
                      <a:endParaRPr lang="en-US" altLang="ja-JP" sz="1000" dirty="0" smtClean="0">
                        <a:latin typeface="+mn-ea"/>
                        <a:ea typeface="+mn-ea"/>
                      </a:endParaRPr>
                    </a:p>
                  </a:txBody>
                  <a:tcPr anchor="ctr"/>
                </a:tc>
                <a:tc>
                  <a:txBody>
                    <a:bodyPr/>
                    <a:lstStyle/>
                    <a:p>
                      <a:r>
                        <a:rPr lang="ja-JP" altLang="en-US" sz="1000" dirty="0" smtClean="0">
                          <a:latin typeface="+mn-ea"/>
                          <a:ea typeface="+mn-ea"/>
                        </a:rPr>
                        <a:t>鹿児島県</a:t>
                      </a:r>
                      <a:endParaRPr lang="ja-JP" altLang="en-US" sz="1000" dirty="0">
                        <a:latin typeface="+mn-ea"/>
                        <a:ea typeface="+mn-ea"/>
                      </a:endParaRPr>
                    </a:p>
                  </a:txBody>
                  <a:tcPr anchor="ctr"/>
                </a:tc>
                <a:tc>
                  <a:txBody>
                    <a:bodyPr/>
                    <a:lstStyle/>
                    <a:p>
                      <a:r>
                        <a:rPr lang="ja-JP" altLang="en-US" sz="1000" dirty="0" smtClean="0">
                          <a:latin typeface="+mn-ea"/>
                          <a:ea typeface="+mn-ea"/>
                        </a:rPr>
                        <a:t>令和</a:t>
                      </a:r>
                      <a:r>
                        <a:rPr lang="en-US" altLang="ja-JP" sz="1000" dirty="0" smtClean="0">
                          <a:latin typeface="+mn-ea"/>
                          <a:ea typeface="+mn-ea"/>
                        </a:rPr>
                        <a:t>3</a:t>
                      </a:r>
                      <a:r>
                        <a:rPr lang="ja-JP" altLang="en-US" sz="1000" dirty="0" smtClean="0">
                          <a:latin typeface="+mn-ea"/>
                          <a:ea typeface="+mn-ea"/>
                        </a:rPr>
                        <a:t>年</a:t>
                      </a:r>
                      <a:r>
                        <a:rPr lang="en-US" altLang="ja-JP" sz="1000" dirty="0" smtClean="0">
                          <a:latin typeface="+mn-ea"/>
                          <a:ea typeface="+mn-ea"/>
                        </a:rPr>
                        <a:t>3</a:t>
                      </a:r>
                      <a:r>
                        <a:rPr lang="ja-JP" altLang="en-US" sz="1000" dirty="0" smtClean="0">
                          <a:latin typeface="+mn-ea"/>
                          <a:ea typeface="+mn-ea"/>
                        </a:rPr>
                        <a:t>月～令和</a:t>
                      </a:r>
                      <a:r>
                        <a:rPr lang="en-US" altLang="ja-JP" sz="1000" dirty="0" smtClean="0">
                          <a:latin typeface="+mn-ea"/>
                          <a:ea typeface="+mn-ea"/>
                        </a:rPr>
                        <a:t>4</a:t>
                      </a:r>
                      <a:r>
                        <a:rPr lang="ja-JP" altLang="en-US" sz="1000" dirty="0" smtClean="0">
                          <a:latin typeface="+mn-ea"/>
                          <a:ea typeface="+mn-ea"/>
                        </a:rPr>
                        <a:t>年</a:t>
                      </a:r>
                      <a:r>
                        <a:rPr lang="en-US" altLang="ja-JP" sz="1000" dirty="0" smtClean="0">
                          <a:latin typeface="+mn-ea"/>
                          <a:ea typeface="+mn-ea"/>
                        </a:rPr>
                        <a:t>2</a:t>
                      </a:r>
                      <a:r>
                        <a:rPr lang="ja-JP" altLang="en-US" sz="1000" dirty="0" smtClean="0">
                          <a:latin typeface="+mn-ea"/>
                          <a:ea typeface="+mn-ea"/>
                        </a:rPr>
                        <a:t>月</a:t>
                      </a:r>
                      <a:endParaRPr lang="ja-JP" altLang="en-US" sz="1000" dirty="0">
                        <a:latin typeface="+mn-ea"/>
                        <a:ea typeface="+mn-ea"/>
                      </a:endParaRPr>
                    </a:p>
                  </a:txBody>
                  <a:tcPr anchor="ctr"/>
                </a:tc>
                <a:tc>
                  <a:txBody>
                    <a:bodyPr/>
                    <a:lstStyle/>
                    <a:p>
                      <a:r>
                        <a:rPr lang="en-US" altLang="ja-JP" sz="1000" dirty="0" smtClean="0">
                          <a:latin typeface="+mn-ea"/>
                          <a:ea typeface="+mn-ea"/>
                        </a:rPr>
                        <a:t>456,370</a:t>
                      </a:r>
                      <a:r>
                        <a:rPr lang="ja-JP" altLang="en-US" sz="1000" dirty="0" smtClean="0">
                          <a:latin typeface="+mn-ea"/>
                          <a:ea typeface="+mn-ea"/>
                        </a:rPr>
                        <a:t>千円</a:t>
                      </a:r>
                      <a:endParaRPr lang="ja-JP" altLang="en-US" sz="1000" dirty="0">
                        <a:latin typeface="+mn-ea"/>
                        <a:ea typeface="+mn-ea"/>
                      </a:endParaRPr>
                    </a:p>
                  </a:txBody>
                  <a:tcPr anchor="ctr"/>
                </a:tc>
                <a:tc>
                  <a:txBody>
                    <a:bodyPr/>
                    <a:lstStyle/>
                    <a:p>
                      <a:r>
                        <a:rPr lang="ja-JP" altLang="en-US" sz="1000" dirty="0" smtClean="0">
                          <a:latin typeface="+mn-ea"/>
                          <a:ea typeface="+mn-ea"/>
                        </a:rPr>
                        <a:t>県内の旅行商品購入・宿泊に対して利用可能なスマートフォンアプリの</a:t>
                      </a:r>
                      <a:r>
                        <a:rPr lang="en-US" altLang="ja-JP" sz="1000" dirty="0" smtClean="0">
                          <a:latin typeface="+mn-ea"/>
                          <a:ea typeface="+mn-ea"/>
                        </a:rPr>
                        <a:t>LINE</a:t>
                      </a:r>
                      <a:r>
                        <a:rPr lang="ja-JP" altLang="en-US" sz="1000" dirty="0" smtClean="0">
                          <a:latin typeface="+mn-ea"/>
                          <a:ea typeface="+mn-ea"/>
                        </a:rPr>
                        <a:t>を活用した電子クーポンの販売、利用、支援</a:t>
                      </a:r>
                      <a:endParaRPr lang="ja-JP" altLang="en-US" sz="1000" dirty="0">
                        <a:latin typeface="+mn-ea"/>
                        <a:ea typeface="+mn-ea"/>
                      </a:endParaRPr>
                    </a:p>
                  </a:txBody>
                  <a:tcPr anchor="ctr"/>
                </a:tc>
                <a:extLst>
                  <a:ext uri="{0D108BD9-81ED-4DB2-BD59-A6C34878D82A}">
                    <a16:rowId xmlns:a16="http://schemas.microsoft.com/office/drawing/2014/main" val="581510204"/>
                  </a:ext>
                </a:extLst>
              </a:tr>
            </a:tbl>
          </a:graphicData>
        </a:graphic>
      </p:graphicFrame>
      <p:sp>
        <p:nvSpPr>
          <p:cNvPr id="5" name="テキスト ボックス 4"/>
          <p:cNvSpPr txBox="1"/>
          <p:nvPr/>
        </p:nvSpPr>
        <p:spPr>
          <a:xfrm>
            <a:off x="7650226" y="2987727"/>
            <a:ext cx="1944271" cy="216030"/>
          </a:xfrm>
          <a:prstGeom prst="rect">
            <a:avLst/>
          </a:prstGeom>
          <a:noFill/>
        </p:spPr>
        <p:txBody>
          <a:bodyPr vert="horz" wrap="square" lIns="72000" tIns="36000" rIns="72000" bIns="0" rtlCol="0" anchor="t" anchorCtr="0">
            <a:noAutofit/>
          </a:bodyPr>
          <a:lstStyle/>
          <a:p>
            <a:pPr algn="r" eaLnBrk="1" hangingPunct="1"/>
            <a:r>
              <a:rPr kumimoji="1" lang="ja-JP" altLang="en-US" sz="1200" dirty="0" smtClean="0">
                <a:latin typeface="+mn-lt"/>
                <a:ea typeface="+mn-ea"/>
              </a:rPr>
              <a:t>（案件例）</a:t>
            </a:r>
          </a:p>
        </p:txBody>
      </p:sp>
    </p:spTree>
    <p:extLst>
      <p:ext uri="{BB962C8B-B14F-4D97-AF65-F5344CB8AC3E}">
        <p14:creationId xmlns:p14="http://schemas.microsoft.com/office/powerpoint/2010/main" val="517674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当社の観光メタバース　</a:t>
            </a:r>
            <a:r>
              <a:rPr lang="ja-JP" altLang="en-US" sz="2000" dirty="0"/>
              <a:t>ー</a:t>
            </a:r>
            <a:r>
              <a:rPr lang="ja-JP" altLang="en-US" sz="2000" dirty="0" smtClean="0"/>
              <a:t>作成事例</a:t>
            </a:r>
            <a:r>
              <a:rPr lang="ja-JP" altLang="en-US" sz="2000" dirty="0" err="1" smtClean="0"/>
              <a:t>ー</a:t>
            </a:r>
            <a:endParaRPr kumimoji="1" lang="ja-JP" altLang="en-US" sz="2000"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6</a:t>
            </a:fld>
            <a:endParaRPr lang="en-US" dirty="0"/>
          </a:p>
        </p:txBody>
      </p:sp>
      <p:pic>
        <p:nvPicPr>
          <p:cNvPr id="12" name="Picture 2" descr="ClubNets"/>
          <p:cNvPicPr>
            <a:picLocks noChangeAspect="1" noChangeArrowheads="1"/>
          </p:cNvPicPr>
          <p:nvPr/>
        </p:nvPicPr>
        <p:blipFill rotWithShape="1">
          <a:blip r:embed="rId2">
            <a:extLst>
              <a:ext uri="{28A0092B-C50C-407E-A947-70E740481C1C}">
                <a14:useLocalDpi xmlns:a14="http://schemas.microsoft.com/office/drawing/2010/main" val="0"/>
              </a:ext>
            </a:extLst>
          </a:blip>
          <a:srcRect l="52832" t="474"/>
          <a:stretch/>
        </p:blipFill>
        <p:spPr bwMode="auto">
          <a:xfrm>
            <a:off x="7300095" y="210976"/>
            <a:ext cx="1718321" cy="54452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7002136" y="72643"/>
            <a:ext cx="3456480" cy="682856"/>
          </a:xfrm>
          <a:prstGeom prst="rect">
            <a:avLst/>
          </a:prstGeom>
          <a:solidFill>
            <a:schemeClr val="bg1"/>
          </a:solidFill>
          <a:ln>
            <a:solidFill>
              <a:schemeClr val="bg1"/>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pic>
        <p:nvPicPr>
          <p:cNvPr id="15" name="図 14">
            <a:extLst>
              <a:ext uri="{FF2B5EF4-FFF2-40B4-BE49-F238E27FC236}">
                <a16:creationId xmlns:a16="http://schemas.microsoft.com/office/drawing/2014/main" id="{5985D395-55B2-409B-BE71-1A414219194E}"/>
              </a:ext>
            </a:extLst>
          </p:cNvPr>
          <p:cNvPicPr>
            <a:picLocks noChangeAspect="1"/>
          </p:cNvPicPr>
          <p:nvPr/>
        </p:nvPicPr>
        <p:blipFill>
          <a:blip r:embed="rId3"/>
          <a:stretch>
            <a:fillRect/>
          </a:stretch>
        </p:blipFill>
        <p:spPr>
          <a:xfrm>
            <a:off x="6177295" y="3426364"/>
            <a:ext cx="3273181" cy="1504024"/>
          </a:xfrm>
          <a:prstGeom prst="rect">
            <a:avLst/>
          </a:prstGeom>
        </p:spPr>
      </p:pic>
      <p:pic>
        <p:nvPicPr>
          <p:cNvPr id="16" name="図 15">
            <a:extLst>
              <a:ext uri="{FF2B5EF4-FFF2-40B4-BE49-F238E27FC236}">
                <a16:creationId xmlns:a16="http://schemas.microsoft.com/office/drawing/2014/main" id="{6F4FA8D7-DFCF-490F-9E9A-A4C0D70DD673}"/>
              </a:ext>
            </a:extLst>
          </p:cNvPr>
          <p:cNvPicPr>
            <a:picLocks noChangeAspect="1"/>
          </p:cNvPicPr>
          <p:nvPr/>
        </p:nvPicPr>
        <p:blipFill>
          <a:blip r:embed="rId4"/>
          <a:stretch>
            <a:fillRect/>
          </a:stretch>
        </p:blipFill>
        <p:spPr>
          <a:xfrm>
            <a:off x="1279636" y="1636314"/>
            <a:ext cx="3240450" cy="1479853"/>
          </a:xfrm>
          <a:prstGeom prst="rect">
            <a:avLst/>
          </a:prstGeom>
        </p:spPr>
      </p:pic>
      <p:sp>
        <p:nvSpPr>
          <p:cNvPr id="17" name="正方形/長方形 16">
            <a:extLst>
              <a:ext uri="{FF2B5EF4-FFF2-40B4-BE49-F238E27FC236}">
                <a16:creationId xmlns:a16="http://schemas.microsoft.com/office/drawing/2014/main" id="{BA502A3B-D732-4196-BF8A-C16BC1590854}"/>
              </a:ext>
            </a:extLst>
          </p:cNvPr>
          <p:cNvSpPr/>
          <p:nvPr/>
        </p:nvSpPr>
        <p:spPr>
          <a:xfrm>
            <a:off x="1279635" y="3131747"/>
            <a:ext cx="3240451" cy="276999"/>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佐賀県庁　吉野ケ里</a:t>
            </a:r>
            <a:endParaRPr lang="ja-JP" altLang="en-US" sz="1200" dirty="0"/>
          </a:p>
        </p:txBody>
      </p:sp>
      <p:pic>
        <p:nvPicPr>
          <p:cNvPr id="18" name="図 17">
            <a:extLst>
              <a:ext uri="{FF2B5EF4-FFF2-40B4-BE49-F238E27FC236}">
                <a16:creationId xmlns:a16="http://schemas.microsoft.com/office/drawing/2014/main" id="{8252BE4C-22CD-421C-BBCA-11E752BA9C73}"/>
              </a:ext>
            </a:extLst>
          </p:cNvPr>
          <p:cNvPicPr>
            <a:picLocks noChangeAspect="1"/>
          </p:cNvPicPr>
          <p:nvPr/>
        </p:nvPicPr>
        <p:blipFill>
          <a:blip r:embed="rId5"/>
          <a:stretch>
            <a:fillRect/>
          </a:stretch>
        </p:blipFill>
        <p:spPr>
          <a:xfrm>
            <a:off x="6177296" y="1632934"/>
            <a:ext cx="3273180" cy="1483234"/>
          </a:xfrm>
          <a:prstGeom prst="rect">
            <a:avLst/>
          </a:prstGeom>
        </p:spPr>
      </p:pic>
      <p:sp>
        <p:nvSpPr>
          <p:cNvPr id="19" name="正方形/長方形 18">
            <a:extLst>
              <a:ext uri="{FF2B5EF4-FFF2-40B4-BE49-F238E27FC236}">
                <a16:creationId xmlns:a16="http://schemas.microsoft.com/office/drawing/2014/main" id="{67083F9A-BEB4-4DAB-B485-A4EBE0A3AF1E}"/>
              </a:ext>
            </a:extLst>
          </p:cNvPr>
          <p:cNvSpPr/>
          <p:nvPr/>
        </p:nvSpPr>
        <p:spPr>
          <a:xfrm>
            <a:off x="6165625" y="3131747"/>
            <a:ext cx="3273181" cy="284619"/>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ホストタウン　フィンランド</a:t>
            </a:r>
            <a:endParaRPr lang="ja-JP" altLang="en-US" sz="1200" dirty="0"/>
          </a:p>
        </p:txBody>
      </p:sp>
      <p:sp>
        <p:nvSpPr>
          <p:cNvPr id="20" name="正方形/長方形 19">
            <a:extLst>
              <a:ext uri="{FF2B5EF4-FFF2-40B4-BE49-F238E27FC236}">
                <a16:creationId xmlns:a16="http://schemas.microsoft.com/office/drawing/2014/main" id="{D5A2EFC8-60E5-4C83-841F-E37BB81D0723}"/>
              </a:ext>
            </a:extLst>
          </p:cNvPr>
          <p:cNvSpPr/>
          <p:nvPr/>
        </p:nvSpPr>
        <p:spPr>
          <a:xfrm>
            <a:off x="6177296" y="4964812"/>
            <a:ext cx="3273180" cy="276999"/>
          </a:xfrm>
          <a:prstGeom prst="rect">
            <a:avLst/>
          </a:prstGeom>
        </p:spPr>
        <p:txBody>
          <a:bodyPr wrap="square">
            <a:spAutoFit/>
          </a:bodyPr>
          <a:lstStyle/>
          <a:p>
            <a:pPr algn="ctr"/>
            <a:r>
              <a:rPr lang="ja-JP" altLang="en-US" sz="1200" dirty="0" smtClean="0">
                <a:latin typeface="メイリオ" panose="020B0604030504040204" pitchFamily="50" charset="-128"/>
                <a:ea typeface="メイリオ" panose="020B0604030504040204" pitchFamily="50" charset="-128"/>
              </a:rPr>
              <a:t>教室</a:t>
            </a:r>
            <a:endParaRPr lang="ja-JP" altLang="en-US" sz="1200" dirty="0"/>
          </a:p>
        </p:txBody>
      </p:sp>
      <p:pic>
        <p:nvPicPr>
          <p:cNvPr id="21" name="図 20">
            <a:extLst>
              <a:ext uri="{FF2B5EF4-FFF2-40B4-BE49-F238E27FC236}">
                <a16:creationId xmlns:a16="http://schemas.microsoft.com/office/drawing/2014/main" id="{E48C0438-61C3-4F36-B1B1-CE9EAF6303B6}"/>
              </a:ext>
            </a:extLst>
          </p:cNvPr>
          <p:cNvPicPr>
            <a:picLocks noChangeAspect="1"/>
          </p:cNvPicPr>
          <p:nvPr/>
        </p:nvPicPr>
        <p:blipFill>
          <a:blip r:embed="rId6"/>
          <a:stretch>
            <a:fillRect/>
          </a:stretch>
        </p:blipFill>
        <p:spPr>
          <a:xfrm>
            <a:off x="1279635" y="3419787"/>
            <a:ext cx="3240451" cy="1468403"/>
          </a:xfrm>
          <a:prstGeom prst="rect">
            <a:avLst/>
          </a:prstGeom>
        </p:spPr>
      </p:pic>
      <p:sp>
        <p:nvSpPr>
          <p:cNvPr id="22" name="正方形/長方形 21">
            <a:extLst>
              <a:ext uri="{FF2B5EF4-FFF2-40B4-BE49-F238E27FC236}">
                <a16:creationId xmlns:a16="http://schemas.microsoft.com/office/drawing/2014/main" id="{846696BC-B33F-4DB5-A8A5-BDE812F6A861}"/>
              </a:ext>
            </a:extLst>
          </p:cNvPr>
          <p:cNvSpPr/>
          <p:nvPr/>
        </p:nvSpPr>
        <p:spPr>
          <a:xfrm>
            <a:off x="1279635" y="4930388"/>
            <a:ext cx="3240451" cy="276999"/>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盆栽展</a:t>
            </a:r>
            <a:endParaRPr lang="ja-JP" altLang="en-US" sz="1200" dirty="0"/>
          </a:p>
        </p:txBody>
      </p:sp>
      <p:sp>
        <p:nvSpPr>
          <p:cNvPr id="23" name="テキスト ボックス 22"/>
          <p:cNvSpPr txBox="1"/>
          <p:nvPr/>
        </p:nvSpPr>
        <p:spPr>
          <a:xfrm>
            <a:off x="520700" y="1042988"/>
            <a:ext cx="9723027" cy="576549"/>
          </a:xfrm>
          <a:prstGeom prst="rect">
            <a:avLst/>
          </a:prstGeom>
          <a:noFill/>
        </p:spPr>
        <p:txBody>
          <a:bodyPr vert="horz" wrap="square" lIns="72000" tIns="36000" rIns="72000" bIns="0" rtlCol="0" anchor="t" anchorCtr="0">
            <a:noAutofit/>
          </a:bodyPr>
          <a:lstStyle/>
          <a:p>
            <a:pPr eaLnBrk="1" hangingPunct="1"/>
            <a:r>
              <a:rPr kumimoji="1" lang="ja-JP" altLang="en-US" sz="1200" dirty="0" smtClean="0">
                <a:latin typeface="+mn-ea"/>
                <a:ea typeface="+mn-ea"/>
              </a:rPr>
              <a:t>当社ではすでに</a:t>
            </a:r>
            <a:r>
              <a:rPr lang="ja-JP" altLang="en-US" sz="1200" dirty="0">
                <a:latin typeface="+mn-ea"/>
                <a:ea typeface="+mn-ea"/>
              </a:rPr>
              <a:t>メタバース</a:t>
            </a:r>
            <a:r>
              <a:rPr lang="ja-JP" altLang="en-US" sz="1200" dirty="0" smtClean="0">
                <a:latin typeface="+mn-ea"/>
                <a:ea typeface="+mn-ea"/>
              </a:rPr>
              <a:t>を複数作成、自治体様に一部納品しております。</a:t>
            </a:r>
            <a:endParaRPr kumimoji="1" lang="en-US" altLang="ja-JP" sz="1200" dirty="0" smtClean="0">
              <a:latin typeface="+mn-ea"/>
              <a:ea typeface="+mn-ea"/>
            </a:endParaRPr>
          </a:p>
        </p:txBody>
      </p:sp>
      <p:sp>
        <p:nvSpPr>
          <p:cNvPr id="24" name="正方形/長方形 23">
            <a:extLst>
              <a:ext uri="{FF2B5EF4-FFF2-40B4-BE49-F238E27FC236}">
                <a16:creationId xmlns:a16="http://schemas.microsoft.com/office/drawing/2014/main" id="{67083F9A-BEB4-4DAB-B485-A4EBE0A3AF1E}"/>
              </a:ext>
            </a:extLst>
          </p:cNvPr>
          <p:cNvSpPr/>
          <p:nvPr/>
        </p:nvSpPr>
        <p:spPr>
          <a:xfrm>
            <a:off x="6165625" y="6766769"/>
            <a:ext cx="3284851" cy="287755"/>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関西万博</a:t>
            </a:r>
            <a:endParaRPr lang="ja-JP" altLang="en-US" sz="1200" dirty="0"/>
          </a:p>
        </p:txBody>
      </p:sp>
      <p:sp>
        <p:nvSpPr>
          <p:cNvPr id="25" name="正方形/長方形 24">
            <a:extLst>
              <a:ext uri="{FF2B5EF4-FFF2-40B4-BE49-F238E27FC236}">
                <a16:creationId xmlns:a16="http://schemas.microsoft.com/office/drawing/2014/main" id="{846696BC-B33F-4DB5-A8A5-BDE812F6A861}"/>
              </a:ext>
            </a:extLst>
          </p:cNvPr>
          <p:cNvSpPr/>
          <p:nvPr/>
        </p:nvSpPr>
        <p:spPr>
          <a:xfrm>
            <a:off x="1279636" y="6766768"/>
            <a:ext cx="3240450" cy="276999"/>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緑化フェア</a:t>
            </a:r>
            <a:endParaRPr lang="ja-JP" altLang="en-US" sz="1200" dirty="0"/>
          </a:p>
        </p:txBody>
      </p:sp>
      <p:pic>
        <p:nvPicPr>
          <p:cNvPr id="26" name="図 25">
            <a:extLst>
              <a:ext uri="{FF2B5EF4-FFF2-40B4-BE49-F238E27FC236}">
                <a16:creationId xmlns:a16="http://schemas.microsoft.com/office/drawing/2014/main" id="{DC667F56-1BA7-4931-B0AF-1E60F546ABC8}"/>
              </a:ext>
            </a:extLst>
          </p:cNvPr>
          <p:cNvPicPr>
            <a:picLocks noChangeAspect="1"/>
          </p:cNvPicPr>
          <p:nvPr/>
        </p:nvPicPr>
        <p:blipFill>
          <a:blip r:embed="rId7"/>
          <a:stretch>
            <a:fillRect/>
          </a:stretch>
        </p:blipFill>
        <p:spPr>
          <a:xfrm>
            <a:off x="6177296" y="5240304"/>
            <a:ext cx="3284851" cy="1505156"/>
          </a:xfrm>
          <a:prstGeom prst="rect">
            <a:avLst/>
          </a:prstGeom>
        </p:spPr>
      </p:pic>
      <p:pic>
        <p:nvPicPr>
          <p:cNvPr id="27" name="図 26">
            <a:extLst>
              <a:ext uri="{FF2B5EF4-FFF2-40B4-BE49-F238E27FC236}">
                <a16:creationId xmlns:a16="http://schemas.microsoft.com/office/drawing/2014/main" id="{7D81941C-F832-4734-A832-C2917F28901F}"/>
              </a:ext>
            </a:extLst>
          </p:cNvPr>
          <p:cNvPicPr>
            <a:picLocks noChangeAspect="1"/>
          </p:cNvPicPr>
          <p:nvPr/>
        </p:nvPicPr>
        <p:blipFill>
          <a:blip r:embed="rId8"/>
          <a:stretch>
            <a:fillRect/>
          </a:stretch>
        </p:blipFill>
        <p:spPr>
          <a:xfrm>
            <a:off x="1279636" y="5240304"/>
            <a:ext cx="3240450" cy="1482029"/>
          </a:xfrm>
          <a:prstGeom prst="rect">
            <a:avLst/>
          </a:prstGeom>
        </p:spPr>
      </p:pic>
    </p:spTree>
    <p:extLst>
      <p:ext uri="{BB962C8B-B14F-4D97-AF65-F5344CB8AC3E}">
        <p14:creationId xmlns:p14="http://schemas.microsoft.com/office/powerpoint/2010/main" val="332383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当社</a:t>
            </a:r>
            <a:r>
              <a:rPr lang="ja-JP" altLang="en-US" dirty="0"/>
              <a:t>の観光メタバース　</a:t>
            </a:r>
            <a:r>
              <a:rPr lang="ja-JP" altLang="en-US" sz="2000" dirty="0" smtClean="0"/>
              <a:t>ー地元学生との共同制作</a:t>
            </a:r>
            <a:r>
              <a:rPr lang="ja-JP" altLang="en-US" sz="2000" dirty="0" err="1" smtClean="0"/>
              <a:t>ー</a:t>
            </a:r>
            <a:endParaRPr kumimoji="1" lang="ja-JP" altLang="en-US" dirty="0"/>
          </a:p>
        </p:txBody>
      </p:sp>
      <p:sp>
        <p:nvSpPr>
          <p:cNvPr id="3" name="スライド番号プレースホルダー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963A67-2DC8-42D2-8EA1-A766E561EC14}" type="slidenum">
              <a:rPr kumimoji="1" lang="en-US" altLang="ja-JP" sz="1200" b="0" i="0" u="none" strike="noStrike" kern="1200" cap="none" spc="0" normalizeH="0" baseline="0" noProof="0" smtClean="0">
                <a:ln>
                  <a:noFill/>
                </a:ln>
                <a:solidFill>
                  <a:prstClr val="black"/>
                </a:solidFill>
                <a:effectLst/>
                <a:uLnTx/>
                <a:uFillTx/>
                <a:latin typeface="Segoe UI"/>
                <a:ea typeface="メイリオ"/>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en-US" sz="1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 name="正方形/長方形 3">
            <a:extLst>
              <a:ext uri="{FF2B5EF4-FFF2-40B4-BE49-F238E27FC236}">
                <a16:creationId xmlns:a16="http://schemas.microsoft.com/office/drawing/2014/main" id="{BA502A3B-D732-4196-BF8A-C16BC1590854}"/>
              </a:ext>
            </a:extLst>
          </p:cNvPr>
          <p:cNvSpPr/>
          <p:nvPr/>
        </p:nvSpPr>
        <p:spPr>
          <a:xfrm>
            <a:off x="520700" y="1043457"/>
            <a:ext cx="9745185" cy="830997"/>
          </a:xfrm>
          <a:prstGeom prst="rect">
            <a:avLst/>
          </a:prstGeom>
        </p:spPr>
        <p:txBody>
          <a:bodyPr wrap="square">
            <a:spAutoFit/>
          </a:bodyPr>
          <a:lstStyle/>
          <a:p>
            <a:r>
              <a:rPr lang="en-US" altLang="ja-JP" sz="1200" dirty="0" smtClean="0">
                <a:latin typeface="+mn-ea"/>
                <a:ea typeface="+mn-ea"/>
              </a:rPr>
              <a:t>2022</a:t>
            </a:r>
            <a:r>
              <a:rPr lang="ja-JP" altLang="en-US" sz="1200" dirty="0" smtClean="0">
                <a:latin typeface="+mn-ea"/>
                <a:ea typeface="+mn-ea"/>
              </a:rPr>
              <a:t>年</a:t>
            </a:r>
            <a:r>
              <a:rPr lang="en-US" altLang="ja-JP" sz="1200" dirty="0" smtClean="0">
                <a:latin typeface="+mn-ea"/>
                <a:ea typeface="+mn-ea"/>
              </a:rPr>
              <a:t>8</a:t>
            </a:r>
            <a:r>
              <a:rPr lang="ja-JP" altLang="ja-JP" sz="1200" dirty="0">
                <a:latin typeface="+mn-ea"/>
                <a:ea typeface="+mn-ea"/>
              </a:rPr>
              <a:t>月</a:t>
            </a:r>
            <a:r>
              <a:rPr lang="en-US" altLang="ja-JP" sz="1200" dirty="0">
                <a:latin typeface="+mn-ea"/>
                <a:ea typeface="+mn-ea"/>
              </a:rPr>
              <a:t>27</a:t>
            </a:r>
            <a:r>
              <a:rPr lang="ja-JP" altLang="ja-JP" sz="1200" dirty="0">
                <a:latin typeface="+mn-ea"/>
                <a:ea typeface="+mn-ea"/>
              </a:rPr>
              <a:t>日</a:t>
            </a:r>
            <a:r>
              <a:rPr lang="ja-JP" altLang="ja-JP" sz="1200" dirty="0" smtClean="0">
                <a:latin typeface="+mn-ea"/>
                <a:ea typeface="+mn-ea"/>
              </a:rPr>
              <a:t>に</a:t>
            </a:r>
            <a:r>
              <a:rPr lang="ja-JP" altLang="en-US" sz="1200" dirty="0" smtClean="0">
                <a:latin typeface="+mn-ea"/>
                <a:ea typeface="+mn-ea"/>
              </a:rPr>
              <a:t>、</a:t>
            </a:r>
            <a:r>
              <a:rPr lang="ja-JP" altLang="ja-JP" sz="1200" dirty="0" smtClean="0">
                <a:latin typeface="+mn-ea"/>
                <a:ea typeface="+mn-ea"/>
              </a:rPr>
              <a:t>佐賀</a:t>
            </a:r>
            <a:r>
              <a:rPr lang="ja-JP" altLang="ja-JP" sz="1200" dirty="0">
                <a:latin typeface="+mn-ea"/>
                <a:ea typeface="+mn-ea"/>
              </a:rPr>
              <a:t>県庁と一般社団法人デジタル田園都市国家構想応援団の合同イベントと</a:t>
            </a:r>
            <a:r>
              <a:rPr lang="ja-JP" altLang="ja-JP" sz="1200" dirty="0" smtClean="0">
                <a:latin typeface="+mn-ea"/>
                <a:ea typeface="+mn-ea"/>
              </a:rPr>
              <a:t>して「</a:t>
            </a:r>
            <a:r>
              <a:rPr lang="ja-JP" altLang="ja-JP" sz="1200" dirty="0">
                <a:latin typeface="+mn-ea"/>
                <a:ea typeface="+mn-ea"/>
              </a:rPr>
              <a:t>大学生が作る地域メタバース＆地域</a:t>
            </a:r>
            <a:r>
              <a:rPr lang="en-US" altLang="ja-JP" sz="1200" dirty="0">
                <a:latin typeface="+mn-ea"/>
                <a:ea typeface="+mn-ea"/>
              </a:rPr>
              <a:t>NFT</a:t>
            </a:r>
            <a:r>
              <a:rPr lang="ja-JP" altLang="ja-JP" sz="1200" dirty="0">
                <a:latin typeface="+mn-ea"/>
                <a:ea typeface="+mn-ea"/>
              </a:rPr>
              <a:t>プロジェクト</a:t>
            </a:r>
            <a:r>
              <a:rPr lang="ja-JP" altLang="ja-JP" sz="1200" dirty="0" smtClean="0">
                <a:latin typeface="+mn-ea"/>
                <a:ea typeface="+mn-ea"/>
              </a:rPr>
              <a:t>」を実施</a:t>
            </a:r>
            <a:r>
              <a:rPr lang="ja-JP" altLang="en-US" sz="1200" dirty="0" smtClean="0">
                <a:latin typeface="+mn-ea"/>
                <a:ea typeface="+mn-ea"/>
              </a:rPr>
              <a:t>しました。</a:t>
            </a:r>
            <a:endParaRPr lang="ja-JP" altLang="ja-JP" sz="1200" dirty="0">
              <a:latin typeface="+mn-ea"/>
              <a:ea typeface="+mn-ea"/>
            </a:endParaRPr>
          </a:p>
          <a:p>
            <a:r>
              <a:rPr lang="ja-JP" altLang="ja-JP" sz="1200" dirty="0">
                <a:latin typeface="+mn-ea"/>
                <a:ea typeface="+mn-ea"/>
              </a:rPr>
              <a:t>佐賀大学や長崎大学の学生たちは、メタバースの作成や</a:t>
            </a:r>
            <a:r>
              <a:rPr lang="en-US" altLang="ja-JP" sz="1200" dirty="0">
                <a:latin typeface="+mn-ea"/>
                <a:ea typeface="+mn-ea"/>
              </a:rPr>
              <a:t>NFT</a:t>
            </a:r>
            <a:r>
              <a:rPr lang="ja-JP" altLang="ja-JP" sz="1200" dirty="0">
                <a:latin typeface="+mn-ea"/>
                <a:ea typeface="+mn-ea"/>
              </a:rPr>
              <a:t>の作成という</a:t>
            </a:r>
            <a:r>
              <a:rPr lang="en-US" altLang="ja-JP" sz="1200" dirty="0">
                <a:latin typeface="+mn-ea"/>
                <a:ea typeface="+mn-ea"/>
              </a:rPr>
              <a:t>WEB3.0</a:t>
            </a:r>
            <a:r>
              <a:rPr lang="ja-JP" altLang="ja-JP" sz="1200" dirty="0">
                <a:latin typeface="+mn-ea"/>
                <a:ea typeface="+mn-ea"/>
              </a:rPr>
              <a:t>の技術を学習</a:t>
            </a:r>
            <a:r>
              <a:rPr lang="ja-JP" altLang="ja-JP" sz="1200" dirty="0" smtClean="0">
                <a:latin typeface="+mn-ea"/>
                <a:ea typeface="+mn-ea"/>
              </a:rPr>
              <a:t>し</a:t>
            </a:r>
            <a:r>
              <a:rPr lang="ja-JP" altLang="en-US" sz="1200" dirty="0" smtClean="0">
                <a:latin typeface="+mn-ea"/>
                <a:ea typeface="+mn-ea"/>
              </a:rPr>
              <a:t>ており</a:t>
            </a:r>
            <a:r>
              <a:rPr lang="ja-JP" altLang="ja-JP" sz="1200" dirty="0" smtClean="0">
                <a:latin typeface="+mn-ea"/>
                <a:ea typeface="+mn-ea"/>
              </a:rPr>
              <a:t>、</a:t>
            </a:r>
            <a:r>
              <a:rPr lang="en-US" altLang="ja-JP" sz="1200" dirty="0" smtClean="0">
                <a:latin typeface="+mn-ea"/>
                <a:ea typeface="+mn-ea"/>
              </a:rPr>
              <a:t>2022</a:t>
            </a:r>
            <a:r>
              <a:rPr lang="ja-JP" altLang="en-US" sz="1200" dirty="0" smtClean="0">
                <a:latin typeface="+mn-ea"/>
                <a:ea typeface="+mn-ea"/>
              </a:rPr>
              <a:t>年</a:t>
            </a:r>
            <a:r>
              <a:rPr lang="en-US" altLang="ja-JP" sz="1200" dirty="0" smtClean="0">
                <a:latin typeface="+mn-ea"/>
                <a:ea typeface="+mn-ea"/>
              </a:rPr>
              <a:t>9</a:t>
            </a:r>
            <a:r>
              <a:rPr lang="ja-JP" altLang="ja-JP" sz="1200" dirty="0">
                <a:latin typeface="+mn-ea"/>
                <a:ea typeface="+mn-ea"/>
              </a:rPr>
              <a:t>月</a:t>
            </a:r>
            <a:r>
              <a:rPr lang="en-US" altLang="ja-JP" sz="1200" dirty="0">
                <a:latin typeface="+mn-ea"/>
                <a:ea typeface="+mn-ea"/>
              </a:rPr>
              <a:t>22</a:t>
            </a:r>
            <a:r>
              <a:rPr lang="ja-JP" altLang="ja-JP" sz="1200" dirty="0">
                <a:latin typeface="+mn-ea"/>
                <a:ea typeface="+mn-ea"/>
              </a:rPr>
              <a:t>日～</a:t>
            </a:r>
            <a:r>
              <a:rPr lang="en-US" altLang="ja-JP" sz="1200" dirty="0">
                <a:latin typeface="+mn-ea"/>
                <a:ea typeface="+mn-ea"/>
              </a:rPr>
              <a:t>25</a:t>
            </a:r>
            <a:r>
              <a:rPr lang="ja-JP" altLang="ja-JP" sz="1200" dirty="0" smtClean="0">
                <a:latin typeface="+mn-ea"/>
                <a:ea typeface="+mn-ea"/>
              </a:rPr>
              <a:t>日</a:t>
            </a:r>
            <a:r>
              <a:rPr lang="ja-JP" altLang="en-US" sz="1200" dirty="0" smtClean="0">
                <a:latin typeface="+mn-ea"/>
                <a:ea typeface="+mn-ea"/>
              </a:rPr>
              <a:t>で開催された</a:t>
            </a:r>
            <a:r>
              <a:rPr lang="ja-JP" altLang="ja-JP" sz="1200" dirty="0" smtClean="0">
                <a:latin typeface="+mn-ea"/>
                <a:ea typeface="+mn-ea"/>
              </a:rPr>
              <a:t>東京</a:t>
            </a:r>
            <a:r>
              <a:rPr lang="ja-JP" altLang="ja-JP" sz="1200" dirty="0">
                <a:latin typeface="+mn-ea"/>
                <a:ea typeface="+mn-ea"/>
              </a:rPr>
              <a:t>ビッグサイト</a:t>
            </a:r>
            <a:r>
              <a:rPr lang="ja-JP" altLang="ja-JP" sz="1200" dirty="0" smtClean="0">
                <a:latin typeface="+mn-ea"/>
                <a:ea typeface="+mn-ea"/>
              </a:rPr>
              <a:t>で</a:t>
            </a:r>
            <a:r>
              <a:rPr lang="ja-JP" altLang="en-US" sz="1200" dirty="0" smtClean="0">
                <a:latin typeface="+mn-ea"/>
                <a:ea typeface="+mn-ea"/>
              </a:rPr>
              <a:t>の</a:t>
            </a:r>
            <a:r>
              <a:rPr lang="ja-JP" altLang="ja-JP" sz="1200" dirty="0" smtClean="0">
                <a:latin typeface="+mn-ea"/>
                <a:ea typeface="+mn-ea"/>
              </a:rPr>
              <a:t>ツーリズム</a:t>
            </a:r>
            <a:r>
              <a:rPr lang="en-US" altLang="ja-JP" sz="1200" dirty="0" smtClean="0">
                <a:latin typeface="+mn-ea"/>
                <a:ea typeface="+mn-ea"/>
              </a:rPr>
              <a:t>EXPO</a:t>
            </a:r>
            <a:r>
              <a:rPr lang="ja-JP" altLang="en-US" sz="1200" dirty="0" smtClean="0">
                <a:latin typeface="+mn-ea"/>
                <a:ea typeface="+mn-ea"/>
              </a:rPr>
              <a:t>当社ブースで紹介する</a:t>
            </a:r>
            <a:r>
              <a:rPr lang="ja-JP" altLang="ja-JP" sz="1200" dirty="0" smtClean="0">
                <a:latin typeface="+mn-ea"/>
                <a:ea typeface="+mn-ea"/>
              </a:rPr>
              <a:t>メタバースを</a:t>
            </a:r>
            <a:r>
              <a:rPr lang="ja-JP" altLang="en-US" sz="1200" dirty="0">
                <a:latin typeface="+mn-ea"/>
                <a:ea typeface="+mn-ea"/>
              </a:rPr>
              <a:t>共同作成</a:t>
            </a:r>
            <a:r>
              <a:rPr lang="ja-JP" altLang="en-US" sz="1200" dirty="0" smtClean="0">
                <a:latin typeface="+mn-ea"/>
                <a:ea typeface="+mn-ea"/>
              </a:rPr>
              <a:t>しました。</a:t>
            </a:r>
            <a:endParaRPr lang="en-US" altLang="ja-JP" sz="1200" dirty="0">
              <a:latin typeface="+mn-ea"/>
              <a:ea typeface="+mn-ea"/>
            </a:endParaRPr>
          </a:p>
        </p:txBody>
      </p:sp>
      <p:pic>
        <p:nvPicPr>
          <p:cNvPr id="5" name="図 4">
            <a:extLst>
              <a:ext uri="{FF2B5EF4-FFF2-40B4-BE49-F238E27FC236}">
                <a16:creationId xmlns:a16="http://schemas.microsoft.com/office/drawing/2014/main" id="{11260696-AF21-41B8-A2DD-26C05766698A}"/>
              </a:ext>
            </a:extLst>
          </p:cNvPr>
          <p:cNvPicPr>
            <a:picLocks noChangeAspect="1"/>
          </p:cNvPicPr>
          <p:nvPr/>
        </p:nvPicPr>
        <p:blipFill rotWithShape="1">
          <a:blip r:embed="rId2"/>
          <a:srcRect r="1319"/>
          <a:stretch/>
        </p:blipFill>
        <p:spPr>
          <a:xfrm>
            <a:off x="3062685" y="2051598"/>
            <a:ext cx="4568029" cy="2761490"/>
          </a:xfrm>
          <a:prstGeom prst="rect">
            <a:avLst/>
          </a:prstGeom>
        </p:spPr>
      </p:pic>
      <p:pic>
        <p:nvPicPr>
          <p:cNvPr id="8" name="Picture 4" descr="友だち追加">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36" y="5183018"/>
            <a:ext cx="1133788" cy="351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7B3327B-99B9-45D4-BE3F-456DA5636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198" y="5534884"/>
            <a:ext cx="1522065" cy="15220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noChangeAspect="1"/>
          </p:cNvPicPr>
          <p:nvPr/>
        </p:nvPicPr>
        <p:blipFill rotWithShape="1">
          <a:blip r:embed="rId6"/>
          <a:srcRect t="-1" b="-97"/>
          <a:stretch/>
        </p:blipFill>
        <p:spPr>
          <a:xfrm>
            <a:off x="6613526" y="5291243"/>
            <a:ext cx="2361439" cy="1584220"/>
          </a:xfrm>
          <a:prstGeom prst="rect">
            <a:avLst/>
          </a:prstGeom>
        </p:spPr>
      </p:pic>
      <p:sp>
        <p:nvSpPr>
          <p:cNvPr id="11" name="テキスト ボックス 10"/>
          <p:cNvSpPr txBox="1"/>
          <p:nvPr/>
        </p:nvSpPr>
        <p:spPr>
          <a:xfrm>
            <a:off x="1097316" y="5880417"/>
            <a:ext cx="3176178" cy="830997"/>
          </a:xfrm>
          <a:prstGeom prst="rect">
            <a:avLst/>
          </a:prstGeom>
          <a:noFill/>
        </p:spPr>
        <p:txBody>
          <a:bodyPr wrap="square" rtlCol="0">
            <a:spAutoFit/>
          </a:bodyPr>
          <a:lstStyle/>
          <a:p>
            <a:pPr algn="ctr" defTabSz="930433">
              <a:defRPr/>
            </a:pPr>
            <a:r>
              <a:rPr lang="ja-JP" altLang="en-US" sz="1200" dirty="0" smtClean="0">
                <a:solidFill>
                  <a:prstClr val="black"/>
                </a:solidFill>
                <a:latin typeface="+mn-ea"/>
                <a:ea typeface="+mn-ea"/>
              </a:rPr>
              <a:t>東武デジタルソリューションアカウント</a:t>
            </a:r>
            <a:endParaRPr lang="en-US" altLang="ja-JP" sz="1200" dirty="0" smtClean="0">
              <a:solidFill>
                <a:prstClr val="black"/>
              </a:solidFill>
              <a:latin typeface="+mn-ea"/>
              <a:ea typeface="+mn-ea"/>
            </a:endParaRPr>
          </a:p>
          <a:p>
            <a:pPr algn="ctr" defTabSz="930433">
              <a:defRPr/>
            </a:pPr>
            <a:endParaRPr lang="en-US" altLang="ja-JP" sz="1200" b="1" dirty="0">
              <a:solidFill>
                <a:prstClr val="black"/>
              </a:solidFill>
              <a:latin typeface="+mn-ea"/>
              <a:ea typeface="+mn-ea"/>
            </a:endParaRPr>
          </a:p>
          <a:p>
            <a:pPr algn="ctr" defTabSz="930433">
              <a:defRPr/>
            </a:pPr>
            <a:r>
              <a:rPr lang="ja-JP" altLang="en-US" sz="1200" b="1" dirty="0" smtClean="0">
                <a:solidFill>
                  <a:prstClr val="black"/>
                </a:solidFill>
                <a:latin typeface="+mn-ea"/>
                <a:ea typeface="+mn-ea"/>
              </a:rPr>
              <a:t>ぜひお友だち登録後、</a:t>
            </a:r>
            <a:endParaRPr lang="en-US" altLang="ja-JP" sz="1200" b="1" dirty="0" smtClean="0">
              <a:solidFill>
                <a:prstClr val="black"/>
              </a:solidFill>
              <a:latin typeface="+mn-ea"/>
              <a:ea typeface="+mn-ea"/>
            </a:endParaRPr>
          </a:p>
          <a:p>
            <a:pPr algn="ctr" defTabSz="930433">
              <a:defRPr/>
            </a:pPr>
            <a:r>
              <a:rPr lang="ja-JP" altLang="en-US" sz="1200" b="1" dirty="0" smtClean="0">
                <a:solidFill>
                  <a:prstClr val="black"/>
                </a:solidFill>
                <a:latin typeface="+mn-ea"/>
                <a:ea typeface="+mn-ea"/>
              </a:rPr>
              <a:t>観光メタバースを実際にお試しください！</a:t>
            </a:r>
            <a:endParaRPr lang="en-US" altLang="ja-JP" sz="1200" b="1" dirty="0">
              <a:solidFill>
                <a:srgbClr val="0070C0"/>
              </a:solidFill>
              <a:latin typeface="+mn-ea"/>
              <a:ea typeface="+mn-ea"/>
            </a:endParaRPr>
          </a:p>
        </p:txBody>
      </p:sp>
      <p:sp>
        <p:nvSpPr>
          <p:cNvPr id="12" name="右矢印 11"/>
          <p:cNvSpPr/>
          <p:nvPr/>
        </p:nvSpPr>
        <p:spPr>
          <a:xfrm>
            <a:off x="4273494" y="6092594"/>
            <a:ext cx="408790" cy="504070"/>
          </a:xfrm>
          <a:prstGeom prst="rightArrow">
            <a:avLst/>
          </a:prstGeom>
          <a:solidFill>
            <a:schemeClr val="tx2">
              <a:lumMod val="20000"/>
              <a:lumOff val="80000"/>
            </a:schemeClr>
          </a:solidFill>
          <a:ln>
            <a:solidFill>
              <a:schemeClr val="tx2"/>
            </a:solidFill>
          </a:ln>
        </p:spPr>
        <p:txBody>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p>
            <a:pPr algn="ctr"/>
            <a:endParaRPr kumimoji="1" lang="ja-JP" altLang="en-US" sz="1200" dirty="0" smtClean="0">
              <a:solidFill>
                <a:prstClr val="black"/>
              </a:solidFill>
              <a:latin typeface="+mn-lt"/>
              <a:ea typeface="+mn-ea"/>
            </a:endParaRPr>
          </a:p>
        </p:txBody>
      </p:sp>
    </p:spTree>
    <p:extLst>
      <p:ext uri="{BB962C8B-B14F-4D97-AF65-F5344CB8AC3E}">
        <p14:creationId xmlns:p14="http://schemas.microsoft.com/office/powerpoint/2010/main" val="404166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観光だけではない！</a:t>
            </a:r>
            <a:r>
              <a:rPr lang="en-US" altLang="ja-JP" dirty="0" smtClean="0"/>
              <a:t>2022</a:t>
            </a:r>
            <a:r>
              <a:rPr lang="ja-JP" altLang="en-US" dirty="0" smtClean="0"/>
              <a:t>年参議院選挙でのメタバース活用事例</a:t>
            </a:r>
            <a:endParaRPr kumimoji="1" lang="ja-JP" altLang="en-US" sz="1600" dirty="0"/>
          </a:p>
        </p:txBody>
      </p:sp>
      <p:sp>
        <p:nvSpPr>
          <p:cNvPr id="3" name="スライド番号プレースホルダー 2"/>
          <p:cNvSpPr>
            <a:spLocks noGrp="1"/>
          </p:cNvSpPr>
          <p:nvPr>
            <p:ph type="sldNum" sz="quarter" idx="10"/>
          </p:nvPr>
        </p:nvSpPr>
        <p:spPr/>
        <p:txBody>
          <a:bodyPr/>
          <a:lstStyle/>
          <a:p>
            <a:fld id="{18963A67-2DC8-42D2-8EA1-A766E561EC14}" type="slidenum">
              <a:rPr lang="en-US" altLang="ja-JP" smtClean="0"/>
              <a:pPr/>
              <a:t>8</a:t>
            </a:fld>
            <a:endParaRPr lang="en-US" dirty="0"/>
          </a:p>
        </p:txBody>
      </p:sp>
      <p:sp>
        <p:nvSpPr>
          <p:cNvPr id="23" name="テキスト ボックス 22"/>
          <p:cNvSpPr txBox="1"/>
          <p:nvPr/>
        </p:nvSpPr>
        <p:spPr>
          <a:xfrm>
            <a:off x="520700" y="1042988"/>
            <a:ext cx="9723027" cy="576549"/>
          </a:xfrm>
          <a:prstGeom prst="rect">
            <a:avLst/>
          </a:prstGeom>
          <a:noFill/>
        </p:spPr>
        <p:txBody>
          <a:bodyPr vert="horz" wrap="square" lIns="72000" tIns="36000" rIns="72000" bIns="0" rtlCol="0" anchor="t" anchorCtr="0">
            <a:noAutofit/>
          </a:bodyPr>
          <a:lstStyle/>
          <a:p>
            <a:pPr eaLnBrk="1" hangingPunct="1"/>
            <a:r>
              <a:rPr lang="ja-JP" altLang="en-US" sz="1200" dirty="0" smtClean="0">
                <a:latin typeface="+mn-ea"/>
                <a:ea typeface="+mn-ea"/>
              </a:rPr>
              <a:t>自民党がメタバーストークンを活用したことで、全政党にメタバース活用が一気に広がりました。</a:t>
            </a:r>
            <a:r>
              <a:rPr lang="en-US" altLang="ja-JP" sz="1200" dirty="0" smtClean="0">
                <a:latin typeface="+mn-ea"/>
                <a:ea typeface="+mn-ea"/>
              </a:rPr>
              <a:t>2022</a:t>
            </a:r>
            <a:r>
              <a:rPr lang="ja-JP" altLang="en-US" sz="1200" dirty="0" smtClean="0">
                <a:latin typeface="+mn-ea"/>
                <a:ea typeface="+mn-ea"/>
              </a:rPr>
              <a:t>年の参議院選挙時には、当社は各政党向けにメタバースを作成、実際に運用をさせていただきました。</a:t>
            </a:r>
            <a:endParaRPr kumimoji="1" lang="en-US" altLang="ja-JP" sz="1200" dirty="0" smtClean="0">
              <a:latin typeface="+mn-ea"/>
              <a:ea typeface="+mn-ea"/>
            </a:endParaRPr>
          </a:p>
        </p:txBody>
      </p:sp>
      <p:pic>
        <p:nvPicPr>
          <p:cNvPr id="34" name="図 33">
            <a:extLst>
              <a:ext uri="{FF2B5EF4-FFF2-40B4-BE49-F238E27FC236}">
                <a16:creationId xmlns:a16="http://schemas.microsoft.com/office/drawing/2014/main" id="{6DFB74DB-BF39-424D-9C06-6D33125B1EFE}"/>
              </a:ext>
            </a:extLst>
          </p:cNvPr>
          <p:cNvPicPr>
            <a:picLocks noChangeAspect="1"/>
          </p:cNvPicPr>
          <p:nvPr/>
        </p:nvPicPr>
        <p:blipFill>
          <a:blip r:embed="rId2"/>
          <a:stretch>
            <a:fillRect/>
          </a:stretch>
        </p:blipFill>
        <p:spPr>
          <a:xfrm>
            <a:off x="953297" y="4643956"/>
            <a:ext cx="2715206" cy="1554616"/>
          </a:xfrm>
          <a:prstGeom prst="rect">
            <a:avLst/>
          </a:prstGeom>
        </p:spPr>
      </p:pic>
      <p:pic>
        <p:nvPicPr>
          <p:cNvPr id="35" name="図 34">
            <a:extLst>
              <a:ext uri="{FF2B5EF4-FFF2-40B4-BE49-F238E27FC236}">
                <a16:creationId xmlns:a16="http://schemas.microsoft.com/office/drawing/2014/main" id="{842E5E90-4F6A-4AA6-B5FF-3D3F6F4A6359}"/>
              </a:ext>
            </a:extLst>
          </p:cNvPr>
          <p:cNvPicPr>
            <a:picLocks noChangeAspect="1"/>
          </p:cNvPicPr>
          <p:nvPr/>
        </p:nvPicPr>
        <p:blipFill rotWithShape="1">
          <a:blip r:embed="rId3"/>
          <a:srcRect b="5130"/>
          <a:stretch/>
        </p:blipFill>
        <p:spPr>
          <a:xfrm>
            <a:off x="3905706" y="4643957"/>
            <a:ext cx="2888249" cy="1542098"/>
          </a:xfrm>
          <a:prstGeom prst="rect">
            <a:avLst/>
          </a:prstGeom>
        </p:spPr>
      </p:pic>
      <p:pic>
        <p:nvPicPr>
          <p:cNvPr id="36" name="図 35">
            <a:extLst>
              <a:ext uri="{FF2B5EF4-FFF2-40B4-BE49-F238E27FC236}">
                <a16:creationId xmlns:a16="http://schemas.microsoft.com/office/drawing/2014/main" id="{FC667056-125A-42EE-A4C6-130E2C1407EA}"/>
              </a:ext>
            </a:extLst>
          </p:cNvPr>
          <p:cNvPicPr>
            <a:picLocks noChangeAspect="1"/>
          </p:cNvPicPr>
          <p:nvPr/>
        </p:nvPicPr>
        <p:blipFill>
          <a:blip r:embed="rId4"/>
          <a:stretch>
            <a:fillRect/>
          </a:stretch>
        </p:blipFill>
        <p:spPr>
          <a:xfrm>
            <a:off x="7031159" y="4688379"/>
            <a:ext cx="2851378" cy="1510003"/>
          </a:xfrm>
          <a:prstGeom prst="rect">
            <a:avLst/>
          </a:prstGeom>
        </p:spPr>
      </p:pic>
      <p:sp>
        <p:nvSpPr>
          <p:cNvPr id="37" name="正方形/長方形 36">
            <a:extLst>
              <a:ext uri="{FF2B5EF4-FFF2-40B4-BE49-F238E27FC236}">
                <a16:creationId xmlns:a16="http://schemas.microsoft.com/office/drawing/2014/main" id="{C71CF98F-74C6-4D40-8F23-9A855DB14F29}"/>
              </a:ext>
            </a:extLst>
          </p:cNvPr>
          <p:cNvSpPr/>
          <p:nvPr/>
        </p:nvSpPr>
        <p:spPr>
          <a:xfrm>
            <a:off x="3905706" y="6186054"/>
            <a:ext cx="2888249" cy="646331"/>
          </a:xfrm>
          <a:prstGeom prst="rect">
            <a:avLst/>
          </a:prstGeom>
        </p:spPr>
        <p:txBody>
          <a:bodyPr wrap="square">
            <a:spAutoFit/>
          </a:bodyPr>
          <a:lstStyle/>
          <a:p>
            <a:pPr algn="ctr" eaLnBrk="1" hangingPunct="1"/>
            <a:r>
              <a:rPr lang="ja-JP" altLang="en-US" sz="1200" dirty="0">
                <a:latin typeface="+mn-lt"/>
                <a:ea typeface="+mn-ea"/>
              </a:rPr>
              <a:t>立憲</a:t>
            </a:r>
            <a:r>
              <a:rPr lang="ja-JP" altLang="en-US" sz="1200" dirty="0" smtClean="0">
                <a:latin typeface="+mn-lt"/>
                <a:ea typeface="+mn-ea"/>
              </a:rPr>
              <a:t>民主党</a:t>
            </a:r>
            <a:r>
              <a:rPr lang="ja-JP" altLang="en-US" sz="1200" dirty="0">
                <a:latin typeface="+mn-lt"/>
                <a:ea typeface="+mn-ea"/>
              </a:rPr>
              <a:t>　</a:t>
            </a:r>
            <a:endParaRPr lang="en-US" altLang="ja-JP" sz="1200" dirty="0" smtClean="0">
              <a:latin typeface="+mn-lt"/>
              <a:ea typeface="+mn-ea"/>
            </a:endParaRPr>
          </a:p>
          <a:p>
            <a:pPr algn="ctr" eaLnBrk="1" hangingPunct="1"/>
            <a:r>
              <a:rPr lang="ja-JP" altLang="en-US" sz="1200" dirty="0" smtClean="0">
                <a:latin typeface="+mn-lt"/>
                <a:ea typeface="+mn-ea"/>
              </a:rPr>
              <a:t>泉</a:t>
            </a:r>
            <a:r>
              <a:rPr lang="ja-JP" altLang="en-US" sz="1200" dirty="0">
                <a:latin typeface="+mn-lt"/>
                <a:ea typeface="+mn-ea"/>
              </a:rPr>
              <a:t>健太代表の</a:t>
            </a:r>
            <a:r>
              <a:rPr lang="ja-JP" altLang="en-US" sz="1200" dirty="0" smtClean="0">
                <a:latin typeface="+mn-lt"/>
                <a:ea typeface="+mn-ea"/>
              </a:rPr>
              <a:t>メタバース</a:t>
            </a:r>
            <a:endParaRPr lang="en-US" altLang="ja-JP" sz="1200" dirty="0" smtClean="0">
              <a:latin typeface="+mn-lt"/>
              <a:ea typeface="+mn-ea"/>
            </a:endParaRPr>
          </a:p>
          <a:p>
            <a:pPr algn="ctr" eaLnBrk="1" hangingPunct="1"/>
            <a:r>
              <a:rPr lang="ja-JP" altLang="en-US" sz="1200" b="1" dirty="0">
                <a:solidFill>
                  <a:schemeClr val="tx2"/>
                </a:solidFill>
                <a:latin typeface="+mn-ea"/>
                <a:ea typeface="+mn-ea"/>
              </a:rPr>
              <a:t>当社</a:t>
            </a:r>
            <a:r>
              <a:rPr lang="ja-JP" altLang="en-US" sz="1200" b="1" dirty="0" smtClean="0">
                <a:solidFill>
                  <a:schemeClr val="tx2"/>
                </a:solidFill>
                <a:latin typeface="+mn-ea"/>
                <a:ea typeface="+mn-ea"/>
              </a:rPr>
              <a:t>作成</a:t>
            </a:r>
            <a:endParaRPr lang="en-US" altLang="ja-JP" sz="1200" b="1" dirty="0">
              <a:solidFill>
                <a:schemeClr val="tx2"/>
              </a:solidFill>
              <a:latin typeface="+mn-ea"/>
              <a:ea typeface="+mn-ea"/>
            </a:endParaRPr>
          </a:p>
        </p:txBody>
      </p:sp>
      <p:sp>
        <p:nvSpPr>
          <p:cNvPr id="38" name="正方形/長方形 37">
            <a:extLst>
              <a:ext uri="{FF2B5EF4-FFF2-40B4-BE49-F238E27FC236}">
                <a16:creationId xmlns:a16="http://schemas.microsoft.com/office/drawing/2014/main" id="{EE80A9B1-8807-4C3B-8338-05B376E49965}"/>
              </a:ext>
            </a:extLst>
          </p:cNvPr>
          <p:cNvSpPr/>
          <p:nvPr/>
        </p:nvSpPr>
        <p:spPr>
          <a:xfrm>
            <a:off x="953296" y="6186054"/>
            <a:ext cx="2715207" cy="646331"/>
          </a:xfrm>
          <a:prstGeom prst="rect">
            <a:avLst/>
          </a:prstGeom>
        </p:spPr>
        <p:txBody>
          <a:bodyPr wrap="square">
            <a:spAutoFit/>
          </a:bodyPr>
          <a:lstStyle/>
          <a:p>
            <a:pPr algn="ctr" eaLnBrk="1" hangingPunct="1"/>
            <a:r>
              <a:rPr lang="ja-JP" altLang="en-US" sz="1200" dirty="0">
                <a:latin typeface="+mn-ea"/>
                <a:ea typeface="+mn-ea"/>
              </a:rPr>
              <a:t>国民</a:t>
            </a:r>
            <a:r>
              <a:rPr lang="ja-JP" altLang="en-US" sz="1200" dirty="0" smtClean="0">
                <a:latin typeface="+mn-ea"/>
                <a:ea typeface="+mn-ea"/>
              </a:rPr>
              <a:t>民主党</a:t>
            </a:r>
            <a:r>
              <a:rPr lang="ja-JP" altLang="en-US" sz="1200" dirty="0">
                <a:latin typeface="+mn-ea"/>
                <a:ea typeface="+mn-ea"/>
              </a:rPr>
              <a:t>　</a:t>
            </a:r>
            <a:endParaRPr lang="en-US" altLang="ja-JP" sz="1200" dirty="0" smtClean="0">
              <a:latin typeface="+mn-ea"/>
              <a:ea typeface="+mn-ea"/>
            </a:endParaRPr>
          </a:p>
          <a:p>
            <a:pPr algn="ctr" eaLnBrk="1" hangingPunct="1"/>
            <a:r>
              <a:rPr lang="ja-JP" altLang="en-US" sz="1200" dirty="0" smtClean="0">
                <a:latin typeface="+mn-ea"/>
                <a:ea typeface="+mn-ea"/>
              </a:rPr>
              <a:t>玉木</a:t>
            </a:r>
            <a:r>
              <a:rPr lang="ja-JP" altLang="en-US" sz="1200" dirty="0">
                <a:latin typeface="+mn-ea"/>
                <a:ea typeface="+mn-ea"/>
              </a:rPr>
              <a:t>雄一郎代表の</a:t>
            </a:r>
            <a:r>
              <a:rPr lang="ja-JP" altLang="en-US" sz="1200" dirty="0" smtClean="0">
                <a:latin typeface="+mn-ea"/>
                <a:ea typeface="+mn-ea"/>
              </a:rPr>
              <a:t>メタバース</a:t>
            </a:r>
            <a:endParaRPr lang="en-US" altLang="ja-JP" sz="1200" dirty="0" smtClean="0">
              <a:latin typeface="+mn-ea"/>
              <a:ea typeface="+mn-ea"/>
            </a:endParaRPr>
          </a:p>
          <a:p>
            <a:pPr algn="ctr" eaLnBrk="1" hangingPunct="1"/>
            <a:r>
              <a:rPr lang="ja-JP" altLang="en-US" sz="1200" b="1" dirty="0" smtClean="0">
                <a:solidFill>
                  <a:schemeClr val="tx2"/>
                </a:solidFill>
                <a:latin typeface="+mn-ea"/>
                <a:ea typeface="+mn-ea"/>
              </a:rPr>
              <a:t>当社作成</a:t>
            </a:r>
            <a:endParaRPr lang="en-US" altLang="ja-JP" sz="1200" b="1" dirty="0">
              <a:solidFill>
                <a:schemeClr val="tx2"/>
              </a:solidFill>
              <a:latin typeface="+mn-ea"/>
              <a:ea typeface="+mn-ea"/>
            </a:endParaRPr>
          </a:p>
        </p:txBody>
      </p:sp>
      <p:sp>
        <p:nvSpPr>
          <p:cNvPr id="40" name="正方形/長方形 39">
            <a:extLst>
              <a:ext uri="{FF2B5EF4-FFF2-40B4-BE49-F238E27FC236}">
                <a16:creationId xmlns:a16="http://schemas.microsoft.com/office/drawing/2014/main" id="{B3BD5B3D-F5B0-4334-8CB2-CF34813AA878}"/>
              </a:ext>
            </a:extLst>
          </p:cNvPr>
          <p:cNvSpPr/>
          <p:nvPr/>
        </p:nvSpPr>
        <p:spPr>
          <a:xfrm>
            <a:off x="7031158" y="6198572"/>
            <a:ext cx="2851379" cy="646331"/>
          </a:xfrm>
          <a:prstGeom prst="rect">
            <a:avLst/>
          </a:prstGeom>
        </p:spPr>
        <p:txBody>
          <a:bodyPr wrap="square">
            <a:spAutoFit/>
          </a:bodyPr>
          <a:lstStyle/>
          <a:p>
            <a:pPr algn="ctr" eaLnBrk="1" hangingPunct="1"/>
            <a:r>
              <a:rPr lang="ja-JP" altLang="en-US" sz="1200" dirty="0">
                <a:latin typeface="+mn-ea"/>
                <a:ea typeface="+mn-ea"/>
              </a:rPr>
              <a:t>日本維新の</a:t>
            </a:r>
            <a:r>
              <a:rPr lang="ja-JP" altLang="en-US" sz="1200" dirty="0" smtClean="0">
                <a:latin typeface="+mn-ea"/>
                <a:ea typeface="+mn-ea"/>
              </a:rPr>
              <a:t>会</a:t>
            </a:r>
            <a:r>
              <a:rPr lang="ja-JP" altLang="en-US" sz="1200" dirty="0">
                <a:latin typeface="+mn-ea"/>
                <a:ea typeface="+mn-ea"/>
              </a:rPr>
              <a:t>　</a:t>
            </a:r>
            <a:endParaRPr lang="en-US" altLang="ja-JP" sz="1200" dirty="0" smtClean="0">
              <a:latin typeface="+mn-ea"/>
              <a:ea typeface="+mn-ea"/>
            </a:endParaRPr>
          </a:p>
          <a:p>
            <a:pPr algn="ctr" eaLnBrk="1" hangingPunct="1"/>
            <a:r>
              <a:rPr lang="ja-JP" altLang="en-US" sz="1200" dirty="0" smtClean="0">
                <a:latin typeface="+mn-ea"/>
                <a:ea typeface="+mn-ea"/>
              </a:rPr>
              <a:t>石井</a:t>
            </a:r>
            <a:r>
              <a:rPr lang="ja-JP" altLang="en-US" sz="1200" dirty="0">
                <a:latin typeface="+mn-ea"/>
                <a:ea typeface="+mn-ea"/>
              </a:rPr>
              <a:t>苗子参議院議員の</a:t>
            </a:r>
            <a:r>
              <a:rPr lang="ja-JP" altLang="en-US" sz="1200" dirty="0" smtClean="0">
                <a:latin typeface="+mn-ea"/>
                <a:ea typeface="+mn-ea"/>
              </a:rPr>
              <a:t>メタバース</a:t>
            </a:r>
            <a:endParaRPr lang="en-US" altLang="ja-JP" sz="1200" dirty="0" smtClean="0">
              <a:latin typeface="+mn-ea"/>
              <a:ea typeface="+mn-ea"/>
            </a:endParaRPr>
          </a:p>
          <a:p>
            <a:pPr algn="ctr" eaLnBrk="1" hangingPunct="1"/>
            <a:r>
              <a:rPr lang="ja-JP" altLang="en-US" sz="1200" b="1" dirty="0">
                <a:solidFill>
                  <a:schemeClr val="tx2"/>
                </a:solidFill>
                <a:latin typeface="+mn-ea"/>
                <a:ea typeface="+mn-ea"/>
              </a:rPr>
              <a:t>当社</a:t>
            </a:r>
            <a:r>
              <a:rPr lang="ja-JP" altLang="en-US" sz="1200" b="1" dirty="0" smtClean="0">
                <a:solidFill>
                  <a:schemeClr val="tx2"/>
                </a:solidFill>
                <a:latin typeface="+mn-ea"/>
                <a:ea typeface="+mn-ea"/>
              </a:rPr>
              <a:t>作成</a:t>
            </a:r>
            <a:endParaRPr lang="en-US" altLang="ja-JP" sz="1200" b="1" dirty="0">
              <a:solidFill>
                <a:schemeClr val="tx2"/>
              </a:solidFill>
              <a:latin typeface="+mn-ea"/>
              <a:ea typeface="+mn-ea"/>
            </a:endParaRPr>
          </a:p>
        </p:txBody>
      </p:sp>
      <p:pic>
        <p:nvPicPr>
          <p:cNvPr id="41" name="図 40">
            <a:extLst>
              <a:ext uri="{FF2B5EF4-FFF2-40B4-BE49-F238E27FC236}">
                <a16:creationId xmlns:a16="http://schemas.microsoft.com/office/drawing/2014/main" id="{34E80166-2A79-44B4-8C8C-07022C478262}"/>
              </a:ext>
            </a:extLst>
          </p:cNvPr>
          <p:cNvPicPr>
            <a:picLocks noChangeAspect="1"/>
          </p:cNvPicPr>
          <p:nvPr/>
        </p:nvPicPr>
        <p:blipFill>
          <a:blip r:embed="rId5"/>
          <a:stretch>
            <a:fillRect/>
          </a:stretch>
        </p:blipFill>
        <p:spPr>
          <a:xfrm>
            <a:off x="2897566" y="1619537"/>
            <a:ext cx="4896680" cy="2731619"/>
          </a:xfrm>
          <a:prstGeom prst="rect">
            <a:avLst/>
          </a:prstGeom>
        </p:spPr>
      </p:pic>
    </p:spTree>
    <p:extLst>
      <p:ext uri="{BB962C8B-B14F-4D97-AF65-F5344CB8AC3E}">
        <p14:creationId xmlns:p14="http://schemas.microsoft.com/office/powerpoint/2010/main" val="2790029944"/>
      </p:ext>
    </p:extLst>
  </p:cSld>
  <p:clrMapOvr>
    <a:masterClrMapping/>
  </p:clrMapOvr>
</p:sld>
</file>

<file path=ppt/theme/theme1.xml><?xml version="1.0" encoding="utf-8"?>
<a:theme xmlns:a="http://schemas.openxmlformats.org/drawingml/2006/main" name="TTT標準">
  <a:themeElements>
    <a:clrScheme name="TTT標準">
      <a:dk1>
        <a:sysClr val="windowText" lastClr="000000"/>
      </a:dk1>
      <a:lt1>
        <a:sysClr val="window" lastClr="FFFFFF"/>
      </a:lt1>
      <a:dk2>
        <a:srgbClr val="1966B2"/>
      </a:dk2>
      <a:lt2>
        <a:srgbClr val="5A5A5A"/>
      </a:lt2>
      <a:accent1>
        <a:srgbClr val="24B2DC"/>
      </a:accent1>
      <a:accent2>
        <a:srgbClr val="42A878"/>
      </a:accent2>
      <a:accent3>
        <a:srgbClr val="ECA320"/>
      </a:accent3>
      <a:accent4>
        <a:srgbClr val="E13237"/>
      </a:accent4>
      <a:accent5>
        <a:srgbClr val="FFFFFF"/>
      </a:accent5>
      <a:accent6>
        <a:srgbClr val="FFFFFF"/>
      </a:accent6>
      <a:hlink>
        <a:srgbClr val="35B6DC"/>
      </a:hlink>
      <a:folHlink>
        <a:srgbClr val="1966B2"/>
      </a:folHlink>
    </a:clrScheme>
    <a:fontScheme name="東武トップツアーズ_基本フォント">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defPPr algn="ctr">
          <a:defRPr kumimoji="1" sz="1200" dirty="0" smtClean="0">
            <a:solidFill>
              <a:prstClr val="black"/>
            </a:solidFill>
            <a:latin typeface="+mn-lt"/>
            <a:ea typeface="+mn-ea"/>
          </a:defRPr>
        </a:defPPr>
      </a:lst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72000" tIns="36000" rIns="72000" bIns="0" rtlCol="0" anchor="t" anchorCtr="0">
        <a:noAutofit/>
      </a:bodyPr>
      <a:lstStyle>
        <a:defPPr eaLnBrk="1" hangingPunct="1">
          <a:defRPr kumimoji="1" sz="1200" dirty="0" smtClean="0">
            <a:latin typeface="+mn-lt"/>
            <a:ea typeface="+mn-ea"/>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25422</TotalTime>
  <Words>1898</Words>
  <Application>Microsoft Office PowerPoint</Application>
  <PresentationFormat>ユーザー設定</PresentationFormat>
  <Paragraphs>270</Paragraphs>
  <Slides>12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ＭＳ Ｐゴシック</vt:lpstr>
      <vt:lpstr>メイリオ</vt:lpstr>
      <vt:lpstr>Arial</vt:lpstr>
      <vt:lpstr>Calibri</vt:lpstr>
      <vt:lpstr>Segoe UI</vt:lpstr>
      <vt:lpstr>TTT標準</vt:lpstr>
      <vt:lpstr>観光メタバースのご提案</vt:lpstr>
      <vt:lpstr>メタバースとは</vt:lpstr>
      <vt:lpstr>通信回線の変化によるデジタル環境の変化</vt:lpstr>
      <vt:lpstr>デジタル環境の変化による観光業の変化</vt:lpstr>
      <vt:lpstr>当社の観光メタバース　ー強みー</vt:lpstr>
      <vt:lpstr>当社の観光メタバース　ー自治体LINE公式アカウント運用実績ー</vt:lpstr>
      <vt:lpstr>当社の観光メタバース　ー作成事例ー</vt:lpstr>
      <vt:lpstr>当社の観光メタバース　ー地元学生との共同制作ー</vt:lpstr>
      <vt:lpstr>観光だけではない！2022年参議院選挙でのメタバース活用事例</vt:lpstr>
      <vt:lpstr>日本全国で観光メタバース</vt:lpstr>
      <vt:lpstr>事業者紹介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XXXXXのご提案</dc:title>
  <dc:creator>深山健一</dc:creator>
  <cp:lastModifiedBy>川﨑梨沙</cp:lastModifiedBy>
  <cp:revision>473</cp:revision>
  <cp:lastPrinted>2022-09-08T10:20:38Z</cp:lastPrinted>
  <dcterms:created xsi:type="dcterms:W3CDTF">2016-10-06T08:25:09Z</dcterms:created>
  <dcterms:modified xsi:type="dcterms:W3CDTF">2022-10-03T08:06:09Z</dcterms:modified>
</cp:coreProperties>
</file>