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5" r:id="rId1"/>
  </p:sldMasterIdLst>
  <p:sldIdLst>
    <p:sldId id="827" r:id="rId2"/>
    <p:sldId id="829" r:id="rId3"/>
    <p:sldId id="257" r:id="rId4"/>
    <p:sldId id="258" r:id="rId5"/>
    <p:sldId id="260" r:id="rId6"/>
    <p:sldId id="261" r:id="rId7"/>
    <p:sldId id="262" r:id="rId8"/>
    <p:sldId id="264" r:id="rId9"/>
    <p:sldId id="263" r:id="rId10"/>
    <p:sldId id="259" r:id="rId11"/>
    <p:sldId id="266" r:id="rId12"/>
    <p:sldId id="267" r:id="rId13"/>
    <p:sldId id="268" r:id="rId14"/>
    <p:sldId id="270" r:id="rId15"/>
    <p:sldId id="269" r:id="rId16"/>
    <p:sldId id="271" r:id="rId17"/>
    <p:sldId id="305" r:id="rId18"/>
    <p:sldId id="805" r:id="rId19"/>
    <p:sldId id="822" r:id="rId20"/>
    <p:sldId id="804" r:id="rId21"/>
    <p:sldId id="803" r:id="rId22"/>
    <p:sldId id="265" r:id="rId23"/>
    <p:sldId id="823" r:id="rId24"/>
    <p:sldId id="825" r:id="rId25"/>
    <p:sldId id="826" r:id="rId26"/>
    <p:sldId id="824" r:id="rId27"/>
    <p:sldId id="828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1502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2063115" y="630937"/>
            <a:ext cx="5230368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8892" y="1098388"/>
            <a:ext cx="7738814" cy="4394988"/>
          </a:xfrm>
        </p:spPr>
        <p:txBody>
          <a:bodyPr anchor="ctr">
            <a:noAutofit/>
          </a:bodyPr>
          <a:lstStyle>
            <a:lvl1pPr algn="ctr">
              <a:defRPr sz="7500" spc="600" baseline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61284" y="5979197"/>
            <a:ext cx="6034030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1500" b="1" i="0" cap="all" spc="300" baseline="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8892" y="6375679"/>
            <a:ext cx="174729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32883081-FA13-4129-B3C7-CFBEEA706E66}" type="datetimeFigureOut">
              <a:rPr kumimoji="1" lang="ja-JP" altLang="en-US" smtClean="0"/>
              <a:t>2023/1/29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35249" y="6375679"/>
            <a:ext cx="30861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00414" y="6375679"/>
            <a:ext cx="1747292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F5EB3F6-9E59-4D63-ADD3-65A532BC3660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 title="left edge border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295622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83081-FA13-4129-B3C7-CFBEEA706E66}" type="datetimeFigureOut">
              <a:rPr kumimoji="1" lang="ja-JP" altLang="en-US" smtClean="0"/>
              <a:t>2023/1/29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EB3F6-9E59-4D63-ADD3-65A532BC366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0690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96911" y="382386"/>
            <a:ext cx="1771930" cy="5600404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42974" y="382386"/>
            <a:ext cx="5809517" cy="5600404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83081-FA13-4129-B3C7-CFBEEA706E66}" type="datetimeFigureOut">
              <a:rPr kumimoji="1" lang="ja-JP" altLang="en-US" smtClean="0"/>
              <a:t>2023/1/29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EB3F6-9E59-4D63-ADD3-65A532BC366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88421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ine logo w/o page nu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CFF63-DCFE-4DD6-B336-091103075BF7}" type="datetime1">
              <a:rPr kumimoji="1" lang="ja-JP" altLang="en-US" smtClean="0"/>
              <a:t>2023/1/29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8"/>
            </a:lvl1pPr>
          </a:lstStyle>
          <a:p>
            <a:fld id="{51BD200A-41AE-47EF-B0DD-6A55E776B06A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912975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タイトル&amp;画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アボカドとライム"/>
          <p:cNvSpPr>
            <a:spLocks noGrp="1"/>
          </p:cNvSpPr>
          <p:nvPr>
            <p:ph type="pic" idx="21"/>
          </p:nvPr>
        </p:nvSpPr>
        <p:spPr>
          <a:xfrm>
            <a:off x="-433387" y="-647700"/>
            <a:ext cx="10029825" cy="800946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プレゼンテーションのタイトル"/>
          <p:cNvSpPr txBox="1">
            <a:spLocks noGrp="1"/>
          </p:cNvSpPr>
          <p:nvPr>
            <p:ph type="title" hasCustomPrompt="1"/>
          </p:nvPr>
        </p:nvSpPr>
        <p:spPr>
          <a:xfrm>
            <a:off x="452440" y="3562350"/>
            <a:ext cx="8239125" cy="2324100"/>
          </a:xfrm>
          <a:prstGeom prst="rect">
            <a:avLst/>
          </a:prstGeom>
        </p:spPr>
        <p:txBody>
          <a:bodyPr anchor="b"/>
          <a:lstStyle>
            <a:lvl1pPr>
              <a:defRPr sz="4351" spc="-87"/>
            </a:lvl1pPr>
          </a:lstStyle>
          <a:p>
            <a:r>
              <a:t>プレゼンテーションのタイトル</a:t>
            </a:r>
          </a:p>
        </p:txBody>
      </p:sp>
      <p:sp>
        <p:nvSpPr>
          <p:cNvPr id="23" name="作者と日付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452884" y="553069"/>
            <a:ext cx="8238233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09609">
              <a:lnSpc>
                <a:spcPct val="100000"/>
              </a:lnSpc>
              <a:spcBef>
                <a:spcPts val="0"/>
              </a:spcBef>
              <a:buSzTx/>
              <a:buNone/>
              <a:defRPr sz="1350">
                <a:latin typeface="+mn-lt"/>
                <a:ea typeface="+mn-ea"/>
                <a:cs typeface="+mn-cs"/>
                <a:sym typeface="ヒラギノ角ゴ ProN W6"/>
              </a:defRPr>
            </a:lvl1pPr>
          </a:lstStyle>
          <a:p>
            <a:r>
              <a:t>作者と日付</a:t>
            </a:r>
          </a:p>
        </p:txBody>
      </p:sp>
      <p:sp>
        <p:nvSpPr>
          <p:cNvPr id="24" name="本文レベル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52440" y="5804955"/>
            <a:ext cx="8239125" cy="558476"/>
          </a:xfrm>
          <a:prstGeom prst="rect">
            <a:avLst/>
          </a:prstGeom>
        </p:spPr>
        <p:txBody>
          <a:bodyPr/>
          <a:lstStyle>
            <a:lvl1pPr marL="0" indent="0" defTabSz="309609">
              <a:lnSpc>
                <a:spcPct val="100000"/>
              </a:lnSpc>
              <a:spcBef>
                <a:spcPts val="0"/>
              </a:spcBef>
              <a:buSzTx/>
              <a:buNone/>
              <a:defRPr sz="2063">
                <a:latin typeface="+mn-lt"/>
                <a:ea typeface="+mn-ea"/>
                <a:cs typeface="+mn-cs"/>
                <a:sym typeface="ヒラギノ角ゴ ProN W6"/>
              </a:defRPr>
            </a:lvl1pPr>
            <a:lvl2pPr marL="0" indent="171475" defTabSz="309609">
              <a:lnSpc>
                <a:spcPct val="100000"/>
              </a:lnSpc>
              <a:spcBef>
                <a:spcPts val="0"/>
              </a:spcBef>
              <a:buSzTx/>
              <a:buNone/>
              <a:defRPr sz="2063">
                <a:latin typeface="+mn-lt"/>
                <a:ea typeface="+mn-ea"/>
                <a:cs typeface="+mn-cs"/>
                <a:sym typeface="ヒラギノ角ゴ ProN W6"/>
              </a:defRPr>
            </a:lvl2pPr>
            <a:lvl3pPr marL="0" indent="342951" defTabSz="309609">
              <a:lnSpc>
                <a:spcPct val="100000"/>
              </a:lnSpc>
              <a:spcBef>
                <a:spcPts val="0"/>
              </a:spcBef>
              <a:buSzTx/>
              <a:buNone/>
              <a:defRPr sz="2063">
                <a:latin typeface="+mn-lt"/>
                <a:ea typeface="+mn-ea"/>
                <a:cs typeface="+mn-cs"/>
                <a:sym typeface="ヒラギノ角ゴ ProN W6"/>
              </a:defRPr>
            </a:lvl3pPr>
            <a:lvl4pPr marL="0" indent="514426" defTabSz="309609">
              <a:lnSpc>
                <a:spcPct val="100000"/>
              </a:lnSpc>
              <a:spcBef>
                <a:spcPts val="0"/>
              </a:spcBef>
              <a:buSzTx/>
              <a:buNone/>
              <a:defRPr sz="2063">
                <a:latin typeface="+mn-lt"/>
                <a:ea typeface="+mn-ea"/>
                <a:cs typeface="+mn-cs"/>
                <a:sym typeface="ヒラギノ角ゴ ProN W6"/>
              </a:defRPr>
            </a:lvl4pPr>
            <a:lvl5pPr marL="0" indent="685901" defTabSz="309609">
              <a:lnSpc>
                <a:spcPct val="100000"/>
              </a:lnSpc>
              <a:spcBef>
                <a:spcPts val="0"/>
              </a:spcBef>
              <a:buSzTx/>
              <a:buNone/>
              <a:defRPr sz="2063">
                <a:latin typeface="+mn-lt"/>
                <a:ea typeface="+mn-ea"/>
                <a:cs typeface="+mn-cs"/>
                <a:sym typeface="ヒラギノ角ゴ ProN W6"/>
              </a:defRPr>
            </a:lvl5pPr>
          </a:lstStyle>
          <a:p>
            <a:r>
              <a:t>プレゼンテーションのサブタイトル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8508397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83081-FA13-4129-B3C7-CFBEEA706E66}" type="datetimeFigureOut">
              <a:rPr kumimoji="1" lang="ja-JP" altLang="en-US" smtClean="0"/>
              <a:t>2023/1/29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EB3F6-9E59-4D63-ADD3-65A532BC366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052285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2110979" cy="6858000"/>
          </a:xfrm>
          <a:custGeom>
            <a:avLst/>
            <a:gdLst/>
            <a:ahLst/>
            <a:cxnLst/>
            <a:rect l="0" t="0" r="r" b="b"/>
            <a:pathLst>
              <a:path w="1773" h="4320">
                <a:moveTo>
                  <a:pt x="0" y="0"/>
                </a:moveTo>
                <a:lnTo>
                  <a:pt x="891" y="0"/>
                </a:lnTo>
                <a:lnTo>
                  <a:pt x="906" y="56"/>
                </a:lnTo>
                <a:lnTo>
                  <a:pt x="921" y="111"/>
                </a:lnTo>
                <a:lnTo>
                  <a:pt x="938" y="165"/>
                </a:lnTo>
                <a:lnTo>
                  <a:pt x="957" y="217"/>
                </a:lnTo>
                <a:lnTo>
                  <a:pt x="980" y="266"/>
                </a:lnTo>
                <a:lnTo>
                  <a:pt x="1007" y="312"/>
                </a:lnTo>
                <a:lnTo>
                  <a:pt x="1036" y="351"/>
                </a:lnTo>
                <a:lnTo>
                  <a:pt x="1069" y="387"/>
                </a:lnTo>
                <a:lnTo>
                  <a:pt x="1105" y="422"/>
                </a:lnTo>
                <a:lnTo>
                  <a:pt x="1145" y="456"/>
                </a:lnTo>
                <a:lnTo>
                  <a:pt x="1185" y="487"/>
                </a:lnTo>
                <a:lnTo>
                  <a:pt x="1227" y="520"/>
                </a:lnTo>
                <a:lnTo>
                  <a:pt x="1270" y="551"/>
                </a:lnTo>
                <a:lnTo>
                  <a:pt x="1311" y="584"/>
                </a:lnTo>
                <a:lnTo>
                  <a:pt x="1352" y="617"/>
                </a:lnTo>
                <a:lnTo>
                  <a:pt x="1390" y="651"/>
                </a:lnTo>
                <a:lnTo>
                  <a:pt x="1425" y="687"/>
                </a:lnTo>
                <a:lnTo>
                  <a:pt x="1456" y="725"/>
                </a:lnTo>
                <a:lnTo>
                  <a:pt x="1484" y="765"/>
                </a:lnTo>
                <a:lnTo>
                  <a:pt x="1505" y="808"/>
                </a:lnTo>
                <a:lnTo>
                  <a:pt x="1521" y="856"/>
                </a:lnTo>
                <a:lnTo>
                  <a:pt x="1530" y="907"/>
                </a:lnTo>
                <a:lnTo>
                  <a:pt x="1534" y="960"/>
                </a:lnTo>
                <a:lnTo>
                  <a:pt x="1534" y="1013"/>
                </a:lnTo>
                <a:lnTo>
                  <a:pt x="1530" y="1068"/>
                </a:lnTo>
                <a:lnTo>
                  <a:pt x="1523" y="1125"/>
                </a:lnTo>
                <a:lnTo>
                  <a:pt x="1515" y="1181"/>
                </a:lnTo>
                <a:lnTo>
                  <a:pt x="1508" y="1237"/>
                </a:lnTo>
                <a:lnTo>
                  <a:pt x="1501" y="1293"/>
                </a:lnTo>
                <a:lnTo>
                  <a:pt x="1496" y="1350"/>
                </a:lnTo>
                <a:lnTo>
                  <a:pt x="1494" y="1405"/>
                </a:lnTo>
                <a:lnTo>
                  <a:pt x="1497" y="1458"/>
                </a:lnTo>
                <a:lnTo>
                  <a:pt x="1504" y="1511"/>
                </a:lnTo>
                <a:lnTo>
                  <a:pt x="1517" y="1560"/>
                </a:lnTo>
                <a:lnTo>
                  <a:pt x="1535" y="1610"/>
                </a:lnTo>
                <a:lnTo>
                  <a:pt x="1557" y="1659"/>
                </a:lnTo>
                <a:lnTo>
                  <a:pt x="1583" y="1708"/>
                </a:lnTo>
                <a:lnTo>
                  <a:pt x="1611" y="1757"/>
                </a:lnTo>
                <a:lnTo>
                  <a:pt x="1640" y="1807"/>
                </a:lnTo>
                <a:lnTo>
                  <a:pt x="1669" y="1855"/>
                </a:lnTo>
                <a:lnTo>
                  <a:pt x="1696" y="1905"/>
                </a:lnTo>
                <a:lnTo>
                  <a:pt x="1721" y="1954"/>
                </a:lnTo>
                <a:lnTo>
                  <a:pt x="1742" y="2006"/>
                </a:lnTo>
                <a:lnTo>
                  <a:pt x="1759" y="2057"/>
                </a:lnTo>
                <a:lnTo>
                  <a:pt x="1769" y="2108"/>
                </a:lnTo>
                <a:lnTo>
                  <a:pt x="1773" y="2160"/>
                </a:lnTo>
                <a:lnTo>
                  <a:pt x="1769" y="2212"/>
                </a:lnTo>
                <a:lnTo>
                  <a:pt x="1759" y="2263"/>
                </a:lnTo>
                <a:lnTo>
                  <a:pt x="1742" y="2314"/>
                </a:lnTo>
                <a:lnTo>
                  <a:pt x="1721" y="2366"/>
                </a:lnTo>
                <a:lnTo>
                  <a:pt x="1696" y="2415"/>
                </a:lnTo>
                <a:lnTo>
                  <a:pt x="1669" y="2465"/>
                </a:lnTo>
                <a:lnTo>
                  <a:pt x="1640" y="2513"/>
                </a:lnTo>
                <a:lnTo>
                  <a:pt x="1611" y="2563"/>
                </a:lnTo>
                <a:lnTo>
                  <a:pt x="1583" y="2612"/>
                </a:lnTo>
                <a:lnTo>
                  <a:pt x="1557" y="2661"/>
                </a:lnTo>
                <a:lnTo>
                  <a:pt x="1535" y="2710"/>
                </a:lnTo>
                <a:lnTo>
                  <a:pt x="1517" y="2760"/>
                </a:lnTo>
                <a:lnTo>
                  <a:pt x="1504" y="2809"/>
                </a:lnTo>
                <a:lnTo>
                  <a:pt x="1497" y="2862"/>
                </a:lnTo>
                <a:lnTo>
                  <a:pt x="1494" y="2915"/>
                </a:lnTo>
                <a:lnTo>
                  <a:pt x="1496" y="2970"/>
                </a:lnTo>
                <a:lnTo>
                  <a:pt x="1501" y="3027"/>
                </a:lnTo>
                <a:lnTo>
                  <a:pt x="1508" y="3083"/>
                </a:lnTo>
                <a:lnTo>
                  <a:pt x="1515" y="3139"/>
                </a:lnTo>
                <a:lnTo>
                  <a:pt x="1523" y="3195"/>
                </a:lnTo>
                <a:lnTo>
                  <a:pt x="1530" y="3252"/>
                </a:lnTo>
                <a:lnTo>
                  <a:pt x="1534" y="3307"/>
                </a:lnTo>
                <a:lnTo>
                  <a:pt x="1534" y="3360"/>
                </a:lnTo>
                <a:lnTo>
                  <a:pt x="1530" y="3413"/>
                </a:lnTo>
                <a:lnTo>
                  <a:pt x="1521" y="3464"/>
                </a:lnTo>
                <a:lnTo>
                  <a:pt x="1505" y="3512"/>
                </a:lnTo>
                <a:lnTo>
                  <a:pt x="1484" y="3555"/>
                </a:lnTo>
                <a:lnTo>
                  <a:pt x="1456" y="3595"/>
                </a:lnTo>
                <a:lnTo>
                  <a:pt x="1425" y="3633"/>
                </a:lnTo>
                <a:lnTo>
                  <a:pt x="1390" y="3669"/>
                </a:lnTo>
                <a:lnTo>
                  <a:pt x="1352" y="3703"/>
                </a:lnTo>
                <a:lnTo>
                  <a:pt x="1311" y="3736"/>
                </a:lnTo>
                <a:lnTo>
                  <a:pt x="1270" y="3769"/>
                </a:lnTo>
                <a:lnTo>
                  <a:pt x="1227" y="3800"/>
                </a:lnTo>
                <a:lnTo>
                  <a:pt x="1185" y="3833"/>
                </a:lnTo>
                <a:lnTo>
                  <a:pt x="1145" y="3864"/>
                </a:lnTo>
                <a:lnTo>
                  <a:pt x="1105" y="3898"/>
                </a:lnTo>
                <a:lnTo>
                  <a:pt x="1069" y="3933"/>
                </a:lnTo>
                <a:lnTo>
                  <a:pt x="1036" y="3969"/>
                </a:lnTo>
                <a:lnTo>
                  <a:pt x="1007" y="4008"/>
                </a:lnTo>
                <a:lnTo>
                  <a:pt x="980" y="4054"/>
                </a:lnTo>
                <a:lnTo>
                  <a:pt x="957" y="4103"/>
                </a:lnTo>
                <a:lnTo>
                  <a:pt x="938" y="4155"/>
                </a:lnTo>
                <a:lnTo>
                  <a:pt x="921" y="4209"/>
                </a:lnTo>
                <a:lnTo>
                  <a:pt x="906" y="4264"/>
                </a:lnTo>
                <a:lnTo>
                  <a:pt x="891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2197" y="1073889"/>
            <a:ext cx="6140303" cy="4064627"/>
          </a:xfrm>
        </p:spPr>
        <p:txBody>
          <a:bodyPr anchor="b">
            <a:normAutofit/>
          </a:bodyPr>
          <a:lstStyle>
            <a:lvl1pPr>
              <a:defRPr sz="6300" spc="600" baseline="0">
                <a:solidFill>
                  <a:schemeClr val="tx2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32198" y="5159782"/>
            <a:ext cx="5263116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500" b="1" i="0" cap="all" spc="300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427410" y="6375679"/>
            <a:ext cx="1120460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32883081-FA13-4129-B3C7-CFBEEA706E66}" type="datetimeFigureOut">
              <a:rPr kumimoji="1" lang="ja-JP" altLang="en-US" smtClean="0"/>
              <a:t>2023/1/29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9298" y="6375679"/>
            <a:ext cx="30861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56825" y="6375679"/>
            <a:ext cx="1115675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1F5EB3F6-9E59-4D63-ADD3-65A532BC3660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6" name="Freeform 11"/>
          <p:cNvSpPr/>
          <p:nvPr/>
        </p:nvSpPr>
        <p:spPr bwMode="auto">
          <a:xfrm>
            <a:off x="655786" y="0"/>
            <a:ext cx="1234679" cy="6858000"/>
          </a:xfrm>
          <a:custGeom>
            <a:avLst/>
            <a:gdLst/>
            <a:ahLst/>
            <a:cxnLst/>
            <a:rect l="0" t="0" r="r" b="b"/>
            <a:pathLst>
              <a:path w="1037" h="4320">
                <a:moveTo>
                  <a:pt x="0" y="0"/>
                </a:moveTo>
                <a:lnTo>
                  <a:pt x="171" y="0"/>
                </a:lnTo>
                <a:lnTo>
                  <a:pt x="188" y="55"/>
                </a:lnTo>
                <a:lnTo>
                  <a:pt x="204" y="110"/>
                </a:lnTo>
                <a:lnTo>
                  <a:pt x="220" y="166"/>
                </a:lnTo>
                <a:lnTo>
                  <a:pt x="234" y="223"/>
                </a:lnTo>
                <a:lnTo>
                  <a:pt x="251" y="278"/>
                </a:lnTo>
                <a:lnTo>
                  <a:pt x="269" y="331"/>
                </a:lnTo>
                <a:lnTo>
                  <a:pt x="292" y="381"/>
                </a:lnTo>
                <a:lnTo>
                  <a:pt x="319" y="427"/>
                </a:lnTo>
                <a:lnTo>
                  <a:pt x="349" y="466"/>
                </a:lnTo>
                <a:lnTo>
                  <a:pt x="382" y="503"/>
                </a:lnTo>
                <a:lnTo>
                  <a:pt x="420" y="537"/>
                </a:lnTo>
                <a:lnTo>
                  <a:pt x="460" y="571"/>
                </a:lnTo>
                <a:lnTo>
                  <a:pt x="502" y="603"/>
                </a:lnTo>
                <a:lnTo>
                  <a:pt x="544" y="635"/>
                </a:lnTo>
                <a:lnTo>
                  <a:pt x="587" y="668"/>
                </a:lnTo>
                <a:lnTo>
                  <a:pt x="628" y="700"/>
                </a:lnTo>
                <a:lnTo>
                  <a:pt x="667" y="734"/>
                </a:lnTo>
                <a:lnTo>
                  <a:pt x="703" y="771"/>
                </a:lnTo>
                <a:lnTo>
                  <a:pt x="736" y="808"/>
                </a:lnTo>
                <a:lnTo>
                  <a:pt x="763" y="848"/>
                </a:lnTo>
                <a:lnTo>
                  <a:pt x="786" y="893"/>
                </a:lnTo>
                <a:lnTo>
                  <a:pt x="800" y="937"/>
                </a:lnTo>
                <a:lnTo>
                  <a:pt x="809" y="986"/>
                </a:lnTo>
                <a:lnTo>
                  <a:pt x="813" y="1034"/>
                </a:lnTo>
                <a:lnTo>
                  <a:pt x="812" y="1085"/>
                </a:lnTo>
                <a:lnTo>
                  <a:pt x="808" y="1136"/>
                </a:lnTo>
                <a:lnTo>
                  <a:pt x="803" y="1189"/>
                </a:lnTo>
                <a:lnTo>
                  <a:pt x="796" y="1242"/>
                </a:lnTo>
                <a:lnTo>
                  <a:pt x="788" y="1295"/>
                </a:lnTo>
                <a:lnTo>
                  <a:pt x="782" y="1348"/>
                </a:lnTo>
                <a:lnTo>
                  <a:pt x="778" y="1401"/>
                </a:lnTo>
                <a:lnTo>
                  <a:pt x="775" y="1452"/>
                </a:lnTo>
                <a:lnTo>
                  <a:pt x="778" y="1502"/>
                </a:lnTo>
                <a:lnTo>
                  <a:pt x="784" y="1551"/>
                </a:lnTo>
                <a:lnTo>
                  <a:pt x="797" y="1602"/>
                </a:lnTo>
                <a:lnTo>
                  <a:pt x="817" y="1652"/>
                </a:lnTo>
                <a:lnTo>
                  <a:pt x="841" y="1702"/>
                </a:lnTo>
                <a:lnTo>
                  <a:pt x="868" y="1752"/>
                </a:lnTo>
                <a:lnTo>
                  <a:pt x="896" y="1801"/>
                </a:lnTo>
                <a:lnTo>
                  <a:pt x="926" y="1851"/>
                </a:lnTo>
                <a:lnTo>
                  <a:pt x="953" y="1901"/>
                </a:lnTo>
                <a:lnTo>
                  <a:pt x="980" y="1952"/>
                </a:lnTo>
                <a:lnTo>
                  <a:pt x="1003" y="2003"/>
                </a:lnTo>
                <a:lnTo>
                  <a:pt x="1021" y="2054"/>
                </a:lnTo>
                <a:lnTo>
                  <a:pt x="1031" y="2106"/>
                </a:lnTo>
                <a:lnTo>
                  <a:pt x="1037" y="2160"/>
                </a:lnTo>
                <a:lnTo>
                  <a:pt x="1031" y="2214"/>
                </a:lnTo>
                <a:lnTo>
                  <a:pt x="1021" y="2266"/>
                </a:lnTo>
                <a:lnTo>
                  <a:pt x="1003" y="2317"/>
                </a:lnTo>
                <a:lnTo>
                  <a:pt x="980" y="2368"/>
                </a:lnTo>
                <a:lnTo>
                  <a:pt x="953" y="2419"/>
                </a:lnTo>
                <a:lnTo>
                  <a:pt x="926" y="2469"/>
                </a:lnTo>
                <a:lnTo>
                  <a:pt x="896" y="2519"/>
                </a:lnTo>
                <a:lnTo>
                  <a:pt x="868" y="2568"/>
                </a:lnTo>
                <a:lnTo>
                  <a:pt x="841" y="2618"/>
                </a:lnTo>
                <a:lnTo>
                  <a:pt x="817" y="2668"/>
                </a:lnTo>
                <a:lnTo>
                  <a:pt x="797" y="2718"/>
                </a:lnTo>
                <a:lnTo>
                  <a:pt x="784" y="2769"/>
                </a:lnTo>
                <a:lnTo>
                  <a:pt x="778" y="2818"/>
                </a:lnTo>
                <a:lnTo>
                  <a:pt x="775" y="2868"/>
                </a:lnTo>
                <a:lnTo>
                  <a:pt x="778" y="2919"/>
                </a:lnTo>
                <a:lnTo>
                  <a:pt x="782" y="2972"/>
                </a:lnTo>
                <a:lnTo>
                  <a:pt x="788" y="3025"/>
                </a:lnTo>
                <a:lnTo>
                  <a:pt x="796" y="3078"/>
                </a:lnTo>
                <a:lnTo>
                  <a:pt x="803" y="3131"/>
                </a:lnTo>
                <a:lnTo>
                  <a:pt x="808" y="3184"/>
                </a:lnTo>
                <a:lnTo>
                  <a:pt x="812" y="3235"/>
                </a:lnTo>
                <a:lnTo>
                  <a:pt x="813" y="3286"/>
                </a:lnTo>
                <a:lnTo>
                  <a:pt x="809" y="3334"/>
                </a:lnTo>
                <a:lnTo>
                  <a:pt x="800" y="3383"/>
                </a:lnTo>
                <a:lnTo>
                  <a:pt x="786" y="3427"/>
                </a:lnTo>
                <a:lnTo>
                  <a:pt x="763" y="3472"/>
                </a:lnTo>
                <a:lnTo>
                  <a:pt x="736" y="3512"/>
                </a:lnTo>
                <a:lnTo>
                  <a:pt x="703" y="3549"/>
                </a:lnTo>
                <a:lnTo>
                  <a:pt x="667" y="3586"/>
                </a:lnTo>
                <a:lnTo>
                  <a:pt x="628" y="3620"/>
                </a:lnTo>
                <a:lnTo>
                  <a:pt x="587" y="3652"/>
                </a:lnTo>
                <a:lnTo>
                  <a:pt x="544" y="3685"/>
                </a:lnTo>
                <a:lnTo>
                  <a:pt x="502" y="3717"/>
                </a:lnTo>
                <a:lnTo>
                  <a:pt x="460" y="3749"/>
                </a:lnTo>
                <a:lnTo>
                  <a:pt x="420" y="3783"/>
                </a:lnTo>
                <a:lnTo>
                  <a:pt x="382" y="3817"/>
                </a:lnTo>
                <a:lnTo>
                  <a:pt x="349" y="3854"/>
                </a:lnTo>
                <a:lnTo>
                  <a:pt x="319" y="3893"/>
                </a:lnTo>
                <a:lnTo>
                  <a:pt x="292" y="3939"/>
                </a:lnTo>
                <a:lnTo>
                  <a:pt x="269" y="3989"/>
                </a:lnTo>
                <a:lnTo>
                  <a:pt x="251" y="4042"/>
                </a:lnTo>
                <a:lnTo>
                  <a:pt x="234" y="4097"/>
                </a:lnTo>
                <a:lnTo>
                  <a:pt x="220" y="4154"/>
                </a:lnTo>
                <a:lnTo>
                  <a:pt x="204" y="4210"/>
                </a:lnTo>
                <a:lnTo>
                  <a:pt x="188" y="4265"/>
                </a:lnTo>
                <a:lnTo>
                  <a:pt x="171" y="4320"/>
                </a:lnTo>
                <a:lnTo>
                  <a:pt x="0" y="4320"/>
                </a:lnTo>
                <a:lnTo>
                  <a:pt x="17" y="4278"/>
                </a:lnTo>
                <a:lnTo>
                  <a:pt x="33" y="4232"/>
                </a:lnTo>
                <a:lnTo>
                  <a:pt x="46" y="4183"/>
                </a:lnTo>
                <a:lnTo>
                  <a:pt x="60" y="4131"/>
                </a:lnTo>
                <a:lnTo>
                  <a:pt x="75" y="4075"/>
                </a:lnTo>
                <a:lnTo>
                  <a:pt x="90" y="4019"/>
                </a:lnTo>
                <a:lnTo>
                  <a:pt x="109" y="3964"/>
                </a:lnTo>
                <a:lnTo>
                  <a:pt x="129" y="3909"/>
                </a:lnTo>
                <a:lnTo>
                  <a:pt x="156" y="3855"/>
                </a:lnTo>
                <a:lnTo>
                  <a:pt x="186" y="3804"/>
                </a:lnTo>
                <a:lnTo>
                  <a:pt x="222" y="3756"/>
                </a:lnTo>
                <a:lnTo>
                  <a:pt x="261" y="3713"/>
                </a:lnTo>
                <a:lnTo>
                  <a:pt x="303" y="3672"/>
                </a:lnTo>
                <a:lnTo>
                  <a:pt x="348" y="3634"/>
                </a:lnTo>
                <a:lnTo>
                  <a:pt x="392" y="3599"/>
                </a:lnTo>
                <a:lnTo>
                  <a:pt x="438" y="3565"/>
                </a:lnTo>
                <a:lnTo>
                  <a:pt x="482" y="3531"/>
                </a:lnTo>
                <a:lnTo>
                  <a:pt x="523" y="3499"/>
                </a:lnTo>
                <a:lnTo>
                  <a:pt x="561" y="3466"/>
                </a:lnTo>
                <a:lnTo>
                  <a:pt x="594" y="3434"/>
                </a:lnTo>
                <a:lnTo>
                  <a:pt x="620" y="3400"/>
                </a:lnTo>
                <a:lnTo>
                  <a:pt x="638" y="3367"/>
                </a:lnTo>
                <a:lnTo>
                  <a:pt x="647" y="3336"/>
                </a:lnTo>
                <a:lnTo>
                  <a:pt x="652" y="3302"/>
                </a:lnTo>
                <a:lnTo>
                  <a:pt x="654" y="3265"/>
                </a:lnTo>
                <a:lnTo>
                  <a:pt x="651" y="3224"/>
                </a:lnTo>
                <a:lnTo>
                  <a:pt x="647" y="3181"/>
                </a:lnTo>
                <a:lnTo>
                  <a:pt x="642" y="3137"/>
                </a:lnTo>
                <a:lnTo>
                  <a:pt x="637" y="3091"/>
                </a:lnTo>
                <a:lnTo>
                  <a:pt x="626" y="3021"/>
                </a:lnTo>
                <a:lnTo>
                  <a:pt x="620" y="2952"/>
                </a:lnTo>
                <a:lnTo>
                  <a:pt x="616" y="2881"/>
                </a:lnTo>
                <a:lnTo>
                  <a:pt x="618" y="2809"/>
                </a:lnTo>
                <a:lnTo>
                  <a:pt x="628" y="2737"/>
                </a:lnTo>
                <a:lnTo>
                  <a:pt x="642" y="2681"/>
                </a:lnTo>
                <a:lnTo>
                  <a:pt x="661" y="2626"/>
                </a:lnTo>
                <a:lnTo>
                  <a:pt x="685" y="2574"/>
                </a:lnTo>
                <a:lnTo>
                  <a:pt x="711" y="2521"/>
                </a:lnTo>
                <a:lnTo>
                  <a:pt x="739" y="2472"/>
                </a:lnTo>
                <a:lnTo>
                  <a:pt x="767" y="2423"/>
                </a:lnTo>
                <a:lnTo>
                  <a:pt x="791" y="2381"/>
                </a:lnTo>
                <a:lnTo>
                  <a:pt x="813" y="2342"/>
                </a:lnTo>
                <a:lnTo>
                  <a:pt x="834" y="2303"/>
                </a:lnTo>
                <a:lnTo>
                  <a:pt x="851" y="2265"/>
                </a:lnTo>
                <a:lnTo>
                  <a:pt x="864" y="2228"/>
                </a:lnTo>
                <a:lnTo>
                  <a:pt x="873" y="2194"/>
                </a:lnTo>
                <a:lnTo>
                  <a:pt x="876" y="2160"/>
                </a:lnTo>
                <a:lnTo>
                  <a:pt x="873" y="2126"/>
                </a:lnTo>
                <a:lnTo>
                  <a:pt x="864" y="2092"/>
                </a:lnTo>
                <a:lnTo>
                  <a:pt x="851" y="2055"/>
                </a:lnTo>
                <a:lnTo>
                  <a:pt x="834" y="2017"/>
                </a:lnTo>
                <a:lnTo>
                  <a:pt x="813" y="1978"/>
                </a:lnTo>
                <a:lnTo>
                  <a:pt x="791" y="1939"/>
                </a:lnTo>
                <a:lnTo>
                  <a:pt x="767" y="1897"/>
                </a:lnTo>
                <a:lnTo>
                  <a:pt x="739" y="1848"/>
                </a:lnTo>
                <a:lnTo>
                  <a:pt x="711" y="1799"/>
                </a:lnTo>
                <a:lnTo>
                  <a:pt x="685" y="1746"/>
                </a:lnTo>
                <a:lnTo>
                  <a:pt x="661" y="1694"/>
                </a:lnTo>
                <a:lnTo>
                  <a:pt x="642" y="1639"/>
                </a:lnTo>
                <a:lnTo>
                  <a:pt x="628" y="1583"/>
                </a:lnTo>
                <a:lnTo>
                  <a:pt x="618" y="1511"/>
                </a:lnTo>
                <a:lnTo>
                  <a:pt x="616" y="1439"/>
                </a:lnTo>
                <a:lnTo>
                  <a:pt x="620" y="1368"/>
                </a:lnTo>
                <a:lnTo>
                  <a:pt x="626" y="1299"/>
                </a:lnTo>
                <a:lnTo>
                  <a:pt x="637" y="1229"/>
                </a:lnTo>
                <a:lnTo>
                  <a:pt x="642" y="1183"/>
                </a:lnTo>
                <a:lnTo>
                  <a:pt x="647" y="1139"/>
                </a:lnTo>
                <a:lnTo>
                  <a:pt x="651" y="1096"/>
                </a:lnTo>
                <a:lnTo>
                  <a:pt x="654" y="1055"/>
                </a:lnTo>
                <a:lnTo>
                  <a:pt x="652" y="1018"/>
                </a:lnTo>
                <a:lnTo>
                  <a:pt x="647" y="984"/>
                </a:lnTo>
                <a:lnTo>
                  <a:pt x="638" y="953"/>
                </a:lnTo>
                <a:lnTo>
                  <a:pt x="620" y="920"/>
                </a:lnTo>
                <a:lnTo>
                  <a:pt x="594" y="886"/>
                </a:lnTo>
                <a:lnTo>
                  <a:pt x="561" y="854"/>
                </a:lnTo>
                <a:lnTo>
                  <a:pt x="523" y="822"/>
                </a:lnTo>
                <a:lnTo>
                  <a:pt x="482" y="789"/>
                </a:lnTo>
                <a:lnTo>
                  <a:pt x="438" y="755"/>
                </a:lnTo>
                <a:lnTo>
                  <a:pt x="392" y="721"/>
                </a:lnTo>
                <a:lnTo>
                  <a:pt x="348" y="686"/>
                </a:lnTo>
                <a:lnTo>
                  <a:pt x="303" y="648"/>
                </a:lnTo>
                <a:lnTo>
                  <a:pt x="261" y="607"/>
                </a:lnTo>
                <a:lnTo>
                  <a:pt x="222" y="564"/>
                </a:lnTo>
                <a:lnTo>
                  <a:pt x="186" y="516"/>
                </a:lnTo>
                <a:lnTo>
                  <a:pt x="156" y="465"/>
                </a:lnTo>
                <a:lnTo>
                  <a:pt x="129" y="411"/>
                </a:lnTo>
                <a:lnTo>
                  <a:pt x="109" y="356"/>
                </a:lnTo>
                <a:lnTo>
                  <a:pt x="90" y="301"/>
                </a:lnTo>
                <a:lnTo>
                  <a:pt x="75" y="245"/>
                </a:lnTo>
                <a:lnTo>
                  <a:pt x="60" y="189"/>
                </a:lnTo>
                <a:lnTo>
                  <a:pt x="46" y="137"/>
                </a:lnTo>
                <a:lnTo>
                  <a:pt x="33" y="88"/>
                </a:lnTo>
                <a:lnTo>
                  <a:pt x="17" y="4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110979" cy="6858000"/>
            <a:chOff x="0" y="0"/>
            <a:chExt cx="2110979" cy="6858000"/>
          </a:xfrm>
        </p:grpSpPr>
        <p:sp>
          <p:nvSpPr>
            <p:cNvPr id="9" name="Freeform 8" title="left scallop shape"/>
            <p:cNvSpPr/>
            <p:nvPr/>
          </p:nvSpPr>
          <p:spPr bwMode="auto">
            <a:xfrm>
              <a:off x="0" y="0"/>
              <a:ext cx="2110979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0" name="Freeform 11" title="left scallop inline"/>
            <p:cNvSpPr/>
            <p:nvPr/>
          </p:nvSpPr>
          <p:spPr bwMode="auto">
            <a:xfrm>
              <a:off x="655786" y="0"/>
              <a:ext cx="1234679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2647711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2975" y="2286000"/>
            <a:ext cx="3593592" cy="36195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5846" y="2286000"/>
            <a:ext cx="3593592" cy="36195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83081-FA13-4129-B3C7-CFBEEA706E66}" type="datetimeFigureOut">
              <a:rPr kumimoji="1" lang="ja-JP" altLang="en-US" smtClean="0"/>
              <a:t>2023/1/29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EB3F6-9E59-4D63-ADD3-65A532BC366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64038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975" y="381001"/>
            <a:ext cx="7629525" cy="149351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1832" y="2199634"/>
            <a:ext cx="361188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1832" y="2909102"/>
            <a:ext cx="3611880" cy="299639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75398" y="2199634"/>
            <a:ext cx="361188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75398" y="2909102"/>
            <a:ext cx="3611880" cy="299639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83081-FA13-4129-B3C7-CFBEEA706E66}" type="datetimeFigureOut">
              <a:rPr kumimoji="1" lang="ja-JP" altLang="en-US" smtClean="0"/>
              <a:t>2023/1/29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EB3F6-9E59-4D63-ADD3-65A532BC366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282151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83081-FA13-4129-B3C7-CFBEEA706E66}" type="datetimeFigureOut">
              <a:rPr kumimoji="1" lang="ja-JP" altLang="en-US" smtClean="0"/>
              <a:t>2023/1/29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EB3F6-9E59-4D63-ADD3-65A532BC366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65511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83081-FA13-4129-B3C7-CFBEEA706E66}" type="datetimeFigureOut">
              <a:rPr kumimoji="1" lang="ja-JP" altLang="en-US" smtClean="0"/>
              <a:t>2023/1/29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EB3F6-9E59-4D63-ADD3-65A532BC366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91323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5542359" y="0"/>
            <a:ext cx="3601641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3414" y="457200"/>
            <a:ext cx="2319086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800" b="1" i="0" cap="all" spc="225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3788" y="920377"/>
            <a:ext cx="4618814" cy="498512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53414" y="1741336"/>
            <a:ext cx="2319086" cy="416416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400" baseline="0">
                <a:solidFill>
                  <a:schemeClr val="bg2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3789" y="6375679"/>
            <a:ext cx="925016" cy="348462"/>
          </a:xfrm>
        </p:spPr>
        <p:txBody>
          <a:bodyPr/>
          <a:lstStyle/>
          <a:p>
            <a:fld id="{32883081-FA13-4129-B3C7-CFBEEA706E66}" type="datetimeFigureOut">
              <a:rPr kumimoji="1" lang="ja-JP" altLang="en-US" smtClean="0"/>
              <a:t>2023/1/29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77716" y="6375679"/>
            <a:ext cx="2611634" cy="345796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268261" y="6375679"/>
            <a:ext cx="924342" cy="345796"/>
          </a:xfrm>
        </p:spPr>
        <p:txBody>
          <a:bodyPr/>
          <a:lstStyle/>
          <a:p>
            <a:fld id="{1F5EB3F6-9E59-4D63-ADD3-65A532BC3660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left edge border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7663745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12598" y="1"/>
            <a:ext cx="5516689" cy="685799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5542359" y="0"/>
            <a:ext cx="3601641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3413" y="457200"/>
            <a:ext cx="2319088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800" b="1" i="0" spc="225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53413" y="1741336"/>
            <a:ext cx="2319088" cy="416416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400" baseline="0">
                <a:solidFill>
                  <a:schemeClr val="bg2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4463" y="6375679"/>
            <a:ext cx="924342" cy="348462"/>
          </a:xfrm>
        </p:spPr>
        <p:txBody>
          <a:bodyPr/>
          <a:lstStyle/>
          <a:p>
            <a:fld id="{32883081-FA13-4129-B3C7-CFBEEA706E66}" type="datetimeFigureOut">
              <a:rPr kumimoji="1" lang="ja-JP" altLang="en-US" smtClean="0"/>
              <a:t>2023/1/29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77716" y="6375679"/>
            <a:ext cx="2611634" cy="345796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256153" y="6375679"/>
            <a:ext cx="947460" cy="345796"/>
          </a:xfrm>
        </p:spPr>
        <p:txBody>
          <a:bodyPr/>
          <a:lstStyle/>
          <a:p>
            <a:fld id="{1F5EB3F6-9E59-4D63-ADD3-65A532BC3660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15370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38758" y="382385"/>
            <a:ext cx="763374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8758" y="2286002"/>
            <a:ext cx="763374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8758" y="6375679"/>
            <a:ext cx="174729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32883081-FA13-4129-B3C7-CFBEEA706E66}" type="datetimeFigureOut">
              <a:rPr kumimoji="1" lang="ja-JP" altLang="en-US" smtClean="0"/>
              <a:t>2023/1/29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75679"/>
            <a:ext cx="30861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1" y="6375679"/>
            <a:ext cx="211454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1F5EB3F6-9E59-4D63-ADD3-65A532BC3660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2" name="Rectangle 11"/>
          <p:cNvSpPr/>
          <p:nvPr/>
        </p:nvSpPr>
        <p:spPr>
          <a:xfrm>
            <a:off x="8931402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 title="right edge border"/>
          <p:cNvSpPr/>
          <p:nvPr/>
        </p:nvSpPr>
        <p:spPr>
          <a:xfrm>
            <a:off x="8931402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Freeform 5"/>
          <p:cNvSpPr/>
          <p:nvPr/>
        </p:nvSpPr>
        <p:spPr bwMode="auto">
          <a:xfrm>
            <a:off x="1" y="0"/>
            <a:ext cx="679090" cy="6858000"/>
          </a:xfrm>
          <a:custGeom>
            <a:avLst/>
            <a:gdLst/>
            <a:ahLst/>
            <a:cxnLst/>
            <a:rect l="0" t="0" r="r" b="b"/>
            <a:pathLst>
              <a:path w="211" h="2160">
                <a:moveTo>
                  <a:pt x="155" y="1728"/>
                </a:moveTo>
                <a:cubicBezTo>
                  <a:pt x="155" y="1620"/>
                  <a:pt x="211" y="1620"/>
                  <a:pt x="211" y="1512"/>
                </a:cubicBezTo>
                <a:cubicBezTo>
                  <a:pt x="211" y="1404"/>
                  <a:pt x="155" y="1404"/>
                  <a:pt x="155" y="1296"/>
                </a:cubicBezTo>
                <a:cubicBezTo>
                  <a:pt x="155" y="1188"/>
                  <a:pt x="211" y="1188"/>
                  <a:pt x="211" y="1080"/>
                </a:cubicBezTo>
                <a:cubicBezTo>
                  <a:pt x="211" y="972"/>
                  <a:pt x="155" y="972"/>
                  <a:pt x="155" y="864"/>
                </a:cubicBezTo>
                <a:cubicBezTo>
                  <a:pt x="155" y="756"/>
                  <a:pt x="211" y="756"/>
                  <a:pt x="211" y="648"/>
                </a:cubicBezTo>
                <a:cubicBezTo>
                  <a:pt x="211" y="540"/>
                  <a:pt x="155" y="540"/>
                  <a:pt x="155" y="432"/>
                </a:cubicBezTo>
                <a:cubicBezTo>
                  <a:pt x="155" y="324"/>
                  <a:pt x="211" y="324"/>
                  <a:pt x="211" y="216"/>
                </a:cubicBezTo>
                <a:cubicBezTo>
                  <a:pt x="211" y="108"/>
                  <a:pt x="155" y="108"/>
                  <a:pt x="155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2160"/>
                  <a:pt x="0" y="2160"/>
                  <a:pt x="0" y="2160"/>
                </a:cubicBezTo>
                <a:cubicBezTo>
                  <a:pt x="155" y="2160"/>
                  <a:pt x="155" y="2160"/>
                  <a:pt x="155" y="2160"/>
                </a:cubicBezTo>
                <a:cubicBezTo>
                  <a:pt x="155" y="2052"/>
                  <a:pt x="211" y="2052"/>
                  <a:pt x="211" y="1944"/>
                </a:cubicBezTo>
                <a:cubicBezTo>
                  <a:pt x="211" y="1836"/>
                  <a:pt x="155" y="1836"/>
                  <a:pt x="155" y="1728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41698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5100" kern="1200" cap="all" spc="15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kumimoji="1"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kumimoji="1"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kumimoji="1"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kumimoji="1"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kumimoji="1"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kumimoji="1"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kumimoji="1"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kumimoji="1"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kumimoji="1"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pos="594">
          <p15:clr>
            <a:srgbClr val="F26B43"/>
          </p15:clr>
        </p15:guide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pos="5400">
          <p15:clr>
            <a:srgbClr val="F26B43"/>
          </p15:clr>
        </p15:guide>
        <p15:guide id="4" orient="horz" pos="4008">
          <p15:clr>
            <a:srgbClr val="F26B43"/>
          </p15:clr>
        </p15:guide>
        <p15:guide id="5" orient="horz" pos="1440">
          <p15:clr>
            <a:srgbClr val="F26B43"/>
          </p15:clr>
        </p15:guide>
        <p15:guide id="6" orient="horz" pos="3720">
          <p15:clr>
            <a:srgbClr val="F26B43"/>
          </p15:clr>
        </p15:guide>
        <p15:guide id="7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note.com/muramune/n/n444f4eeca7eb" TargetMode="Externa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s://note.com/muramune/n/n444f4eeca7eb" TargetMode="Externa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note.com/muramune/n/n444f4eeca7eb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320767E-F172-225B-7DC5-9B268B64C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3A4D5AB-33F8-B506-1C0F-699181D623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75243AB3-CE4B-A386-F14E-0339257D8A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000" t="-2857"/>
          <a:stretch/>
        </p:blipFill>
        <p:spPr>
          <a:xfrm>
            <a:off x="0" y="-195943"/>
            <a:ext cx="9144000" cy="7053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2729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D9A6099-C581-F1CA-2508-00A448EDD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8095472" cy="1325563"/>
          </a:xfrm>
        </p:spPr>
        <p:txBody>
          <a:bodyPr>
            <a:noAutofit/>
          </a:bodyPr>
          <a:lstStyle/>
          <a:p>
            <a:r>
              <a:rPr lang="ja-JP" altLang="en-US" sz="4000" dirty="0"/>
              <a:t>２</a:t>
            </a:r>
            <a:r>
              <a:rPr kumimoji="1" lang="ja-JP" altLang="en-US" sz="4000" dirty="0"/>
              <a:t>，</a:t>
            </a:r>
            <a:r>
              <a:rPr kumimoji="1" lang="en-US" altLang="ja-JP" sz="4000" dirty="0"/>
              <a:t> SNS</a:t>
            </a:r>
            <a:r>
              <a:rPr kumimoji="1" lang="ja-JP" altLang="en-US" sz="4000" dirty="0"/>
              <a:t>の観光への活用　</a:t>
            </a:r>
            <a:br>
              <a:rPr kumimoji="1" lang="en-US" altLang="ja-JP" sz="4000" dirty="0"/>
            </a:br>
            <a:r>
              <a:rPr kumimoji="1" lang="ja-JP" altLang="en-US" sz="4000" dirty="0"/>
              <a:t>　　インフルエンサー＆データ①</a:t>
            </a:r>
          </a:p>
        </p:txBody>
      </p:sp>
      <p:pic>
        <p:nvPicPr>
          <p:cNvPr id="1026" name="Picture 2" descr="困っている人（男）のイラスト">
            <a:extLst>
              <a:ext uri="{FF2B5EF4-FFF2-40B4-BE49-F238E27FC236}">
                <a16:creationId xmlns:a16="http://schemas.microsoft.com/office/drawing/2014/main" id="{331A12DB-97D2-2256-6301-1272E91652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99" y="3429000"/>
            <a:ext cx="2574132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吹き出し: 角を丸めた四角形 3">
            <a:extLst>
              <a:ext uri="{FF2B5EF4-FFF2-40B4-BE49-F238E27FC236}">
                <a16:creationId xmlns:a16="http://schemas.microsoft.com/office/drawing/2014/main" id="{DCE94484-5C59-7E86-C06D-07B977BC0B87}"/>
              </a:ext>
            </a:extLst>
          </p:cNvPr>
          <p:cNvSpPr/>
          <p:nvPr/>
        </p:nvSpPr>
        <p:spPr>
          <a:xfrm>
            <a:off x="3193075" y="1610455"/>
            <a:ext cx="5633684" cy="4469363"/>
          </a:xfrm>
          <a:prstGeom prst="wedgeRoundRectCallout">
            <a:avLst>
              <a:gd name="adj1" fmla="val -59357"/>
              <a:gd name="adj2" fmla="val 29306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br>
              <a:rPr kumimoji="1" lang="en-US" altLang="ja-JP" sz="2800" dirty="0">
                <a:solidFill>
                  <a:schemeClr val="tx1"/>
                </a:solidFill>
              </a:rPr>
            </a:br>
            <a:r>
              <a:rPr kumimoji="1" lang="en-US" altLang="ja-JP" sz="2400" dirty="0">
                <a:solidFill>
                  <a:schemeClr val="tx1"/>
                </a:solidFill>
              </a:rPr>
              <a:t>SNS</a:t>
            </a:r>
            <a:r>
              <a:rPr kumimoji="1" lang="ja-JP" altLang="en-US" sz="2400" dirty="0">
                <a:solidFill>
                  <a:schemeClr val="tx1"/>
                </a:solidFill>
              </a:rPr>
              <a:t>で観光地アピールしたいけど</a:t>
            </a:r>
            <a:endParaRPr kumimoji="1" lang="en-US" altLang="ja-JP" sz="2400" dirty="0">
              <a:solidFill>
                <a:schemeClr val="tx1"/>
              </a:solidFill>
            </a:endParaRPr>
          </a:p>
          <a:p>
            <a:endParaRPr kumimoji="1" lang="en-US" altLang="ja-JP" sz="2400" dirty="0">
              <a:solidFill>
                <a:schemeClr val="tx1"/>
              </a:solidFill>
            </a:endParaRPr>
          </a:p>
          <a:p>
            <a:r>
              <a:rPr kumimoji="1" lang="ja-JP" altLang="en-US" sz="3200" b="1" dirty="0">
                <a:solidFill>
                  <a:schemeClr val="tx1"/>
                </a:solidFill>
              </a:rPr>
              <a:t>①難しい事ができない</a:t>
            </a:r>
            <a:endParaRPr kumimoji="1" lang="en-US" altLang="ja-JP" sz="3200" b="1" dirty="0">
              <a:solidFill>
                <a:schemeClr val="tx1"/>
              </a:solidFill>
            </a:endParaRPr>
          </a:p>
          <a:p>
            <a:r>
              <a:rPr kumimoji="1" lang="ja-JP" altLang="en-US" sz="3200" b="1" dirty="0">
                <a:solidFill>
                  <a:schemeClr val="tx1"/>
                </a:solidFill>
              </a:rPr>
              <a:t>②フォロワーがいないので　</a:t>
            </a:r>
            <a:endParaRPr kumimoji="1" lang="en-US" altLang="ja-JP" sz="3200" b="1" dirty="0">
              <a:solidFill>
                <a:schemeClr val="tx1"/>
              </a:solidFill>
            </a:endParaRPr>
          </a:p>
          <a:p>
            <a:r>
              <a:rPr kumimoji="1" lang="ja-JP" altLang="en-US" sz="3200" b="1" dirty="0">
                <a:solidFill>
                  <a:schemeClr val="tx1"/>
                </a:solidFill>
              </a:rPr>
              <a:t>　発信に限界がある</a:t>
            </a:r>
            <a:endParaRPr kumimoji="1" lang="en-US" altLang="ja-JP" sz="3200" b="1" dirty="0">
              <a:solidFill>
                <a:schemeClr val="tx1"/>
              </a:solidFill>
            </a:endParaRPr>
          </a:p>
          <a:p>
            <a:br>
              <a:rPr kumimoji="1" lang="en-US" altLang="ja-JP" sz="2800" dirty="0">
                <a:solidFill>
                  <a:schemeClr val="tx1"/>
                </a:solidFill>
              </a:rPr>
            </a:br>
            <a:r>
              <a:rPr kumimoji="1" lang="ja-JP" altLang="en-US" sz="2800" dirty="0">
                <a:solidFill>
                  <a:schemeClr val="tx1"/>
                </a:solidFill>
              </a:rPr>
              <a:t>それを解決できたら、ぜひ、やってみたいなあ。</a:t>
            </a:r>
            <a:endParaRPr kumimoji="1" lang="en-US" altLang="ja-JP" sz="2800" dirty="0">
              <a:solidFill>
                <a:schemeClr val="tx1"/>
              </a:solidFill>
            </a:endParaRPr>
          </a:p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826678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D9A6099-C581-F1CA-2508-00A448EDD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8095472" cy="1325563"/>
          </a:xfrm>
        </p:spPr>
        <p:txBody>
          <a:bodyPr>
            <a:noAutofit/>
          </a:bodyPr>
          <a:lstStyle/>
          <a:p>
            <a:r>
              <a:rPr lang="ja-JP" altLang="en-US" sz="4000" dirty="0"/>
              <a:t>２</a:t>
            </a:r>
            <a:r>
              <a:rPr kumimoji="1" lang="ja-JP" altLang="en-US" sz="4000" dirty="0"/>
              <a:t>，</a:t>
            </a:r>
            <a:r>
              <a:rPr kumimoji="1" lang="en-US" altLang="ja-JP" sz="4000" dirty="0"/>
              <a:t> SNS</a:t>
            </a:r>
            <a:r>
              <a:rPr kumimoji="1" lang="ja-JP" altLang="en-US" sz="4000" dirty="0"/>
              <a:t>の観光への活用　</a:t>
            </a:r>
            <a:br>
              <a:rPr kumimoji="1" lang="en-US" altLang="ja-JP" sz="4000" dirty="0"/>
            </a:br>
            <a:r>
              <a:rPr kumimoji="1" lang="ja-JP" altLang="en-US" sz="4000" dirty="0"/>
              <a:t>　　インフルエンサー＆データ②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1FA445B9-64D5-774F-8298-9BC3EC1112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866" y="1690689"/>
            <a:ext cx="7293040" cy="5045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1940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D9A6099-C581-F1CA-2508-00A448EDD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8095472" cy="1325563"/>
          </a:xfrm>
        </p:spPr>
        <p:txBody>
          <a:bodyPr>
            <a:noAutofit/>
          </a:bodyPr>
          <a:lstStyle/>
          <a:p>
            <a:r>
              <a:rPr lang="ja-JP" altLang="en-US" sz="4000" dirty="0"/>
              <a:t>２</a:t>
            </a:r>
            <a:r>
              <a:rPr kumimoji="1" lang="ja-JP" altLang="en-US" sz="4000" dirty="0"/>
              <a:t>，</a:t>
            </a:r>
            <a:r>
              <a:rPr kumimoji="1" lang="en-US" altLang="ja-JP" sz="4000" dirty="0"/>
              <a:t> SNS</a:t>
            </a:r>
            <a:r>
              <a:rPr kumimoji="1" lang="ja-JP" altLang="en-US" sz="4000" dirty="0"/>
              <a:t>の観光への活用　</a:t>
            </a:r>
            <a:br>
              <a:rPr kumimoji="1" lang="en-US" altLang="ja-JP" sz="4000" dirty="0"/>
            </a:br>
            <a:r>
              <a:rPr kumimoji="1" lang="ja-JP" altLang="en-US" sz="4000" dirty="0"/>
              <a:t>　　インフルエンサー＆データ➂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1C2A6CD-32DE-98E7-8301-E14C350451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120" y="1690689"/>
            <a:ext cx="7362531" cy="5087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1157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D9A6099-C581-F1CA-2508-00A448EDD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8095472" cy="1325563"/>
          </a:xfrm>
        </p:spPr>
        <p:txBody>
          <a:bodyPr>
            <a:noAutofit/>
          </a:bodyPr>
          <a:lstStyle/>
          <a:p>
            <a:r>
              <a:rPr lang="ja-JP" altLang="en-US" sz="4000" dirty="0"/>
              <a:t>２</a:t>
            </a:r>
            <a:r>
              <a:rPr kumimoji="1" lang="ja-JP" altLang="en-US" sz="4000" dirty="0"/>
              <a:t>，</a:t>
            </a:r>
            <a:r>
              <a:rPr kumimoji="1" lang="en-US" altLang="ja-JP" sz="4000" dirty="0"/>
              <a:t> SNS</a:t>
            </a:r>
            <a:r>
              <a:rPr kumimoji="1" lang="ja-JP" altLang="en-US" sz="4000" dirty="0"/>
              <a:t>の観光への活用　</a:t>
            </a:r>
            <a:br>
              <a:rPr kumimoji="1" lang="en-US" altLang="ja-JP" sz="4000" dirty="0"/>
            </a:br>
            <a:r>
              <a:rPr kumimoji="1" lang="ja-JP" altLang="en-US" sz="4000" dirty="0"/>
              <a:t>　　インフルエンサー＆データ➂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1C2A6CD-32DE-98E7-8301-E14C350451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120" y="1690689"/>
            <a:ext cx="7362531" cy="5087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4369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D9A6099-C581-F1CA-2508-00A448EDD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8095472" cy="1325563"/>
          </a:xfrm>
        </p:spPr>
        <p:txBody>
          <a:bodyPr>
            <a:noAutofit/>
          </a:bodyPr>
          <a:lstStyle/>
          <a:p>
            <a:r>
              <a:rPr lang="ja-JP" altLang="en-US" sz="4000" dirty="0"/>
              <a:t>２</a:t>
            </a:r>
            <a:r>
              <a:rPr kumimoji="1" lang="ja-JP" altLang="en-US" sz="4000" dirty="0"/>
              <a:t>，</a:t>
            </a:r>
            <a:r>
              <a:rPr kumimoji="1" lang="en-US" altLang="ja-JP" sz="4000" dirty="0"/>
              <a:t> SNS</a:t>
            </a:r>
            <a:r>
              <a:rPr kumimoji="1" lang="ja-JP" altLang="en-US" sz="4000" dirty="0"/>
              <a:t>の観光への活用　</a:t>
            </a:r>
            <a:br>
              <a:rPr kumimoji="1" lang="en-US" altLang="ja-JP" sz="4000" dirty="0"/>
            </a:br>
            <a:r>
              <a:rPr kumimoji="1" lang="ja-JP" altLang="en-US" sz="4000" dirty="0"/>
              <a:t>　　インフルエンサー＆データ④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968B0A57-0740-5BFF-70BC-4C9B678920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9903" y="1690689"/>
            <a:ext cx="6692965" cy="4457731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8F17990-FD73-6BDB-A838-D0B8D1000CB7}"/>
              </a:ext>
            </a:extLst>
          </p:cNvPr>
          <p:cNvSpPr txBox="1"/>
          <p:nvPr/>
        </p:nvSpPr>
        <p:spPr>
          <a:xfrm>
            <a:off x="1240971" y="6307494"/>
            <a:ext cx="7035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例、「東武動物公園」についての</a:t>
            </a:r>
            <a:r>
              <a:rPr kumimoji="1" lang="en-US" altLang="ja-JP" dirty="0"/>
              <a:t>SNS</a:t>
            </a:r>
            <a:r>
              <a:rPr kumimoji="1" lang="ja-JP" altLang="en-US" dirty="0"/>
              <a:t>の客観データ分析</a:t>
            </a:r>
          </a:p>
        </p:txBody>
      </p:sp>
    </p:spTree>
    <p:extLst>
      <p:ext uri="{BB962C8B-B14F-4D97-AF65-F5344CB8AC3E}">
        <p14:creationId xmlns:p14="http://schemas.microsoft.com/office/powerpoint/2010/main" val="12649612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D9A6099-C581-F1CA-2508-00A448EDD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8095472" cy="1325563"/>
          </a:xfrm>
        </p:spPr>
        <p:txBody>
          <a:bodyPr>
            <a:noAutofit/>
          </a:bodyPr>
          <a:lstStyle/>
          <a:p>
            <a:r>
              <a:rPr lang="ja-JP" altLang="en-US" sz="4000" dirty="0"/>
              <a:t>２</a:t>
            </a:r>
            <a:r>
              <a:rPr kumimoji="1" lang="ja-JP" altLang="en-US" sz="4000" dirty="0"/>
              <a:t>，</a:t>
            </a:r>
            <a:r>
              <a:rPr kumimoji="1" lang="en-US" altLang="ja-JP" sz="4000" dirty="0"/>
              <a:t> SNS</a:t>
            </a:r>
            <a:r>
              <a:rPr kumimoji="1" lang="ja-JP" altLang="en-US" sz="4000" dirty="0"/>
              <a:t>の観光への活用　</a:t>
            </a:r>
            <a:br>
              <a:rPr kumimoji="1" lang="en-US" altLang="ja-JP" sz="4000" dirty="0"/>
            </a:br>
            <a:r>
              <a:rPr kumimoji="1" lang="ja-JP" altLang="en-US" sz="4000" dirty="0"/>
              <a:t>　　インフルエンサー＆データ⑤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E5A7E03-8138-F388-A543-2AE6155369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308" y="1690689"/>
            <a:ext cx="6718155" cy="445325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A9ACA79-9E75-7B47-9387-C6CBA21BCB7C}"/>
              </a:ext>
            </a:extLst>
          </p:cNvPr>
          <p:cNvSpPr txBox="1"/>
          <p:nvPr/>
        </p:nvSpPr>
        <p:spPr>
          <a:xfrm>
            <a:off x="1240971" y="6307494"/>
            <a:ext cx="7035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例、「東武動物公園」についての</a:t>
            </a:r>
            <a:r>
              <a:rPr kumimoji="1" lang="en-US" altLang="ja-JP" dirty="0"/>
              <a:t>SNS</a:t>
            </a:r>
            <a:r>
              <a:rPr kumimoji="1" lang="ja-JP" altLang="en-US" dirty="0"/>
              <a:t>の客観データ分析</a:t>
            </a:r>
          </a:p>
        </p:txBody>
      </p:sp>
    </p:spTree>
    <p:extLst>
      <p:ext uri="{BB962C8B-B14F-4D97-AF65-F5344CB8AC3E}">
        <p14:creationId xmlns:p14="http://schemas.microsoft.com/office/powerpoint/2010/main" val="17449972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D9A6099-C581-F1CA-2508-00A448EDD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8095472" cy="1325563"/>
          </a:xfrm>
        </p:spPr>
        <p:txBody>
          <a:bodyPr>
            <a:noAutofit/>
          </a:bodyPr>
          <a:lstStyle/>
          <a:p>
            <a:r>
              <a:rPr kumimoji="1" lang="ja-JP" altLang="en-US" sz="4000" b="1" dirty="0"/>
              <a:t>３，観光メタバース</a:t>
            </a:r>
          </a:p>
        </p:txBody>
      </p:sp>
      <p:pic>
        <p:nvPicPr>
          <p:cNvPr id="1026" name="Picture 2" descr="困っている人（男）のイラスト">
            <a:extLst>
              <a:ext uri="{FF2B5EF4-FFF2-40B4-BE49-F238E27FC236}">
                <a16:creationId xmlns:a16="http://schemas.microsoft.com/office/drawing/2014/main" id="{331A12DB-97D2-2256-6301-1272E91652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99" y="3429000"/>
            <a:ext cx="2574132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吹き出し: 角を丸めた四角形 3">
            <a:extLst>
              <a:ext uri="{FF2B5EF4-FFF2-40B4-BE49-F238E27FC236}">
                <a16:creationId xmlns:a16="http://schemas.microsoft.com/office/drawing/2014/main" id="{DCE94484-5C59-7E86-C06D-07B977BC0B87}"/>
              </a:ext>
            </a:extLst>
          </p:cNvPr>
          <p:cNvSpPr/>
          <p:nvPr/>
        </p:nvSpPr>
        <p:spPr>
          <a:xfrm>
            <a:off x="3271038" y="1194318"/>
            <a:ext cx="5546391" cy="4469363"/>
          </a:xfrm>
          <a:prstGeom prst="wedgeRoundRectCallout">
            <a:avLst>
              <a:gd name="adj1" fmla="val -59357"/>
              <a:gd name="adj2" fmla="val 29306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br>
              <a:rPr kumimoji="1" lang="en-US" altLang="ja-JP" sz="2800" dirty="0">
                <a:solidFill>
                  <a:schemeClr val="tx1"/>
                </a:solidFill>
              </a:rPr>
            </a:br>
            <a:r>
              <a:rPr kumimoji="1" lang="ja-JP" altLang="en-US" sz="2800" dirty="0">
                <a:solidFill>
                  <a:schemeClr val="tx1"/>
                </a:solidFill>
              </a:rPr>
              <a:t>ホームページを更新するけど</a:t>
            </a:r>
            <a:endParaRPr kumimoji="1" lang="en-US" altLang="ja-JP" sz="2800" dirty="0">
              <a:solidFill>
                <a:schemeClr val="tx1"/>
              </a:solidFill>
            </a:endParaRPr>
          </a:p>
          <a:p>
            <a:endParaRPr kumimoji="1" lang="en-US" altLang="ja-JP" sz="2800" dirty="0">
              <a:solidFill>
                <a:schemeClr val="tx1"/>
              </a:solidFill>
            </a:endParaRPr>
          </a:p>
          <a:p>
            <a:r>
              <a:rPr kumimoji="1" lang="ja-JP" altLang="en-US" sz="3200" b="1" dirty="0">
                <a:solidFill>
                  <a:schemeClr val="tx1"/>
                </a:solidFill>
              </a:rPr>
              <a:t>①もっとリアルな体験ができて中を歩ける</a:t>
            </a:r>
            <a:r>
              <a:rPr kumimoji="1" lang="en-US" altLang="ja-JP" sz="3200" b="1" dirty="0">
                <a:solidFill>
                  <a:schemeClr val="tx1"/>
                </a:solidFill>
              </a:rPr>
              <a:t>HP</a:t>
            </a:r>
            <a:r>
              <a:rPr kumimoji="1" lang="ja-JP" altLang="en-US" sz="3200" b="1" dirty="0">
                <a:solidFill>
                  <a:schemeClr val="tx1"/>
                </a:solidFill>
              </a:rPr>
              <a:t>を作りたい</a:t>
            </a:r>
            <a:endParaRPr kumimoji="1" lang="en-US" altLang="ja-JP" sz="3200" b="1" dirty="0">
              <a:solidFill>
                <a:schemeClr val="tx1"/>
              </a:solidFill>
            </a:endParaRPr>
          </a:p>
          <a:p>
            <a:r>
              <a:rPr kumimoji="1" lang="ja-JP" altLang="en-US" sz="3200" b="1" dirty="0">
                <a:solidFill>
                  <a:schemeClr val="tx1"/>
                </a:solidFill>
              </a:rPr>
              <a:t>②目新しい事でマスコミの話題を取りたい</a:t>
            </a:r>
            <a:endParaRPr kumimoji="1" lang="en-US" altLang="ja-JP" sz="3200" b="1" dirty="0">
              <a:solidFill>
                <a:schemeClr val="tx1"/>
              </a:solidFill>
            </a:endParaRPr>
          </a:p>
          <a:p>
            <a:br>
              <a:rPr kumimoji="1" lang="en-US" altLang="ja-JP" sz="2800" dirty="0">
                <a:solidFill>
                  <a:schemeClr val="tx1"/>
                </a:solidFill>
              </a:rPr>
            </a:br>
            <a:r>
              <a:rPr kumimoji="1" lang="ja-JP" altLang="en-US" sz="2800" dirty="0">
                <a:solidFill>
                  <a:schemeClr val="tx1"/>
                </a:solidFill>
              </a:rPr>
              <a:t>　そんな方法がないかなあ。</a:t>
            </a:r>
            <a:endParaRPr kumimoji="1" lang="en-US" altLang="ja-JP" sz="2800" dirty="0">
              <a:solidFill>
                <a:schemeClr val="tx1"/>
              </a:solidFill>
            </a:endParaRPr>
          </a:p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076223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9397BFA8-457B-49AD-9C5C-7F11A794E829}"/>
              </a:ext>
            </a:extLst>
          </p:cNvPr>
          <p:cNvSpPr/>
          <p:nvPr/>
        </p:nvSpPr>
        <p:spPr>
          <a:xfrm>
            <a:off x="809611" y="753043"/>
            <a:ext cx="7991490" cy="6605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692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Arial" charset="0"/>
              </a:rPr>
              <a:t>通信高速化による「デジタル進化」</a:t>
            </a:r>
            <a:endParaRPr lang="ja-JP" altLang="en-US" sz="3692" dirty="0"/>
          </a:p>
        </p:txBody>
      </p:sp>
      <p:pic>
        <p:nvPicPr>
          <p:cNvPr id="2050" name="Picture 2" descr="猿人→原人→旧人→新人。長い時間をかけて人類は少しずつ現代人に近い ...">
            <a:extLst>
              <a:ext uri="{FF2B5EF4-FFF2-40B4-BE49-F238E27FC236}">
                <a16:creationId xmlns:a16="http://schemas.microsoft.com/office/drawing/2014/main" id="{525A620E-A6D1-4155-9F27-57C0969A1B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5812" r="-773" b="14831"/>
          <a:stretch/>
        </p:blipFill>
        <p:spPr bwMode="auto">
          <a:xfrm>
            <a:off x="449032" y="2665828"/>
            <a:ext cx="8053756" cy="311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8">
            <a:extLst>
              <a:ext uri="{FF2B5EF4-FFF2-40B4-BE49-F238E27FC236}">
                <a16:creationId xmlns:a16="http://schemas.microsoft.com/office/drawing/2014/main" id="{2FE2E313-02E0-4C70-B556-B1727D477EFA}"/>
              </a:ext>
            </a:extLst>
          </p:cNvPr>
          <p:cNvSpPr txBox="1"/>
          <p:nvPr/>
        </p:nvSpPr>
        <p:spPr>
          <a:xfrm>
            <a:off x="628650" y="5927894"/>
            <a:ext cx="1527612" cy="354125"/>
          </a:xfrm>
          <a:prstGeom prst="rect">
            <a:avLst/>
          </a:prstGeom>
          <a:noFill/>
        </p:spPr>
        <p:txBody>
          <a:bodyPr wrap="square" lIns="0" tIns="24923" rIns="0" bIns="0" rtlCol="0" anchor="t">
            <a:noAutofit/>
          </a:bodyPr>
          <a:lstStyle/>
          <a:p>
            <a:r>
              <a:rPr lang="ja-JP" altLang="en-US" sz="1939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Arial" charset="0"/>
              </a:rPr>
              <a:t>電報・</a:t>
            </a:r>
            <a:r>
              <a:rPr lang="en-US" altLang="ja-JP" sz="1939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Arial" charset="0"/>
              </a:rPr>
              <a:t>FAX</a:t>
            </a:r>
            <a:endParaRPr lang="ja-JP" altLang="en-US" sz="1939" b="1" dirty="0">
              <a:solidFill>
                <a:schemeClr val="tx1">
                  <a:lumMod val="75000"/>
                  <a:lumOff val="25000"/>
                </a:schemeClr>
              </a:solidFill>
              <a:latin typeface="Meiryo" panose="020B0604030504040204" pitchFamily="34" charset="-128"/>
              <a:ea typeface="Meiryo" panose="020B0604030504040204" pitchFamily="34" charset="-128"/>
              <a:cs typeface="Arial" panose="020B0604020202020204" pitchFamily="34" charset="0"/>
            </a:endParaRPr>
          </a:p>
        </p:txBody>
      </p:sp>
      <p:sp>
        <p:nvSpPr>
          <p:cNvPr id="5" name="テキスト ボックス 8">
            <a:extLst>
              <a:ext uri="{FF2B5EF4-FFF2-40B4-BE49-F238E27FC236}">
                <a16:creationId xmlns:a16="http://schemas.microsoft.com/office/drawing/2014/main" id="{5BEC381F-7CB5-4CC5-8C0E-3F54A8F58E8D}"/>
              </a:ext>
            </a:extLst>
          </p:cNvPr>
          <p:cNvSpPr txBox="1"/>
          <p:nvPr/>
        </p:nvSpPr>
        <p:spPr>
          <a:xfrm>
            <a:off x="2831286" y="5884765"/>
            <a:ext cx="1740714" cy="354125"/>
          </a:xfrm>
          <a:prstGeom prst="rect">
            <a:avLst/>
          </a:prstGeom>
          <a:noFill/>
        </p:spPr>
        <p:txBody>
          <a:bodyPr wrap="square" lIns="0" tIns="24923" rIns="0" bIns="0" rtlCol="0" anchor="t">
            <a:noAutofit/>
          </a:bodyPr>
          <a:lstStyle/>
          <a:p>
            <a:r>
              <a:rPr lang="ja-JP" altLang="en-US" sz="1939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Arial" charset="0"/>
              </a:rPr>
              <a:t>文字と写真の</a:t>
            </a:r>
            <a:endParaRPr lang="en-US" altLang="ja-JP" sz="1939" b="1" dirty="0">
              <a:solidFill>
                <a:schemeClr val="tx1">
                  <a:lumMod val="75000"/>
                  <a:lumOff val="25000"/>
                </a:schemeClr>
              </a:solidFill>
              <a:latin typeface="Meiryo" panose="020B0604030504040204" pitchFamily="34" charset="-128"/>
              <a:ea typeface="Meiryo" panose="020B0604030504040204" pitchFamily="34" charset="-128"/>
              <a:cs typeface="Arial" charset="0"/>
            </a:endParaRPr>
          </a:p>
          <a:p>
            <a:r>
              <a:rPr lang="ja-JP" altLang="en-US" sz="1939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Arial" charset="0"/>
              </a:rPr>
              <a:t>ホームページ</a:t>
            </a:r>
            <a:endParaRPr lang="ja-JP" altLang="en-US" sz="1939" b="1" dirty="0">
              <a:solidFill>
                <a:schemeClr val="tx1">
                  <a:lumMod val="75000"/>
                  <a:lumOff val="25000"/>
                </a:schemeClr>
              </a:solidFill>
              <a:latin typeface="Meiryo" panose="020B0604030504040204" pitchFamily="34" charset="-128"/>
              <a:ea typeface="Meiryo" panose="020B0604030504040204" pitchFamily="34" charset="-128"/>
              <a:cs typeface="Arial" panose="020B0604020202020204" pitchFamily="34" charset="0"/>
            </a:endParaRPr>
          </a:p>
        </p:txBody>
      </p:sp>
      <p:sp>
        <p:nvSpPr>
          <p:cNvPr id="6" name="テキスト ボックス 8">
            <a:extLst>
              <a:ext uri="{FF2B5EF4-FFF2-40B4-BE49-F238E27FC236}">
                <a16:creationId xmlns:a16="http://schemas.microsoft.com/office/drawing/2014/main" id="{8AAB603A-B040-4B82-80DA-4D8B19AEE33D}"/>
              </a:ext>
            </a:extLst>
          </p:cNvPr>
          <p:cNvSpPr txBox="1"/>
          <p:nvPr/>
        </p:nvSpPr>
        <p:spPr>
          <a:xfrm>
            <a:off x="4822125" y="5880079"/>
            <a:ext cx="1635826" cy="354125"/>
          </a:xfrm>
          <a:prstGeom prst="rect">
            <a:avLst/>
          </a:prstGeom>
          <a:noFill/>
        </p:spPr>
        <p:txBody>
          <a:bodyPr wrap="square" lIns="0" tIns="24923" rIns="0" bIns="0" rtlCol="0" anchor="t">
            <a:noAutofit/>
          </a:bodyPr>
          <a:lstStyle/>
          <a:p>
            <a:r>
              <a:rPr lang="ja-JP" altLang="en-US" sz="1939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Arial" charset="0"/>
              </a:rPr>
              <a:t>・２次元動画</a:t>
            </a:r>
            <a:endParaRPr lang="en-US" altLang="ja-JP" sz="1939" b="1" dirty="0">
              <a:solidFill>
                <a:schemeClr val="tx1">
                  <a:lumMod val="75000"/>
                  <a:lumOff val="25000"/>
                </a:schemeClr>
              </a:solidFill>
              <a:latin typeface="Meiryo" panose="020B0604030504040204" pitchFamily="34" charset="-128"/>
              <a:ea typeface="Meiryo" panose="020B0604030504040204" pitchFamily="34" charset="-128"/>
              <a:cs typeface="Arial" charset="0"/>
            </a:endParaRPr>
          </a:p>
          <a:p>
            <a:r>
              <a:rPr lang="ja-JP" altLang="en-US" sz="1939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Arial" charset="0"/>
              </a:rPr>
              <a:t>・</a:t>
            </a:r>
            <a:r>
              <a:rPr lang="en-US" altLang="ja-JP" sz="1939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Arial" charset="0"/>
              </a:rPr>
              <a:t>SNS</a:t>
            </a:r>
            <a:endParaRPr lang="ja-JP" altLang="en-US" sz="1939" b="1" dirty="0">
              <a:solidFill>
                <a:schemeClr val="tx1">
                  <a:lumMod val="75000"/>
                  <a:lumOff val="25000"/>
                </a:schemeClr>
              </a:solidFill>
              <a:latin typeface="Meiryo" panose="020B0604030504040204" pitchFamily="34" charset="-128"/>
              <a:ea typeface="Meiryo" panose="020B0604030504040204" pitchFamily="34" charset="-128"/>
              <a:cs typeface="Arial" panose="020B0604020202020204" pitchFamily="34" charset="0"/>
            </a:endParaRPr>
          </a:p>
        </p:txBody>
      </p:sp>
      <p:sp>
        <p:nvSpPr>
          <p:cNvPr id="7" name="テキスト ボックス 8">
            <a:extLst>
              <a:ext uri="{FF2B5EF4-FFF2-40B4-BE49-F238E27FC236}">
                <a16:creationId xmlns:a16="http://schemas.microsoft.com/office/drawing/2014/main" id="{B267AEEB-21AA-4938-91E3-C8FFF6F23F81}"/>
              </a:ext>
            </a:extLst>
          </p:cNvPr>
          <p:cNvSpPr txBox="1"/>
          <p:nvPr/>
        </p:nvSpPr>
        <p:spPr>
          <a:xfrm>
            <a:off x="6795557" y="5885720"/>
            <a:ext cx="2227764" cy="374420"/>
          </a:xfrm>
          <a:prstGeom prst="rect">
            <a:avLst/>
          </a:prstGeom>
          <a:noFill/>
        </p:spPr>
        <p:txBody>
          <a:bodyPr wrap="square" lIns="0" tIns="24923" rIns="0" bIns="0" rtlCol="0" anchor="t">
            <a:noAutofit/>
          </a:bodyPr>
          <a:lstStyle/>
          <a:p>
            <a:r>
              <a:rPr lang="ja-JP" altLang="en-US" sz="1846" b="1" dirty="0">
                <a:latin typeface="Meiryo" panose="020B0604030504040204" pitchFamily="34" charset="-128"/>
                <a:ea typeface="Meiryo" panose="020B0604030504040204" pitchFamily="34" charset="-128"/>
                <a:cs typeface="Arial" charset="0"/>
              </a:rPr>
              <a:t>・３次元メタバース</a:t>
            </a:r>
            <a:endParaRPr lang="en-US" altLang="ja-JP" sz="1846" b="1" dirty="0">
              <a:latin typeface="Meiryo" panose="020B0604030504040204" pitchFamily="34" charset="-128"/>
              <a:ea typeface="Meiryo" panose="020B0604030504040204" pitchFamily="34" charset="-128"/>
              <a:cs typeface="Arial" charset="0"/>
            </a:endParaRPr>
          </a:p>
          <a:p>
            <a:r>
              <a:rPr lang="ja-JP" altLang="en-US" sz="1846" b="1" dirty="0">
                <a:latin typeface="Meiryo" panose="020B0604030504040204" pitchFamily="34" charset="-128"/>
                <a:ea typeface="Meiryo" panose="020B0604030504040204" pitchFamily="34" charset="-128"/>
                <a:cs typeface="Arial" charset="0"/>
              </a:rPr>
              <a:t>・</a:t>
            </a:r>
            <a:r>
              <a:rPr lang="en-US" altLang="ja-JP" sz="1846" b="1" dirty="0">
                <a:latin typeface="Meiryo" panose="020B0604030504040204" pitchFamily="34" charset="-128"/>
                <a:ea typeface="Meiryo" panose="020B0604030504040204" pitchFamily="34" charset="-128"/>
                <a:cs typeface="Arial" charset="0"/>
              </a:rPr>
              <a:t>NFT</a:t>
            </a:r>
          </a:p>
          <a:p>
            <a:endParaRPr lang="en-US" altLang="ja-JP" sz="1846" b="1" dirty="0">
              <a:solidFill>
                <a:srgbClr val="FF0000"/>
              </a:solidFill>
              <a:latin typeface="Meiryo" panose="020B0604030504040204" pitchFamily="34" charset="-128"/>
              <a:ea typeface="Meiryo" panose="020B0604030504040204" pitchFamily="34" charset="-128"/>
              <a:cs typeface="Arial" charset="0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388FB40-8B97-4748-B5E6-46E3D0E625FA}"/>
              </a:ext>
            </a:extLst>
          </p:cNvPr>
          <p:cNvSpPr txBox="1"/>
          <p:nvPr/>
        </p:nvSpPr>
        <p:spPr>
          <a:xfrm>
            <a:off x="1059383" y="1539979"/>
            <a:ext cx="7592248" cy="8277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atinLnBrk="1">
              <a:lnSpc>
                <a:spcPct val="150000"/>
              </a:lnSpc>
              <a:buClr>
                <a:srgbClr val="0AC200"/>
              </a:buClr>
            </a:pPr>
            <a:r>
              <a:rPr lang="ja-JP" altLang="en-US" sz="1662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Arial" panose="020B0604020202020204" pitchFamily="34" charset="0"/>
              </a:rPr>
              <a:t>技術革新による通信高速化により、デジタル技術が進化していく。</a:t>
            </a:r>
            <a:endParaRPr lang="en-US" altLang="ja-JP" sz="1662" dirty="0">
              <a:solidFill>
                <a:schemeClr val="tx1">
                  <a:lumMod val="75000"/>
                  <a:lumOff val="25000"/>
                </a:schemeClr>
              </a:solidFill>
              <a:latin typeface="Meiryo" panose="020B0604030504040204" pitchFamily="34" charset="-128"/>
              <a:ea typeface="Meiryo" panose="020B0604030504040204" pitchFamily="34" charset="-128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  <a:buClr>
                <a:srgbClr val="0AC200"/>
              </a:buClr>
            </a:pPr>
            <a:r>
              <a:rPr lang="ja-JP" altLang="en-US" sz="1662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Arial" panose="020B0604020202020204" pitchFamily="34" charset="0"/>
              </a:rPr>
              <a:t>通信回線が変わるごとに</a:t>
            </a:r>
            <a:r>
              <a:rPr lang="en-US" altLang="ja-JP" sz="1662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Arial" panose="020B0604020202020204" pitchFamily="34" charset="0"/>
              </a:rPr>
              <a:t>IT</a:t>
            </a:r>
            <a:r>
              <a:rPr lang="ja-JP" altLang="en-US" sz="1662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Arial" panose="020B0604020202020204" pitchFamily="34" charset="0"/>
              </a:rPr>
              <a:t>業界は「下剋上」を繰り返している。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66852C2-4AB4-A12A-1CEC-9D0D9C60FBC5}"/>
              </a:ext>
            </a:extLst>
          </p:cNvPr>
          <p:cNvSpPr txBox="1"/>
          <p:nvPr/>
        </p:nvSpPr>
        <p:spPr>
          <a:xfrm>
            <a:off x="6941240" y="2984571"/>
            <a:ext cx="624433" cy="3481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662" b="1" dirty="0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  <a:cs typeface="Arial" charset="0"/>
              </a:rPr>
              <a:t>５</a:t>
            </a:r>
            <a:r>
              <a:rPr lang="en-US" altLang="ja-JP" sz="1662" b="1" dirty="0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  <a:cs typeface="Arial" charset="0"/>
              </a:rPr>
              <a:t>G</a:t>
            </a:r>
            <a:endParaRPr lang="ja-JP" altLang="en-US" sz="1662" dirty="0">
              <a:solidFill>
                <a:srgbClr val="FF0000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AFF6364-B684-9145-CEC1-63B91FD49D3A}"/>
              </a:ext>
            </a:extLst>
          </p:cNvPr>
          <p:cNvSpPr txBox="1"/>
          <p:nvPr/>
        </p:nvSpPr>
        <p:spPr>
          <a:xfrm>
            <a:off x="4807050" y="2991387"/>
            <a:ext cx="624433" cy="3481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662" b="1" dirty="0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  <a:cs typeface="Arial" charset="0"/>
              </a:rPr>
              <a:t>４</a:t>
            </a:r>
            <a:r>
              <a:rPr lang="en-US" altLang="ja-JP" sz="1662" b="1" dirty="0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  <a:cs typeface="Arial" charset="0"/>
              </a:rPr>
              <a:t>G</a:t>
            </a:r>
            <a:endParaRPr lang="ja-JP" altLang="en-US" sz="1662" dirty="0">
              <a:solidFill>
                <a:srgbClr val="FF0000"/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CB54BF18-ACF7-068E-3D69-35E4A774E455}"/>
              </a:ext>
            </a:extLst>
          </p:cNvPr>
          <p:cNvSpPr txBox="1"/>
          <p:nvPr/>
        </p:nvSpPr>
        <p:spPr>
          <a:xfrm>
            <a:off x="2672860" y="2989311"/>
            <a:ext cx="624433" cy="3481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662" b="1" dirty="0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  <a:cs typeface="Arial" charset="0"/>
              </a:rPr>
              <a:t>３</a:t>
            </a:r>
            <a:r>
              <a:rPr lang="en-US" altLang="ja-JP" sz="1662" b="1" dirty="0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  <a:cs typeface="Arial" charset="0"/>
              </a:rPr>
              <a:t>G</a:t>
            </a:r>
            <a:endParaRPr lang="ja-JP" altLang="en-US" sz="1662" dirty="0">
              <a:solidFill>
                <a:srgbClr val="FF0000"/>
              </a:solidFill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57A2757F-2DD0-C91B-FA3A-BC37208415E2}"/>
              </a:ext>
            </a:extLst>
          </p:cNvPr>
          <p:cNvSpPr txBox="1"/>
          <p:nvPr/>
        </p:nvSpPr>
        <p:spPr>
          <a:xfrm>
            <a:off x="538670" y="3000000"/>
            <a:ext cx="624433" cy="3481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662" b="1" dirty="0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  <a:cs typeface="Arial" charset="0"/>
              </a:rPr>
              <a:t>２</a:t>
            </a:r>
            <a:r>
              <a:rPr lang="en-US" altLang="ja-JP" sz="1662" b="1" dirty="0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  <a:cs typeface="Arial" charset="0"/>
              </a:rPr>
              <a:t>G</a:t>
            </a:r>
            <a:endParaRPr lang="ja-JP" altLang="en-US" sz="1662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691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2">
            <a:extLst>
              <a:ext uri="{FF2B5EF4-FFF2-40B4-BE49-F238E27FC236}">
                <a16:creationId xmlns:a16="http://schemas.microsoft.com/office/drawing/2014/main" id="{7872E921-00C7-033A-3F51-04116DAD4D39}"/>
              </a:ext>
            </a:extLst>
          </p:cNvPr>
          <p:cNvSpPr txBox="1">
            <a:spLocks/>
          </p:cNvSpPr>
          <p:nvPr/>
        </p:nvSpPr>
        <p:spPr>
          <a:xfrm>
            <a:off x="848956" y="2316700"/>
            <a:ext cx="4564923" cy="4016620"/>
          </a:xfrm>
          <a:prstGeom prst="rect">
            <a:avLst/>
          </a:prstGeom>
        </p:spPr>
        <p:txBody>
          <a:bodyPr vert="horz" lIns="84406" tIns="42203" rIns="84406" bIns="42203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844083">
              <a:spcBef>
                <a:spcPts val="923"/>
              </a:spcBef>
              <a:buNone/>
              <a:defRPr/>
            </a:pPr>
            <a:r>
              <a:rPr lang="ja-JP" altLang="en-US" sz="2954" dirty="0">
                <a:solidFill>
                  <a:sysClr val="windowText" lastClr="00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３Ｇ回線　文字と写真</a:t>
            </a:r>
            <a:endParaRPr lang="en-US" altLang="ja-JP" sz="2954" dirty="0">
              <a:solidFill>
                <a:sysClr val="windowText" lastClr="0000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0" indent="0" algn="ctr" defTabSz="844083">
              <a:spcBef>
                <a:spcPts val="923"/>
              </a:spcBef>
              <a:buNone/>
              <a:defRPr/>
            </a:pPr>
            <a:r>
              <a:rPr lang="ja-JP" altLang="en-US" sz="1662" dirty="0"/>
              <a:t>データ　</a:t>
            </a:r>
            <a:r>
              <a:rPr lang="en-US" altLang="ja-JP" sz="1662" dirty="0"/>
              <a:t>JPG,PNG</a:t>
            </a:r>
            <a:endParaRPr lang="en-US" altLang="ja-JP" sz="1662" dirty="0">
              <a:solidFill>
                <a:sysClr val="windowText" lastClr="0000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0" indent="0" defTabSz="844083">
              <a:spcBef>
                <a:spcPts val="923"/>
              </a:spcBef>
              <a:buNone/>
              <a:defRPr/>
            </a:pPr>
            <a:r>
              <a:rPr lang="ja-JP" altLang="en-US" sz="2954" dirty="0">
                <a:solidFill>
                  <a:sysClr val="windowText" lastClr="00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　↓</a:t>
            </a:r>
            <a:endParaRPr lang="en-US" altLang="ja-JP" sz="2954" dirty="0">
              <a:solidFill>
                <a:sysClr val="windowText" lastClr="0000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0" indent="0" defTabSz="844083">
              <a:spcBef>
                <a:spcPts val="923"/>
              </a:spcBef>
              <a:buNone/>
              <a:defRPr/>
            </a:pPr>
            <a:r>
              <a:rPr lang="ja-JP" altLang="en-US" sz="2954" dirty="0">
                <a:solidFill>
                  <a:sysClr val="windowText" lastClr="00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４Ｇ回線　二次元の動画</a:t>
            </a:r>
            <a:endParaRPr lang="en-US" altLang="ja-JP" sz="2954" dirty="0">
              <a:solidFill>
                <a:sysClr val="windowText" lastClr="0000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0" indent="0" algn="ctr">
              <a:buNone/>
              <a:defRPr/>
            </a:pPr>
            <a:r>
              <a:rPr lang="ja-JP" altLang="en-US" sz="2585" dirty="0"/>
              <a:t>　</a:t>
            </a:r>
            <a:r>
              <a:rPr lang="ja-JP" altLang="en-US" sz="1662" dirty="0"/>
              <a:t>データ　</a:t>
            </a:r>
            <a:r>
              <a:rPr lang="en-US" altLang="ja-JP" sz="1662" dirty="0"/>
              <a:t>Mp4</a:t>
            </a:r>
            <a:r>
              <a:rPr lang="ja-JP" altLang="en-US" sz="1662" dirty="0"/>
              <a:t>、</a:t>
            </a:r>
            <a:r>
              <a:rPr lang="en-US" altLang="ja-JP" sz="1662" dirty="0"/>
              <a:t>Mov</a:t>
            </a:r>
            <a:endParaRPr lang="en-US" altLang="ja-JP" sz="2954" dirty="0">
              <a:solidFill>
                <a:sysClr val="windowText" lastClr="0000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0" indent="0" defTabSz="844083">
              <a:spcBef>
                <a:spcPts val="923"/>
              </a:spcBef>
              <a:buNone/>
              <a:defRPr/>
            </a:pPr>
            <a:r>
              <a:rPr lang="ja-JP" altLang="en-US" sz="2954" dirty="0">
                <a:solidFill>
                  <a:sysClr val="windowText" lastClr="00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　↓</a:t>
            </a:r>
            <a:endParaRPr lang="en-US" altLang="ja-JP" sz="2954" dirty="0">
              <a:solidFill>
                <a:sysClr val="windowText" lastClr="0000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0" indent="0" defTabSz="844083">
              <a:spcBef>
                <a:spcPts val="923"/>
              </a:spcBef>
              <a:buNone/>
              <a:defRPr/>
            </a:pPr>
            <a:r>
              <a:rPr lang="ja-JP" altLang="en-US" sz="2954" dirty="0">
                <a:solidFill>
                  <a:sysClr val="windowText" lastClr="00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５Ｇ回線　三次元の体験</a:t>
            </a:r>
            <a:endParaRPr lang="en-US" altLang="ja-JP" sz="2954" dirty="0">
              <a:solidFill>
                <a:sysClr val="windowText" lastClr="0000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0" indent="0" defTabSz="844083">
              <a:spcBef>
                <a:spcPts val="923"/>
              </a:spcBef>
              <a:buNone/>
              <a:defRPr/>
            </a:pPr>
            <a:r>
              <a:rPr lang="ja-JP" altLang="en-US" sz="1662" dirty="0"/>
              <a:t>　　　　　　　データ　</a:t>
            </a:r>
            <a:r>
              <a:rPr lang="en-US" altLang="ja-JP" sz="1662" dirty="0" err="1"/>
              <a:t>glb</a:t>
            </a:r>
            <a:r>
              <a:rPr lang="ja-JP" altLang="en-US" sz="1662" dirty="0"/>
              <a:t>、</a:t>
            </a:r>
            <a:r>
              <a:rPr lang="en-US" altLang="ja-JP" sz="1662" dirty="0" err="1"/>
              <a:t>fbx</a:t>
            </a:r>
            <a:endParaRPr lang="en-US" altLang="ja-JP" sz="1662" dirty="0">
              <a:solidFill>
                <a:sysClr val="windowText" lastClr="0000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0" indent="0" defTabSz="844083">
              <a:spcBef>
                <a:spcPts val="923"/>
              </a:spcBef>
              <a:buNone/>
              <a:defRPr/>
            </a:pPr>
            <a:endParaRPr lang="ja-JP" altLang="en-US" sz="2585" dirty="0">
              <a:solidFill>
                <a:sysClr val="windowText" lastClr="000000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3" name="タイトル 1">
            <a:extLst>
              <a:ext uri="{FF2B5EF4-FFF2-40B4-BE49-F238E27FC236}">
                <a16:creationId xmlns:a16="http://schemas.microsoft.com/office/drawing/2014/main" id="{0D6593B0-DFD1-AA1E-23D1-12D8619E0799}"/>
              </a:ext>
            </a:extLst>
          </p:cNvPr>
          <p:cNvSpPr txBox="1">
            <a:spLocks/>
          </p:cNvSpPr>
          <p:nvPr/>
        </p:nvSpPr>
        <p:spPr>
          <a:xfrm>
            <a:off x="848956" y="653685"/>
            <a:ext cx="8099818" cy="1223597"/>
          </a:xfrm>
          <a:prstGeom prst="rect">
            <a:avLst/>
          </a:prstGeom>
        </p:spPr>
        <p:txBody>
          <a:bodyPr vert="horz" lIns="84406" tIns="42203" rIns="84406" bIns="42203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62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IT</a:t>
            </a:r>
            <a:r>
              <a:rPr lang="ja-JP" altLang="en-US" sz="4062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業界は、常に</a:t>
            </a:r>
            <a:br>
              <a:rPr lang="en-US" altLang="ja-JP" sz="4062">
                <a:latin typeface="BIZ UDPゴシック" panose="020B0400000000000000" pitchFamily="50" charset="-128"/>
                <a:ea typeface="BIZ UDPゴシック" panose="020B0400000000000000" pitchFamily="50" charset="-128"/>
              </a:rPr>
            </a:br>
            <a:r>
              <a:rPr lang="ja-JP" altLang="en-US" sz="4062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通信回線の高速化と同時に</a:t>
            </a:r>
            <a:r>
              <a:rPr lang="ja-JP" altLang="en-US" sz="4062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「下剋上」</a:t>
            </a:r>
            <a:endParaRPr lang="ja-JP" altLang="en-US" sz="4062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599E526-82C0-19F4-E2DC-5A165E20C4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2100" y="2388960"/>
            <a:ext cx="1761275" cy="99071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9F9F79EA-A7C0-044E-BAD0-F4F820E8F6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6833" y="2156080"/>
            <a:ext cx="2175282" cy="122359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197040DB-1ABD-8266-90A9-56300A8299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6833" y="3695155"/>
            <a:ext cx="2249483" cy="125971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512FAE56-E24A-7A45-B7EF-515E62C289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6832" y="5213439"/>
            <a:ext cx="2256678" cy="1044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371358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3151117-9593-FCB0-3C51-3AA518F04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1985" y="349758"/>
            <a:ext cx="8212015" cy="767341"/>
          </a:xfrm>
        </p:spPr>
        <p:txBody>
          <a:bodyPr>
            <a:normAutofit fontScale="90000"/>
          </a:bodyPr>
          <a:lstStyle/>
          <a:p>
            <a:r>
              <a:rPr kumimoji="1" lang="ja-JP" altLang="en-US" b="1" dirty="0">
                <a:latin typeface="+mj-ea"/>
              </a:rPr>
              <a:t>５</a:t>
            </a:r>
            <a:r>
              <a:rPr kumimoji="1" lang="en-US" altLang="ja-JP" b="1" dirty="0">
                <a:latin typeface="+mj-ea"/>
              </a:rPr>
              <a:t>G</a:t>
            </a:r>
            <a:r>
              <a:rPr kumimoji="1" lang="ja-JP" altLang="en-US" b="1" dirty="0">
                <a:latin typeface="+mj-ea"/>
              </a:rPr>
              <a:t>時代のメタバース市場（国内）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F44B5EC8-522F-6D78-C702-E8AA22B273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123" b="1771"/>
          <a:stretch/>
        </p:blipFill>
        <p:spPr>
          <a:xfrm>
            <a:off x="618692" y="2270569"/>
            <a:ext cx="5374420" cy="4064481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337EAA50-FE17-4AB3-2CCB-92F57F712A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290"/>
          <a:stretch/>
        </p:blipFill>
        <p:spPr>
          <a:xfrm>
            <a:off x="611514" y="1345013"/>
            <a:ext cx="5374420" cy="925556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94D8D30-3C62-707A-3DB9-4C002C4D6B86}"/>
              </a:ext>
            </a:extLst>
          </p:cNvPr>
          <p:cNvSpPr txBox="1"/>
          <p:nvPr/>
        </p:nvSpPr>
        <p:spPr>
          <a:xfrm>
            <a:off x="5576835" y="4302810"/>
            <a:ext cx="3328876" cy="12304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44083">
              <a:lnSpc>
                <a:spcPct val="90000"/>
              </a:lnSpc>
              <a:spcBef>
                <a:spcPts val="923"/>
              </a:spcBef>
              <a:defRPr/>
            </a:pPr>
            <a:r>
              <a:rPr kumimoji="1" lang="ja-JP" altLang="en-US" sz="3692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２０２６年に</a:t>
            </a:r>
            <a:endParaRPr kumimoji="1" lang="en-US" altLang="ja-JP" sz="3692" dirty="0">
              <a:solidFill>
                <a:srgbClr val="FF00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defTabSz="844083">
              <a:lnSpc>
                <a:spcPct val="90000"/>
              </a:lnSpc>
              <a:spcBef>
                <a:spcPts val="923"/>
              </a:spcBef>
              <a:defRPr/>
            </a:pPr>
            <a:r>
              <a:rPr kumimoji="1" lang="ja-JP" altLang="en-US" sz="3692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国内１兆円超え</a:t>
            </a:r>
            <a:endParaRPr kumimoji="1" lang="en-US" altLang="ja-JP" sz="3692" dirty="0">
              <a:solidFill>
                <a:srgbClr val="FF00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62648121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>
            <a:extLst>
              <a:ext uri="{FF2B5EF4-FFF2-40B4-BE49-F238E27FC236}">
                <a16:creationId xmlns:a16="http://schemas.microsoft.com/office/drawing/2014/main" id="{6731D441-07BA-49F0-3CD9-F601DE445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8090" y="406890"/>
            <a:ext cx="5850294" cy="432866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pPr algn="ctr"/>
            <a:r>
              <a:rPr lang="ja-JP" altLang="en-US" sz="2585" dirty="0">
                <a:latin typeface="メイリオ" panose="020B0604030504040204" pitchFamily="50" charset="-128"/>
                <a:ea typeface="メイリオ" panose="020B0604030504040204" pitchFamily="50" charset="-128"/>
              </a:rPr>
              <a:t>講師プロフィール</a:t>
            </a:r>
            <a:endParaRPr lang="ja-JP" altLang="en-US" sz="3323" dirty="0"/>
          </a:p>
        </p:txBody>
      </p:sp>
      <p:sp>
        <p:nvSpPr>
          <p:cNvPr id="5" name="コンテンツ プレースホルダー 2">
            <a:extLst>
              <a:ext uri="{FF2B5EF4-FFF2-40B4-BE49-F238E27FC236}">
                <a16:creationId xmlns:a16="http://schemas.microsoft.com/office/drawing/2014/main" id="{E48E4C91-97E8-7830-C8C5-234DB735A9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696" y="1175658"/>
            <a:ext cx="7886700" cy="5617028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ja-JP" altLang="en-US" sz="3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村井宗明   </a:t>
            </a:r>
            <a:r>
              <a:rPr lang="en-US" altLang="ja-JP" sz="29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IT</a:t>
            </a:r>
            <a:r>
              <a:rPr lang="ja-JP" altLang="en-US" sz="29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エンジニア、</a:t>
            </a:r>
            <a:endParaRPr lang="en-US" altLang="ja-JP" sz="29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29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　　　　　 東武トップツアーズ</a:t>
            </a:r>
            <a:r>
              <a:rPr lang="en-US" altLang="ja-JP" sz="29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CDO</a:t>
            </a:r>
            <a:r>
              <a:rPr lang="ja-JP" altLang="en-US" sz="29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endParaRPr lang="en-US" altLang="ja-JP" sz="38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endParaRPr lang="en-US" altLang="ja-JP" sz="15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endParaRPr lang="en-US" altLang="ja-JP" sz="15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29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小学生の頃からプログラミングを覚えてゲーム開発。</a:t>
            </a:r>
            <a:endParaRPr lang="en-US" altLang="ja-JP" sz="29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29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衆議院議員（３期）、 文部科学大臣政務官を経験し、</a:t>
            </a:r>
            <a:endParaRPr lang="en-US" altLang="ja-JP" sz="29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29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行政デジタル化の専門家に。</a:t>
            </a:r>
            <a:endParaRPr lang="en-US" altLang="ja-JP" sz="29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29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政界引退後、ヤフー株式会社、</a:t>
            </a:r>
            <a:r>
              <a:rPr lang="en-US" altLang="ja-JP" sz="2900" b="1" dirty="0" err="1">
                <a:latin typeface="メイリオ" panose="020B0604030504040204" pitchFamily="50" charset="-128"/>
                <a:ea typeface="メイリオ" panose="020B0604030504040204" pitchFamily="50" charset="-128"/>
              </a:rPr>
              <a:t>gumi</a:t>
            </a:r>
            <a:r>
              <a:rPr lang="ja-JP" altLang="en-US" sz="29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、</a:t>
            </a:r>
            <a:r>
              <a:rPr lang="en-US" altLang="ja-JP" sz="29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LINE</a:t>
            </a:r>
            <a:r>
              <a:rPr lang="ja-JP" altLang="en-US" sz="29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株式会社などを経て、</a:t>
            </a:r>
            <a:endParaRPr lang="en-US" altLang="ja-JP" sz="29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29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１年前から東武トップツアーズへ</a:t>
            </a:r>
            <a:br>
              <a:rPr lang="en-US" altLang="ja-JP" sz="2900" b="1" dirty="0"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endParaRPr lang="en-US" altLang="ja-JP" sz="29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29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（開発作品）</a:t>
            </a:r>
            <a:endParaRPr lang="en-US" altLang="ja-JP" sz="29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29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「ワクチン</a:t>
            </a:r>
            <a:r>
              <a:rPr lang="en-US" altLang="ja-JP" sz="29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LINE</a:t>
            </a:r>
            <a:r>
              <a:rPr lang="ja-JP" altLang="en-US" sz="29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予約システム」「文部科学省 子供の学び応援」</a:t>
            </a:r>
            <a:endParaRPr lang="en-US" altLang="ja-JP" sz="29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29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「経済産業省 コロナ事業者サポート」</a:t>
            </a:r>
            <a:endParaRPr lang="en-US" altLang="ja-JP" sz="29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29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「富山県妊娠相談システム」「神奈川県オンライン学習」</a:t>
            </a:r>
            <a:endParaRPr lang="en-US" altLang="ja-JP" sz="29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29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他にも、多くの自治体、学研、数学検定協会など</a:t>
            </a:r>
            <a:endParaRPr lang="en-US" altLang="ja-JP" sz="29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endParaRPr lang="en-US" altLang="ja-JP" sz="29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29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（資格）</a:t>
            </a:r>
          </a:p>
          <a:p>
            <a:pPr marL="0" indent="0">
              <a:buNone/>
            </a:pPr>
            <a:r>
              <a:rPr lang="ja-JP" altLang="en-US" sz="29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情報処理技術者（</a:t>
            </a:r>
            <a:r>
              <a:rPr lang="en-US" altLang="ja-JP" sz="29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FE</a:t>
            </a:r>
            <a:r>
              <a:rPr lang="ja-JP" altLang="en-US" sz="29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）  、ＡＩ </a:t>
            </a:r>
            <a:r>
              <a:rPr lang="en-US" altLang="ja-JP" sz="29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(</a:t>
            </a:r>
            <a:r>
              <a:rPr lang="en-US" altLang="ja-JP" sz="2900" b="1" dirty="0" err="1">
                <a:latin typeface="メイリオ" panose="020B0604030504040204" pitchFamily="50" charset="-128"/>
                <a:ea typeface="メイリオ" panose="020B0604030504040204" pitchFamily="50" charset="-128"/>
              </a:rPr>
              <a:t>DeepLearnig</a:t>
            </a:r>
            <a:r>
              <a:rPr lang="ja-JP" altLang="en-US" sz="29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協会 </a:t>
            </a:r>
            <a:r>
              <a:rPr lang="en-US" altLang="ja-JP" sz="29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G</a:t>
            </a:r>
            <a:r>
              <a:rPr lang="ja-JP" altLang="en-US" sz="29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検定）、</a:t>
            </a:r>
            <a:r>
              <a:rPr lang="en-US" altLang="ja-JP" sz="29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IT</a:t>
            </a:r>
            <a:r>
              <a:rPr lang="ja-JP" altLang="en-US" sz="29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パスポート </a:t>
            </a:r>
            <a:r>
              <a:rPr lang="en-US" altLang="ja-JP" sz="29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930</a:t>
            </a:r>
            <a:r>
              <a:rPr lang="ja-JP" altLang="en-US" sz="29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点、</a:t>
            </a:r>
            <a:endParaRPr lang="en-US" altLang="ja-JP" sz="29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29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ﾔﾌｰﾘｽﾃｨﾝｸﾞ広告ﾌﾟﾛﾌｪｯｼｮﾅﾙ試験 </a:t>
            </a:r>
            <a:r>
              <a:rPr lang="en-US" altLang="ja-JP" sz="29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912</a:t>
            </a:r>
            <a:r>
              <a:rPr lang="ja-JP" altLang="en-US" sz="29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点、</a:t>
            </a:r>
            <a:r>
              <a:rPr lang="en-US" altLang="ja-JP" sz="29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LINE</a:t>
            </a:r>
            <a:r>
              <a:rPr lang="ja-JP" altLang="en-US" sz="29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広告</a:t>
            </a:r>
            <a:r>
              <a:rPr lang="en-US" altLang="ja-JP" sz="2900" b="1" dirty="0" err="1">
                <a:latin typeface="メイリオ" panose="020B0604030504040204" pitchFamily="50" charset="-128"/>
                <a:ea typeface="メイリオ" panose="020B0604030504040204" pitchFamily="50" charset="-128"/>
              </a:rPr>
              <a:t>GreenBadge</a:t>
            </a:r>
            <a:r>
              <a:rPr lang="en-US" altLang="ja-JP" sz="29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(Basic)</a:t>
            </a:r>
            <a:r>
              <a:rPr lang="ja-JP" altLang="en-US" sz="29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、</a:t>
            </a:r>
            <a:endParaRPr lang="en-US" altLang="ja-JP" sz="29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en-US" altLang="ja-JP" sz="29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WEB</a:t>
            </a:r>
            <a:r>
              <a:rPr lang="ja-JP" altLang="en-US" sz="29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アナリスト、</a:t>
            </a:r>
            <a:r>
              <a:rPr lang="en-US" altLang="ja-JP" sz="29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SNS</a:t>
            </a:r>
            <a:r>
              <a:rPr lang="ja-JP" altLang="en-US" sz="29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エキスパート、マイナンバー</a:t>
            </a:r>
            <a:r>
              <a:rPr lang="en-US" altLang="ja-JP" sz="29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1</a:t>
            </a:r>
            <a:r>
              <a:rPr lang="ja-JP" altLang="en-US" sz="29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級、英語 </a:t>
            </a:r>
            <a:r>
              <a:rPr lang="en-US" altLang="ja-JP" sz="29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TOEIC  835</a:t>
            </a:r>
            <a:r>
              <a:rPr lang="ja-JP" altLang="en-US" sz="29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点</a:t>
            </a:r>
            <a:endParaRPr lang="en-US" altLang="ja-JP" sz="18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6F62AA37-3B50-1850-6D00-432F9FD2A0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4569" y="3341799"/>
            <a:ext cx="2629435" cy="1486203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D17B76D7-3ACE-61A1-EA69-42DD233DA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621" y="1653325"/>
            <a:ext cx="2663383" cy="1486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13272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EBBB7FA-95A5-C437-E4A2-5FCBDC52A758}"/>
              </a:ext>
            </a:extLst>
          </p:cNvPr>
          <p:cNvSpPr txBox="1"/>
          <p:nvPr/>
        </p:nvSpPr>
        <p:spPr>
          <a:xfrm>
            <a:off x="4812255" y="3048104"/>
            <a:ext cx="4023115" cy="3481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662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宮城県村田町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F43D9DF1-28ED-51D3-0E1A-A00F3929B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2254" y="1204176"/>
            <a:ext cx="4023116" cy="1843928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CB7A3D6-1CB0-77B1-1A02-B1918B43AE63}"/>
              </a:ext>
            </a:extLst>
          </p:cNvPr>
          <p:cNvSpPr txBox="1"/>
          <p:nvPr/>
        </p:nvSpPr>
        <p:spPr>
          <a:xfrm>
            <a:off x="1007706" y="321360"/>
            <a:ext cx="6578081" cy="6036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3323" b="1" dirty="0">
                <a:solidFill>
                  <a:prstClr val="black"/>
                </a:solidFill>
                <a:latin typeface="+mj-ea"/>
                <a:ea typeface="+mj-ea"/>
              </a:rPr>
              <a:t>東武観光メタバースの一例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64F18AC-7FA9-CD00-E091-470F8757C3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629" y="1149142"/>
            <a:ext cx="4116264" cy="1905916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341D863-752B-3A7B-12FB-4DA553B8B425}"/>
              </a:ext>
            </a:extLst>
          </p:cNvPr>
          <p:cNvSpPr txBox="1"/>
          <p:nvPr/>
        </p:nvSpPr>
        <p:spPr>
          <a:xfrm>
            <a:off x="308629" y="3102951"/>
            <a:ext cx="4116263" cy="3481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662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和歌山県龍神村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F05CD5F-037A-4762-5DA8-64FFCB52AA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630" y="3540293"/>
            <a:ext cx="4023115" cy="1862476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837E6C7-BAF9-9595-4EC2-288CB41742FD}"/>
              </a:ext>
            </a:extLst>
          </p:cNvPr>
          <p:cNvSpPr txBox="1"/>
          <p:nvPr/>
        </p:nvSpPr>
        <p:spPr>
          <a:xfrm>
            <a:off x="262055" y="5426850"/>
            <a:ext cx="4116263" cy="3481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662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佐賀県吉野ヶ里遺跡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0370FE45-EC5D-E935-13C5-4C66D9E9DC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2254" y="3540293"/>
            <a:ext cx="4040625" cy="1862476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6D34889B-D146-C351-9933-00401158B1A0}"/>
              </a:ext>
            </a:extLst>
          </p:cNvPr>
          <p:cNvSpPr txBox="1"/>
          <p:nvPr/>
        </p:nvSpPr>
        <p:spPr>
          <a:xfrm>
            <a:off x="4858831" y="5432100"/>
            <a:ext cx="4023115" cy="3481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662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福岡県北九州市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28CF05AE-495A-F672-B2EE-1068E3B4D75E}"/>
              </a:ext>
            </a:extLst>
          </p:cNvPr>
          <p:cNvSpPr txBox="1"/>
          <p:nvPr/>
        </p:nvSpPr>
        <p:spPr>
          <a:xfrm>
            <a:off x="369106" y="5875958"/>
            <a:ext cx="8622734" cy="6036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22041">
              <a:defRPr/>
            </a:pPr>
            <a:r>
              <a:rPr kumimoji="1" lang="en-US" altLang="ja-JP" sz="3323" b="1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  <a:hlinkClick r:id="rId6"/>
              </a:rPr>
              <a:t>https://note.com/muramune/n/n444f4eeca7eb</a:t>
            </a:r>
            <a:endParaRPr kumimoji="1" lang="en-US" altLang="ja-JP" sz="3323" b="1" dirty="0">
              <a:solidFill>
                <a:prstClr val="black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74709445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35A6A64-6EC5-3D5C-42CB-640EBCB4D0BF}"/>
              </a:ext>
            </a:extLst>
          </p:cNvPr>
          <p:cNvSpPr txBox="1">
            <a:spLocks/>
          </p:cNvSpPr>
          <p:nvPr/>
        </p:nvSpPr>
        <p:spPr>
          <a:xfrm>
            <a:off x="628651" y="600810"/>
            <a:ext cx="7886700" cy="1223597"/>
          </a:xfrm>
          <a:prstGeom prst="rect">
            <a:avLst/>
          </a:prstGeom>
        </p:spPr>
        <p:txBody>
          <a:bodyPr vert="horz" lIns="84406" tIns="42203" rIns="84406" bIns="42203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844083">
              <a:defRPr/>
            </a:pPr>
            <a:r>
              <a:rPr lang="ja-JP" altLang="en-US" sz="4062" b="1" dirty="0">
                <a:solidFill>
                  <a:sysClr val="windowText" lastClr="000000"/>
                </a:solidFill>
                <a:latin typeface="+mj-ea"/>
              </a:rPr>
              <a:t>東武メタバースの操作方法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D05CCFD-73F7-9D13-51B3-2A6DD7135A84}"/>
              </a:ext>
            </a:extLst>
          </p:cNvPr>
          <p:cNvSpPr txBox="1"/>
          <p:nvPr/>
        </p:nvSpPr>
        <p:spPr>
          <a:xfrm>
            <a:off x="905429" y="2075754"/>
            <a:ext cx="4573434" cy="33314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4062" b="1" dirty="0">
                <a:solidFill>
                  <a:srgbClr val="FF0000"/>
                </a:solidFill>
                <a:latin typeface="+mj-ea"/>
                <a:ea typeface="+mj-ea"/>
              </a:rPr>
              <a:t>W</a:t>
            </a:r>
            <a:r>
              <a:rPr lang="ja-JP" altLang="en-US" sz="3200" b="1" dirty="0">
                <a:solidFill>
                  <a:srgbClr val="FF0000"/>
                </a:solidFill>
                <a:latin typeface="+mj-ea"/>
                <a:ea typeface="+mj-ea"/>
              </a:rPr>
              <a:t>　</a:t>
            </a:r>
            <a:r>
              <a:rPr lang="ja-JP" altLang="en-US" sz="4062" b="1" dirty="0">
                <a:solidFill>
                  <a:srgbClr val="FF0000"/>
                </a:solidFill>
                <a:latin typeface="+mj-ea"/>
                <a:ea typeface="+mj-ea"/>
              </a:rPr>
              <a:t>前移動</a:t>
            </a:r>
            <a:endParaRPr lang="en-US" altLang="ja-JP" sz="4062" b="1" dirty="0">
              <a:solidFill>
                <a:srgbClr val="FF0000"/>
              </a:solidFill>
              <a:latin typeface="+mj-ea"/>
              <a:ea typeface="+mj-ea"/>
            </a:endParaRPr>
          </a:p>
          <a:p>
            <a:r>
              <a:rPr lang="en-US" altLang="ja-JP" sz="4062" b="1" dirty="0">
                <a:solidFill>
                  <a:srgbClr val="FF0000"/>
                </a:solidFill>
                <a:latin typeface="+mj-ea"/>
                <a:ea typeface="+mj-ea"/>
              </a:rPr>
              <a:t>A</a:t>
            </a:r>
            <a:r>
              <a:rPr lang="ja-JP" altLang="en-US" sz="4062" b="1" dirty="0">
                <a:solidFill>
                  <a:srgbClr val="FF0000"/>
                </a:solidFill>
                <a:latin typeface="+mj-ea"/>
                <a:ea typeface="+mj-ea"/>
              </a:rPr>
              <a:t>　左移動</a:t>
            </a:r>
            <a:endParaRPr lang="en-US" altLang="ja-JP" sz="4062" b="1" dirty="0">
              <a:solidFill>
                <a:srgbClr val="FF0000"/>
              </a:solidFill>
              <a:latin typeface="+mj-ea"/>
              <a:ea typeface="+mj-ea"/>
            </a:endParaRPr>
          </a:p>
          <a:p>
            <a:r>
              <a:rPr lang="en-US" altLang="ja-JP" sz="4062" b="1" dirty="0">
                <a:solidFill>
                  <a:srgbClr val="FF0000"/>
                </a:solidFill>
                <a:latin typeface="+mj-ea"/>
                <a:ea typeface="+mj-ea"/>
              </a:rPr>
              <a:t>D</a:t>
            </a:r>
            <a:r>
              <a:rPr lang="ja-JP" altLang="en-US" sz="4062" b="1" dirty="0">
                <a:solidFill>
                  <a:srgbClr val="FF0000"/>
                </a:solidFill>
                <a:latin typeface="+mj-ea"/>
                <a:ea typeface="+mj-ea"/>
              </a:rPr>
              <a:t>　右移動</a:t>
            </a:r>
            <a:endParaRPr lang="en-US" altLang="ja-JP" sz="4062" b="1" dirty="0">
              <a:solidFill>
                <a:srgbClr val="FF0000"/>
              </a:solidFill>
              <a:latin typeface="+mj-ea"/>
              <a:ea typeface="+mj-ea"/>
            </a:endParaRPr>
          </a:p>
          <a:p>
            <a:r>
              <a:rPr lang="en-US" altLang="ja-JP" sz="4062" b="1" dirty="0">
                <a:solidFill>
                  <a:prstClr val="black"/>
                </a:solidFill>
                <a:highlight>
                  <a:srgbClr val="FFFF00"/>
                </a:highlight>
                <a:latin typeface="+mj-ea"/>
                <a:ea typeface="+mj-ea"/>
              </a:rPr>
              <a:t>Q</a:t>
            </a:r>
            <a:r>
              <a:rPr lang="ja-JP" altLang="en-US" sz="4062" b="1" dirty="0">
                <a:solidFill>
                  <a:prstClr val="black"/>
                </a:solidFill>
                <a:highlight>
                  <a:srgbClr val="FFFF00"/>
                </a:highlight>
                <a:latin typeface="+mj-ea"/>
                <a:ea typeface="+mj-ea"/>
              </a:rPr>
              <a:t>　左回転</a:t>
            </a:r>
            <a:endParaRPr lang="en-US" altLang="ja-JP" sz="4062" b="1" dirty="0">
              <a:solidFill>
                <a:prstClr val="black"/>
              </a:solidFill>
              <a:highlight>
                <a:srgbClr val="FFFF00"/>
              </a:highlight>
              <a:latin typeface="+mj-ea"/>
              <a:ea typeface="+mj-ea"/>
            </a:endParaRPr>
          </a:p>
          <a:p>
            <a:r>
              <a:rPr lang="en-US" altLang="ja-JP" sz="4800" b="1" dirty="0">
                <a:solidFill>
                  <a:prstClr val="black"/>
                </a:solidFill>
                <a:highlight>
                  <a:srgbClr val="FFFF00"/>
                </a:highlight>
                <a:latin typeface="+mj-ea"/>
                <a:ea typeface="+mj-ea"/>
              </a:rPr>
              <a:t>E</a:t>
            </a:r>
            <a:r>
              <a:rPr lang="ja-JP" altLang="en-US" sz="4062" b="1" dirty="0">
                <a:solidFill>
                  <a:prstClr val="black"/>
                </a:solidFill>
                <a:highlight>
                  <a:srgbClr val="FFFF00"/>
                </a:highlight>
                <a:latin typeface="+mj-ea"/>
                <a:ea typeface="+mj-ea"/>
              </a:rPr>
              <a:t>　右回転</a:t>
            </a:r>
            <a:endParaRPr lang="ja-JP" altLang="en-US" sz="1662" b="1" dirty="0">
              <a:solidFill>
                <a:prstClr val="black"/>
              </a:solidFill>
              <a:highlight>
                <a:srgbClr val="FFFF00"/>
              </a:highlight>
              <a:latin typeface="+mj-ea"/>
              <a:ea typeface="+mj-ea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B140ED0-E64D-600F-912A-038DF0F00676}"/>
              </a:ext>
            </a:extLst>
          </p:cNvPr>
          <p:cNvSpPr txBox="1"/>
          <p:nvPr/>
        </p:nvSpPr>
        <p:spPr>
          <a:xfrm>
            <a:off x="369106" y="5875958"/>
            <a:ext cx="8622734" cy="6036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22041">
              <a:defRPr/>
            </a:pPr>
            <a:r>
              <a:rPr kumimoji="1" lang="en-US" altLang="ja-JP" sz="3323" b="1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  <a:hlinkClick r:id="rId2"/>
              </a:rPr>
              <a:t>https://note.com/muramune/n/n444f4eeca7eb</a:t>
            </a:r>
            <a:endParaRPr kumimoji="1" lang="en-US" altLang="ja-JP" sz="3323" b="1" dirty="0">
              <a:solidFill>
                <a:prstClr val="black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pic>
        <p:nvPicPr>
          <p:cNvPr id="6" name="コンテンツ プレースホルダー 4">
            <a:extLst>
              <a:ext uri="{FF2B5EF4-FFF2-40B4-BE49-F238E27FC236}">
                <a16:creationId xmlns:a16="http://schemas.microsoft.com/office/drawing/2014/main" id="{80782D66-F8DF-AF98-1560-8C6C57C56E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45" b="15067"/>
          <a:stretch/>
        </p:blipFill>
        <p:spPr>
          <a:xfrm>
            <a:off x="4274148" y="2332407"/>
            <a:ext cx="4367438" cy="2723707"/>
          </a:xfrm>
          <a:prstGeom prst="rect">
            <a:avLst/>
          </a:prstGeom>
        </p:spPr>
      </p:pic>
      <p:sp>
        <p:nvSpPr>
          <p:cNvPr id="7" name="楕円 6">
            <a:extLst>
              <a:ext uri="{FF2B5EF4-FFF2-40B4-BE49-F238E27FC236}">
                <a16:creationId xmlns:a16="http://schemas.microsoft.com/office/drawing/2014/main" id="{A33B212A-7C0E-2EFA-3970-86580A7E546E}"/>
              </a:ext>
            </a:extLst>
          </p:cNvPr>
          <p:cNvSpPr/>
          <p:nvPr/>
        </p:nvSpPr>
        <p:spPr>
          <a:xfrm>
            <a:off x="6512769" y="3107625"/>
            <a:ext cx="645966" cy="645966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62"/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5BDA6DE2-566F-83D8-04FB-ECA15389BFFB}"/>
              </a:ext>
            </a:extLst>
          </p:cNvPr>
          <p:cNvSpPr/>
          <p:nvPr/>
        </p:nvSpPr>
        <p:spPr>
          <a:xfrm>
            <a:off x="5984155" y="3107625"/>
            <a:ext cx="645966" cy="64596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62"/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F9616FBE-65CC-208C-6DF5-B64CB1288E00}"/>
              </a:ext>
            </a:extLst>
          </p:cNvPr>
          <p:cNvSpPr/>
          <p:nvPr/>
        </p:nvSpPr>
        <p:spPr>
          <a:xfrm>
            <a:off x="5342853" y="3106189"/>
            <a:ext cx="645966" cy="645966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62"/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E4BB43EF-5F35-45F8-3986-389857760D45}"/>
              </a:ext>
            </a:extLst>
          </p:cNvPr>
          <p:cNvSpPr/>
          <p:nvPr/>
        </p:nvSpPr>
        <p:spPr>
          <a:xfrm>
            <a:off x="5464869" y="3619373"/>
            <a:ext cx="645966" cy="64596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62"/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97D9A18A-4AC4-BD30-9940-413812D90926}"/>
              </a:ext>
            </a:extLst>
          </p:cNvPr>
          <p:cNvSpPr/>
          <p:nvPr/>
        </p:nvSpPr>
        <p:spPr>
          <a:xfrm>
            <a:off x="6761466" y="3612884"/>
            <a:ext cx="645966" cy="64596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62"/>
          </a:p>
        </p:txBody>
      </p:sp>
    </p:spTree>
    <p:extLst>
      <p:ext uri="{BB962C8B-B14F-4D97-AF65-F5344CB8AC3E}">
        <p14:creationId xmlns:p14="http://schemas.microsoft.com/office/powerpoint/2010/main" val="1580417571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B98AD60-7A71-9C71-08AF-E9BE00F36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1354" y="1087400"/>
            <a:ext cx="7633742" cy="1492132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/>
              <a:t>では、さっそく</a:t>
            </a:r>
            <a:br>
              <a:rPr kumimoji="1" lang="en-US" altLang="ja-JP" dirty="0"/>
            </a:br>
            <a:r>
              <a:rPr kumimoji="1" lang="ja-JP" altLang="en-US" dirty="0"/>
              <a:t>メタバースの体験画面を</a:t>
            </a:r>
            <a:br>
              <a:rPr kumimoji="1" lang="en-US" altLang="ja-JP" dirty="0"/>
            </a:br>
            <a:r>
              <a:rPr kumimoji="1" lang="ja-JP" altLang="en-US" dirty="0"/>
              <a:t>実際にお見せします！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044AE75-E759-A9C5-B1E5-4AC78F34B4DD}"/>
              </a:ext>
            </a:extLst>
          </p:cNvPr>
          <p:cNvSpPr txBox="1"/>
          <p:nvPr/>
        </p:nvSpPr>
        <p:spPr>
          <a:xfrm>
            <a:off x="595911" y="5045533"/>
            <a:ext cx="8622734" cy="6036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22041">
              <a:defRPr/>
            </a:pPr>
            <a:r>
              <a:rPr kumimoji="1" lang="en-US" altLang="ja-JP" sz="3200" b="1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  <a:hlinkClick r:id="rId2"/>
              </a:rPr>
              <a:t>https://note.com/muramune/n/n444f4eeca7eb</a:t>
            </a:r>
            <a:endParaRPr kumimoji="1" lang="en-US" altLang="ja-JP" sz="3200" b="1" dirty="0">
              <a:solidFill>
                <a:prstClr val="black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388555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D9A6099-C581-F1CA-2508-00A448EDD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8095472" cy="1325563"/>
          </a:xfrm>
        </p:spPr>
        <p:txBody>
          <a:bodyPr>
            <a:noAutofit/>
          </a:bodyPr>
          <a:lstStyle/>
          <a:p>
            <a:r>
              <a:rPr kumimoji="1" lang="ja-JP" altLang="en-US" sz="4000" dirty="0"/>
              <a:t>４，インバウンド用の</a:t>
            </a:r>
            <a:br>
              <a:rPr kumimoji="1" lang="en-US" altLang="ja-JP" sz="4000" dirty="0"/>
            </a:br>
            <a:r>
              <a:rPr kumimoji="1" lang="ja-JP" altLang="en-US" sz="4000" dirty="0"/>
              <a:t>　　多言語案内アプリ</a:t>
            </a:r>
          </a:p>
        </p:txBody>
      </p:sp>
      <p:pic>
        <p:nvPicPr>
          <p:cNvPr id="1026" name="Picture 2" descr="困っている人（男）のイラスト">
            <a:extLst>
              <a:ext uri="{FF2B5EF4-FFF2-40B4-BE49-F238E27FC236}">
                <a16:creationId xmlns:a16="http://schemas.microsoft.com/office/drawing/2014/main" id="{331A12DB-97D2-2256-6301-1272E91652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99" y="3429000"/>
            <a:ext cx="2574132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吹き出し: 角を丸めた四角形 3">
            <a:extLst>
              <a:ext uri="{FF2B5EF4-FFF2-40B4-BE49-F238E27FC236}">
                <a16:creationId xmlns:a16="http://schemas.microsoft.com/office/drawing/2014/main" id="{DCE94484-5C59-7E86-C06D-07B977BC0B87}"/>
              </a:ext>
            </a:extLst>
          </p:cNvPr>
          <p:cNvSpPr/>
          <p:nvPr/>
        </p:nvSpPr>
        <p:spPr>
          <a:xfrm>
            <a:off x="3193075" y="1610455"/>
            <a:ext cx="5633684" cy="4469363"/>
          </a:xfrm>
          <a:prstGeom prst="wedgeRoundRectCallout">
            <a:avLst>
              <a:gd name="adj1" fmla="val -59357"/>
              <a:gd name="adj2" fmla="val 29306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br>
              <a:rPr kumimoji="1" lang="en-US" altLang="ja-JP" sz="2800" dirty="0">
                <a:solidFill>
                  <a:schemeClr val="tx1"/>
                </a:solidFill>
              </a:rPr>
            </a:br>
            <a:r>
              <a:rPr kumimoji="1" lang="ja-JP" altLang="en-US" sz="2800" dirty="0">
                <a:solidFill>
                  <a:schemeClr val="tx1"/>
                </a:solidFill>
              </a:rPr>
              <a:t>観光地の多言語対応では</a:t>
            </a:r>
            <a:endParaRPr kumimoji="1" lang="en-US" altLang="ja-JP" sz="2800" dirty="0">
              <a:solidFill>
                <a:schemeClr val="tx1"/>
              </a:solidFill>
            </a:endParaRPr>
          </a:p>
          <a:p>
            <a:r>
              <a:rPr kumimoji="1" lang="ja-JP" altLang="en-US" sz="2800" dirty="0">
                <a:solidFill>
                  <a:schemeClr val="tx1"/>
                </a:solidFill>
              </a:rPr>
              <a:t>補助金などの予算がつくけど</a:t>
            </a:r>
            <a:endParaRPr kumimoji="1" lang="en-US" altLang="ja-JP" sz="2400" dirty="0">
              <a:solidFill>
                <a:schemeClr val="tx1"/>
              </a:solidFill>
            </a:endParaRPr>
          </a:p>
          <a:p>
            <a:endParaRPr kumimoji="1" lang="en-US" altLang="ja-JP" sz="2400" dirty="0">
              <a:solidFill>
                <a:schemeClr val="tx1"/>
              </a:solidFill>
            </a:endParaRPr>
          </a:p>
          <a:p>
            <a:r>
              <a:rPr kumimoji="1" lang="ja-JP" altLang="en-US" sz="3200" b="1" dirty="0">
                <a:solidFill>
                  <a:schemeClr val="tx1"/>
                </a:solidFill>
              </a:rPr>
              <a:t>①多言語の人材がいない</a:t>
            </a:r>
            <a:endParaRPr kumimoji="1" lang="en-US" altLang="ja-JP" sz="3200" b="1" dirty="0">
              <a:solidFill>
                <a:schemeClr val="tx1"/>
              </a:solidFill>
            </a:endParaRPr>
          </a:p>
          <a:p>
            <a:r>
              <a:rPr kumimoji="1" lang="ja-JP" altLang="en-US" sz="3200" b="1" dirty="0">
                <a:solidFill>
                  <a:schemeClr val="tx1"/>
                </a:solidFill>
              </a:rPr>
              <a:t>②予算が少ないので安く</a:t>
            </a:r>
            <a:endParaRPr kumimoji="1" lang="en-US" altLang="ja-JP" sz="3200" b="1" dirty="0">
              <a:solidFill>
                <a:schemeClr val="tx1"/>
              </a:solidFill>
            </a:endParaRPr>
          </a:p>
          <a:p>
            <a:br>
              <a:rPr kumimoji="1" lang="en-US" altLang="ja-JP" sz="2800" dirty="0">
                <a:solidFill>
                  <a:schemeClr val="tx1"/>
                </a:solidFill>
              </a:rPr>
            </a:br>
            <a:r>
              <a:rPr kumimoji="1" lang="ja-JP" altLang="en-US" sz="2800" dirty="0">
                <a:solidFill>
                  <a:schemeClr val="tx1"/>
                </a:solidFill>
              </a:rPr>
              <a:t>それを解決できる方法をやってみたいなあ。</a:t>
            </a:r>
            <a:endParaRPr kumimoji="1" lang="en-US" altLang="ja-JP" sz="2800" dirty="0">
              <a:solidFill>
                <a:schemeClr val="tx1"/>
              </a:solidFill>
            </a:endParaRPr>
          </a:p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250643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D0D4993-70F9-8E36-134A-36C271277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東武動物公園に</a:t>
            </a:r>
            <a:br>
              <a:rPr kumimoji="1" lang="en-US" altLang="ja-JP" dirty="0"/>
            </a:br>
            <a:r>
              <a:rPr kumimoji="1" lang="ja-JP" altLang="en-US" dirty="0"/>
              <a:t>ウクライナ避難民１００人を招待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598A6A40-9768-AB5B-03DE-7C9FE53EC1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242" t="5410" r="-1"/>
          <a:stretch/>
        </p:blipFill>
        <p:spPr>
          <a:xfrm>
            <a:off x="4536658" y="2133631"/>
            <a:ext cx="4193423" cy="4618867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38652123-BF8C-DB48-6CB0-370EB25602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681392"/>
            <a:ext cx="4158082" cy="452239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275201C5-5940-130C-F5A7-93554FC04D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75" y="4460033"/>
            <a:ext cx="2190143" cy="2397967"/>
          </a:xfrm>
          <a:prstGeom prst="rect">
            <a:avLst/>
          </a:prstGeom>
        </p:spPr>
      </p:pic>
      <p:sp>
        <p:nvSpPr>
          <p:cNvPr id="10" name="吹き出し: 角を丸めた四角形 9">
            <a:extLst>
              <a:ext uri="{FF2B5EF4-FFF2-40B4-BE49-F238E27FC236}">
                <a16:creationId xmlns:a16="http://schemas.microsoft.com/office/drawing/2014/main" id="{F486D27B-5A99-6814-D7F8-5FCE094C1F15}"/>
              </a:ext>
            </a:extLst>
          </p:cNvPr>
          <p:cNvSpPr/>
          <p:nvPr/>
        </p:nvSpPr>
        <p:spPr>
          <a:xfrm>
            <a:off x="681135" y="2757579"/>
            <a:ext cx="3545633" cy="1492132"/>
          </a:xfrm>
          <a:prstGeom prst="wedgeRoundRectCallout">
            <a:avLst>
              <a:gd name="adj1" fmla="val 8114"/>
              <a:gd name="adj2" fmla="val 75007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>
                <a:solidFill>
                  <a:schemeClr val="tx1"/>
                </a:solidFill>
              </a:rPr>
              <a:t>ウクライナ語の</a:t>
            </a:r>
            <a:endParaRPr kumimoji="1" lang="en-US" altLang="ja-JP" sz="2800" dirty="0">
              <a:solidFill>
                <a:schemeClr val="tx1"/>
              </a:solidFill>
            </a:endParaRPr>
          </a:p>
          <a:p>
            <a:pPr algn="ctr"/>
            <a:r>
              <a:rPr kumimoji="1" lang="ja-JP" altLang="en-US" sz="2800" dirty="0">
                <a:solidFill>
                  <a:schemeClr val="tx1"/>
                </a:solidFill>
              </a:rPr>
              <a:t>解説アプリを</a:t>
            </a:r>
            <a:endParaRPr kumimoji="1" lang="en-US" altLang="ja-JP" sz="2800" dirty="0">
              <a:solidFill>
                <a:schemeClr val="tx1"/>
              </a:solidFill>
            </a:endParaRPr>
          </a:p>
          <a:p>
            <a:pPr algn="ctr"/>
            <a:r>
              <a:rPr kumimoji="1" lang="ja-JP" altLang="en-US" sz="2800" dirty="0">
                <a:solidFill>
                  <a:schemeClr val="tx1"/>
                </a:solidFill>
              </a:rPr>
              <a:t>２日間で自作</a:t>
            </a:r>
          </a:p>
        </p:txBody>
      </p:sp>
    </p:spTree>
    <p:extLst>
      <p:ext uri="{BB962C8B-B14F-4D97-AF65-F5344CB8AC3E}">
        <p14:creationId xmlns:p14="http://schemas.microsoft.com/office/powerpoint/2010/main" val="11221090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B98AD60-7A71-9C71-08AF-E9BE00F36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128" y="312959"/>
            <a:ext cx="8874063" cy="1492132"/>
          </a:xfrm>
        </p:spPr>
        <p:txBody>
          <a:bodyPr>
            <a:normAutofit fontScale="90000"/>
          </a:bodyPr>
          <a:lstStyle/>
          <a:p>
            <a:r>
              <a:rPr kumimoji="1" lang="ja-JP" altLang="en-US" sz="4400" dirty="0"/>
              <a:t>東武・多言語観光案内アプリ開発</a:t>
            </a:r>
            <a:br>
              <a:rPr kumimoji="1" lang="en-US" altLang="ja-JP" dirty="0"/>
            </a:br>
            <a:br>
              <a:rPr kumimoji="1" lang="en-US" altLang="ja-JP" sz="2700" dirty="0"/>
            </a:br>
            <a:r>
              <a:rPr kumimoji="1" lang="ja-JP" altLang="en-US" sz="3600" dirty="0"/>
              <a:t>東武動物公園ウクライナ版</a:t>
            </a:r>
            <a:br>
              <a:rPr kumimoji="1" lang="en-US" altLang="ja-JP" sz="3600" dirty="0"/>
            </a:br>
            <a:r>
              <a:rPr kumimoji="1" lang="en-US" altLang="ja-JP" sz="3600" dirty="0"/>
              <a:t>https://tobuzoo-ua.com/</a:t>
            </a:r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E2730880-1CE0-871D-E9F2-6846E117AB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6215" y="2397967"/>
            <a:ext cx="2213414" cy="4307338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DFC8F284-2F28-C638-D44D-2AB01BC43D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9628" y="2397968"/>
            <a:ext cx="2224421" cy="4307338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12E2DD85-8871-7C22-2D9F-CFFC9E5BBC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1816" y="2359894"/>
            <a:ext cx="2178453" cy="434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182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B98AD60-7A71-9C71-08AF-E9BE00F36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1354" y="602208"/>
            <a:ext cx="7633742" cy="1492132"/>
          </a:xfrm>
        </p:spPr>
        <p:txBody>
          <a:bodyPr>
            <a:normAutofit fontScale="90000"/>
          </a:bodyPr>
          <a:lstStyle/>
          <a:p>
            <a:r>
              <a:rPr kumimoji="1" lang="ja-JP" altLang="en-US" sz="4000" dirty="0"/>
              <a:t>では、さっそく、その時の</a:t>
            </a:r>
            <a:br>
              <a:rPr kumimoji="1" lang="en-US" altLang="ja-JP" sz="4000" dirty="0"/>
            </a:br>
            <a:r>
              <a:rPr kumimoji="1" lang="ja-JP" altLang="en-US" sz="4000" dirty="0"/>
              <a:t>多言語の観光案内アプリ</a:t>
            </a:r>
            <a:br>
              <a:rPr kumimoji="1" lang="en-US" altLang="ja-JP" sz="4000" dirty="0"/>
            </a:br>
            <a:r>
              <a:rPr kumimoji="1" lang="ja-JP" altLang="en-US" sz="4000" dirty="0"/>
              <a:t>を実際にお見せします！</a:t>
            </a:r>
            <a:br>
              <a:rPr kumimoji="1" lang="en-US" altLang="ja-JP" sz="4000" dirty="0"/>
            </a:br>
            <a:r>
              <a:rPr kumimoji="1" lang="ja-JP" altLang="en-US" sz="4400" dirty="0">
                <a:solidFill>
                  <a:srgbClr val="0070C0"/>
                </a:solidFill>
              </a:rPr>
              <a:t>東武動物公園ウクライナ版</a:t>
            </a: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r>
              <a:rPr kumimoji="1" lang="en-US" altLang="ja-JP" sz="5400" dirty="0"/>
              <a:t>https://tobuzoo-ua.com/</a:t>
            </a:r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FAB7408-F7E7-1623-F548-F58B18EC6F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1827" y="2800565"/>
            <a:ext cx="2640346" cy="2677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2926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20C553E-FA92-6279-0D42-C7CABAD36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/>
              <a:t>詳細のお問い合わせ先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02FAC0A-CBF9-DCEE-CC60-1DBEB9A6B3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2734" y="3937518"/>
            <a:ext cx="7633742" cy="2538097"/>
          </a:xfrm>
        </p:spPr>
        <p:txBody>
          <a:bodyPr>
            <a:normAutofit/>
          </a:bodyPr>
          <a:lstStyle/>
          <a:p>
            <a:pPr marL="0" marR="0" indent="0" algn="l" latinLnBrk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2400" b="0" i="0" dirty="0">
                <a:solidFill>
                  <a:schemeClr val="tx1"/>
                </a:solidFill>
                <a:effectLst/>
                <a:latin typeface="Jun 201"/>
              </a:rPr>
              <a:t>東武トップツアーズ株式会社 全国支援室</a:t>
            </a:r>
          </a:p>
          <a:p>
            <a:pPr marL="0" marR="0" indent="0" algn="l" latinLnBrk="0">
              <a:spcBef>
                <a:spcPts val="0"/>
              </a:spcBef>
              <a:spcAft>
                <a:spcPts val="0"/>
              </a:spcAft>
              <a:buNone/>
            </a:pPr>
            <a:endParaRPr lang="en-US" altLang="ja-JP" sz="1600" b="0" i="0" dirty="0">
              <a:solidFill>
                <a:schemeClr val="tx1"/>
              </a:solidFill>
              <a:effectLst/>
              <a:latin typeface="Jun 201"/>
            </a:endParaRPr>
          </a:p>
          <a:p>
            <a:pPr marL="0" marR="0" indent="0" algn="l" latinLnBrk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ja-JP" b="0" i="0" dirty="0">
                <a:solidFill>
                  <a:schemeClr val="tx1"/>
                </a:solidFill>
                <a:effectLst/>
                <a:latin typeface="Jun 201"/>
              </a:rPr>
              <a:t>TEL:03-5348-3509</a:t>
            </a:r>
            <a:endParaRPr lang="ja-JP" altLang="en-US" b="0" i="0" dirty="0">
              <a:solidFill>
                <a:schemeClr val="tx1"/>
              </a:solidFill>
              <a:effectLst/>
              <a:latin typeface="Jun 201"/>
            </a:endParaRPr>
          </a:p>
          <a:p>
            <a:pPr marL="0" marR="0" indent="0" algn="l" latinLnBrk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b="0" i="0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（</a:t>
            </a:r>
            <a:r>
              <a:rPr lang="ja-JP" altLang="en-US" b="0" i="0" dirty="0">
                <a:solidFill>
                  <a:schemeClr val="tx1"/>
                </a:solidFill>
                <a:effectLst/>
                <a:latin typeface="Jun 201"/>
              </a:rPr>
              <a:t>平日</a:t>
            </a:r>
            <a:r>
              <a:rPr lang="en-US" altLang="ja-JP" b="0" i="0" dirty="0">
                <a:solidFill>
                  <a:schemeClr val="tx1"/>
                </a:solidFill>
                <a:effectLst/>
                <a:latin typeface="Jun 201"/>
              </a:rPr>
              <a:t>9:30-18:30 </a:t>
            </a:r>
            <a:r>
              <a:rPr lang="ja-JP" altLang="en-US" b="0" i="0" dirty="0">
                <a:solidFill>
                  <a:schemeClr val="tx1"/>
                </a:solidFill>
                <a:effectLst/>
                <a:latin typeface="Jun 201"/>
              </a:rPr>
              <a:t>土日祝休業</a:t>
            </a:r>
            <a:r>
              <a:rPr lang="ja-JP" altLang="en-US" b="0" i="0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）</a:t>
            </a:r>
            <a:endParaRPr lang="ja-JP" altLang="en-US" b="0" i="0" dirty="0">
              <a:solidFill>
                <a:schemeClr val="tx1"/>
              </a:solidFill>
              <a:effectLst/>
              <a:latin typeface="Jun 201"/>
            </a:endParaRPr>
          </a:p>
          <a:p>
            <a:pPr marL="0" marR="0" indent="0" algn="l" latinLnBrk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b="0" i="0" dirty="0">
                <a:solidFill>
                  <a:schemeClr val="tx1"/>
                </a:solidFill>
                <a:effectLst/>
                <a:latin typeface="Jun 201"/>
              </a:rPr>
              <a:t>東京都新宿区新宿</a:t>
            </a:r>
            <a:r>
              <a:rPr lang="en-US" altLang="ja-JP" b="0" i="0" dirty="0">
                <a:solidFill>
                  <a:schemeClr val="tx1"/>
                </a:solidFill>
                <a:effectLst/>
                <a:latin typeface="Jun 201"/>
              </a:rPr>
              <a:t>7-5-25</a:t>
            </a:r>
            <a:r>
              <a:rPr lang="ja-JP" altLang="en-US" b="0" i="0" dirty="0">
                <a:solidFill>
                  <a:schemeClr val="tx1"/>
                </a:solidFill>
                <a:effectLst/>
                <a:latin typeface="Jun 201"/>
              </a:rPr>
              <a:t>　</a:t>
            </a:r>
          </a:p>
          <a:p>
            <a:pPr marL="0" marR="0" indent="0" algn="l" latinLnBrk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b="0" i="0" dirty="0">
                <a:solidFill>
                  <a:schemeClr val="tx1"/>
                </a:solidFill>
                <a:effectLst/>
                <a:latin typeface="Jun 201"/>
              </a:rPr>
              <a:t>西新宿プライムスクエア</a:t>
            </a:r>
            <a:r>
              <a:rPr lang="en-US" altLang="ja-JP" b="0" i="0" dirty="0">
                <a:solidFill>
                  <a:schemeClr val="tx1"/>
                </a:solidFill>
                <a:effectLst/>
                <a:latin typeface="Jun 201"/>
              </a:rPr>
              <a:t>16F</a:t>
            </a:r>
          </a:p>
          <a:p>
            <a:pPr marL="0" marR="0" indent="0" algn="l" latinLnBrk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ja-JP" b="0" i="0" dirty="0">
                <a:solidFill>
                  <a:schemeClr val="tx1"/>
                </a:solidFill>
                <a:effectLst/>
                <a:latin typeface="Jun 201"/>
              </a:rPr>
              <a:t>https://www.dx-tobu.com/</a:t>
            </a:r>
            <a:endParaRPr lang="ja-JP" altLang="en-US" b="0" i="0" dirty="0">
              <a:solidFill>
                <a:schemeClr val="tx1"/>
              </a:solidFill>
              <a:effectLst/>
              <a:latin typeface="Jun 201"/>
            </a:endParaRPr>
          </a:p>
          <a:p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91A353E1-9D9D-C017-A243-FFD776CBDF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856" y="1408923"/>
            <a:ext cx="3300704" cy="220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126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4E2DC9C-BE3E-B56F-7FFA-910B47B6C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5222" y="1905313"/>
            <a:ext cx="8515350" cy="1325563"/>
          </a:xfrm>
        </p:spPr>
        <p:txBody>
          <a:bodyPr>
            <a:noAutofit/>
          </a:bodyPr>
          <a:lstStyle/>
          <a:p>
            <a:r>
              <a:rPr lang="ja-JP" altLang="en-US" sz="4000" dirty="0"/>
              <a:t>１，ネットで観光地グッズ販売</a:t>
            </a:r>
            <a:br>
              <a:rPr lang="en-US" altLang="ja-JP" sz="4000" dirty="0"/>
            </a:br>
            <a:br>
              <a:rPr lang="en-US" altLang="ja-JP" sz="1800" dirty="0"/>
            </a:br>
            <a:r>
              <a:rPr lang="ja-JP" altLang="en-US" sz="4000" dirty="0"/>
              <a:t>２</a:t>
            </a:r>
            <a:r>
              <a:rPr kumimoji="1" lang="ja-JP" altLang="en-US" sz="4000" dirty="0"/>
              <a:t>，</a:t>
            </a:r>
            <a:r>
              <a:rPr kumimoji="1" lang="en-US" altLang="ja-JP" sz="4000" dirty="0"/>
              <a:t>SNS</a:t>
            </a:r>
            <a:r>
              <a:rPr kumimoji="1" lang="ja-JP" altLang="en-US" sz="4000" dirty="0"/>
              <a:t>の活用　</a:t>
            </a:r>
            <a:br>
              <a:rPr kumimoji="1" lang="en-US" altLang="ja-JP" sz="4000" dirty="0"/>
            </a:br>
            <a:r>
              <a:rPr kumimoji="1" lang="ja-JP" altLang="en-US" sz="4000" dirty="0"/>
              <a:t>　　インフルエンサー＆データ</a:t>
            </a:r>
            <a:br>
              <a:rPr kumimoji="1" lang="en-US" altLang="ja-JP" sz="4000" dirty="0"/>
            </a:br>
            <a:br>
              <a:rPr kumimoji="1" lang="en-US" altLang="ja-JP" sz="1800" dirty="0"/>
            </a:br>
            <a:r>
              <a:rPr kumimoji="1" lang="ja-JP" altLang="en-US" sz="4000" dirty="0"/>
              <a:t>３，観光地メタバース</a:t>
            </a:r>
            <a:br>
              <a:rPr kumimoji="1" lang="en-US" altLang="ja-JP" sz="4000" dirty="0"/>
            </a:br>
            <a:br>
              <a:rPr kumimoji="1" lang="en-US" altLang="ja-JP" sz="1800" dirty="0"/>
            </a:br>
            <a:r>
              <a:rPr kumimoji="1" lang="ja-JP" altLang="en-US" sz="4000" dirty="0"/>
              <a:t>４，インバウンド用の</a:t>
            </a:r>
            <a:br>
              <a:rPr kumimoji="1" lang="en-US" altLang="ja-JP" sz="4000" dirty="0"/>
            </a:br>
            <a:r>
              <a:rPr kumimoji="1" lang="ja-JP" altLang="en-US" sz="4000" dirty="0"/>
              <a:t>　　多言語観光案内アプリ</a:t>
            </a:r>
          </a:p>
        </p:txBody>
      </p:sp>
      <p:sp>
        <p:nvSpPr>
          <p:cNvPr id="3" name="タイトル 1">
            <a:extLst>
              <a:ext uri="{FF2B5EF4-FFF2-40B4-BE49-F238E27FC236}">
                <a16:creationId xmlns:a16="http://schemas.microsoft.com/office/drawing/2014/main" id="{E4B379F8-61AA-3979-A22E-85C8FC5D66A7}"/>
              </a:ext>
            </a:extLst>
          </p:cNvPr>
          <p:cNvSpPr txBox="1">
            <a:spLocks/>
          </p:cNvSpPr>
          <p:nvPr/>
        </p:nvSpPr>
        <p:spPr>
          <a:xfrm>
            <a:off x="883537" y="678511"/>
            <a:ext cx="7738814" cy="43949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5100" kern="1200" cap="all" spc="15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4400" b="1" dirty="0"/>
              <a:t>必ずできる観光デジタル化</a:t>
            </a:r>
          </a:p>
        </p:txBody>
      </p:sp>
    </p:spTree>
    <p:extLst>
      <p:ext uri="{BB962C8B-B14F-4D97-AF65-F5344CB8AC3E}">
        <p14:creationId xmlns:p14="http://schemas.microsoft.com/office/powerpoint/2010/main" val="24854815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D9A6099-C581-F1CA-2508-00A448EDD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8095472" cy="1325563"/>
          </a:xfrm>
        </p:spPr>
        <p:txBody>
          <a:bodyPr>
            <a:noAutofit/>
          </a:bodyPr>
          <a:lstStyle/>
          <a:p>
            <a:r>
              <a:rPr lang="ja-JP" altLang="en-US" sz="4000" dirty="0"/>
              <a:t>１</a:t>
            </a:r>
            <a:r>
              <a:rPr kumimoji="1" lang="ja-JP" altLang="en-US" sz="4000" dirty="0"/>
              <a:t>，ネットで観光地グッズ販売</a:t>
            </a:r>
          </a:p>
        </p:txBody>
      </p:sp>
      <p:pic>
        <p:nvPicPr>
          <p:cNvPr id="1026" name="Picture 2" descr="困っている人（男）のイラスト">
            <a:extLst>
              <a:ext uri="{FF2B5EF4-FFF2-40B4-BE49-F238E27FC236}">
                <a16:creationId xmlns:a16="http://schemas.microsoft.com/office/drawing/2014/main" id="{331A12DB-97D2-2256-6301-1272E91652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99" y="3429000"/>
            <a:ext cx="2574132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吹き出し: 角を丸めた四角形 3">
            <a:extLst>
              <a:ext uri="{FF2B5EF4-FFF2-40B4-BE49-F238E27FC236}">
                <a16:creationId xmlns:a16="http://schemas.microsoft.com/office/drawing/2014/main" id="{DCE94484-5C59-7E86-C06D-07B977BC0B87}"/>
              </a:ext>
            </a:extLst>
          </p:cNvPr>
          <p:cNvSpPr/>
          <p:nvPr/>
        </p:nvSpPr>
        <p:spPr>
          <a:xfrm>
            <a:off x="3193075" y="1610455"/>
            <a:ext cx="5546391" cy="4469363"/>
          </a:xfrm>
          <a:prstGeom prst="wedgeRoundRectCallout">
            <a:avLst>
              <a:gd name="adj1" fmla="val -59357"/>
              <a:gd name="adj2" fmla="val 29306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br>
              <a:rPr kumimoji="1" lang="en-US" altLang="ja-JP" sz="2800" dirty="0">
                <a:solidFill>
                  <a:schemeClr val="tx1"/>
                </a:solidFill>
              </a:rPr>
            </a:br>
            <a:r>
              <a:rPr kumimoji="1" lang="ja-JP" altLang="en-US" sz="2800" dirty="0">
                <a:solidFill>
                  <a:schemeClr val="tx1"/>
                </a:solidFill>
              </a:rPr>
              <a:t>観光地グッズを作り、ネットで売りたいけど・・・・</a:t>
            </a:r>
            <a:endParaRPr kumimoji="1" lang="en-US" altLang="ja-JP" sz="2800" dirty="0">
              <a:solidFill>
                <a:schemeClr val="tx1"/>
              </a:solidFill>
            </a:endParaRPr>
          </a:p>
          <a:p>
            <a:endParaRPr kumimoji="1" lang="en-US" altLang="ja-JP" sz="2800" dirty="0">
              <a:solidFill>
                <a:schemeClr val="tx1"/>
              </a:solidFill>
            </a:endParaRPr>
          </a:p>
          <a:p>
            <a:r>
              <a:rPr kumimoji="1" lang="ja-JP" altLang="en-US" sz="3200" b="1" dirty="0">
                <a:solidFill>
                  <a:schemeClr val="tx1"/>
                </a:solidFill>
              </a:rPr>
              <a:t>①在庫リスクをゼロに</a:t>
            </a:r>
            <a:endParaRPr kumimoji="1" lang="en-US" altLang="ja-JP" sz="3200" b="1" dirty="0">
              <a:solidFill>
                <a:schemeClr val="tx1"/>
              </a:solidFill>
            </a:endParaRPr>
          </a:p>
          <a:p>
            <a:r>
              <a:rPr kumimoji="1" lang="ja-JP" altLang="en-US" sz="3200" b="1" dirty="0">
                <a:solidFill>
                  <a:schemeClr val="tx1"/>
                </a:solidFill>
              </a:rPr>
              <a:t>②発想や決済の手間をゼロ</a:t>
            </a:r>
            <a:endParaRPr kumimoji="1" lang="en-US" altLang="ja-JP" sz="3200" b="1" dirty="0">
              <a:solidFill>
                <a:schemeClr val="tx1"/>
              </a:solidFill>
            </a:endParaRPr>
          </a:p>
          <a:p>
            <a:r>
              <a:rPr kumimoji="1" lang="ja-JP" altLang="en-US" sz="3200" b="1" dirty="0">
                <a:solidFill>
                  <a:schemeClr val="tx1"/>
                </a:solidFill>
              </a:rPr>
              <a:t>が困る。</a:t>
            </a:r>
            <a:endParaRPr kumimoji="1" lang="en-US" altLang="ja-JP" sz="3200" b="1" dirty="0">
              <a:solidFill>
                <a:schemeClr val="tx1"/>
              </a:solidFill>
            </a:endParaRPr>
          </a:p>
          <a:p>
            <a:br>
              <a:rPr kumimoji="1" lang="en-US" altLang="ja-JP" sz="2800" dirty="0">
                <a:solidFill>
                  <a:schemeClr val="tx1"/>
                </a:solidFill>
              </a:rPr>
            </a:br>
            <a:r>
              <a:rPr kumimoji="1" lang="ja-JP" altLang="en-US" sz="2800" dirty="0">
                <a:solidFill>
                  <a:schemeClr val="tx1"/>
                </a:solidFill>
              </a:rPr>
              <a:t>それを解決できたら、ぜひ、やってみたいなあ。</a:t>
            </a:r>
            <a:endParaRPr kumimoji="1" lang="en-US" altLang="ja-JP" sz="2800" dirty="0">
              <a:solidFill>
                <a:schemeClr val="tx1"/>
              </a:solidFill>
            </a:endParaRPr>
          </a:p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068065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タイトル 1">
            <a:extLst>
              <a:ext uri="{FF2B5EF4-FFF2-40B4-BE49-F238E27FC236}">
                <a16:creationId xmlns:a16="http://schemas.microsoft.com/office/drawing/2014/main" id="{9AC0007F-8667-5BC6-EA95-0FC4ABC10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在庫ゼロ、発送手間ゼロの観光グッズのネット販売①</a:t>
            </a: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17AC6B96-EAB4-94D2-C7E5-8A81092EB8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19" b="32375"/>
          <a:stretch/>
        </p:blipFill>
        <p:spPr>
          <a:xfrm>
            <a:off x="571500" y="2070459"/>
            <a:ext cx="8339455" cy="4237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1313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C52B250-BE56-C536-6760-6C07D3C57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在庫ゼロ、発送手間ゼロの観光グッズのネット販売②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1B078A8-13AD-E514-D767-067ECC5747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40" r="1" b="2574"/>
          <a:stretch/>
        </p:blipFill>
        <p:spPr>
          <a:xfrm>
            <a:off x="569167" y="2530706"/>
            <a:ext cx="4022188" cy="2761429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36752664-3024-6D41-8111-BF3C0ECA94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1" y="2530706"/>
            <a:ext cx="4093412" cy="2761429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A3D61C9-EACD-12A4-585A-4423CC1B079F}"/>
              </a:ext>
            </a:extLst>
          </p:cNvPr>
          <p:cNvSpPr txBox="1"/>
          <p:nvPr/>
        </p:nvSpPr>
        <p:spPr>
          <a:xfrm>
            <a:off x="914007" y="5644618"/>
            <a:ext cx="77514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/>
              <a:t>他にも、スマホケース、クリアファイル、エコバック</a:t>
            </a:r>
            <a:endParaRPr kumimoji="1" lang="en-US" altLang="ja-JP" sz="2400" dirty="0"/>
          </a:p>
          <a:p>
            <a:r>
              <a:rPr kumimoji="1" lang="ja-JP" altLang="en-US" sz="2400" dirty="0"/>
              <a:t>　イベント用のハッピ、タオル、シール　など</a:t>
            </a:r>
          </a:p>
        </p:txBody>
      </p:sp>
    </p:spTree>
    <p:extLst>
      <p:ext uri="{BB962C8B-B14F-4D97-AF65-F5344CB8AC3E}">
        <p14:creationId xmlns:p14="http://schemas.microsoft.com/office/powerpoint/2010/main" val="14158341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タイトル 1">
            <a:extLst>
              <a:ext uri="{FF2B5EF4-FFF2-40B4-BE49-F238E27FC236}">
                <a16:creationId xmlns:a16="http://schemas.microsoft.com/office/drawing/2014/main" id="{9AC0007F-8667-5BC6-EA95-0FC4ABC10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在庫ゼロ、発送手間ゼロの観光グッズのネット販売➂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34DCE727-D53E-395A-38A7-71C4798339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1861616"/>
            <a:ext cx="1897226" cy="1897226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9D11797B-24CC-7C43-E922-464ED4B31A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590" y="1861616"/>
            <a:ext cx="1979026" cy="1979026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0A6E8279-76B4-2E3B-0270-ECA9316C44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476" y="4099819"/>
            <a:ext cx="3576286" cy="2375796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C9217787-3FFC-8C54-56B1-DE2C67CA0C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492" y="1848715"/>
            <a:ext cx="2004828" cy="2004828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4C6CE690-8F23-33D1-0915-E4D99C6B23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996" y="1861616"/>
            <a:ext cx="1897226" cy="1897226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4F5805E7-4329-B5D8-A75F-6EFC6F76567D}"/>
              </a:ext>
            </a:extLst>
          </p:cNvPr>
          <p:cNvSpPr txBox="1"/>
          <p:nvPr/>
        </p:nvSpPr>
        <p:spPr>
          <a:xfrm>
            <a:off x="4540516" y="4732609"/>
            <a:ext cx="4380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/>
              <a:t>あなたの観光地、施設、旅館、</a:t>
            </a:r>
            <a:endParaRPr kumimoji="1" lang="en-US" altLang="ja-JP" sz="2400" b="1" dirty="0"/>
          </a:p>
          <a:p>
            <a:r>
              <a:rPr kumimoji="1" lang="ja-JP" altLang="en-US" sz="2400" b="1" dirty="0"/>
              <a:t>会社の「ゆるキャラ」を</a:t>
            </a:r>
            <a:endParaRPr kumimoji="1" lang="en-US" altLang="ja-JP" sz="2400" b="1" dirty="0"/>
          </a:p>
          <a:p>
            <a:r>
              <a:rPr kumimoji="1" lang="en-US" altLang="ja-JP" sz="2400" b="1" dirty="0"/>
              <a:t>AI</a:t>
            </a:r>
            <a:r>
              <a:rPr kumimoji="1" lang="ja-JP" altLang="en-US" sz="2400" b="1" dirty="0"/>
              <a:t>で１分で作ります！</a:t>
            </a:r>
            <a:endParaRPr kumimoji="1" lang="en-US" altLang="ja-JP" sz="2400" b="1" dirty="0"/>
          </a:p>
        </p:txBody>
      </p:sp>
    </p:spTree>
    <p:extLst>
      <p:ext uri="{BB962C8B-B14F-4D97-AF65-F5344CB8AC3E}">
        <p14:creationId xmlns:p14="http://schemas.microsoft.com/office/powerpoint/2010/main" val="16621630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タイトル 1">
            <a:extLst>
              <a:ext uri="{FF2B5EF4-FFF2-40B4-BE49-F238E27FC236}">
                <a16:creationId xmlns:a16="http://schemas.microsoft.com/office/drawing/2014/main" id="{9AC0007F-8667-5BC6-EA95-0FC4ABC10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在庫ゼロ、発送手間ゼロの観光グッズのネット販売④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4F5805E7-4329-B5D8-A75F-6EFC6F76567D}"/>
              </a:ext>
            </a:extLst>
          </p:cNvPr>
          <p:cNvSpPr txBox="1"/>
          <p:nvPr/>
        </p:nvSpPr>
        <p:spPr>
          <a:xfrm>
            <a:off x="1096007" y="2226724"/>
            <a:ext cx="7319243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b="1" dirty="0">
                <a:solidFill>
                  <a:srgbClr val="FF0000"/>
                </a:solidFill>
              </a:rPr>
              <a:t>さあ、今から実践！</a:t>
            </a:r>
            <a:endParaRPr kumimoji="1" lang="en-US" altLang="ja-JP" sz="4000" b="1" dirty="0">
              <a:solidFill>
                <a:srgbClr val="FF0000"/>
              </a:solidFill>
            </a:endParaRPr>
          </a:p>
          <a:p>
            <a:endParaRPr kumimoji="1" lang="en-US" altLang="ja-JP" b="1" dirty="0">
              <a:solidFill>
                <a:srgbClr val="FF0000"/>
              </a:solidFill>
            </a:endParaRPr>
          </a:p>
          <a:p>
            <a:r>
              <a:rPr kumimoji="1" lang="ja-JP" altLang="en-US" sz="4000" b="1" dirty="0"/>
              <a:t>あなたの観光地、施設、旅館、</a:t>
            </a:r>
            <a:endParaRPr kumimoji="1" lang="en-US" altLang="ja-JP" sz="4000" b="1" dirty="0"/>
          </a:p>
          <a:p>
            <a:r>
              <a:rPr kumimoji="1" lang="ja-JP" altLang="en-US" sz="4000" b="1" dirty="0"/>
              <a:t>会社の「ゆるキャラ」を</a:t>
            </a:r>
            <a:endParaRPr kumimoji="1" lang="en-US" altLang="ja-JP" sz="4000" b="1" dirty="0"/>
          </a:p>
          <a:p>
            <a:r>
              <a:rPr kumimoji="1" lang="en-US" altLang="ja-JP" sz="4000" b="1" dirty="0">
                <a:solidFill>
                  <a:srgbClr val="FF0000"/>
                </a:solidFill>
              </a:rPr>
              <a:t>AI</a:t>
            </a:r>
            <a:r>
              <a:rPr kumimoji="1" lang="ja-JP" altLang="en-US" sz="4000" b="1" dirty="0">
                <a:solidFill>
                  <a:srgbClr val="FF0000"/>
                </a:solidFill>
              </a:rPr>
              <a:t>で１分</a:t>
            </a:r>
            <a:r>
              <a:rPr kumimoji="1" lang="ja-JP" altLang="en-US" sz="4000" b="1" dirty="0"/>
              <a:t>で作ります！</a:t>
            </a:r>
            <a:endParaRPr kumimoji="1" lang="en-US" altLang="ja-JP" sz="4000" b="1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B66AB31B-3054-BA95-A965-3590E892D4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691" y="4702628"/>
            <a:ext cx="1892559" cy="1892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8595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C52B250-BE56-C536-6760-6C07D3C57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在庫ゼロ、発送手間ゼロの観光グッズのネット販売⑤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030F642-D147-F578-866C-EC91C1EC8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5514" y="1947561"/>
            <a:ext cx="6466114" cy="3178011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01BCA14-2AF0-83CE-CD00-20278F3C551B}"/>
              </a:ext>
            </a:extLst>
          </p:cNvPr>
          <p:cNvSpPr txBox="1"/>
          <p:nvPr/>
        </p:nvSpPr>
        <p:spPr>
          <a:xfrm>
            <a:off x="1390262" y="5507050"/>
            <a:ext cx="69291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/>
              <a:t>子どものいる家族向けの「ゆるキャラ」以外にも</a:t>
            </a:r>
            <a:endParaRPr kumimoji="1" lang="en-US" altLang="ja-JP" sz="2400" b="1" dirty="0"/>
          </a:p>
          <a:p>
            <a:r>
              <a:rPr kumimoji="1" lang="ja-JP" altLang="en-US" sz="2400" b="1" dirty="0"/>
              <a:t>風景やロゴマークも入れられます！</a:t>
            </a:r>
            <a:endParaRPr kumimoji="1" lang="en-US" altLang="ja-JP" sz="2400" b="1" dirty="0"/>
          </a:p>
        </p:txBody>
      </p:sp>
    </p:spTree>
    <p:extLst>
      <p:ext uri="{BB962C8B-B14F-4D97-AF65-F5344CB8AC3E}">
        <p14:creationId xmlns:p14="http://schemas.microsoft.com/office/powerpoint/2010/main" val="3092540298"/>
      </p:ext>
    </p:extLst>
  </p:cSld>
  <p:clrMapOvr>
    <a:masterClrMapping/>
  </p:clrMapOvr>
</p:sld>
</file>

<file path=ppt/theme/theme1.xml><?xml version="1.0" encoding="utf-8"?>
<a:theme xmlns:a="http://schemas.openxmlformats.org/drawingml/2006/main" name="バッジ">
  <a:themeElements>
    <a:clrScheme name="バッジ">
      <a:dk1>
        <a:sysClr val="windowText" lastClr="000000"/>
      </a:dk1>
      <a:lt1>
        <a:sysClr val="window" lastClr="FFFFFF"/>
      </a:lt1>
      <a:dk2>
        <a:srgbClr val="0B082E"/>
      </a:dk2>
      <a:lt2>
        <a:srgbClr val="F3F3F2"/>
      </a:lt2>
      <a:accent1>
        <a:srgbClr val="62B4C6"/>
      </a:accent1>
      <a:accent2>
        <a:srgbClr val="1B376E"/>
      </a:accent2>
      <a:accent3>
        <a:srgbClr val="9EBE55"/>
      </a:accent3>
      <a:accent4>
        <a:srgbClr val="C65E5E"/>
      </a:accent4>
      <a:accent5>
        <a:srgbClr val="D3BA55"/>
      </a:accent5>
      <a:accent6>
        <a:srgbClr val="96648A"/>
      </a:accent6>
      <a:hlink>
        <a:srgbClr val="62B4C6"/>
      </a:hlink>
      <a:folHlink>
        <a:srgbClr val="96648A"/>
      </a:folHlink>
    </a:clrScheme>
    <a:fontScheme name="バッジ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バッジ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D71F8F05-6246-47AF-9E68-E57F6C93F79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TM10001106[[fn=バッジ]]</Template>
  <TotalTime>237</TotalTime>
  <Words>956</Words>
  <Application>Microsoft Office PowerPoint</Application>
  <PresentationFormat>画面に合わせる (4:3)</PresentationFormat>
  <Paragraphs>128</Paragraphs>
  <Slides>27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27</vt:i4>
      </vt:variant>
    </vt:vector>
  </HeadingPairs>
  <TitlesOfParts>
    <vt:vector size="36" baseType="lpstr">
      <vt:lpstr>BIZ UDPゴシック</vt:lpstr>
      <vt:lpstr>Jun 201</vt:lpstr>
      <vt:lpstr>メイリオ</vt:lpstr>
      <vt:lpstr>メイリオ</vt:lpstr>
      <vt:lpstr>Arial</vt:lpstr>
      <vt:lpstr>Calibri</vt:lpstr>
      <vt:lpstr>Gill Sans MT</vt:lpstr>
      <vt:lpstr>Impact</vt:lpstr>
      <vt:lpstr>バッジ</vt:lpstr>
      <vt:lpstr>PowerPoint プレゼンテーション</vt:lpstr>
      <vt:lpstr>講師プロフィール</vt:lpstr>
      <vt:lpstr>１，ネットで観光地グッズ販売  ２，SNSの活用　 　　インフルエンサー＆データ  ３，観光地メタバース  ４，インバウンド用の 　　多言語観光案内アプリ</vt:lpstr>
      <vt:lpstr>１，ネットで観光地グッズ販売</vt:lpstr>
      <vt:lpstr>在庫ゼロ、発送手間ゼロの観光グッズのネット販売①</vt:lpstr>
      <vt:lpstr>在庫ゼロ、発送手間ゼロの観光グッズのネット販売②</vt:lpstr>
      <vt:lpstr>在庫ゼロ、発送手間ゼロの観光グッズのネット販売➂</vt:lpstr>
      <vt:lpstr>在庫ゼロ、発送手間ゼロの観光グッズのネット販売④</vt:lpstr>
      <vt:lpstr>在庫ゼロ、発送手間ゼロの観光グッズのネット販売⑤</vt:lpstr>
      <vt:lpstr>２， SNSの観光への活用　 　　インフルエンサー＆データ①</vt:lpstr>
      <vt:lpstr>２， SNSの観光への活用　 　　インフルエンサー＆データ②</vt:lpstr>
      <vt:lpstr>２， SNSの観光への活用　 　　インフルエンサー＆データ➂</vt:lpstr>
      <vt:lpstr>２， SNSの観光への活用　 　　インフルエンサー＆データ➂</vt:lpstr>
      <vt:lpstr>２， SNSの観光への活用　 　　インフルエンサー＆データ④</vt:lpstr>
      <vt:lpstr>２， SNSの観光への活用　 　　インフルエンサー＆データ⑤</vt:lpstr>
      <vt:lpstr>３，観光メタバース</vt:lpstr>
      <vt:lpstr>PowerPoint プレゼンテーション</vt:lpstr>
      <vt:lpstr>PowerPoint プレゼンテーション</vt:lpstr>
      <vt:lpstr>５G時代のメタバース市場（国内）</vt:lpstr>
      <vt:lpstr>PowerPoint プレゼンテーション</vt:lpstr>
      <vt:lpstr>PowerPoint プレゼンテーション</vt:lpstr>
      <vt:lpstr>では、さっそく メタバースの体験画面を 実際にお見せします！</vt:lpstr>
      <vt:lpstr>４，インバウンド用の 　　多言語案内アプリ</vt:lpstr>
      <vt:lpstr>東武動物公園に ウクライナ避難民１００人を招待</vt:lpstr>
      <vt:lpstr>東武・多言語観光案内アプリ開発  東武動物公園ウクライナ版 https://tobuzoo-ua.com/</vt:lpstr>
      <vt:lpstr>では、さっそく、その時の 多言語の観光案内アプリ を実際にお見せします！ 東武動物公園ウクライナ版      https://tobuzoo-ua.com/</vt:lpstr>
      <vt:lpstr>詳細のお問い合わせ先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観光DX戦略</dc:title>
  <dc:creator>村井 宗明</dc:creator>
  <cp:lastModifiedBy>村井 宗明</cp:lastModifiedBy>
  <cp:revision>9</cp:revision>
  <dcterms:created xsi:type="dcterms:W3CDTF">2023-01-29T04:56:33Z</dcterms:created>
  <dcterms:modified xsi:type="dcterms:W3CDTF">2023-01-29T11:43:24Z</dcterms:modified>
</cp:coreProperties>
</file>