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827" r:id="rId2"/>
    <p:sldId id="829" r:id="rId3"/>
    <p:sldId id="257" r:id="rId4"/>
    <p:sldId id="258" r:id="rId5"/>
    <p:sldId id="260" r:id="rId6"/>
    <p:sldId id="261" r:id="rId7"/>
    <p:sldId id="262" r:id="rId8"/>
    <p:sldId id="264" r:id="rId9"/>
    <p:sldId id="263" r:id="rId10"/>
    <p:sldId id="259" r:id="rId11"/>
    <p:sldId id="267" r:id="rId12"/>
    <p:sldId id="266" r:id="rId13"/>
    <p:sldId id="270" r:id="rId14"/>
    <p:sldId id="269" r:id="rId15"/>
    <p:sldId id="271" r:id="rId16"/>
    <p:sldId id="305" r:id="rId17"/>
    <p:sldId id="805" r:id="rId18"/>
    <p:sldId id="822" r:id="rId19"/>
    <p:sldId id="804" r:id="rId20"/>
    <p:sldId id="803" r:id="rId21"/>
    <p:sldId id="265" r:id="rId22"/>
    <p:sldId id="823" r:id="rId23"/>
    <p:sldId id="825" r:id="rId24"/>
    <p:sldId id="826" r:id="rId25"/>
    <p:sldId id="824" r:id="rId26"/>
    <p:sldId id="830" r:id="rId27"/>
    <p:sldId id="82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956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69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84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logo w/o page n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FF63-DCFE-4DD6-B336-091103075BF7}" type="datetime1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8"/>
            </a:lvl1pPr>
          </a:lstStyle>
          <a:p>
            <a:fld id="{51BD200A-41AE-47EF-B0DD-6A55E776B06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1297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>
            <a:spLocks noGrp="1"/>
          </p:cNvSpPr>
          <p:nvPr>
            <p:ph type="pic" idx="21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52440" y="3562350"/>
            <a:ext cx="8239125" cy="2324100"/>
          </a:xfrm>
          <a:prstGeom prst="rect">
            <a:avLst/>
          </a:prstGeom>
        </p:spPr>
        <p:txBody>
          <a:bodyPr anchor="b"/>
          <a:lstStyle>
            <a:lvl1pPr>
              <a:defRPr sz="4351" spc="-87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23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553069"/>
            <a:ext cx="8238233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609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24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40" y="5804955"/>
            <a:ext cx="8239125" cy="558476"/>
          </a:xfrm>
          <a:prstGeom prst="rect">
            <a:avLst/>
          </a:prstGeom>
        </p:spPr>
        <p:txBody>
          <a:bodyPr/>
          <a:lstStyle>
            <a:lvl1pPr marL="0" indent="0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171475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342951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514426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685901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5083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22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64771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40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215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32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6374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537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69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note.com/muramune/n/n444f4eeca7eb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note.com/muramune/n/n444f4eeca7eb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.com/muramune/n/n444f4eeca7eb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20767E-F172-225B-7DC5-9B268B64C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A4D5AB-33F8-B506-1C0F-699181D62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5243AB3-CE4B-A386-F14E-0339257D8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-2857"/>
          <a:stretch/>
        </p:blipFill>
        <p:spPr>
          <a:xfrm>
            <a:off x="0" y="-195943"/>
            <a:ext cx="9144000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7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インフルエンサー＆データ①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633684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400" dirty="0">
                <a:solidFill>
                  <a:schemeClr val="tx1"/>
                </a:solidFill>
              </a:rPr>
              <a:t>SNS</a:t>
            </a:r>
            <a:r>
              <a:rPr kumimoji="1" lang="ja-JP" altLang="en-US" sz="2400" dirty="0">
                <a:solidFill>
                  <a:schemeClr val="tx1"/>
                </a:solidFill>
              </a:rPr>
              <a:t>で観光地アピールしたいけど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①難しい事ができない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②フォロワーがいないので　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　発信に限界がある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それを解決できたら、ぜひ、やってみたいなあ。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66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インフルエンサー＆データ②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97F1C60-2834-4BAE-5D0F-770D3F1C9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5" y="1690689"/>
            <a:ext cx="7274249" cy="50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1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30689D-2F1B-C0C9-92BD-259AD2D3F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4" y="1690689"/>
            <a:ext cx="7231224" cy="50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4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8B0A57-0740-5BFF-70BC-4C9B6789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03" y="1690689"/>
            <a:ext cx="6692965" cy="445773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F17990-FD73-6BDB-A838-D0B8D1000CB7}"/>
              </a:ext>
            </a:extLst>
          </p:cNvPr>
          <p:cNvSpPr txBox="1"/>
          <p:nvPr/>
        </p:nvSpPr>
        <p:spPr>
          <a:xfrm>
            <a:off x="1240971" y="6307494"/>
            <a:ext cx="70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例、「東武動物公園」についての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の客観データ分析</a:t>
            </a:r>
          </a:p>
        </p:txBody>
      </p:sp>
    </p:spTree>
    <p:extLst>
      <p:ext uri="{BB962C8B-B14F-4D97-AF65-F5344CB8AC3E}">
        <p14:creationId xmlns:p14="http://schemas.microsoft.com/office/powerpoint/2010/main" val="126496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インフルエンサー＆データ⑤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E5A7E03-8138-F388-A543-2AE61553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08" y="1690689"/>
            <a:ext cx="6718155" cy="44532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9ACA79-9E75-7B47-9387-C6CBA21BCB7C}"/>
              </a:ext>
            </a:extLst>
          </p:cNvPr>
          <p:cNvSpPr txBox="1"/>
          <p:nvPr/>
        </p:nvSpPr>
        <p:spPr>
          <a:xfrm>
            <a:off x="1240971" y="6307494"/>
            <a:ext cx="70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例、「東武動物公園」についての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の客観データ分析</a:t>
            </a:r>
          </a:p>
        </p:txBody>
      </p:sp>
    </p:spTree>
    <p:extLst>
      <p:ext uri="{BB962C8B-B14F-4D97-AF65-F5344CB8AC3E}">
        <p14:creationId xmlns:p14="http://schemas.microsoft.com/office/powerpoint/2010/main" val="174499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kumimoji="1" lang="ja-JP" altLang="en-US" sz="4000" b="1" dirty="0"/>
              <a:t>３，観光メタバース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271038" y="1194318"/>
            <a:ext cx="5546391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ホームページを更新するけど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①もっとリアルな体験ができて中を歩ける</a:t>
            </a:r>
            <a:r>
              <a:rPr kumimoji="1" lang="en-US" altLang="ja-JP" sz="3200" b="1" dirty="0">
                <a:solidFill>
                  <a:schemeClr val="tx1"/>
                </a:solidFill>
              </a:rPr>
              <a:t>HP</a:t>
            </a:r>
            <a:r>
              <a:rPr kumimoji="1" lang="ja-JP" altLang="en-US" sz="3200" b="1" dirty="0">
                <a:solidFill>
                  <a:schemeClr val="tx1"/>
                </a:solidFill>
              </a:rPr>
              <a:t>を作りたい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②目新しい事でマスコミの話題を取りたい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　そんな方法がないかなあ。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62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397BFA8-457B-49AD-9C5C-7F11A794E829}"/>
              </a:ext>
            </a:extLst>
          </p:cNvPr>
          <p:cNvSpPr/>
          <p:nvPr/>
        </p:nvSpPr>
        <p:spPr>
          <a:xfrm>
            <a:off x="809611" y="753043"/>
            <a:ext cx="7991490" cy="660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92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通信高速化による「デジタル進化」</a:t>
            </a:r>
            <a:endParaRPr lang="ja-JP" altLang="en-US" sz="3692" dirty="0"/>
          </a:p>
        </p:txBody>
      </p:sp>
      <p:pic>
        <p:nvPicPr>
          <p:cNvPr id="2050" name="Picture 2" descr="猿人→原人→旧人→新人。長い時間をかけて人類は少しずつ現代人に近い ...">
            <a:extLst>
              <a:ext uri="{FF2B5EF4-FFF2-40B4-BE49-F238E27FC236}">
                <a16:creationId xmlns:a16="http://schemas.microsoft.com/office/drawing/2014/main" id="{525A620E-A6D1-4155-9F27-57C0969A1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812" r="-773" b="14831"/>
          <a:stretch/>
        </p:blipFill>
        <p:spPr bwMode="auto">
          <a:xfrm>
            <a:off x="449032" y="2665828"/>
            <a:ext cx="8053756" cy="31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8">
            <a:extLst>
              <a:ext uri="{FF2B5EF4-FFF2-40B4-BE49-F238E27FC236}">
                <a16:creationId xmlns:a16="http://schemas.microsoft.com/office/drawing/2014/main" id="{2FE2E313-02E0-4C70-B556-B1727D477EFA}"/>
              </a:ext>
            </a:extLst>
          </p:cNvPr>
          <p:cNvSpPr txBox="1"/>
          <p:nvPr/>
        </p:nvSpPr>
        <p:spPr>
          <a:xfrm>
            <a:off x="628650" y="5927894"/>
            <a:ext cx="1527612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電報・</a:t>
            </a:r>
            <a:r>
              <a:rPr lang="en-US" altLang="ja-JP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FAX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8">
            <a:extLst>
              <a:ext uri="{FF2B5EF4-FFF2-40B4-BE49-F238E27FC236}">
                <a16:creationId xmlns:a16="http://schemas.microsoft.com/office/drawing/2014/main" id="{5BEC381F-7CB5-4CC5-8C0E-3F54A8F58E8D}"/>
              </a:ext>
            </a:extLst>
          </p:cNvPr>
          <p:cNvSpPr txBox="1"/>
          <p:nvPr/>
        </p:nvSpPr>
        <p:spPr>
          <a:xfrm>
            <a:off x="2831286" y="5884765"/>
            <a:ext cx="1740714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文字と写真の</a:t>
            </a:r>
            <a:endParaRPr lang="en-US" altLang="ja-JP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ホームページ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8">
            <a:extLst>
              <a:ext uri="{FF2B5EF4-FFF2-40B4-BE49-F238E27FC236}">
                <a16:creationId xmlns:a16="http://schemas.microsoft.com/office/drawing/2014/main" id="{8AAB603A-B040-4B82-80DA-4D8B19AEE33D}"/>
              </a:ext>
            </a:extLst>
          </p:cNvPr>
          <p:cNvSpPr txBox="1"/>
          <p:nvPr/>
        </p:nvSpPr>
        <p:spPr>
          <a:xfrm>
            <a:off x="4822125" y="5880079"/>
            <a:ext cx="1635826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・２次元動画</a:t>
            </a:r>
            <a:endParaRPr lang="en-US" altLang="ja-JP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</a:t>
            </a:r>
            <a:r>
              <a:rPr lang="en-US" altLang="ja-JP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SNS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8">
            <a:extLst>
              <a:ext uri="{FF2B5EF4-FFF2-40B4-BE49-F238E27FC236}">
                <a16:creationId xmlns:a16="http://schemas.microsoft.com/office/drawing/2014/main" id="{B267AEEB-21AA-4938-91E3-C8FFF6F23F81}"/>
              </a:ext>
            </a:extLst>
          </p:cNvPr>
          <p:cNvSpPr txBox="1"/>
          <p:nvPr/>
        </p:nvSpPr>
        <p:spPr>
          <a:xfrm>
            <a:off x="6795557" y="5885720"/>
            <a:ext cx="2227764" cy="374420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・３次元メタバース</a:t>
            </a:r>
            <a:endParaRPr lang="en-US" altLang="ja-JP" sz="1846" b="1" dirty="0"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</a:t>
            </a:r>
            <a:r>
              <a:rPr lang="en-US" altLang="ja-JP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NFT</a:t>
            </a:r>
          </a:p>
          <a:p>
            <a:endParaRPr lang="en-US" altLang="ja-JP" sz="1846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88FB40-8B97-4748-B5E6-46E3D0E625FA}"/>
              </a:ext>
            </a:extLst>
          </p:cNvPr>
          <p:cNvSpPr txBox="1"/>
          <p:nvPr/>
        </p:nvSpPr>
        <p:spPr>
          <a:xfrm>
            <a:off x="1059383" y="1539979"/>
            <a:ext cx="7592248" cy="82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buClr>
                <a:srgbClr val="0AC200"/>
              </a:buClr>
            </a:pP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技術革新による通信高速化により、デジタル技術が進化していく。</a:t>
            </a:r>
            <a:endParaRPr lang="en-US" altLang="ja-JP" sz="1662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  <a:buClr>
                <a:srgbClr val="0AC200"/>
              </a:buClr>
            </a:pP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通信回線が変わるごとに</a:t>
            </a:r>
            <a:r>
              <a:rPr lang="en-US" altLang="ja-JP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IT</a:t>
            </a: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業界は「下剋上」を繰り返している。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6852C2-4AB4-A12A-1CEC-9D0D9C60FBC5}"/>
              </a:ext>
            </a:extLst>
          </p:cNvPr>
          <p:cNvSpPr txBox="1"/>
          <p:nvPr/>
        </p:nvSpPr>
        <p:spPr>
          <a:xfrm>
            <a:off x="6941240" y="2984571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５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FF6364-B684-9145-CEC1-63B91FD49D3A}"/>
              </a:ext>
            </a:extLst>
          </p:cNvPr>
          <p:cNvSpPr txBox="1"/>
          <p:nvPr/>
        </p:nvSpPr>
        <p:spPr>
          <a:xfrm>
            <a:off x="4807050" y="2991387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４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54BF18-ACF7-068E-3D69-35E4A774E455}"/>
              </a:ext>
            </a:extLst>
          </p:cNvPr>
          <p:cNvSpPr txBox="1"/>
          <p:nvPr/>
        </p:nvSpPr>
        <p:spPr>
          <a:xfrm>
            <a:off x="2672860" y="2989311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３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A2757F-2DD0-C91B-FA3A-BC37208415E2}"/>
              </a:ext>
            </a:extLst>
          </p:cNvPr>
          <p:cNvSpPr txBox="1"/>
          <p:nvPr/>
        </p:nvSpPr>
        <p:spPr>
          <a:xfrm>
            <a:off x="538670" y="3000000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２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7872E921-00C7-033A-3F51-04116DAD4D39}"/>
              </a:ext>
            </a:extLst>
          </p:cNvPr>
          <p:cNvSpPr txBox="1">
            <a:spLocks/>
          </p:cNvSpPr>
          <p:nvPr/>
        </p:nvSpPr>
        <p:spPr>
          <a:xfrm>
            <a:off x="848956" y="2316700"/>
            <a:ext cx="4564923" cy="4016620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３Ｇ回線　文字と写真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algn="ctr" defTabSz="844083">
              <a:spcBef>
                <a:spcPts val="923"/>
              </a:spcBef>
              <a:buNone/>
              <a:defRPr/>
            </a:pPr>
            <a:r>
              <a:rPr lang="ja-JP" altLang="en-US" sz="1662" dirty="0"/>
              <a:t>データ　</a:t>
            </a:r>
            <a:r>
              <a:rPr lang="en-US" altLang="ja-JP" sz="1662" dirty="0"/>
              <a:t>JPG,PNG</a:t>
            </a:r>
            <a:endParaRPr lang="en-US" altLang="ja-JP" sz="1662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４Ｇ回線　二次元の動画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algn="ctr">
              <a:buNone/>
              <a:defRPr/>
            </a:pPr>
            <a:r>
              <a:rPr lang="ja-JP" altLang="en-US" sz="2585" dirty="0"/>
              <a:t>　</a:t>
            </a:r>
            <a:r>
              <a:rPr lang="ja-JP" altLang="en-US" sz="1662" dirty="0"/>
              <a:t>データ　</a:t>
            </a:r>
            <a:r>
              <a:rPr lang="en-US" altLang="ja-JP" sz="1662" dirty="0"/>
              <a:t>Mp4</a:t>
            </a:r>
            <a:r>
              <a:rPr lang="ja-JP" altLang="en-US" sz="1662" dirty="0"/>
              <a:t>、</a:t>
            </a:r>
            <a:r>
              <a:rPr lang="en-US" altLang="ja-JP" sz="1662" dirty="0"/>
              <a:t>Mov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５Ｇ回線　三次元の体験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1662" dirty="0"/>
              <a:t>　　　　　　　データ　</a:t>
            </a:r>
            <a:r>
              <a:rPr lang="en-US" altLang="ja-JP" sz="1662" dirty="0" err="1"/>
              <a:t>glb</a:t>
            </a:r>
            <a:r>
              <a:rPr lang="ja-JP" altLang="en-US" sz="1662" dirty="0"/>
              <a:t>、</a:t>
            </a:r>
            <a:r>
              <a:rPr lang="en-US" altLang="ja-JP" sz="1662" dirty="0" err="1"/>
              <a:t>fbx</a:t>
            </a:r>
            <a:endParaRPr lang="en-US" altLang="ja-JP" sz="1662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endParaRPr lang="ja-JP" altLang="en-US" sz="2585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D6593B0-DFD1-AA1E-23D1-12D8619E0799}"/>
              </a:ext>
            </a:extLst>
          </p:cNvPr>
          <p:cNvSpPr txBox="1">
            <a:spLocks/>
          </p:cNvSpPr>
          <p:nvPr/>
        </p:nvSpPr>
        <p:spPr>
          <a:xfrm>
            <a:off x="848956" y="653685"/>
            <a:ext cx="8099818" cy="1223597"/>
          </a:xfrm>
          <a:prstGeom prst="rect">
            <a:avLst/>
          </a:prstGeom>
        </p:spPr>
        <p:txBody>
          <a:bodyPr vert="horz" lIns="84406" tIns="42203" rIns="84406" bIns="42203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IT</a:t>
            </a:r>
            <a:r>
              <a:rPr lang="ja-JP" altLang="en-US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業界は、常に</a:t>
            </a:r>
            <a:br>
              <a:rPr lang="en-US" altLang="ja-JP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通信回線の高速化と同時に</a:t>
            </a:r>
            <a:r>
              <a:rPr lang="ja-JP" altLang="en-US" sz="4062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「下剋上」</a:t>
            </a:r>
            <a:endParaRPr lang="ja-JP" altLang="en-US" sz="4062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99E526-82C0-19F4-E2DC-5A165E20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100" y="2388960"/>
            <a:ext cx="1761275" cy="9907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9F79EA-A7C0-044E-BAD0-F4F820E8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33" y="2156080"/>
            <a:ext cx="2175282" cy="122359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7040DB-1ABD-8266-90A9-56300A829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833" y="3695155"/>
            <a:ext cx="2249483" cy="1259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12FAE56-E24A-7A45-B7EF-515E62C2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832" y="5213439"/>
            <a:ext cx="2256678" cy="10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13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151117-9593-FCB0-3C51-3AA518F0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5" y="349758"/>
            <a:ext cx="8212015" cy="76734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latin typeface="+mj-ea"/>
              </a:rPr>
              <a:t>５</a:t>
            </a:r>
            <a:r>
              <a:rPr kumimoji="1" lang="en-US" altLang="ja-JP" b="1" dirty="0">
                <a:latin typeface="+mj-ea"/>
              </a:rPr>
              <a:t>G</a:t>
            </a:r>
            <a:r>
              <a:rPr kumimoji="1" lang="ja-JP" altLang="en-US" b="1" dirty="0">
                <a:latin typeface="+mj-ea"/>
              </a:rPr>
              <a:t>時代のメタバース市場（国内）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4B5EC8-522F-6D78-C702-E8AA22B27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3" b="1771"/>
          <a:stretch/>
        </p:blipFill>
        <p:spPr>
          <a:xfrm>
            <a:off x="618692" y="2270569"/>
            <a:ext cx="5374420" cy="40644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37EAA50-FE17-4AB3-2CCB-92F57F712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90"/>
          <a:stretch/>
        </p:blipFill>
        <p:spPr>
          <a:xfrm>
            <a:off x="611514" y="1345013"/>
            <a:ext cx="5374420" cy="9255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4D8D30-3C62-707A-3DB9-4C002C4D6B86}"/>
              </a:ext>
            </a:extLst>
          </p:cNvPr>
          <p:cNvSpPr txBox="1"/>
          <p:nvPr/>
        </p:nvSpPr>
        <p:spPr>
          <a:xfrm>
            <a:off x="5576835" y="4302810"/>
            <a:ext cx="3328876" cy="1230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4083">
              <a:lnSpc>
                <a:spcPct val="90000"/>
              </a:lnSpc>
              <a:spcBef>
                <a:spcPts val="923"/>
              </a:spcBef>
              <a:defRPr/>
            </a:pPr>
            <a:r>
              <a:rPr kumimoji="1" lang="ja-JP" altLang="en-US" sz="3692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２０２６年に</a:t>
            </a:r>
            <a:endParaRPr kumimoji="1" lang="en-US" altLang="ja-JP" sz="3692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844083">
              <a:lnSpc>
                <a:spcPct val="90000"/>
              </a:lnSpc>
              <a:spcBef>
                <a:spcPts val="923"/>
              </a:spcBef>
              <a:defRPr/>
            </a:pPr>
            <a:r>
              <a:rPr kumimoji="1" lang="ja-JP" altLang="en-US" sz="3692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国内１兆円超え</a:t>
            </a:r>
            <a:endParaRPr kumimoji="1" lang="en-US" altLang="ja-JP" sz="3692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6481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BBB7FA-95A5-C437-E4A2-5FCBDC52A758}"/>
              </a:ext>
            </a:extLst>
          </p:cNvPr>
          <p:cNvSpPr txBox="1"/>
          <p:nvPr/>
        </p:nvSpPr>
        <p:spPr>
          <a:xfrm>
            <a:off x="4812255" y="3048104"/>
            <a:ext cx="4023115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宮城県村田町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3D9DF1-28ED-51D3-0E1A-A00F3929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54" y="1204176"/>
            <a:ext cx="4023116" cy="184392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B7A3D6-1CB0-77B1-1A02-B1918B43AE63}"/>
              </a:ext>
            </a:extLst>
          </p:cNvPr>
          <p:cNvSpPr txBox="1"/>
          <p:nvPr/>
        </p:nvSpPr>
        <p:spPr>
          <a:xfrm>
            <a:off x="1007706" y="321360"/>
            <a:ext cx="6578081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323" b="1" dirty="0">
                <a:solidFill>
                  <a:prstClr val="black"/>
                </a:solidFill>
                <a:latin typeface="+mj-ea"/>
                <a:ea typeface="+mj-ea"/>
              </a:rPr>
              <a:t>東武観光メタバースの一例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F18AC-7FA9-CD00-E091-470F8757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9" y="1149142"/>
            <a:ext cx="4116264" cy="190591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41D863-752B-3A7B-12FB-4DA553B8B425}"/>
              </a:ext>
            </a:extLst>
          </p:cNvPr>
          <p:cNvSpPr txBox="1"/>
          <p:nvPr/>
        </p:nvSpPr>
        <p:spPr>
          <a:xfrm>
            <a:off x="308629" y="3102951"/>
            <a:ext cx="411626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和歌山県龍神村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F05CD5F-037A-4762-5DA8-64FFCB52A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30" y="3540293"/>
            <a:ext cx="4023115" cy="186247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37E6C7-BAF9-9595-4EC2-288CB41742FD}"/>
              </a:ext>
            </a:extLst>
          </p:cNvPr>
          <p:cNvSpPr txBox="1"/>
          <p:nvPr/>
        </p:nvSpPr>
        <p:spPr>
          <a:xfrm>
            <a:off x="262055" y="5426850"/>
            <a:ext cx="411626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佐賀県吉野ヶ里遺跡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370FE45-EC5D-E935-13C5-4C66D9E9D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254" y="3540293"/>
            <a:ext cx="4040625" cy="186247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34889B-D146-C351-9933-00401158B1A0}"/>
              </a:ext>
            </a:extLst>
          </p:cNvPr>
          <p:cNvSpPr txBox="1"/>
          <p:nvPr/>
        </p:nvSpPr>
        <p:spPr>
          <a:xfrm>
            <a:off x="4858831" y="5432100"/>
            <a:ext cx="4023115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福岡県北九州市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CF05AE-495A-F672-B2EE-1068E3B4D75E}"/>
              </a:ext>
            </a:extLst>
          </p:cNvPr>
          <p:cNvSpPr txBox="1"/>
          <p:nvPr/>
        </p:nvSpPr>
        <p:spPr>
          <a:xfrm>
            <a:off x="369106" y="5875958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323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6"/>
              </a:rPr>
              <a:t>https://note.com/muramune/n/n444f4eeca7eb</a:t>
            </a:r>
            <a:endParaRPr kumimoji="1" lang="en-US" altLang="ja-JP" sz="3323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7094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6731D441-07BA-49F0-3CD9-F601DE44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90" y="406890"/>
            <a:ext cx="5850294" cy="43286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en-US" sz="2585" dirty="0">
                <a:latin typeface="メイリオ" panose="020B0604030504040204" pitchFamily="50" charset="-128"/>
                <a:ea typeface="メイリオ" panose="020B0604030504040204" pitchFamily="50" charset="-128"/>
              </a:rPr>
              <a:t>講師プロフィール</a:t>
            </a:r>
            <a:endParaRPr lang="ja-JP" altLang="en-US" sz="3323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48E4C91-97E8-7830-C8C5-234DB735A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96" y="1175658"/>
            <a:ext cx="7886700" cy="56170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ja-JP" altLang="en-US" sz="3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村井宗明  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エンジニア、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 東武トップツアーズ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CDO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sz="3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小学生の頃からプログラミングを覚えてゲーム開発。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衆議院議員（３期）、 文部科学大臣政務官を経験し、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行政デジタル化の専門家に。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政界引退後、ヤフー株式会社、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gumi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株式会社などを経て、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１年前から東武トップツアーズへ</a:t>
            </a:r>
            <a:b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（開発作品）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「ワクチン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予約システム」「文部科学省 子供の学び応援」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「経済産業省 コロナ事業者サポート」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「富山県妊娠相談システム」「神奈川県オンライン学習」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他にも、多くの自治体、学研、数学検定協会など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（資格）</a:t>
            </a: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情報処理技術者（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  、ＡＩ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DeepLearnig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協会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検定）、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パスポート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930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ﾔﾌｰﾘｽﾃｨﾝｸﾞ広告ﾌﾟﾛﾌｪｯｼｮﾅﾙ試験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912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広告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GreenBadge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(Basic)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アナリスト、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エキスパート、マイナンバー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級、英語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TOEIC  835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62AA37-3B50-1850-6D00-432F9FD2A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69" y="3341799"/>
            <a:ext cx="2629435" cy="148620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17B76D7-3ACE-61A1-EA69-42DD233D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21" y="1653325"/>
            <a:ext cx="2663383" cy="14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27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5A6A64-6EC5-3D5C-42CB-640EBCB4D0BF}"/>
              </a:ext>
            </a:extLst>
          </p:cNvPr>
          <p:cNvSpPr txBox="1">
            <a:spLocks/>
          </p:cNvSpPr>
          <p:nvPr/>
        </p:nvSpPr>
        <p:spPr>
          <a:xfrm>
            <a:off x="628651" y="600810"/>
            <a:ext cx="7886700" cy="1223597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defRPr/>
            </a:pPr>
            <a:r>
              <a:rPr lang="ja-JP" altLang="en-US" sz="4062" b="1" dirty="0">
                <a:solidFill>
                  <a:sysClr val="windowText" lastClr="000000"/>
                </a:solidFill>
                <a:latin typeface="+mj-ea"/>
              </a:rPr>
              <a:t>東武メタバースの操作方法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05CCFD-73F7-9D13-51B3-2A6DD7135A84}"/>
              </a:ext>
            </a:extLst>
          </p:cNvPr>
          <p:cNvSpPr txBox="1"/>
          <p:nvPr/>
        </p:nvSpPr>
        <p:spPr>
          <a:xfrm>
            <a:off x="905429" y="2075754"/>
            <a:ext cx="4573434" cy="3331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W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前移動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　左移動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　右移動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Q</a:t>
            </a:r>
            <a:r>
              <a:rPr lang="ja-JP" altLang="en-US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　左回転</a:t>
            </a:r>
            <a:endParaRPr lang="en-US" altLang="ja-JP" sz="4062" b="1" dirty="0">
              <a:solidFill>
                <a:prstClr val="black"/>
              </a:solidFill>
              <a:highlight>
                <a:srgbClr val="FFFF00"/>
              </a:highlight>
              <a:latin typeface="+mj-ea"/>
              <a:ea typeface="+mj-ea"/>
            </a:endParaRPr>
          </a:p>
          <a:p>
            <a:r>
              <a:rPr lang="en-US" altLang="ja-JP" sz="4800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E</a:t>
            </a:r>
            <a:r>
              <a:rPr lang="ja-JP" altLang="en-US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　右回転</a:t>
            </a:r>
            <a:endParaRPr lang="ja-JP" altLang="en-US" sz="1662" b="1" dirty="0">
              <a:solidFill>
                <a:prstClr val="black"/>
              </a:solidFill>
              <a:highlight>
                <a:srgbClr val="FFFF00"/>
              </a:highlight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140ED0-E64D-600F-912A-038DF0F00676}"/>
              </a:ext>
            </a:extLst>
          </p:cNvPr>
          <p:cNvSpPr txBox="1"/>
          <p:nvPr/>
        </p:nvSpPr>
        <p:spPr>
          <a:xfrm>
            <a:off x="369106" y="5875958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323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https://note.com/muramune/n/n444f4eeca7eb</a:t>
            </a:r>
            <a:endParaRPr kumimoji="1" lang="en-US" altLang="ja-JP" sz="3323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80782D66-F8DF-AF98-1560-8C6C57C56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5" b="15067"/>
          <a:stretch/>
        </p:blipFill>
        <p:spPr>
          <a:xfrm>
            <a:off x="4274148" y="2332407"/>
            <a:ext cx="4367438" cy="2723707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A33B212A-7C0E-2EFA-3970-86580A7E546E}"/>
              </a:ext>
            </a:extLst>
          </p:cNvPr>
          <p:cNvSpPr/>
          <p:nvPr/>
        </p:nvSpPr>
        <p:spPr>
          <a:xfrm>
            <a:off x="6512769" y="3107625"/>
            <a:ext cx="645966" cy="6459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BDA6DE2-566F-83D8-04FB-ECA15389BFFB}"/>
              </a:ext>
            </a:extLst>
          </p:cNvPr>
          <p:cNvSpPr/>
          <p:nvPr/>
        </p:nvSpPr>
        <p:spPr>
          <a:xfrm>
            <a:off x="5984155" y="3107625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9616FBE-65CC-208C-6DF5-B64CB1288E00}"/>
              </a:ext>
            </a:extLst>
          </p:cNvPr>
          <p:cNvSpPr/>
          <p:nvPr/>
        </p:nvSpPr>
        <p:spPr>
          <a:xfrm>
            <a:off x="5342853" y="3106189"/>
            <a:ext cx="645966" cy="6459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4BB43EF-5F35-45F8-3986-389857760D45}"/>
              </a:ext>
            </a:extLst>
          </p:cNvPr>
          <p:cNvSpPr/>
          <p:nvPr/>
        </p:nvSpPr>
        <p:spPr>
          <a:xfrm>
            <a:off x="5464869" y="3619373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7D9A18A-4AC4-BD30-9940-413812D90926}"/>
              </a:ext>
            </a:extLst>
          </p:cNvPr>
          <p:cNvSpPr/>
          <p:nvPr/>
        </p:nvSpPr>
        <p:spPr>
          <a:xfrm>
            <a:off x="6761466" y="3612884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15804175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54" y="1087400"/>
            <a:ext cx="7633742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では、さっそく</a:t>
            </a:r>
            <a:br>
              <a:rPr kumimoji="1" lang="en-US" altLang="ja-JP" dirty="0"/>
            </a:br>
            <a:r>
              <a:rPr kumimoji="1" lang="ja-JP" altLang="en-US" dirty="0"/>
              <a:t>メタバースの体験画面を</a:t>
            </a:r>
            <a:br>
              <a:rPr kumimoji="1" lang="en-US" altLang="ja-JP" dirty="0"/>
            </a:br>
            <a:r>
              <a:rPr kumimoji="1" lang="ja-JP" altLang="en-US" dirty="0"/>
              <a:t>実際にお見せします！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44AE75-E759-A9C5-B1E5-4AC78F34B4DD}"/>
              </a:ext>
            </a:extLst>
          </p:cNvPr>
          <p:cNvSpPr txBox="1"/>
          <p:nvPr/>
        </p:nvSpPr>
        <p:spPr>
          <a:xfrm>
            <a:off x="595911" y="5045533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2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https://note.com/muramune/n/n444f4eeca7eb</a:t>
            </a:r>
            <a:endParaRPr kumimoji="1" lang="en-US" altLang="ja-JP" sz="32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8855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kumimoji="1" lang="ja-JP" altLang="en-US" sz="4000" dirty="0"/>
              <a:t>４，インバウンド用の</a:t>
            </a:r>
            <a:br>
              <a:rPr kumimoji="1" lang="en-US" altLang="ja-JP" sz="4000" dirty="0"/>
            </a:br>
            <a:r>
              <a:rPr kumimoji="1" lang="ja-JP" altLang="en-US" sz="4000" dirty="0"/>
              <a:t>　　多言語案内アプリ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633684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観光地の多言語対応では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</a:rPr>
              <a:t>補助金などの予算がつくけど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①多言語の人材がいない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②予算が少ないので安く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それを解決できる方法をやってみたいなあ。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506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0D4993-70F9-8E36-134A-36C27127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東武動物公園に</a:t>
            </a:r>
            <a:br>
              <a:rPr kumimoji="1" lang="en-US" altLang="ja-JP" dirty="0"/>
            </a:br>
            <a:r>
              <a:rPr kumimoji="1" lang="ja-JP" altLang="en-US" dirty="0"/>
              <a:t>ウクライナ避難民１００人を招待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8A6A40-9768-AB5B-03DE-7C9FE53E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42" t="5410" r="-1"/>
          <a:stretch/>
        </p:blipFill>
        <p:spPr>
          <a:xfrm>
            <a:off x="4536658" y="2133631"/>
            <a:ext cx="4193423" cy="46188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8652123-BF8C-DB48-6CB0-370EB2560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81392"/>
            <a:ext cx="4158082" cy="4522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75201C5-5940-130C-F5A7-93554FC04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4460033"/>
            <a:ext cx="2190143" cy="2397967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F486D27B-5A99-6814-D7F8-5FCE094C1F15}"/>
              </a:ext>
            </a:extLst>
          </p:cNvPr>
          <p:cNvSpPr/>
          <p:nvPr/>
        </p:nvSpPr>
        <p:spPr>
          <a:xfrm>
            <a:off x="681135" y="2757579"/>
            <a:ext cx="3545633" cy="1492132"/>
          </a:xfrm>
          <a:prstGeom prst="wedgeRoundRectCallout">
            <a:avLst>
              <a:gd name="adj1" fmla="val 8114"/>
              <a:gd name="adj2" fmla="val 7500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ウクライナ語の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解説アプリを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２日間で自作</a:t>
            </a:r>
          </a:p>
        </p:txBody>
      </p:sp>
    </p:spTree>
    <p:extLst>
      <p:ext uri="{BB962C8B-B14F-4D97-AF65-F5344CB8AC3E}">
        <p14:creationId xmlns:p14="http://schemas.microsoft.com/office/powerpoint/2010/main" val="1122109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28" y="312959"/>
            <a:ext cx="8874063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sz="4400" dirty="0"/>
              <a:t>東武・多言語観光案内アプリ開発</a:t>
            </a:r>
            <a:br>
              <a:rPr kumimoji="1" lang="en-US" altLang="ja-JP" dirty="0"/>
            </a:br>
            <a:br>
              <a:rPr kumimoji="1" lang="en-US" altLang="ja-JP" sz="2700" dirty="0"/>
            </a:br>
            <a:r>
              <a:rPr kumimoji="1" lang="ja-JP" altLang="en-US" sz="3600" dirty="0"/>
              <a:t>東武動物公園ウクライナ版</a:t>
            </a:r>
            <a:br>
              <a:rPr kumimoji="1" lang="en-US" altLang="ja-JP" sz="3600" dirty="0"/>
            </a:br>
            <a:r>
              <a:rPr kumimoji="1" lang="en-US" altLang="ja-JP" sz="3600" dirty="0"/>
              <a:t>https://tobuzoo-ua.com/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730880-1CE0-871D-E9F2-6846E117A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15" y="2397967"/>
            <a:ext cx="2213414" cy="43073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FC8F284-2F28-C638-D44D-2AB01BC4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28" y="2397968"/>
            <a:ext cx="2224421" cy="430733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E2DD85-8871-7C22-2D9F-CFFC9E5B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816" y="2359894"/>
            <a:ext cx="2178453" cy="434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8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709" y="278495"/>
            <a:ext cx="7633742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/>
              <a:t>では、さっそく、その時の</a:t>
            </a:r>
            <a:br>
              <a:rPr kumimoji="1" lang="en-US" altLang="ja-JP" sz="3600" dirty="0"/>
            </a:br>
            <a:r>
              <a:rPr kumimoji="1" lang="ja-JP" altLang="en-US" sz="3600" dirty="0"/>
              <a:t>多言語の観光案内アプリ</a:t>
            </a:r>
            <a:br>
              <a:rPr kumimoji="1" lang="en-US" altLang="ja-JP" sz="3600" dirty="0"/>
            </a:br>
            <a:r>
              <a:rPr kumimoji="1" lang="ja-JP" altLang="en-US" sz="3600" dirty="0"/>
              <a:t>を実際に</a:t>
            </a:r>
            <a:r>
              <a:rPr lang="ja-JP" altLang="en-US" sz="3600" dirty="0"/>
              <a:t>体験してください！</a:t>
            </a:r>
            <a:br>
              <a:rPr lang="en-US" altLang="ja-JP" sz="3600" dirty="0"/>
            </a:br>
            <a:br>
              <a:rPr kumimoji="1" lang="en-US" altLang="ja-JP" sz="4000" dirty="0"/>
            </a:br>
            <a:r>
              <a:rPr kumimoji="1" lang="ja-JP" altLang="en-US" sz="4400" dirty="0">
                <a:solidFill>
                  <a:srgbClr val="0070C0"/>
                </a:solidFill>
              </a:rPr>
              <a:t>東武動物公園ウクライナ版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en-US" altLang="ja-JP" dirty="0">
                <a:latin typeface="Bahnschrift SemiBold" panose="020B0502040204020203" pitchFamily="34" charset="0"/>
              </a:rPr>
              <a:t>LINE</a:t>
            </a:r>
            <a:r>
              <a:rPr kumimoji="1" lang="ja-JP" altLang="en-US" dirty="0">
                <a:latin typeface="Bahnschrift SemiBold" panose="020B0502040204020203" pitchFamily="34" charset="0"/>
              </a:rPr>
              <a:t>で体験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BC31A61-53BD-8B21-9A73-7D28D571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192" y="3031792"/>
            <a:ext cx="3545805" cy="36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2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BC31A61-53BD-8B21-9A73-7D28D571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20" y="3131916"/>
            <a:ext cx="2379478" cy="243711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6C57A8-3C12-E99F-EC6A-B61A5611FCE8}"/>
              </a:ext>
            </a:extLst>
          </p:cNvPr>
          <p:cNvSpPr txBox="1"/>
          <p:nvPr/>
        </p:nvSpPr>
        <p:spPr>
          <a:xfrm>
            <a:off x="1229942" y="519531"/>
            <a:ext cx="73805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4400" dirty="0">
                <a:solidFill>
                  <a:srgbClr val="0070C0"/>
                </a:solidFill>
              </a:rPr>
              <a:t>東武動物公園 ウクライナ版</a:t>
            </a:r>
            <a:endParaRPr lang="ja-JP" altLang="en-US" sz="4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8AA8E18-882B-EAD2-303D-829422BA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24" y="1849937"/>
            <a:ext cx="2214752" cy="47935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43DDF83-956A-3B34-051B-B0640BD44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39" y="1849937"/>
            <a:ext cx="2214752" cy="4793537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0E4325D5-2AFE-3347-EAEC-D3E032A1231C}"/>
              </a:ext>
            </a:extLst>
          </p:cNvPr>
          <p:cNvSpPr/>
          <p:nvPr/>
        </p:nvSpPr>
        <p:spPr>
          <a:xfrm rot="1028266">
            <a:off x="3232020" y="4667713"/>
            <a:ext cx="1013639" cy="594752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F2562669-A0DC-994F-16DB-71ABCC0A0100}"/>
              </a:ext>
            </a:extLst>
          </p:cNvPr>
          <p:cNvSpPr/>
          <p:nvPr/>
        </p:nvSpPr>
        <p:spPr>
          <a:xfrm rot="18908966">
            <a:off x="5931678" y="4517593"/>
            <a:ext cx="1013639" cy="594752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219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0C553E-FA92-6279-0D42-C7CABAD3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詳細のお問い合わせ先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2FAC0A-CBF9-DCEE-CC60-1DBEB9A6B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734" y="4366727"/>
            <a:ext cx="7633742" cy="2108888"/>
          </a:xfrm>
        </p:spPr>
        <p:txBody>
          <a:bodyPr>
            <a:normAutofit lnSpcReduction="10000"/>
          </a:bodyPr>
          <a:lstStyle/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0" i="0" dirty="0">
                <a:solidFill>
                  <a:schemeClr val="tx1"/>
                </a:solidFill>
                <a:effectLst/>
                <a:latin typeface="Jun 201"/>
              </a:rPr>
              <a:t>東武トップツアーズ株式会社 全国支援室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1600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400" b="0" i="0" dirty="0">
                <a:solidFill>
                  <a:schemeClr val="tx1"/>
                </a:solidFill>
                <a:effectLst/>
                <a:latin typeface="Jun 201"/>
              </a:rPr>
              <a:t>TEL:03-5348-3780</a:t>
            </a:r>
            <a:endParaRPr lang="ja-JP" altLang="en-US" sz="2400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（</a:t>
            </a:r>
            <a:r>
              <a:rPr lang="ja-JP" altLang="en-US" sz="1800" b="0" i="0" dirty="0">
                <a:solidFill>
                  <a:schemeClr val="tx1"/>
                </a:solidFill>
                <a:effectLst/>
                <a:latin typeface="Jun 201"/>
              </a:rPr>
              <a:t>平日</a:t>
            </a:r>
            <a:r>
              <a:rPr lang="en-US" altLang="ja-JP" sz="1800" b="0" i="0" dirty="0">
                <a:solidFill>
                  <a:schemeClr val="tx1"/>
                </a:solidFill>
                <a:effectLst/>
                <a:latin typeface="Jun 201"/>
              </a:rPr>
              <a:t>9:30-18:30 </a:t>
            </a:r>
            <a:r>
              <a:rPr lang="ja-JP" altLang="en-US" sz="1800" b="0" i="0" dirty="0">
                <a:solidFill>
                  <a:schemeClr val="tx1"/>
                </a:solidFill>
                <a:effectLst/>
                <a:latin typeface="Jun 201"/>
              </a:rPr>
              <a:t>土日祝休業</a:t>
            </a:r>
            <a:r>
              <a:rPr lang="ja-JP" alt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）</a:t>
            </a:r>
            <a:endParaRPr lang="ja-JP" altLang="en-US" sz="1800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東京都新宿区新宿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7-5-25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　西新宿プライムスクエア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16F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https://www.dx-tobu.com/</a:t>
            </a:r>
            <a:endParaRPr lang="ja-JP" altLang="en-US" b="0" i="0" dirty="0">
              <a:solidFill>
                <a:schemeClr val="tx1"/>
              </a:solidFill>
              <a:effectLst/>
              <a:latin typeface="Jun 201"/>
            </a:endParaRPr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A353E1-9D9D-C017-A243-FFD776CBD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56" y="1408923"/>
            <a:ext cx="3300704" cy="22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E2DC9C-BE3E-B56F-7FFA-910B47B6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22" y="1905313"/>
            <a:ext cx="8515350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１，ネットで観光地グッズ販売</a:t>
            </a:r>
            <a:br>
              <a:rPr lang="en-US" altLang="ja-JP" sz="4000" dirty="0"/>
            </a:br>
            <a:br>
              <a:rPr lang="en-US" altLang="ja-JP" sz="1800" dirty="0"/>
            </a:br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SNS</a:t>
            </a:r>
            <a:r>
              <a:rPr kumimoji="1" lang="ja-JP" altLang="en-US" sz="4000" dirty="0"/>
              <a:t>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</a:t>
            </a:r>
            <a:br>
              <a:rPr kumimoji="1" lang="en-US" altLang="ja-JP" sz="4000" dirty="0"/>
            </a:br>
            <a:br>
              <a:rPr kumimoji="1" lang="en-US" altLang="ja-JP" sz="1800" dirty="0"/>
            </a:br>
            <a:r>
              <a:rPr kumimoji="1" lang="ja-JP" altLang="en-US" sz="4000" dirty="0"/>
              <a:t>３，観光地メタバース</a:t>
            </a:r>
            <a:br>
              <a:rPr kumimoji="1" lang="en-US" altLang="ja-JP" sz="4000" dirty="0"/>
            </a:br>
            <a:br>
              <a:rPr kumimoji="1" lang="en-US" altLang="ja-JP" sz="1800" dirty="0"/>
            </a:br>
            <a:r>
              <a:rPr kumimoji="1" lang="ja-JP" altLang="en-US" sz="4000" dirty="0"/>
              <a:t>４，インバウンド用の</a:t>
            </a:r>
            <a:br>
              <a:rPr kumimoji="1" lang="en-US" altLang="ja-JP" sz="4000" dirty="0"/>
            </a:br>
            <a:r>
              <a:rPr kumimoji="1" lang="ja-JP" altLang="en-US" sz="4000" dirty="0"/>
              <a:t>　　多言語観光案内アプリ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4B379F8-61AA-3979-A22E-85C8FC5D66A7}"/>
              </a:ext>
            </a:extLst>
          </p:cNvPr>
          <p:cNvSpPr txBox="1">
            <a:spLocks/>
          </p:cNvSpPr>
          <p:nvPr/>
        </p:nvSpPr>
        <p:spPr>
          <a:xfrm>
            <a:off x="883537" y="678511"/>
            <a:ext cx="7738814" cy="4394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b="1" dirty="0"/>
              <a:t>必ずできる観光デジタル化</a:t>
            </a:r>
          </a:p>
        </p:txBody>
      </p:sp>
    </p:spTree>
    <p:extLst>
      <p:ext uri="{BB962C8B-B14F-4D97-AF65-F5344CB8AC3E}">
        <p14:creationId xmlns:p14="http://schemas.microsoft.com/office/powerpoint/2010/main" val="248548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１</a:t>
            </a:r>
            <a:r>
              <a:rPr kumimoji="1" lang="ja-JP" altLang="en-US" sz="4000" dirty="0"/>
              <a:t>，ネットで観光地グッズ販売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546391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観光地グッズを作り、ネットで売りたいけど・・・・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①在庫リスクをゼロに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②発送や決済の手間をゼロ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が困る。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それを解決できたら、ぜひ、やってみたいなあ。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680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在庫ゼロ、発送手間ゼロの観光グッズのネット販売①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7AC6B96-EAB4-94D2-C7E5-8A81092E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9" b="32375"/>
          <a:stretch/>
        </p:blipFill>
        <p:spPr>
          <a:xfrm>
            <a:off x="571500" y="2070459"/>
            <a:ext cx="8339455" cy="42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3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2B250-BE56-C536-6760-6C07D3C5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B078A8-13AD-E514-D767-067ECC574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0" r="1" b="2574"/>
          <a:stretch/>
        </p:blipFill>
        <p:spPr>
          <a:xfrm>
            <a:off x="569167" y="2530706"/>
            <a:ext cx="4022188" cy="27614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6752664-3024-6D41-8111-BF3C0ECA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530706"/>
            <a:ext cx="4093412" cy="276142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3D61C9-EACD-12A4-585A-4423CC1B079F}"/>
              </a:ext>
            </a:extLst>
          </p:cNvPr>
          <p:cNvSpPr txBox="1"/>
          <p:nvPr/>
        </p:nvSpPr>
        <p:spPr>
          <a:xfrm>
            <a:off x="914007" y="5644618"/>
            <a:ext cx="7751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他にも、スマホケース、クリアファイル、エコバック</a:t>
            </a:r>
            <a:endParaRPr kumimoji="1" lang="en-US" altLang="ja-JP" sz="2400" dirty="0"/>
          </a:p>
          <a:p>
            <a:r>
              <a:rPr kumimoji="1" lang="ja-JP" altLang="en-US" sz="2400" dirty="0"/>
              <a:t>　イベント用のハッピ、タオル、シール　など</a:t>
            </a:r>
          </a:p>
        </p:txBody>
      </p:sp>
    </p:spTree>
    <p:extLst>
      <p:ext uri="{BB962C8B-B14F-4D97-AF65-F5344CB8AC3E}">
        <p14:creationId xmlns:p14="http://schemas.microsoft.com/office/powerpoint/2010/main" val="141583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DCE727-D53E-395A-38A7-71C479833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861616"/>
            <a:ext cx="1897226" cy="18972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11797B-24CC-7C43-E922-464ED4B3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90" y="1861616"/>
            <a:ext cx="1979026" cy="19790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6E8279-76B4-2E3B-0270-ECA9316C4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76" y="4099819"/>
            <a:ext cx="3576286" cy="237579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217787-3FFC-8C54-56B1-DE2C67CA0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92" y="1848715"/>
            <a:ext cx="2004828" cy="200482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C6CE690-8F23-33D1-0915-E4D99C6B2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96" y="1861616"/>
            <a:ext cx="1897226" cy="189722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805E7-4329-B5D8-A75F-6EFC6F76567D}"/>
              </a:ext>
            </a:extLst>
          </p:cNvPr>
          <p:cNvSpPr txBox="1"/>
          <p:nvPr/>
        </p:nvSpPr>
        <p:spPr>
          <a:xfrm>
            <a:off x="4540516" y="4732609"/>
            <a:ext cx="438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あなたの観光地、施設、旅館、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会社の「ゆるキャラ」を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で１分で作ります！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166216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在庫ゼロ、発送手間ゼロの観光グッズのネット販売④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805E7-4329-B5D8-A75F-6EFC6F76567D}"/>
              </a:ext>
            </a:extLst>
          </p:cNvPr>
          <p:cNvSpPr txBox="1"/>
          <p:nvPr/>
        </p:nvSpPr>
        <p:spPr>
          <a:xfrm>
            <a:off x="1096007" y="2226724"/>
            <a:ext cx="73192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さあ、今から実践！</a:t>
            </a:r>
            <a:endParaRPr kumimoji="1" lang="en-US" altLang="ja-JP" sz="4000" b="1" dirty="0">
              <a:solidFill>
                <a:srgbClr val="FF0000"/>
              </a:solidFill>
            </a:endParaRPr>
          </a:p>
          <a:p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sz="4000" b="1" dirty="0"/>
              <a:t>あなたの観光地、施設、旅館、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会社の「ゆるキャラ」を</a:t>
            </a:r>
            <a:endParaRPr kumimoji="1" lang="en-US" altLang="ja-JP" sz="4000" b="1" dirty="0"/>
          </a:p>
          <a:p>
            <a:r>
              <a:rPr kumimoji="1" lang="en-US" altLang="ja-JP" sz="4000" b="1" dirty="0">
                <a:solidFill>
                  <a:srgbClr val="FF0000"/>
                </a:solidFill>
              </a:rPr>
              <a:t>AI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で１分</a:t>
            </a:r>
            <a:r>
              <a:rPr kumimoji="1" lang="ja-JP" altLang="en-US" sz="4000" b="1" dirty="0"/>
              <a:t>で作ります！</a:t>
            </a:r>
            <a:endParaRPr kumimoji="1" lang="en-US" altLang="ja-JP" sz="40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6AB31B-3054-BA95-A965-3590E892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91" y="4702628"/>
            <a:ext cx="1892559" cy="18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59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2B250-BE56-C536-6760-6C07D3C5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在庫ゼロ、発送手間ゼロの観光グッズのネット販売⑤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30F642-D147-F578-866C-EC91C1EC8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14" y="1947561"/>
            <a:ext cx="6466114" cy="31780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1BCA14-2AF0-83CE-CD00-20278F3C551B}"/>
              </a:ext>
            </a:extLst>
          </p:cNvPr>
          <p:cNvSpPr txBox="1"/>
          <p:nvPr/>
        </p:nvSpPr>
        <p:spPr>
          <a:xfrm>
            <a:off x="1390262" y="5507050"/>
            <a:ext cx="692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子どものいる家族向けの「ゆるキャラ」以外にも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風景やロゴマークも入れられます！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092540298"/>
      </p:ext>
    </p:extLst>
  </p:cSld>
  <p:clrMapOvr>
    <a:masterClrMapping/>
  </p:clrMapOvr>
</p:sld>
</file>

<file path=ppt/theme/theme1.xml><?xml version="1.0" encoding="utf-8"?>
<a:theme xmlns:a="http://schemas.openxmlformats.org/drawingml/2006/main" name="バッジ">
  <a:themeElements>
    <a:clrScheme name="バッジ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バッジ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バッ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TM10001106[[fn=バッジ]]</Template>
  <TotalTime>261</TotalTime>
  <Words>945</Words>
  <Application>Microsoft Office PowerPoint</Application>
  <PresentationFormat>画面に合わせる (4:3)</PresentationFormat>
  <Paragraphs>127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7" baseType="lpstr">
      <vt:lpstr>BIZ UDPゴシック</vt:lpstr>
      <vt:lpstr>Jun 201</vt:lpstr>
      <vt:lpstr>メイリオ</vt:lpstr>
      <vt:lpstr>メイリオ</vt:lpstr>
      <vt:lpstr>Arial</vt:lpstr>
      <vt:lpstr>Bahnschrift SemiBold</vt:lpstr>
      <vt:lpstr>Calibri</vt:lpstr>
      <vt:lpstr>Gill Sans MT</vt:lpstr>
      <vt:lpstr>Impact</vt:lpstr>
      <vt:lpstr>バッジ</vt:lpstr>
      <vt:lpstr>PowerPoint プレゼンテーション</vt:lpstr>
      <vt:lpstr>講師プロフィール</vt:lpstr>
      <vt:lpstr>１，ネットで観光地グッズ販売  ２，SNSの活用　 　　インフルエンサー＆データ  ３，観光地メタバース  ４，インバウンド用の 　　多言語観光案内アプリ</vt:lpstr>
      <vt:lpstr>１，ネットで観光地グッズ販売</vt:lpstr>
      <vt:lpstr>在庫ゼロ、発送手間ゼロの観光グッズのネット販売①</vt:lpstr>
      <vt:lpstr>在庫ゼロ、発送手間ゼロの観光グッズのネット販売②</vt:lpstr>
      <vt:lpstr>在庫ゼロ、発送手間ゼロの観光グッズのネット販売➂</vt:lpstr>
      <vt:lpstr>在庫ゼロ、発送手間ゼロの観光グッズのネット販売④</vt:lpstr>
      <vt:lpstr>在庫ゼロ、発送手間ゼロの観光グッズのネット販売⑤</vt:lpstr>
      <vt:lpstr>２， SNSの観光への活用　 　　インフルエンサー＆データ①</vt:lpstr>
      <vt:lpstr>２， SNSの観光への活用　 　　インフルエンサー＆データ②</vt:lpstr>
      <vt:lpstr>２， SNSの観光への活用　 　　インフルエンサー＆データ➂</vt:lpstr>
      <vt:lpstr>２， SNSの観光への活用　 　　インフルエンサー＆データ④</vt:lpstr>
      <vt:lpstr>２， SNSの観光への活用　 　　インフルエンサー＆データ⑤</vt:lpstr>
      <vt:lpstr>３，観光メタバース</vt:lpstr>
      <vt:lpstr>PowerPoint プレゼンテーション</vt:lpstr>
      <vt:lpstr>PowerPoint プレゼンテーション</vt:lpstr>
      <vt:lpstr>５G時代のメタバース市場（国内）</vt:lpstr>
      <vt:lpstr>PowerPoint プレゼンテーション</vt:lpstr>
      <vt:lpstr>PowerPoint プレゼンテーション</vt:lpstr>
      <vt:lpstr>では、さっそく メタバースの体験画面を 実際にお見せします！</vt:lpstr>
      <vt:lpstr>４，インバウンド用の 　　多言語案内アプリ</vt:lpstr>
      <vt:lpstr>東武動物公園に ウクライナ避難民１００人を招待</vt:lpstr>
      <vt:lpstr>東武・多言語観光案内アプリ開発  東武動物公園ウクライナ版 https://tobuzoo-ua.com/</vt:lpstr>
      <vt:lpstr>では、さっそく、その時の 多言語の観光案内アプリ を実際に体験してください！  東武動物公園ウクライナ版      LINEで体験　</vt:lpstr>
      <vt:lpstr>PowerPoint プレゼンテーション</vt:lpstr>
      <vt:lpstr>詳細のお問い合わせ先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観光DX戦略</dc:title>
  <dc:creator>村井 宗明</dc:creator>
  <cp:lastModifiedBy>村井 宗明</cp:lastModifiedBy>
  <cp:revision>11</cp:revision>
  <dcterms:created xsi:type="dcterms:W3CDTF">2023-01-29T04:56:33Z</dcterms:created>
  <dcterms:modified xsi:type="dcterms:W3CDTF">2023-02-04T05:39:44Z</dcterms:modified>
</cp:coreProperties>
</file>