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1019" r:id="rId4"/>
    <p:sldId id="1018" r:id="rId5"/>
    <p:sldId id="1030" r:id="rId6"/>
    <p:sldId id="258" r:id="rId7"/>
    <p:sldId id="259" r:id="rId8"/>
    <p:sldId id="1028" r:id="rId9"/>
    <p:sldId id="1032" r:id="rId10"/>
    <p:sldId id="1029" r:id="rId11"/>
    <p:sldId id="1031" r:id="rId12"/>
    <p:sldId id="275" r:id="rId13"/>
    <p:sldId id="276" r:id="rId14"/>
    <p:sldId id="271" r:id="rId15"/>
    <p:sldId id="1033" r:id="rId1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67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29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137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のみの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77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63A67-2DC8-42D2-8EA1-A766E561EC14}" type="slidenum">
              <a:rPr lang="en-US" altLang="ja-JP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6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16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5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25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83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69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2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17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36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1BAD-32EB-4FA7-BE28-E71231C52725}" type="datetimeFigureOut">
              <a:rPr kumimoji="1" lang="ja-JP" altLang="en-US" smtClean="0"/>
              <a:t>2023/6/11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D941D-6C2E-458F-B3F6-70712F62A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67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patial.io/s/Chuan-Lu-Hua-huea-63bf4521cd0befb9ac3e461d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2D564DA-58B1-6EC1-F88B-F5E150F6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15" y="0"/>
            <a:ext cx="5275385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E00F65-A0DB-D2B7-13F1-2C15DBA55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209" y="1794166"/>
            <a:ext cx="7343192" cy="29831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kumimoji="1" lang="ja-JP" altLang="en-US" sz="6700" dirty="0">
                <a:solidFill>
                  <a:srgbClr val="00B050"/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川崎緑化フェアを</a:t>
            </a:r>
            <a:br>
              <a:rPr kumimoji="1" lang="en-US" altLang="ja-JP" sz="6700" dirty="0">
                <a:solidFill>
                  <a:srgbClr val="00B050"/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</a:br>
            <a:r>
              <a:rPr kumimoji="1" lang="ja-JP" altLang="en-US" sz="6700" dirty="0">
                <a:solidFill>
                  <a:srgbClr val="00B050"/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事前に盛り上げる</a:t>
            </a:r>
            <a:br>
              <a:rPr kumimoji="1" lang="en-US" altLang="ja-JP" sz="4000" dirty="0"/>
            </a:br>
            <a:br>
              <a:rPr kumimoji="1" lang="ja-JP" altLang="en-US" sz="4000" dirty="0"/>
            </a:br>
            <a:r>
              <a:rPr kumimoji="1" lang="ja-JP" altLang="en-US" sz="4900" dirty="0">
                <a:solidFill>
                  <a:srgbClr val="00B050"/>
                </a:solidFill>
                <a:latin typeface="コーポレート・ロゴ ver3 Bold" panose="02000600000000000000" pitchFamily="50" charset="-128"/>
                <a:ea typeface="コーポレート・ロゴ ver3 Bold" panose="02000600000000000000" pitchFamily="50" charset="-128"/>
              </a:rPr>
              <a:t>デジタル分野の企画書</a:t>
            </a:r>
            <a:endParaRPr kumimoji="1" lang="ja-JP" altLang="en-US" sz="4000" dirty="0">
              <a:solidFill>
                <a:srgbClr val="00B050"/>
              </a:solidFill>
              <a:latin typeface="コーポレート・ロゴ ver3 Bold" panose="02000600000000000000" pitchFamily="50" charset="-128"/>
              <a:ea typeface="コーポレート・ロゴ ver3 Bold" panose="0200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78F420D-4914-C9C3-93D0-12E90A2E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12" y="5873426"/>
            <a:ext cx="3350123" cy="7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63A67-2DC8-42D2-8EA1-A766E561EC14}" type="slidenum">
              <a:rPr lang="en-US" altLang="ja-JP" smtClean="0"/>
              <a:pPr/>
              <a:t>10</a:t>
            </a:fld>
            <a:endParaRPr 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9758AF-B0F1-5809-C516-10D4D444A63F}"/>
              </a:ext>
            </a:extLst>
          </p:cNvPr>
          <p:cNvSpPr txBox="1">
            <a:spLocks/>
          </p:cNvSpPr>
          <p:nvPr/>
        </p:nvSpPr>
        <p:spPr>
          <a:xfrm>
            <a:off x="200643" y="296538"/>
            <a:ext cx="9024319" cy="7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緑化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のワークショップとメタバース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825331-F633-DAD8-9772-FFFCE560F472}"/>
              </a:ext>
            </a:extLst>
          </p:cNvPr>
          <p:cNvSpPr txBox="1"/>
          <p:nvPr/>
        </p:nvSpPr>
        <p:spPr>
          <a:xfrm>
            <a:off x="531463" y="5428815"/>
            <a:ext cx="854392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川崎緑化フェアメタバース（デモ</a:t>
            </a:r>
            <a:r>
              <a:rPr lang="en-US" altLang="ja-JP" dirty="0"/>
              <a:t>Ver</a:t>
            </a:r>
            <a:r>
              <a:rPr lang="ja-JP" altLang="en-US" dirty="0"/>
              <a:t>４）</a:t>
            </a:r>
            <a:endParaRPr lang="en-US" altLang="ja-JP" dirty="0"/>
          </a:p>
          <a:p>
            <a:r>
              <a:rPr lang="en-US" altLang="ja-JP" sz="2000" dirty="0">
                <a:hlinkClick r:id="rId2"/>
              </a:rPr>
              <a:t>https://www.spatial.io/s/Chuan-Lu-Hua-huea-63bf4521cd0befb9ac3e461d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dirty="0"/>
              <a:t>※</a:t>
            </a:r>
            <a:r>
              <a:rPr lang="ja-JP" altLang="en-US" sz="2000" dirty="0"/>
              <a:t>現時点の川崎メタバースは、小学校の先生</a:t>
            </a:r>
            <a:r>
              <a:rPr lang="en-US" altLang="ja-JP" sz="2000" dirty="0"/>
              <a:t>70</a:t>
            </a:r>
            <a:r>
              <a:rPr lang="ja-JP" altLang="en-US" sz="2000" dirty="0"/>
              <a:t>人が入っただけのデモ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656C7D8-ACD8-8AA4-16A8-532C9C70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10" y="1771688"/>
            <a:ext cx="8244778" cy="349296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610FB5-DD72-F27B-1591-DE54A55C0BDB}"/>
              </a:ext>
            </a:extLst>
          </p:cNvPr>
          <p:cNvSpPr txBox="1"/>
          <p:nvPr/>
        </p:nvSpPr>
        <p:spPr>
          <a:xfrm>
            <a:off x="681036" y="1271369"/>
            <a:ext cx="8164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こちらに、ワークショップで作った花を参加型メタバース空間に飾ります。</a:t>
            </a:r>
            <a:br>
              <a:rPr lang="en-US" altLang="ja-JP" dirty="0"/>
            </a:b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5509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63A67-2DC8-42D2-8EA1-A766E561EC14}" type="slidenum">
              <a:rPr lang="en-US" altLang="ja-JP" smtClean="0"/>
              <a:pPr/>
              <a:t>11</a:t>
            </a:fld>
            <a:endParaRPr 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9758AF-B0F1-5809-C516-10D4D444A63F}"/>
              </a:ext>
            </a:extLst>
          </p:cNvPr>
          <p:cNvSpPr txBox="1">
            <a:spLocks/>
          </p:cNvSpPr>
          <p:nvPr/>
        </p:nvSpPr>
        <p:spPr>
          <a:xfrm>
            <a:off x="1880154" y="1725141"/>
            <a:ext cx="5817601" cy="200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（参考）</a:t>
            </a:r>
            <a:endParaRPr lang="en-US" altLang="ja-JP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b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本番中の企画のたたき台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408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82337-D078-45F4-93EA-BF27B61D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期間中の周遊イベント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C2B498-220C-4EE2-B135-E35A3CCF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619437"/>
            <a:ext cx="7886700" cy="152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すべての会場を回ってもらうため、緑化フェア</a:t>
            </a:r>
            <a:r>
              <a:rPr lang="en-US" altLang="ja-JP" sz="2400" dirty="0"/>
              <a:t>LINE</a:t>
            </a:r>
            <a:r>
              <a:rPr lang="ja-JP" altLang="en-US" sz="2400" dirty="0"/>
              <a:t>での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デジタルスタンプラリーの実施と、抽選での粗品贈呈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60A487-AAE2-453A-9B16-C668BA91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53" y="2874341"/>
            <a:ext cx="7360024" cy="3779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425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82337-D078-45F4-93EA-BF27B61D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866514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地域商店街との緑化フェアの連携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C2B498-220C-4EE2-B135-E35A3CCF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619437"/>
            <a:ext cx="7886700" cy="152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神奈川県民が最も使っている</a:t>
            </a:r>
            <a:r>
              <a:rPr lang="en-US" altLang="ja-JP" sz="2400" dirty="0"/>
              <a:t>LINE</a:t>
            </a:r>
            <a:r>
              <a:rPr lang="ja-JP" altLang="en-US" sz="2400" dirty="0"/>
              <a:t>の地域電子クーポンの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en-US" altLang="ja-JP" sz="2400" dirty="0" err="1"/>
              <a:t>Goto</a:t>
            </a:r>
            <a:r>
              <a:rPr lang="ja-JP" altLang="en-US" sz="2400" dirty="0"/>
              <a:t>イートかながわ　</a:t>
            </a:r>
            <a:r>
              <a:rPr lang="en-US" altLang="ja-JP" sz="2400" dirty="0"/>
              <a:t>LINE</a:t>
            </a:r>
            <a:r>
              <a:rPr lang="ja-JP" altLang="en-US" sz="2400" dirty="0"/>
              <a:t>電子クーポン」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の改良を視野にして、ポイントの付与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5AC133-4B43-4DBB-9B05-C057F913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75" y="3146611"/>
            <a:ext cx="6271803" cy="3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1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82337-D078-45F4-93EA-BF27B61D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データ解析①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C2B498-220C-4EE2-B135-E35A3CCF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481979"/>
            <a:ext cx="4814693" cy="4778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デジタル化の最大のポイントは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「データ」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訪問客の顧客データだけでなく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・位置データに基づく、日々の流入数、性別、年代別、時間別、居住地のデータ化が必須。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・インバウンドの外国人の訪問データも分析することも可能だが、コストが少し上がるので仕様書に明記が必要。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・検索ワード、</a:t>
            </a:r>
            <a:r>
              <a:rPr lang="en-US" altLang="ja-JP" sz="2400" dirty="0"/>
              <a:t>SNS</a:t>
            </a:r>
            <a:r>
              <a:rPr lang="ja-JP" altLang="en-US" sz="2400" dirty="0"/>
              <a:t>解析、</a:t>
            </a:r>
            <a:r>
              <a:rPr lang="en-US" altLang="ja-JP" sz="2400" dirty="0" err="1"/>
              <a:t>youtube</a:t>
            </a:r>
            <a:r>
              <a:rPr lang="ja-JP" altLang="en-US" sz="2400" dirty="0"/>
              <a:t>競合解析も必須。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2E4CD3-7F03-749B-4755-DF0E7443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85" y="1987420"/>
            <a:ext cx="3783378" cy="38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82337-D078-45F4-93EA-BF27B61D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データ解析②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2451220-3D0B-6064-CDCF-7B026F44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21" y="1686711"/>
            <a:ext cx="5258065" cy="4137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dirty="0"/>
              <a:t>データに基づく</a:t>
            </a:r>
            <a:r>
              <a:rPr lang="en-US" altLang="ja-JP" dirty="0"/>
              <a:t>SNS</a:t>
            </a:r>
            <a:r>
              <a:rPr lang="ja-JP" altLang="en-US" dirty="0"/>
              <a:t>運用がポイント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317DAD-BA8D-8DC4-8050-754FE05B3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4" y="2084664"/>
            <a:ext cx="4551784" cy="25660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45D0B6-A864-017F-C49B-8CC940702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715" b="26021"/>
          <a:stretch/>
        </p:blipFill>
        <p:spPr>
          <a:xfrm>
            <a:off x="5090759" y="1437446"/>
            <a:ext cx="4709320" cy="256600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3640EEF-93BD-B24A-2393-897AE1C8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361" y="4393400"/>
            <a:ext cx="5063482" cy="23324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C658989-3D4B-F75B-BE05-AC0F2FFDF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8" y="4393400"/>
            <a:ext cx="3111287" cy="22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63107B-8F5A-FF35-74E9-8D47C1A72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579" y="3734934"/>
            <a:ext cx="8420100" cy="23876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川崎緑化フェアを事前に盛り上げる</a:t>
            </a:r>
            <a:b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デジタル分野の企画書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での情報発信</a:t>
            </a:r>
            <a:b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顧客データベース付の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を使って花の解説や近所の店について、テキストで答える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・花や樹木の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AR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が見える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②話す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ポスター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→川崎緑化フェアのポスターにスマホを当てると、口が動いて話す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で花や樹木を書く事前のワークショップイベントと、その優秀作を掲載するサイト＋メタバース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④川崎緑化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NFT</a:t>
            </a:r>
            <a:b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→西川町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NFT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を参考に、固定ファンとしての会員証を作る</a:t>
            </a: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b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⑤本番中、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アカウントから、近所の店のクーポン券などを発行して周遊につなげる。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37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12A543-A29D-1DE0-6F85-919C9DA2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894506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川崎緑化フェア </a:t>
            </a:r>
            <a:r>
              <a:rPr kumimoji="1"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での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</a:t>
            </a:r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情報発信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7AFE36-3F8C-7BF8-D1C2-CE4F3C34D455}"/>
              </a:ext>
            </a:extLst>
          </p:cNvPr>
          <p:cNvSpPr txBox="1"/>
          <p:nvPr/>
        </p:nvSpPr>
        <p:spPr>
          <a:xfrm>
            <a:off x="407438" y="4556293"/>
            <a:ext cx="881752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dirty="0"/>
              <a:t>情報発信において、ユーザー数の多い</a:t>
            </a:r>
            <a:r>
              <a:rPr kumimoji="1" lang="en-US" altLang="ja-JP" sz="2000" dirty="0"/>
              <a:t>SNS</a:t>
            </a:r>
            <a:r>
              <a:rPr kumimoji="1" lang="ja-JP" altLang="en-US" sz="2000" dirty="0"/>
              <a:t>を早めから使う事がポイント</a:t>
            </a:r>
            <a:endParaRPr kumimoji="1" lang="en-US" altLang="ja-JP" sz="2000" dirty="0"/>
          </a:p>
          <a:p>
            <a:r>
              <a:rPr kumimoji="1" lang="en-US" altLang="ja-JP" sz="2000" dirty="0"/>
              <a:t>Twitter</a:t>
            </a:r>
            <a:r>
              <a:rPr kumimoji="1" lang="ja-JP" altLang="en-US" sz="2000" dirty="0"/>
              <a:t>、インスタ、</a:t>
            </a:r>
            <a:r>
              <a:rPr kumimoji="1" lang="en-US" altLang="ja-JP" sz="2000" dirty="0"/>
              <a:t>FB</a:t>
            </a:r>
            <a:r>
              <a:rPr kumimoji="1" lang="ja-JP" altLang="en-US" sz="2000" dirty="0"/>
              <a:t>は、機能が少ないため職員の運用も可能だが、外注も可能。</a:t>
            </a:r>
            <a:endParaRPr kumimoji="1" lang="en-US" altLang="ja-JP" sz="2000" dirty="0"/>
          </a:p>
          <a:p>
            <a:r>
              <a:rPr kumimoji="1" lang="en-US" altLang="ja-JP" sz="2000" dirty="0"/>
              <a:t>LINE</a:t>
            </a:r>
            <a:r>
              <a:rPr kumimoji="1" lang="ja-JP" altLang="en-US" sz="2000" dirty="0"/>
              <a:t>は、ユーザー数が多いだけでなく、効果的な機能も多いため、質量とも最も効果的なツールで必須。早めにプロの運用が必要。</a:t>
            </a:r>
            <a:endParaRPr kumimoji="1" lang="en-US" altLang="ja-JP" sz="2000" dirty="0"/>
          </a:p>
          <a:p>
            <a:r>
              <a:rPr kumimoji="1" lang="en-US" altLang="ja-JP" sz="2000" dirty="0" err="1"/>
              <a:t>Tiktok</a:t>
            </a:r>
            <a:r>
              <a:rPr kumimoji="1" lang="ja-JP" altLang="en-US" sz="2000" dirty="0"/>
              <a:t>は、友達数に関係ないので、本番からの開始で武器になる。</a:t>
            </a:r>
            <a:endParaRPr kumimoji="1" lang="en-US" altLang="ja-JP" sz="1800" dirty="0"/>
          </a:p>
          <a:p>
            <a:endParaRPr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F2D091D-7678-A723-5366-E82AE05C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284" y="1548882"/>
            <a:ext cx="5683432" cy="2718163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007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249517" y="2383781"/>
            <a:ext cx="3200981" cy="39554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65317" tIns="32659" rIns="6531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089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18963A67-2DC8-42D2-8EA1-A766E561EC14}" type="slidenum">
              <a:rPr lang="en-US" altLang="ja-JP" smtClean="0"/>
              <a:pPr/>
              <a:t>4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 bwMode="gray">
          <a:xfrm>
            <a:off x="490398" y="903932"/>
            <a:ext cx="8882854" cy="1328782"/>
          </a:xfrm>
          <a:prstGeom prst="rect">
            <a:avLst/>
          </a:prstGeom>
          <a:noFill/>
        </p:spPr>
        <p:txBody>
          <a:bodyPr vert="horz" wrap="square" lIns="0" tIns="32659" rIns="0" bIns="0" rtlCol="0" anchor="ctr" anchorCtr="0">
            <a:noAutofit/>
          </a:bodyPr>
          <a:lstStyle/>
          <a:p>
            <a:r>
              <a:rPr lang="ja-JP" altLang="en-US" sz="1633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川崎緑化フェアの関心者と</a:t>
            </a:r>
            <a:r>
              <a:rPr lang="en-US" altLang="ja-JP" sz="1633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633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で友達になって情報発信</a:t>
            </a:r>
          </a:p>
          <a:p>
            <a:pPr lvl="0" eaLnBrk="1" hangingPunct="1"/>
            <a:endParaRPr lang="en-US" altLang="ja-JP" sz="1633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連動した顧客データベースと連結で効果的なマーケティングができます。①</a:t>
            </a:r>
            <a:r>
              <a:rPr lang="en-US" altLang="ja-JP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によるプッシュ型観光集客、②データ分析、③属性別配信で嗜好別リピータ対策などにご活用いただけます。</a:t>
            </a:r>
            <a:endParaRPr lang="en-US" altLang="ja-JP" sz="1633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また、既存の自治体の</a:t>
            </a:r>
            <a:r>
              <a:rPr lang="en-US" altLang="ja-JP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633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公式アカウントに登録している友だちとも連携が可能です。</a:t>
            </a:r>
            <a:endParaRPr lang="en-US" altLang="ja-JP" sz="1633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円/楕円 27"/>
          <p:cNvSpPr/>
          <p:nvPr/>
        </p:nvSpPr>
        <p:spPr bwMode="gray">
          <a:xfrm>
            <a:off x="701626" y="2689441"/>
            <a:ext cx="2291968" cy="507432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32659" rIns="0" bIns="0" rtlCol="0" anchor="ctr">
            <a:no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kumimoji="1" lang="ja-JP" altLang="en-US" sz="1270" b="1" dirty="0">
                <a:solidFill>
                  <a:schemeClr val="bg1"/>
                </a:solidFill>
              </a:rPr>
              <a:t>マーケティングシステム</a:t>
            </a:r>
          </a:p>
        </p:txBody>
      </p:sp>
      <p:pic>
        <p:nvPicPr>
          <p:cNvPr id="4098" name="Picture 2" descr="LINE セールスマネジメントツール Liny（リニー）のご紹介｜UNITE INC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23" y="5251169"/>
            <a:ext cx="1176516" cy="6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7" y="3374937"/>
            <a:ext cx="2689924" cy="165632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B2C2F35-A3F5-8DA1-3DF5-48662B0C9F85}"/>
              </a:ext>
            </a:extLst>
          </p:cNvPr>
          <p:cNvSpPr txBox="1"/>
          <p:nvPr/>
        </p:nvSpPr>
        <p:spPr>
          <a:xfrm>
            <a:off x="6777860" y="3776460"/>
            <a:ext cx="976525" cy="326631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algn="ctr">
              <a:spcBef>
                <a:spcPts val="454"/>
              </a:spcBef>
              <a:spcAft>
                <a:spcPts val="454"/>
              </a:spcAft>
              <a:buClr>
                <a:schemeClr val="accent1"/>
              </a:buClr>
              <a:buSzPct val="110000"/>
            </a:pPr>
            <a:r>
              <a:rPr lang="ja-JP" altLang="en-US" sz="1633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クロス分析</a:t>
            </a:r>
            <a:endParaRPr lang="en-US" altLang="ja-JP" sz="1633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endParaRPr kumimoji="1" lang="ja-JP" altLang="en-US" sz="1633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AF603D-0852-DDE5-92E2-3C479E04E129}"/>
              </a:ext>
            </a:extLst>
          </p:cNvPr>
          <p:cNvSpPr txBox="1"/>
          <p:nvPr/>
        </p:nvSpPr>
        <p:spPr>
          <a:xfrm>
            <a:off x="6777860" y="4120862"/>
            <a:ext cx="2872512" cy="929636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どの友だち追加場所からの注文が多いのか？</a:t>
            </a:r>
            <a:b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どのアンケート回答の人が多いのか？</a:t>
            </a:r>
            <a:b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どのシナリオからの反応が高いのか？</a:t>
            </a:r>
            <a:endParaRPr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lnSpc>
                <a:spcPct val="130000"/>
              </a:lnSpc>
            </a:pP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数値から配信内容や対策を考えることができる</a:t>
            </a:r>
          </a:p>
        </p:txBody>
      </p:sp>
      <p:pic>
        <p:nvPicPr>
          <p:cNvPr id="33" name="図 32" descr="テーブル&#10;&#10;自動的に生成された説明">
            <a:extLst>
              <a:ext uri="{FF2B5EF4-FFF2-40B4-BE49-F238E27FC236}">
                <a16:creationId xmlns:a16="http://schemas.microsoft.com/office/drawing/2014/main" id="{A1217A68-C74C-04ED-806F-DA333827A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98" y="3691805"/>
            <a:ext cx="2243466" cy="1172871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FFD2B1D-A665-4E89-86DB-D17A81259E52}"/>
              </a:ext>
            </a:extLst>
          </p:cNvPr>
          <p:cNvSpPr txBox="1"/>
          <p:nvPr/>
        </p:nvSpPr>
        <p:spPr>
          <a:xfrm>
            <a:off x="6821321" y="5211555"/>
            <a:ext cx="976525" cy="326631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eaLnBrk="1" hangingPunct="1"/>
            <a:r>
              <a:rPr kumimoji="1" lang="ja-JP" altLang="en-US" sz="1633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タグつけ</a:t>
            </a:r>
            <a:endParaRPr kumimoji="1" lang="ja-JP" altLang="en-US" sz="1633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28F4853-2738-E4F2-A958-C7D7F630D9E4}"/>
              </a:ext>
            </a:extLst>
          </p:cNvPr>
          <p:cNvSpPr txBox="1"/>
          <p:nvPr/>
        </p:nvSpPr>
        <p:spPr>
          <a:xfrm>
            <a:off x="6842108" y="5533086"/>
            <a:ext cx="2731101" cy="713220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友達を自由な属性に分けて管理</a:t>
            </a:r>
            <a:endParaRPr kumimoji="1"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必要な人に適切な情報を発信</a:t>
            </a:r>
            <a:endParaRPr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lnSpc>
                <a:spcPct val="130000"/>
              </a:lnSpc>
            </a:pP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タグ例</a:t>
            </a: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性別 年代 地域 担当者 店舗</a:t>
            </a:r>
          </a:p>
        </p:txBody>
      </p:sp>
      <p:pic>
        <p:nvPicPr>
          <p:cNvPr id="36" name="図 35" descr="テキスト&#10;&#10;低い精度で自動的に生成された説明">
            <a:extLst>
              <a:ext uri="{FF2B5EF4-FFF2-40B4-BE49-F238E27FC236}">
                <a16:creationId xmlns:a16="http://schemas.microsoft.com/office/drawing/2014/main" id="{37490B38-D57F-E88F-D7E9-24787B6F6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26" y="5164215"/>
            <a:ext cx="2484234" cy="1175060"/>
          </a:xfrm>
          <a:prstGeom prst="rect">
            <a:avLst/>
          </a:prstGeom>
        </p:spPr>
      </p:pic>
      <p:sp>
        <p:nvSpPr>
          <p:cNvPr id="38" name="三角形 41">
            <a:extLst>
              <a:ext uri="{FF2B5EF4-FFF2-40B4-BE49-F238E27FC236}">
                <a16:creationId xmlns:a16="http://schemas.microsoft.com/office/drawing/2014/main" id="{F71030AB-0AA2-6BA1-F843-0F69AF8C146E}"/>
              </a:ext>
            </a:extLst>
          </p:cNvPr>
          <p:cNvSpPr/>
          <p:nvPr/>
        </p:nvSpPr>
        <p:spPr>
          <a:xfrm rot="5400000">
            <a:off x="3726757" y="4010675"/>
            <a:ext cx="375172" cy="535130"/>
          </a:xfrm>
          <a:prstGeom prst="triangle">
            <a:avLst/>
          </a:prstGeom>
          <a:solidFill>
            <a:srgbClr val="1966B2"/>
          </a:solidFill>
          <a:ln>
            <a:noFill/>
          </a:ln>
        </p:spPr>
        <p:txBody>
          <a:bodyPr rot="0" spcFirstLastPara="0" vertOverflow="overflow" horzOverflow="overflow" vert="horz" wrap="square" lIns="65317" tIns="32659" rIns="6531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089" dirty="0">
              <a:solidFill>
                <a:prstClr val="black"/>
              </a:solidFill>
            </a:endParaRPr>
          </a:p>
        </p:txBody>
      </p:sp>
      <p:sp>
        <p:nvSpPr>
          <p:cNvPr id="39" name="三角形 41">
            <a:extLst>
              <a:ext uri="{FF2B5EF4-FFF2-40B4-BE49-F238E27FC236}">
                <a16:creationId xmlns:a16="http://schemas.microsoft.com/office/drawing/2014/main" id="{F71030AB-0AA2-6BA1-F843-0F69AF8C146E}"/>
              </a:ext>
            </a:extLst>
          </p:cNvPr>
          <p:cNvSpPr/>
          <p:nvPr/>
        </p:nvSpPr>
        <p:spPr>
          <a:xfrm rot="3882492">
            <a:off x="3726756" y="2819026"/>
            <a:ext cx="375172" cy="535130"/>
          </a:xfrm>
          <a:prstGeom prst="triangle">
            <a:avLst/>
          </a:prstGeom>
          <a:solidFill>
            <a:srgbClr val="1966B2"/>
          </a:solidFill>
          <a:ln>
            <a:noFill/>
          </a:ln>
        </p:spPr>
        <p:txBody>
          <a:bodyPr rot="0" spcFirstLastPara="0" vertOverflow="overflow" horzOverflow="overflow" vert="horz" wrap="square" lIns="65317" tIns="32659" rIns="6531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089" dirty="0">
              <a:solidFill>
                <a:prstClr val="black"/>
              </a:solidFill>
            </a:endParaRPr>
          </a:p>
        </p:txBody>
      </p:sp>
      <p:sp>
        <p:nvSpPr>
          <p:cNvPr id="40" name="三角形 41">
            <a:extLst>
              <a:ext uri="{FF2B5EF4-FFF2-40B4-BE49-F238E27FC236}">
                <a16:creationId xmlns:a16="http://schemas.microsoft.com/office/drawing/2014/main" id="{F71030AB-0AA2-6BA1-F843-0F69AF8C146E}"/>
              </a:ext>
            </a:extLst>
          </p:cNvPr>
          <p:cNvSpPr/>
          <p:nvPr/>
        </p:nvSpPr>
        <p:spPr>
          <a:xfrm rot="7009511">
            <a:off x="3782616" y="5340282"/>
            <a:ext cx="375172" cy="535130"/>
          </a:xfrm>
          <a:prstGeom prst="triangle">
            <a:avLst/>
          </a:prstGeom>
          <a:solidFill>
            <a:srgbClr val="1966B2"/>
          </a:solidFill>
          <a:ln>
            <a:noFill/>
          </a:ln>
        </p:spPr>
        <p:txBody>
          <a:bodyPr rot="0" spcFirstLastPara="0" vertOverflow="overflow" horzOverflow="overflow" vert="horz" wrap="square" lIns="65317" tIns="32659" rIns="6531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089" dirty="0">
              <a:solidFill>
                <a:prstClr val="black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804" y="2542943"/>
            <a:ext cx="566374" cy="1087296"/>
          </a:xfrm>
          <a:prstGeom prst="rect">
            <a:avLst/>
          </a:prstGeom>
        </p:spPr>
      </p:pic>
      <p:pic>
        <p:nvPicPr>
          <p:cNvPr id="4100" name="Picture 4" descr="ラインのアイコンマーク | イラレ用ai・透過png画像 フリー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99" y="2542942"/>
            <a:ext cx="1019627" cy="10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B2C2F35-A3F5-8DA1-3DF5-48662B0C9F85}"/>
              </a:ext>
            </a:extLst>
          </p:cNvPr>
          <p:cNvSpPr txBox="1"/>
          <p:nvPr/>
        </p:nvSpPr>
        <p:spPr>
          <a:xfrm>
            <a:off x="6698372" y="2476043"/>
            <a:ext cx="976525" cy="326631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algn="ctr">
              <a:spcBef>
                <a:spcPts val="454"/>
              </a:spcBef>
              <a:spcAft>
                <a:spcPts val="454"/>
              </a:spcAft>
              <a:buClr>
                <a:schemeClr val="accent1"/>
              </a:buClr>
              <a:buSzPct val="110000"/>
            </a:pPr>
            <a:r>
              <a:rPr lang="en-US" altLang="ja-JP" sz="1633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633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連携</a:t>
            </a:r>
            <a:endParaRPr lang="en-US" altLang="ja-JP" sz="1633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endParaRPr kumimoji="1" lang="ja-JP" altLang="en-US" sz="1633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5AF603D-0852-DDE5-92E2-3C479E04E129}"/>
              </a:ext>
            </a:extLst>
          </p:cNvPr>
          <p:cNvSpPr txBox="1"/>
          <p:nvPr/>
        </p:nvSpPr>
        <p:spPr>
          <a:xfrm>
            <a:off x="6700696" y="2711970"/>
            <a:ext cx="2872512" cy="929636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kumimoji="1" lang="en-US" altLang="ja-JP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をインターフェイスに顧客情報をもとに</a:t>
            </a:r>
            <a:endParaRPr kumimoji="1"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一人ひとりの嗜好に合わせた情報を</a:t>
            </a:r>
            <a:endParaRPr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ja-JP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から配信することができます。</a:t>
            </a:r>
            <a:endParaRPr lang="en-US" altLang="ja-JP" sz="1089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28F4853-2738-E4F2-A958-C7D7F630D9E4}"/>
              </a:ext>
            </a:extLst>
          </p:cNvPr>
          <p:cNvSpPr txBox="1"/>
          <p:nvPr/>
        </p:nvSpPr>
        <p:spPr>
          <a:xfrm>
            <a:off x="717466" y="5982664"/>
            <a:ext cx="2731101" cy="356610"/>
          </a:xfrm>
          <a:prstGeom prst="rect">
            <a:avLst/>
          </a:prstGeom>
          <a:noFill/>
        </p:spPr>
        <p:txBody>
          <a:bodyPr vert="horz" wrap="none" lIns="65317" tIns="32659" rIns="65317" bIns="0" rtlCol="0" anchor="t" anchorCtr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kumimoji="1" lang="en-US" altLang="ja-JP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Liny</a:t>
            </a: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en-US" altLang="ja-JP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LINE</a:t>
            </a:r>
            <a:r>
              <a:rPr kumimoji="1" lang="ja-JP" altLang="en-US" sz="1089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機能拡張するシステムです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A842674-F1D9-018C-332F-0BD96E7A7FD4}"/>
              </a:ext>
            </a:extLst>
          </p:cNvPr>
          <p:cNvSpPr txBox="1">
            <a:spLocks/>
          </p:cNvSpPr>
          <p:nvPr/>
        </p:nvSpPr>
        <p:spPr>
          <a:xfrm>
            <a:off x="200643" y="296537"/>
            <a:ext cx="9504713" cy="72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顧客データベース付の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アカウント①</a:t>
            </a:r>
            <a:b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0648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62">
            <a:extLst>
              <a:ext uri="{FF2B5EF4-FFF2-40B4-BE49-F238E27FC236}">
                <a16:creationId xmlns:a16="http://schemas.microsoft.com/office/drawing/2014/main" id="{1806EDE2-79ED-EE4C-4E14-CD4F2FE9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3491550" y="1222310"/>
            <a:ext cx="2385013" cy="5154133"/>
          </a:xfrm>
          <a:prstGeom prst="rect">
            <a:avLst/>
          </a:prstGeom>
        </p:spPr>
      </p:pic>
      <p:pic>
        <p:nvPicPr>
          <p:cNvPr id="5" name="그림 62">
            <a:extLst>
              <a:ext uri="{FF2B5EF4-FFF2-40B4-BE49-F238E27FC236}">
                <a16:creationId xmlns:a16="http://schemas.microsoft.com/office/drawing/2014/main" id="{016356B4-DB8E-2637-49BD-2B62C2749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762288" y="1222310"/>
            <a:ext cx="2385013" cy="5154133"/>
          </a:xfrm>
          <a:prstGeom prst="rect">
            <a:avLst/>
          </a:prstGeom>
        </p:spPr>
      </p:pic>
      <p:pic>
        <p:nvPicPr>
          <p:cNvPr id="6" name="그림 62">
            <a:extLst>
              <a:ext uri="{FF2B5EF4-FFF2-40B4-BE49-F238E27FC236}">
                <a16:creationId xmlns:a16="http://schemas.microsoft.com/office/drawing/2014/main" id="{67205A17-1586-912D-52F3-6BA1438E83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2"/>
          <a:stretch/>
        </p:blipFill>
        <p:spPr>
          <a:xfrm>
            <a:off x="6220812" y="1287624"/>
            <a:ext cx="2340481" cy="50888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600733D-072C-500E-6792-665E37595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712" y="2095386"/>
            <a:ext cx="2034273" cy="44052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E6CDE07-2CF0-DEA8-21E0-6976B7066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15" y="2127172"/>
            <a:ext cx="2034273" cy="42492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1ADCD5B-0F0D-A244-4E6E-1C2049FF4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2" y="2086055"/>
            <a:ext cx="2034273" cy="440759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3E1108-C979-FC04-BA43-6BB075860DE4}"/>
              </a:ext>
            </a:extLst>
          </p:cNvPr>
          <p:cNvSpPr txBox="1"/>
          <p:nvPr/>
        </p:nvSpPr>
        <p:spPr>
          <a:xfrm>
            <a:off x="1014273" y="481557"/>
            <a:ext cx="4954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イメージ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641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4B5CE7-7EF3-9889-ADBB-95ADE0D3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34" y="1629682"/>
            <a:ext cx="8543925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を使って花の解説や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近所の店について、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テキストで答える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公務員</a:t>
            </a: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マサルくん</a:t>
            </a:r>
            <a:endParaRPr kumimoji="1"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https://digital-supporter.net/dxgpt/</a:t>
            </a:r>
          </a:p>
          <a:p>
            <a:pPr marL="0" indent="0">
              <a:buNone/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公務員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紫式部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https://digital-supporter.net/prlady/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C447A0-2B0B-FB24-A739-46FF68F3C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39621"/>
            <a:ext cx="2171358" cy="46999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48A3E9-BA9E-12F1-6C2F-4D83BD917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17" y="1839621"/>
            <a:ext cx="2149802" cy="4653252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29504E87-1162-039B-BDFE-578D87E9A903}"/>
              </a:ext>
            </a:extLst>
          </p:cNvPr>
          <p:cNvSpPr txBox="1">
            <a:spLocks/>
          </p:cNvSpPr>
          <p:nvPr/>
        </p:nvSpPr>
        <p:spPr>
          <a:xfrm>
            <a:off x="200643" y="296537"/>
            <a:ext cx="9504713" cy="728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顧客データベース付の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アカウント②</a:t>
            </a:r>
            <a:b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491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4B5CE7-7EF3-9889-ADBB-95ADE0D3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4" y="1350048"/>
            <a:ext cx="6207483" cy="121894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b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kumimoji="1"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花や樹木が</a:t>
            </a:r>
            <a:r>
              <a:rPr kumimoji="1" lang="en-US" altLang="ja-JP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AR</a:t>
            </a: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により</a:t>
            </a:r>
            <a:r>
              <a:rPr lang="en-US" altLang="ja-JP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次元で</a:t>
            </a:r>
            <a:r>
              <a:rPr kumimoji="1"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見える仕組み。</a:t>
            </a:r>
            <a:endParaRPr kumimoji="1" lang="en-US" altLang="ja-JP" sz="7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速めに出して、</a:t>
            </a: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他の</a:t>
            </a:r>
            <a:r>
              <a:rPr lang="en-US" altLang="ja-JP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SNS</a:t>
            </a: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も連動した</a:t>
            </a:r>
            <a:endParaRPr lang="en-US" altLang="ja-JP" sz="7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7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投稿キャンペーンが必要</a:t>
            </a:r>
            <a:endParaRPr kumimoji="1" lang="ja-JP" altLang="en-US" sz="7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33BE60-F684-D0F8-B28B-BC44527C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71" y="1910236"/>
            <a:ext cx="2497495" cy="46770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655319-01E1-024D-9ABF-F00FE096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313" y="3158326"/>
            <a:ext cx="1836805" cy="1836805"/>
          </a:xfrm>
          <a:prstGeom prst="rect">
            <a:avLst/>
          </a:prstGeom>
        </p:spPr>
      </p:pic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38D1286F-0FEA-950A-4FA4-8B06D60C4866}"/>
              </a:ext>
            </a:extLst>
          </p:cNvPr>
          <p:cNvSpPr/>
          <p:nvPr/>
        </p:nvSpPr>
        <p:spPr>
          <a:xfrm>
            <a:off x="3052079" y="5089844"/>
            <a:ext cx="2827275" cy="1331981"/>
          </a:xfrm>
          <a:prstGeom prst="upArrowCallou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ぜひ、試して</a:t>
            </a:r>
            <a:endParaRPr kumimoji="1" lang="en-US" altLang="ja-JP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みてください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674A2A2-70A8-F720-DB28-39E3090E1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77" y="3046640"/>
            <a:ext cx="1558726" cy="2649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494F656-4A7E-7887-A084-03AF708FE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258" y="3871038"/>
            <a:ext cx="1445829" cy="182480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DB6BDD-32A3-7953-A2E5-5CE1F3385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319" y="5932633"/>
            <a:ext cx="1690850" cy="3572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2D4570-62D8-1C31-F0BC-40C454835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782" y="6177924"/>
            <a:ext cx="2548180" cy="226241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9775A268-C496-A254-2982-B5BFC756783D}"/>
              </a:ext>
            </a:extLst>
          </p:cNvPr>
          <p:cNvSpPr txBox="1">
            <a:spLocks/>
          </p:cNvSpPr>
          <p:nvPr/>
        </p:nvSpPr>
        <p:spPr>
          <a:xfrm>
            <a:off x="200643" y="296538"/>
            <a:ext cx="9024319" cy="7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顧客データベース付の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LINE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アカウント③　　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124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2BF6D547-E8C7-370B-43E1-7069CC559B85}"/>
              </a:ext>
            </a:extLst>
          </p:cNvPr>
          <p:cNvSpPr/>
          <p:nvPr/>
        </p:nvSpPr>
        <p:spPr>
          <a:xfrm>
            <a:off x="4953000" y="2670650"/>
            <a:ext cx="2809025" cy="1654222"/>
          </a:xfrm>
          <a:prstGeom prst="wedgeRoundRectCallout">
            <a:avLst>
              <a:gd name="adj1" fmla="val -61192"/>
              <a:gd name="adj2" fmla="val -11605"/>
              <a:gd name="adj3" fmla="val 16667"/>
            </a:avLst>
          </a:prstGeom>
          <a:solidFill>
            <a:srgbClr val="FFFF00"/>
          </a:solidFill>
          <a:ln>
            <a:noFill/>
          </a:ln>
        </p:spPr>
        <p:txBody>
          <a:bodyPr rot="0" spcFirstLastPara="0" vertOverflow="overflow" horzOverflow="overflow" vert="horz" wrap="square" lIns="65317" tIns="32659" rIns="65317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089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63A67-2DC8-42D2-8EA1-A766E561EC14}" type="slidenum">
              <a:rPr lang="en-US" altLang="ja-JP" smtClean="0"/>
              <a:pPr/>
              <a:t>8</a:t>
            </a:fld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4AAA2D-F0CB-B2FD-F030-AD2324A9A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"/>
          <a:stretch/>
        </p:blipFill>
        <p:spPr>
          <a:xfrm>
            <a:off x="380168" y="1112474"/>
            <a:ext cx="3788918" cy="53921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DF0CBE-A7A8-882D-98FA-877DC63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6" r="1223"/>
          <a:stretch/>
        </p:blipFill>
        <p:spPr>
          <a:xfrm>
            <a:off x="5148979" y="4788500"/>
            <a:ext cx="1179660" cy="16921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B86C771-7F6D-F8F6-E28C-A225B449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325" y="4761657"/>
            <a:ext cx="1236210" cy="170207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7EA1AF7C-1B75-070E-EC71-A8E97BE7A52F}"/>
              </a:ext>
            </a:extLst>
          </p:cNvPr>
          <p:cNvSpPr txBox="1">
            <a:spLocks/>
          </p:cNvSpPr>
          <p:nvPr/>
        </p:nvSpPr>
        <p:spPr bwMode="gray">
          <a:xfrm>
            <a:off x="5214307" y="3786225"/>
            <a:ext cx="3820693" cy="391903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j-cs"/>
              </a:defRPr>
            </a:lvl1pPr>
          </a:lstStyle>
          <a:p>
            <a:r>
              <a:rPr lang="en-US" altLang="ja-JP" sz="1814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QR</a:t>
            </a:r>
            <a:r>
              <a:rPr lang="ja-JP" altLang="en-US" sz="1814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コードを読んで、ポスターにカメラを</a:t>
            </a:r>
            <a:endParaRPr lang="en-US" altLang="ja-JP" sz="1814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814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あてると、ポスターが川﨑緑化フェアについて</a:t>
            </a:r>
            <a:endParaRPr lang="en-US" altLang="ja-JP" sz="1814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814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話し始めます。</a:t>
            </a:r>
            <a:br>
              <a:rPr lang="en-US" altLang="ja-JP" sz="1814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814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多言語対応</a:t>
            </a:r>
            <a:r>
              <a:rPr lang="ja-JP" altLang="en-US" sz="1814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も得意です。</a:t>
            </a:r>
            <a:endParaRPr lang="en-US" altLang="ja-JP" sz="1814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1814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1814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177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ぜひ、音を</a:t>
            </a:r>
            <a:r>
              <a:rPr lang="en-US" altLang="ja-JP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</a:t>
            </a:r>
            <a:r>
              <a:rPr lang="ja-JP" altLang="en-US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にして</a:t>
            </a:r>
            <a:br>
              <a:rPr lang="en-US" altLang="ja-JP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QR</a:t>
            </a:r>
            <a:r>
              <a:rPr lang="ja-JP" altLang="en-US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コードを読み</a:t>
            </a:r>
            <a:endParaRPr lang="en-US" altLang="ja-JP" sz="2177" dirty="0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私の顔で</a:t>
            </a:r>
            <a:br>
              <a:rPr lang="en-US" altLang="ja-JP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177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試してください！</a:t>
            </a:r>
            <a:endParaRPr lang="en-US" altLang="ja-JP" sz="2177" dirty="0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B0FA088-E238-369B-8A3B-2F062C667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221" y="4761657"/>
            <a:ext cx="1316445" cy="16921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C4DD6EF-F170-1B94-DCF1-02094F6C3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466" y="2627063"/>
            <a:ext cx="1692135" cy="1692135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DD9758AF-B0F1-5809-C516-10D4D444A63F}"/>
              </a:ext>
            </a:extLst>
          </p:cNvPr>
          <p:cNvSpPr txBox="1">
            <a:spLocks/>
          </p:cNvSpPr>
          <p:nvPr/>
        </p:nvSpPr>
        <p:spPr>
          <a:xfrm>
            <a:off x="200643" y="296538"/>
            <a:ext cx="9024319" cy="7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広報用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ポスター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199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63A67-2DC8-42D2-8EA1-A766E561EC14}" type="slidenum">
              <a:rPr lang="en-US" altLang="ja-JP" smtClean="0"/>
              <a:pPr/>
              <a:t>9</a:t>
            </a:fld>
            <a:endParaRPr 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9758AF-B0F1-5809-C516-10D4D444A63F}"/>
              </a:ext>
            </a:extLst>
          </p:cNvPr>
          <p:cNvSpPr txBox="1">
            <a:spLocks/>
          </p:cNvSpPr>
          <p:nvPr/>
        </p:nvSpPr>
        <p:spPr>
          <a:xfrm>
            <a:off x="200643" y="296538"/>
            <a:ext cx="9024319" cy="7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17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緑化</a:t>
            </a:r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のワークショップとメタバース①</a:t>
            </a: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825331-F633-DAD8-9772-FFFCE560F472}"/>
              </a:ext>
            </a:extLst>
          </p:cNvPr>
          <p:cNvSpPr txBox="1"/>
          <p:nvPr/>
        </p:nvSpPr>
        <p:spPr>
          <a:xfrm>
            <a:off x="921396" y="5710021"/>
            <a:ext cx="7664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参考　小学校の先生を対象に行った</a:t>
            </a:r>
            <a:r>
              <a:rPr lang="en-US" altLang="ja-JP" sz="2000" dirty="0"/>
              <a:t>AI</a:t>
            </a:r>
            <a:r>
              <a:rPr lang="ja-JP" altLang="en-US" sz="2000" dirty="0"/>
              <a:t>アートのワークショップ</a:t>
            </a:r>
            <a:endParaRPr lang="en-US" altLang="ja-JP" sz="2000" dirty="0"/>
          </a:p>
          <a:p>
            <a:r>
              <a:rPr lang="en-US" altLang="ja-JP" sz="2000" b="1" dirty="0"/>
              <a:t>https://note.com/muramune/n/n633b91b48c88</a:t>
            </a:r>
            <a:endParaRPr lang="ja-JP" altLang="en-US" sz="2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985926-8276-37E2-C8FB-A3455CB2E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23" y="2131371"/>
            <a:ext cx="7266353" cy="309198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923654-885E-B4AD-D9A3-840F8B287906}"/>
              </a:ext>
            </a:extLst>
          </p:cNvPr>
          <p:cNvSpPr txBox="1"/>
          <p:nvPr/>
        </p:nvSpPr>
        <p:spPr>
          <a:xfrm>
            <a:off x="576164" y="1321540"/>
            <a:ext cx="826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/>
              <a:t>川崎緑化フェアの教育部門で、モデル学校で授業を行い、</a:t>
            </a:r>
            <a:r>
              <a:rPr lang="en-US" altLang="ja-JP" sz="1800" dirty="0"/>
              <a:t>AI</a:t>
            </a:r>
            <a:r>
              <a:rPr lang="ja-JP" altLang="en-US" sz="1800" dirty="0"/>
              <a:t>で花や緑を作る。</a:t>
            </a:r>
            <a:endParaRPr lang="en-US" altLang="ja-JP" sz="1800" dirty="0"/>
          </a:p>
          <a:p>
            <a:r>
              <a:rPr lang="ja-JP" altLang="en-US" dirty="0"/>
              <a:t>子どもたちの情報学習に役立つ。</a:t>
            </a:r>
          </a:p>
        </p:txBody>
      </p:sp>
    </p:spTree>
    <p:extLst>
      <p:ext uri="{BB962C8B-B14F-4D97-AF65-F5344CB8AC3E}">
        <p14:creationId xmlns:p14="http://schemas.microsoft.com/office/powerpoint/2010/main" val="340716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82</TotalTime>
  <Words>880</Words>
  <Application>Microsoft Office PowerPoint</Application>
  <PresentationFormat>A4 210 x 297 mm</PresentationFormat>
  <Paragraphs>85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BIZ UDPゴシック</vt:lpstr>
      <vt:lpstr>ＭＳ Ｐゴシック</vt:lpstr>
      <vt:lpstr>コーポレート・ロゴ ver3 Bold</vt:lpstr>
      <vt:lpstr>Arial</vt:lpstr>
      <vt:lpstr>Calibri</vt:lpstr>
      <vt:lpstr>Calibri Light</vt:lpstr>
      <vt:lpstr>Office テーマ</vt:lpstr>
      <vt:lpstr>川崎緑化フェアを 事前に盛り上げる  デジタル分野の企画書</vt:lpstr>
      <vt:lpstr>川崎緑化フェアを事前に盛り上げる デジタル分野の企画書  ①SNSでの情報発信 　顧客データベース付のLINEアカウント 　・AIを使って花の解説や近所の店について、テキストで答える 　・花や樹木のARが見える  ②話すAIポスター 　→川崎緑化フェアのポスターにスマホを当てると、口が動いて話す  ③AIで花や樹木を書く事前のワークショップイベントと、その優秀作を掲載するサイト＋メタバース  ④川崎緑化NFT 　→西川町NFTを参考に、固定ファンとしての会員証を作る  ⑤本番中、LINEアカウントから、近所の店のクーポン券などを発行して周遊につなげる。</vt:lpstr>
      <vt:lpstr>川崎緑化フェア SNSでの事前情報発信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期間中の周遊イベント</vt:lpstr>
      <vt:lpstr>地域商店街との緑化フェアの連携</vt:lpstr>
      <vt:lpstr>データ解析①</vt:lpstr>
      <vt:lpstr>データ解析②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川崎緑化フェアを 事前に盛り上げる  デジタル分野の企画書</dc:title>
  <dc:creator>村井 宗明</dc:creator>
  <cp:lastModifiedBy>村井 宗明</cp:lastModifiedBy>
  <cp:revision>5</cp:revision>
  <dcterms:created xsi:type="dcterms:W3CDTF">2023-06-11T02:47:47Z</dcterms:created>
  <dcterms:modified xsi:type="dcterms:W3CDTF">2023-06-11T12:01:17Z</dcterms:modified>
</cp:coreProperties>
</file>